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57" r:id="rId7"/>
    <p:sldId id="258" r:id="rId8"/>
    <p:sldId id="260" r:id="rId9"/>
    <p:sldId id="262" r:id="rId10"/>
    <p:sldId id="263" r:id="rId11"/>
    <p:sldId id="267" r:id="rId12"/>
    <p:sldId id="268" r:id="rId13"/>
    <p:sldId id="266" r:id="rId14"/>
    <p:sldId id="264" r:id="rId15"/>
    <p:sldId id="269" r:id="rId16"/>
    <p:sldId id="270" r:id="rId17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03A"/>
    <a:srgbClr val="008542"/>
    <a:srgbClr val="00338D"/>
    <a:srgbClr val="0098DB"/>
    <a:srgbClr val="00549F"/>
    <a:srgbClr val="FDC82F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5B87E98-0639-4231-B255-0610A8A0BCEF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B5A8051E-9B47-4207-A40E-F5B5FDD08BB7}" type="datetimeFigureOut">
              <a:rPr lang="en-GB" altLang="en-US"/>
              <a:pPr/>
              <a:t>01/10/2018</a:t>
            </a:fld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DF48260-AB77-4914-9783-09E61CC0E6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28436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668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51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68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6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I_ppt_edits_cmug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404040"/>
                </a:solidFill>
              </a:rPr>
              <a:t>Climate Modelling User Group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3788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 smtClean="0">
                <a:solidFill>
                  <a:schemeClr val="bg2"/>
                </a:solidFill>
              </a:rPr>
              <a:t>CMUG </a:t>
            </a:r>
            <a:r>
              <a:rPr lang="en-GB" altLang="en-US" sz="800" noProof="1">
                <a:solidFill>
                  <a:schemeClr val="bg2"/>
                </a:solidFill>
              </a:rPr>
              <a:t>| </a:t>
            </a:r>
            <a:r>
              <a:rPr lang="en-GB" altLang="en-US" sz="800" noProof="1" smtClean="0">
                <a:solidFill>
                  <a:schemeClr val="bg2"/>
                </a:solidFill>
              </a:rPr>
              <a:t>25-07-2018 </a:t>
            </a:r>
            <a:r>
              <a:rPr lang="en-GB" altLang="en-US" sz="800" noProof="1">
                <a:solidFill>
                  <a:schemeClr val="bg2"/>
                </a:solidFill>
              </a:rPr>
              <a:t>| Slide  </a:t>
            </a:r>
            <a:fld id="{52AB8474-ED92-413E-8575-36E5F8D3A884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4"/>
          <p:cNvSpPr txBox="1">
            <a:spLocks noChangeArrowheads="1"/>
          </p:cNvSpPr>
          <p:nvPr/>
        </p:nvSpPr>
        <p:spPr bwMode="auto">
          <a:xfrm>
            <a:off x="615950" y="2593434"/>
            <a:ext cx="5480924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 dirty="0" smtClean="0">
                <a:solidFill>
                  <a:schemeClr val="bg1"/>
                </a:solidFill>
              </a:rPr>
              <a:t>WP4.8. </a:t>
            </a:r>
            <a:r>
              <a:rPr lang="en-GB" altLang="en-US" sz="1800" dirty="0" smtClean="0">
                <a:solidFill>
                  <a:schemeClr val="bg1"/>
                </a:solidFill>
              </a:rPr>
              <a:t>Modelling Vegetation Moisture Stress</a:t>
            </a:r>
          </a:p>
          <a:p>
            <a:pPr eaLnBrk="1" hangingPunct="1"/>
            <a:r>
              <a:rPr lang="en-GB" altLang="en-US" sz="1800" dirty="0" smtClean="0">
                <a:solidFill>
                  <a:schemeClr val="bg1"/>
                </a:solidFill>
              </a:rPr>
              <a:t>with LST to Air Temperature difference      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5122" name="Text Box 25"/>
          <p:cNvSpPr txBox="1">
            <a:spLocks noChangeArrowheads="1"/>
          </p:cNvSpPr>
          <p:nvPr/>
        </p:nvSpPr>
        <p:spPr bwMode="auto">
          <a:xfrm>
            <a:off x="615950" y="3262313"/>
            <a:ext cx="268131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bg1"/>
                </a:solidFill>
              </a:rPr>
              <a:t>Rob King (Met Office)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615950" y="3262313"/>
            <a:ext cx="373050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bg1"/>
                </a:solidFill>
              </a:rPr>
              <a:t>Debbie Hemming (Met Office)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615950" y="2593434"/>
            <a:ext cx="5857566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 dirty="0" smtClean="0">
                <a:solidFill>
                  <a:schemeClr val="bg1"/>
                </a:solidFill>
              </a:rPr>
              <a:t>WP4.10</a:t>
            </a:r>
            <a:r>
              <a:rPr lang="en-GB" altLang="en-US" sz="1800" b="1" dirty="0">
                <a:solidFill>
                  <a:schemeClr val="bg1"/>
                </a:solidFill>
              </a:rPr>
              <a:t>. </a:t>
            </a:r>
            <a:r>
              <a:rPr lang="en-GB" altLang="en-US" sz="1800" dirty="0">
                <a:solidFill>
                  <a:schemeClr val="bg1"/>
                </a:solidFill>
              </a:rPr>
              <a:t>Comparison of vegetation variations – </a:t>
            </a:r>
            <a:br>
              <a:rPr lang="en-GB" altLang="en-US" sz="1800" dirty="0">
                <a:solidFill>
                  <a:schemeClr val="bg1"/>
                </a:solidFill>
              </a:rPr>
            </a:br>
            <a:r>
              <a:rPr lang="en-GB" altLang="en-US" sz="1800" dirty="0">
                <a:solidFill>
                  <a:schemeClr val="bg1"/>
                </a:solidFill>
              </a:rPr>
              <a:t>	    satellite products and </a:t>
            </a:r>
            <a:r>
              <a:rPr lang="en-GB" altLang="en-US" sz="1800" dirty="0" smtClean="0">
                <a:solidFill>
                  <a:schemeClr val="bg1"/>
                </a:solidFill>
              </a:rPr>
              <a:t>modelled</a:t>
            </a:r>
          </a:p>
        </p:txBody>
      </p:sp>
    </p:spTree>
    <p:extLst>
      <p:ext uri="{BB962C8B-B14F-4D97-AF65-F5344CB8AC3E}">
        <p14:creationId xmlns:p14="http://schemas.microsoft.com/office/powerpoint/2010/main" val="35329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74701" y="158750"/>
            <a:ext cx="407771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dirty="0">
                <a:solidFill>
                  <a:srgbClr val="FFFFFF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 smtClean="0">
                <a:latin typeface="Verdana" panose="020B0604030504040204" pitchFamily="34" charset="0"/>
              </a:rPr>
              <a:t>Introduction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134" y="877507"/>
            <a:ext cx="8747125" cy="340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-342900"/>
            <a:endParaRPr lang="en-GB" sz="800" kern="0" dirty="0" smtClean="0"/>
          </a:p>
          <a:p>
            <a:pPr indent="-342900"/>
            <a:r>
              <a:rPr lang="en-GB" sz="1200" b="1" kern="0" dirty="0" smtClean="0"/>
              <a:t>Aim:</a:t>
            </a:r>
          </a:p>
          <a:p>
            <a:pPr indent="-342900"/>
            <a:r>
              <a:rPr lang="en-GB" sz="1200" dirty="0" smtClean="0"/>
              <a:t>Compare </a:t>
            </a:r>
            <a:r>
              <a:rPr lang="en-GB" sz="1200" dirty="0"/>
              <a:t>the seasonal timing and magnitude of vegetation-relevant CCI products with other satellite products (</a:t>
            </a:r>
            <a:r>
              <a:rPr lang="en-GB" sz="1200" dirty="0" err="1"/>
              <a:t>inc</a:t>
            </a:r>
            <a:r>
              <a:rPr lang="en-GB" sz="1200" dirty="0"/>
              <a:t> MODIS) and vegetation variables from existing historic model runs (of JULES, UKESM1, CMIP5/6</a:t>
            </a:r>
            <a:r>
              <a:rPr lang="en-GB" sz="1200" dirty="0" smtClean="0"/>
              <a:t>).</a:t>
            </a:r>
          </a:p>
          <a:p>
            <a:pPr indent="-342900"/>
            <a:endParaRPr lang="en-GB" sz="1200" dirty="0"/>
          </a:p>
          <a:p>
            <a:pPr indent="-342900"/>
            <a:r>
              <a:rPr lang="en-GB" sz="1200" b="1" dirty="0" smtClean="0"/>
              <a:t>Question:</a:t>
            </a:r>
          </a:p>
          <a:p>
            <a:pPr indent="-342900"/>
            <a:r>
              <a:rPr lang="en-GB" sz="1200" dirty="0"/>
              <a:t>Can the large-scale CCI ECV satellite products be used to improve </a:t>
            </a:r>
            <a:r>
              <a:rPr lang="en-GB" sz="1200" dirty="0" smtClean="0"/>
              <a:t>the representation of vegetation phenology and therefore the modelling of carbon and water exchanges in </a:t>
            </a:r>
            <a:r>
              <a:rPr lang="en-GB" sz="1200" dirty="0"/>
              <a:t>land surface/Earth System Models?</a:t>
            </a:r>
          </a:p>
          <a:p>
            <a:pPr indent="-342900"/>
            <a:endParaRPr lang="en-GB" altLang="en-US" sz="1200" kern="0" dirty="0" smtClean="0">
              <a:latin typeface="Verdana" panose="020B0604030504040204" pitchFamily="34" charset="0"/>
            </a:endParaRPr>
          </a:p>
          <a:p>
            <a:pPr indent="-342900"/>
            <a:r>
              <a:rPr lang="en-GB" altLang="en-US" sz="1200" b="1" kern="0" dirty="0" smtClean="0">
                <a:latin typeface="Verdana" panose="020B0604030504040204" pitchFamily="34" charset="0"/>
              </a:rPr>
              <a:t>Approach: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 smtClean="0"/>
              <a:t>Identify </a:t>
            </a:r>
            <a:r>
              <a:rPr lang="en-GB" sz="1200" dirty="0"/>
              <a:t>significant differences in </a:t>
            </a:r>
            <a:r>
              <a:rPr lang="en-GB" sz="1200" dirty="0" smtClean="0"/>
              <a:t>vegetation phenology between </a:t>
            </a:r>
            <a:r>
              <a:rPr lang="en-GB" sz="1200" dirty="0"/>
              <a:t>CCI products and other satellite and model data.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 smtClean="0"/>
              <a:t>Suggest </a:t>
            </a:r>
            <a:r>
              <a:rPr lang="en-GB" sz="1200" dirty="0"/>
              <a:t>key areas for model development to improve vegetation </a:t>
            </a:r>
            <a:r>
              <a:rPr lang="en-GB" sz="1200" dirty="0" smtClean="0"/>
              <a:t>phenology.</a:t>
            </a:r>
            <a:endParaRPr lang="en-GB" sz="120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 smtClean="0"/>
              <a:t>Contribute </a:t>
            </a:r>
            <a:r>
              <a:rPr lang="en-GB" sz="1200" dirty="0"/>
              <a:t>results to a multi-model evaluation </a:t>
            </a:r>
            <a:r>
              <a:rPr lang="en-GB" sz="1200" dirty="0" smtClean="0"/>
              <a:t>of modelled phenology conducted </a:t>
            </a:r>
            <a:r>
              <a:rPr lang="en-GB" sz="1200" dirty="0"/>
              <a:t>in the CRESCENDO project.</a:t>
            </a:r>
            <a:endParaRPr lang="en-US" altLang="en-US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74701" y="158750"/>
            <a:ext cx="407771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dirty="0">
                <a:solidFill>
                  <a:srgbClr val="FFFFFF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 smtClean="0">
                <a:latin typeface="Verdana" panose="020B0604030504040204" pitchFamily="34" charset="0"/>
              </a:rPr>
              <a:t>Example – previous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84" y="875531"/>
            <a:ext cx="494900" cy="52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30" y="939511"/>
            <a:ext cx="1414594" cy="339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9558" r="14132" b="31744"/>
          <a:stretch/>
        </p:blipFill>
        <p:spPr>
          <a:xfrm>
            <a:off x="4356935" y="2835367"/>
            <a:ext cx="1452826" cy="1717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3522" y="1819373"/>
            <a:ext cx="1393908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b="1" dirty="0"/>
              <a:t>East Africa</a:t>
            </a:r>
          </a:p>
          <a:p>
            <a:endParaRPr lang="en-GB" sz="1200" dirty="0"/>
          </a:p>
          <a:p>
            <a:r>
              <a:rPr lang="en-GB" sz="1000" dirty="0"/>
              <a:t>% coverage:</a:t>
            </a:r>
          </a:p>
          <a:p>
            <a:r>
              <a:rPr lang="en-GB" sz="1200" dirty="0" err="1"/>
              <a:t>Savanna</a:t>
            </a:r>
            <a:r>
              <a:rPr lang="en-GB" sz="1200" dirty="0"/>
              <a:t> ~63</a:t>
            </a:r>
            <a:r>
              <a:rPr lang="en-GB" sz="1200" dirty="0" smtClean="0"/>
              <a:t>%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5152721" y="3287455"/>
            <a:ext cx="584285" cy="57511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2" b="8038"/>
          <a:stretch/>
        </p:blipFill>
        <p:spPr>
          <a:xfrm>
            <a:off x="5822554" y="2115312"/>
            <a:ext cx="3241344" cy="2437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" y="772462"/>
            <a:ext cx="910534" cy="790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0" y="828536"/>
            <a:ext cx="678674" cy="67867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261797" y="909774"/>
            <a:ext cx="4673501" cy="38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-342900"/>
            <a:r>
              <a:rPr lang="en-GB" altLang="en-US" sz="1800" b="1" kern="0" dirty="0" err="1" smtClean="0"/>
              <a:t>DfID</a:t>
            </a:r>
            <a:r>
              <a:rPr lang="en-GB" altLang="en-US" sz="1800" b="1" kern="0" dirty="0" smtClean="0"/>
              <a:t> funded FCFA IMPALA project</a:t>
            </a:r>
          </a:p>
        </p:txBody>
      </p:sp>
      <p:sp>
        <p:nvSpPr>
          <p:cNvPr id="17" name="Pentagon 16"/>
          <p:cNvSpPr/>
          <p:nvPr/>
        </p:nvSpPr>
        <p:spPr>
          <a:xfrm>
            <a:off x="122271" y="1746783"/>
            <a:ext cx="4057999" cy="2663001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i="1" dirty="0" smtClean="0">
                <a:solidFill>
                  <a:schemeClr val="tx1"/>
                </a:solidFill>
              </a:rPr>
              <a:t>Comparison of…</a:t>
            </a:r>
          </a:p>
          <a:p>
            <a:endParaRPr lang="en-GB" sz="1000" b="1" dirty="0" smtClean="0">
              <a:solidFill>
                <a:schemeClr val="tx1"/>
              </a:solidFill>
            </a:endParaRPr>
          </a:p>
          <a:p>
            <a:r>
              <a:rPr lang="en-GB" sz="1000" b="1" dirty="0" smtClean="0">
                <a:solidFill>
                  <a:schemeClr val="tx1"/>
                </a:solidFill>
              </a:rPr>
              <a:t>LAI satellite </a:t>
            </a:r>
            <a:r>
              <a:rPr lang="en-GB" sz="1000" b="1" dirty="0">
                <a:solidFill>
                  <a:schemeClr val="tx1"/>
                </a:solidFill>
              </a:rPr>
              <a:t>observation product</a:t>
            </a:r>
          </a:p>
          <a:p>
            <a:r>
              <a:rPr lang="en-GB" sz="1000" dirty="0">
                <a:solidFill>
                  <a:schemeClr val="tx1"/>
                </a:solidFill>
              </a:rPr>
              <a:t>Copernicus Global Land </a:t>
            </a:r>
            <a:r>
              <a:rPr lang="en-GB" sz="1000" dirty="0" smtClean="0">
                <a:solidFill>
                  <a:schemeClr val="tx1"/>
                </a:solidFill>
              </a:rPr>
              <a:t>Service</a:t>
            </a:r>
          </a:p>
          <a:p>
            <a:r>
              <a:rPr lang="en-GB" sz="1000" dirty="0">
                <a:solidFill>
                  <a:schemeClr val="tx1"/>
                </a:solidFill>
              </a:rPr>
              <a:t>1km spatial resolution</a:t>
            </a:r>
          </a:p>
          <a:p>
            <a:r>
              <a:rPr lang="en-GB" sz="1000" dirty="0">
                <a:solidFill>
                  <a:schemeClr val="tx1"/>
                </a:solidFill>
              </a:rPr>
              <a:t>Sensors – SPOT-VGT and PROBA-V</a:t>
            </a:r>
          </a:p>
          <a:p>
            <a:r>
              <a:rPr lang="en-GB" sz="1000" dirty="0">
                <a:solidFill>
                  <a:schemeClr val="tx1"/>
                </a:solidFill>
              </a:rPr>
              <a:t>1999 – present</a:t>
            </a:r>
          </a:p>
          <a:p>
            <a:r>
              <a:rPr lang="en-GB" sz="1000" dirty="0">
                <a:solidFill>
                  <a:schemeClr val="tx1"/>
                </a:solidFill>
              </a:rPr>
              <a:t>Product versions 1.4 and 1.5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000" b="1" dirty="0" smtClean="0">
                <a:solidFill>
                  <a:schemeClr val="tx1"/>
                </a:solidFill>
              </a:rPr>
              <a:t>LAI JULES global model runs (varying parameter settings)</a:t>
            </a:r>
            <a:endParaRPr lang="en-GB" sz="1000" b="1" dirty="0">
              <a:solidFill>
                <a:schemeClr val="tx1"/>
              </a:solidFill>
            </a:endParaRPr>
          </a:p>
          <a:p>
            <a:pPr lvl="0"/>
            <a:r>
              <a:rPr lang="en-GB" sz="1000" dirty="0">
                <a:solidFill>
                  <a:prstClr val="black"/>
                </a:solidFill>
              </a:rPr>
              <a:t>JULES vn4.6 with 9 PFTs </a:t>
            </a:r>
          </a:p>
          <a:p>
            <a:pPr lvl="0"/>
            <a:r>
              <a:rPr lang="en-GB" sz="1000" dirty="0">
                <a:solidFill>
                  <a:prstClr val="black"/>
                </a:solidFill>
              </a:rPr>
              <a:t>CRU NCEP forcing 1860-2017</a:t>
            </a:r>
          </a:p>
          <a:p>
            <a:pPr lvl="0"/>
            <a:r>
              <a:rPr lang="en-GB" sz="1000" dirty="0">
                <a:solidFill>
                  <a:prstClr val="black"/>
                </a:solidFill>
              </a:rPr>
              <a:t>N96, 192x145 grid</a:t>
            </a:r>
          </a:p>
          <a:p>
            <a:pPr lvl="0"/>
            <a:r>
              <a:rPr lang="en-GB" sz="1000" dirty="0">
                <a:solidFill>
                  <a:prstClr val="black"/>
                </a:solidFill>
              </a:rPr>
              <a:t>Hyde land cover </a:t>
            </a:r>
            <a:r>
              <a:rPr lang="en-GB" sz="1000" dirty="0" smtClean="0">
                <a:solidFill>
                  <a:prstClr val="black"/>
                </a:solidFill>
              </a:rPr>
              <a:t>fractions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1992" y="1985659"/>
            <a:ext cx="2803306" cy="2308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Seasonal cycle of LAI, JULES vs satellite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5719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37" y="762001"/>
            <a:ext cx="2668154" cy="383691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74701" y="158413"/>
            <a:ext cx="57923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dirty="0">
                <a:solidFill>
                  <a:srgbClr val="FFFFFF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 smtClean="0">
                <a:latin typeface="Verdana" panose="020B0604030504040204" pitchFamily="34" charset="0"/>
              </a:rPr>
              <a:t>Relevant to WCRP Grand Challenges</a:t>
            </a:r>
            <a:endParaRPr lang="en-US" altLang="en-US" kern="0" dirty="0" smtClean="0">
              <a:latin typeface="Verdan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34346" y="979514"/>
            <a:ext cx="3865417" cy="340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-342900"/>
            <a:endParaRPr lang="en-GB" sz="800" kern="0" dirty="0" smtClean="0"/>
          </a:p>
          <a:p>
            <a:pPr indent="-342900"/>
            <a:r>
              <a:rPr lang="en-GB" sz="1200" b="1" kern="0" dirty="0" smtClean="0"/>
              <a:t>Climate sensitivity: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altLang="en-US" sz="1200" kern="0" dirty="0" smtClean="0">
                <a:latin typeface="Verdana" panose="020B0604030504040204" pitchFamily="34" charset="0"/>
              </a:rPr>
              <a:t>Improving modelling of the role of vegetation on climate sensitivity. </a:t>
            </a:r>
            <a:endParaRPr lang="en-GB" altLang="en-US" sz="1200" kern="0" dirty="0">
              <a:latin typeface="Verdana" panose="020B0604030504040204" pitchFamily="34" charset="0"/>
            </a:endParaRPr>
          </a:p>
          <a:p>
            <a:pPr indent="-342900"/>
            <a:endParaRPr lang="en-GB" altLang="en-US" sz="1200" b="1" kern="0" dirty="0" smtClean="0">
              <a:latin typeface="Verdana" panose="020B0604030504040204" pitchFamily="34" charset="0"/>
            </a:endParaRPr>
          </a:p>
          <a:p>
            <a:pPr indent="-342900"/>
            <a:endParaRPr lang="en-GB" altLang="en-US" sz="1200" b="1" kern="0" dirty="0">
              <a:latin typeface="Verdana" panose="020B0604030504040204" pitchFamily="34" charset="0"/>
            </a:endParaRPr>
          </a:p>
          <a:p>
            <a:pPr indent="-342900"/>
            <a:r>
              <a:rPr lang="en-GB" altLang="en-US" sz="1200" b="1" kern="0" dirty="0" smtClean="0">
                <a:latin typeface="Verdana" panose="020B0604030504040204" pitchFamily="34" charset="0"/>
              </a:rPr>
              <a:t>World f</a:t>
            </a:r>
            <a:r>
              <a:rPr lang="en-GB" altLang="en-US" sz="1200" b="1" kern="0" dirty="0" smtClean="0">
                <a:latin typeface="Verdana" panose="020B0604030504040204" pitchFamily="34" charset="0"/>
              </a:rPr>
              <a:t>ood / plant productivity: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GB" altLang="en-US" sz="1200" kern="0" dirty="0" smtClean="0">
                <a:latin typeface="Verdana" panose="020B0604030504040204" pitchFamily="34" charset="0"/>
              </a:rPr>
              <a:t>Improving understanding and modelling of plant productivity and it’s sensitivity to climate.</a:t>
            </a:r>
          </a:p>
          <a:p>
            <a:pPr indent="-342900"/>
            <a:endParaRPr lang="en-GB" altLang="en-US" sz="1200" kern="0" dirty="0">
              <a:latin typeface="Verdana" panose="020B0604030504040204" pitchFamily="34" charset="0"/>
            </a:endParaRPr>
          </a:p>
          <a:p>
            <a:pPr indent="-342900"/>
            <a:endParaRPr lang="en-GB" altLang="en-US" sz="1200" b="1" kern="0" dirty="0" smtClean="0">
              <a:latin typeface="Verdana" panose="020B0604030504040204" pitchFamily="34" charset="0"/>
            </a:endParaRPr>
          </a:p>
          <a:p>
            <a:pPr indent="-342900"/>
            <a:r>
              <a:rPr lang="en-US" altLang="en-US" sz="1200" b="1" dirty="0" smtClean="0">
                <a:latin typeface="Verdana" panose="020B0604030504040204" pitchFamily="34" charset="0"/>
              </a:rPr>
              <a:t>Carbon feedbacks: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en-US" altLang="en-US" sz="1200" kern="0" dirty="0" smtClean="0">
                <a:latin typeface="Verdana" panose="020B0604030504040204" pitchFamily="34" charset="0"/>
              </a:rPr>
              <a:t>Improving modelling of terrestrial carbon cycle </a:t>
            </a:r>
            <a:r>
              <a:rPr lang="en-US" altLang="en-US" sz="1200" kern="0" dirty="0" smtClean="0">
                <a:latin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200" kern="0" dirty="0" smtClean="0">
                <a:latin typeface="Verdana" panose="020B0604030504040204" pitchFamily="34" charset="0"/>
              </a:rPr>
              <a:t> climate feedbacks.</a:t>
            </a:r>
            <a:endParaRPr lang="en-GB" altLang="en-US" sz="1200" kern="0" dirty="0">
              <a:latin typeface="Verdan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27218" y="1344372"/>
            <a:ext cx="1607129" cy="629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27219" y="2556644"/>
            <a:ext cx="1607126" cy="259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027218" y="3657600"/>
            <a:ext cx="1607127" cy="124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2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Introduction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9400" y="1965207"/>
            <a:ext cx="2254783" cy="1700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608" y="1279266"/>
            <a:ext cx="545315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Idea:</a:t>
            </a:r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Plants transpire less when moisture stressed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Less evaporation from leaf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Leaves warmer than air when moisture stressed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Observed easily on the leaf-level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Scale this up to the satellite LST-level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89400" y="3965028"/>
            <a:ext cx="2254783" cy="78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89399" y="1658366"/>
            <a:ext cx="2254783" cy="78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28822" y="1297572"/>
            <a:ext cx="1775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Leaf Temp Increases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25785" y="4133369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Moisture Stress Increases</a:t>
            </a:r>
            <a:endParaRPr lang="en-GB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43289" y="1804748"/>
            <a:ext cx="505213" cy="505213"/>
            <a:chOff x="2175641" y="2987566"/>
            <a:chExt cx="648000" cy="648000"/>
          </a:xfrm>
        </p:grpSpPr>
        <p:sp>
          <p:nvSpPr>
            <p:cNvPr id="8" name="Oval 7"/>
            <p:cNvSpPr/>
            <p:nvPr/>
          </p:nvSpPr>
          <p:spPr>
            <a:xfrm>
              <a:off x="2175641" y="2987566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2055" y="3074708"/>
              <a:ext cx="615171" cy="473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21</a:t>
              </a:r>
              <a:endParaRPr lang="en-GB" sz="1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59567" y="1796102"/>
            <a:ext cx="505213" cy="505213"/>
            <a:chOff x="2175641" y="2987566"/>
            <a:chExt cx="648000" cy="648000"/>
          </a:xfrm>
        </p:grpSpPr>
        <p:sp>
          <p:nvSpPr>
            <p:cNvPr id="14" name="Oval 13"/>
            <p:cNvSpPr/>
            <p:nvPr/>
          </p:nvSpPr>
          <p:spPr>
            <a:xfrm>
              <a:off x="2175641" y="2987566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92055" y="3074708"/>
              <a:ext cx="615171" cy="473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22</a:t>
              </a:r>
              <a:endParaRPr lang="en-GB" sz="1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75845" y="1797582"/>
            <a:ext cx="505213" cy="505213"/>
            <a:chOff x="2175641" y="2987566"/>
            <a:chExt cx="648000" cy="648000"/>
          </a:xfrm>
        </p:grpSpPr>
        <p:sp>
          <p:nvSpPr>
            <p:cNvPr id="17" name="Oval 16"/>
            <p:cNvSpPr/>
            <p:nvPr/>
          </p:nvSpPr>
          <p:spPr>
            <a:xfrm>
              <a:off x="2175641" y="2987566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2055" y="3078734"/>
              <a:ext cx="615171" cy="473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24</a:t>
              </a:r>
              <a:endParaRPr lang="en-GB" sz="1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42361" y="2630972"/>
            <a:ext cx="98456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/>
              <a:t>Air: 22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336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0" y="920415"/>
            <a:ext cx="1679803" cy="174796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3520" y="1516231"/>
            <a:ext cx="126000" cy="126124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213471" y="1516231"/>
            <a:ext cx="126000" cy="12612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4" y="1113664"/>
            <a:ext cx="3880878" cy="2910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21" y="1113663"/>
            <a:ext cx="3880878" cy="2910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452" y="1518629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</a:rPr>
              <a:t>North</a:t>
            </a:r>
          </a:p>
          <a:p>
            <a:r>
              <a:rPr lang="en-GB" sz="1200" dirty="0" smtClean="0">
                <a:solidFill>
                  <a:srgbClr val="7030A0"/>
                </a:solidFill>
              </a:rPr>
              <a:t>West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0611" y="1516231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North</a:t>
            </a:r>
          </a:p>
          <a:p>
            <a:r>
              <a:rPr lang="en-GB" sz="1200" dirty="0" smtClean="0">
                <a:solidFill>
                  <a:srgbClr val="C00000"/>
                </a:solidFill>
              </a:rPr>
              <a:t>East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8846" y="3890831"/>
            <a:ext cx="119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338D"/>
                </a:solidFill>
              </a:rPr>
              <a:t>March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October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328" y="4063636"/>
            <a:ext cx="221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Modis LST</a:t>
            </a:r>
          </a:p>
          <a:p>
            <a:r>
              <a:rPr lang="en-GB" sz="1200" dirty="0" smtClean="0"/>
              <a:t>WFDEI (ERA-I) Temp/Rain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301" y="2702455"/>
            <a:ext cx="227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North Brazil:</a:t>
            </a:r>
          </a:p>
          <a:p>
            <a:r>
              <a:rPr lang="en-GB" sz="1800" dirty="0" smtClean="0"/>
              <a:t>Seasonal rainfall gradient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This Work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eaLnBrk="1" hangingPunct="1"/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Understand LST to Air Temperature differences: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Vegetation moisture stress</a:t>
            </a:r>
            <a:endParaRPr lang="en-US" altLang="en-US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Across different biomes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Large spatial regions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Time-series of point locations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endParaRPr lang="en-US" altLang="en-US" sz="18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ECVs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LST, Soil Moisture, Land Cover, Above Ground Biomass</a:t>
            </a:r>
          </a:p>
        </p:txBody>
      </p:sp>
    </p:spTree>
    <p:extLst>
      <p:ext uri="{BB962C8B-B14F-4D97-AF65-F5344CB8AC3E}">
        <p14:creationId xmlns:p14="http://schemas.microsoft.com/office/powerpoint/2010/main" val="12930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Verdana" panose="020B0604030504040204" pitchFamily="34" charset="0"/>
              </a:rPr>
              <a:t>This Work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</a:rPr>
              <a:t>Understand LST to Air Temperature differences: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</a:rPr>
              <a:t>Vegetation moisture </a:t>
            </a: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stress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en-US" sz="18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JULES (Joint UK Land Environment Simulator)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Modelling vegetation response to moisture stress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ESA CCI products as forcing data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Observations of water and carbon fluxes</a:t>
            </a:r>
            <a:endParaRPr lang="en-US" altLang="en-US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</a:rPr>
              <a:t>Links to LS3MIP (land surface snow and soil moisture)</a:t>
            </a:r>
          </a:p>
          <a:p>
            <a:pPr indent="-342900"/>
            <a:endParaRPr lang="en-US" altLang="en-US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indent="-342900" eaLnBrk="1" hangingPunct="1"/>
            <a:endParaRPr lang="en-US" altLang="en-US" sz="18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615950" y="3262313"/>
            <a:ext cx="501528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bg1"/>
                </a:solidFill>
              </a:rPr>
              <a:t>Debbie Hemming &amp; Rob King (Met Office)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615950" y="2593434"/>
            <a:ext cx="658334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 dirty="0" smtClean="0">
                <a:solidFill>
                  <a:schemeClr val="bg1"/>
                </a:solidFill>
              </a:rPr>
              <a:t>WP4.9. </a:t>
            </a:r>
            <a:r>
              <a:rPr lang="en-GB" altLang="en-US" sz="1800" dirty="0">
                <a:solidFill>
                  <a:schemeClr val="bg1"/>
                </a:solidFill>
              </a:rPr>
              <a:t>Evaluation of modelled LST vs air </a:t>
            </a:r>
            <a:r>
              <a:rPr lang="en-GB" altLang="en-US" sz="1800" dirty="0" smtClean="0">
                <a:solidFill>
                  <a:schemeClr val="bg1"/>
                </a:solidFill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40444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3038" y="792163"/>
            <a:ext cx="8747125" cy="3401885"/>
          </a:xfrm>
        </p:spPr>
        <p:txBody>
          <a:bodyPr/>
          <a:lstStyle/>
          <a:p>
            <a:pPr indent="-342900"/>
            <a:r>
              <a:rPr lang="en-GB" sz="1200" dirty="0" smtClean="0"/>
              <a:t>…following on from WP4.8…</a:t>
            </a:r>
          </a:p>
          <a:p>
            <a:pPr indent="-342900"/>
            <a:endParaRPr lang="en-GB" sz="800" dirty="0" smtClean="0"/>
          </a:p>
          <a:p>
            <a:pPr indent="-342900"/>
            <a:endParaRPr lang="en-GB" sz="800" dirty="0" smtClean="0"/>
          </a:p>
          <a:p>
            <a:pPr indent="-342900"/>
            <a:r>
              <a:rPr lang="en-GB" sz="1200" b="1" dirty="0" smtClean="0"/>
              <a:t>Aim:</a:t>
            </a:r>
          </a:p>
          <a:p>
            <a:pPr indent="-342900"/>
            <a:r>
              <a:rPr lang="en-GB" sz="1200" dirty="0" smtClean="0"/>
              <a:t>Evaluate </a:t>
            </a:r>
            <a:r>
              <a:rPr lang="en-GB" sz="1200" dirty="0"/>
              <a:t>how well </a:t>
            </a:r>
            <a:r>
              <a:rPr lang="en-GB" sz="1200" dirty="0" smtClean="0"/>
              <a:t>models (JULES, UKESM1, CMIP5, CMIP6…) capture the observed </a:t>
            </a:r>
            <a:r>
              <a:rPr lang="en-GB" sz="1200" dirty="0"/>
              <a:t>relationships between LST and Temperature across different vegetation types and moisture </a:t>
            </a:r>
            <a:r>
              <a:rPr lang="en-GB" sz="1200" dirty="0" smtClean="0"/>
              <a:t>regimes.</a:t>
            </a:r>
            <a:endParaRPr lang="en-US" altLang="en-US" sz="1200" dirty="0" smtClean="0">
              <a:latin typeface="Verdana" panose="020B0604030504040204" pitchFamily="34" charset="0"/>
            </a:endParaRPr>
          </a:p>
          <a:p>
            <a:pPr indent="-342900"/>
            <a:endParaRPr lang="en-US" altLang="en-US" sz="1200" dirty="0" smtClean="0">
              <a:latin typeface="Verdana" panose="020B0604030504040204" pitchFamily="34" charset="0"/>
            </a:endParaRPr>
          </a:p>
          <a:p>
            <a:pPr indent="-342900"/>
            <a:endParaRPr lang="en-US" altLang="en-US" sz="1200" dirty="0">
              <a:latin typeface="Verdana" panose="020B0604030504040204" pitchFamily="34" charset="0"/>
            </a:endParaRPr>
          </a:p>
          <a:p>
            <a:pPr indent="-342900"/>
            <a:r>
              <a:rPr lang="en-GB" altLang="en-US" sz="1200" b="1" dirty="0" smtClean="0">
                <a:latin typeface="Verdana" panose="020B0604030504040204" pitchFamily="34" charset="0"/>
              </a:rPr>
              <a:t>Approach:</a:t>
            </a:r>
            <a:endParaRPr lang="en-GB" altLang="en-US" sz="1200" b="1" dirty="0">
              <a:latin typeface="Verdana" panose="020B0604030504040204" pitchFamily="34" charset="0"/>
            </a:endParaRPr>
          </a:p>
          <a:p>
            <a:r>
              <a:rPr lang="en-GB" sz="1200" dirty="0"/>
              <a:t>Derive relationships between LST and Temperature (near surface) for historic model runs of JULES, UKESM1 and other CMIP5 and 6 </a:t>
            </a:r>
            <a:r>
              <a:rPr lang="en-GB" sz="1200" dirty="0" smtClean="0"/>
              <a:t>models (where available).</a:t>
            </a:r>
            <a:endParaRPr lang="en-GB" sz="120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 smtClean="0"/>
              <a:t>Evaluate model </a:t>
            </a:r>
            <a:r>
              <a:rPr lang="en-GB" sz="1200" dirty="0"/>
              <a:t>LST vs Temperature relationships across different vegetation types and moisture </a:t>
            </a:r>
            <a:r>
              <a:rPr lang="en-GB" sz="1200" dirty="0" smtClean="0"/>
              <a:t>regimes.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 smtClean="0"/>
              <a:t>Identify </a:t>
            </a:r>
            <a:r>
              <a:rPr lang="en-GB" sz="1200" dirty="0"/>
              <a:t>key </a:t>
            </a:r>
            <a:r>
              <a:rPr lang="en-GB" sz="1200" dirty="0" smtClean="0"/>
              <a:t>regions and vegetation types </a:t>
            </a:r>
            <a:r>
              <a:rPr lang="en-GB" sz="1200" dirty="0"/>
              <a:t>where models differ significantly from </a:t>
            </a:r>
            <a:r>
              <a:rPr lang="en-GB" sz="1200" dirty="0" smtClean="0"/>
              <a:t>observations.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 smtClean="0"/>
              <a:t>Assess, using JULES runs and other simple models, the possible </a:t>
            </a:r>
            <a:r>
              <a:rPr lang="en-GB" sz="1200" dirty="0"/>
              <a:t>reasons for </a:t>
            </a:r>
            <a:r>
              <a:rPr lang="en-GB" sz="1200" dirty="0" smtClean="0"/>
              <a:t>these differences.</a:t>
            </a:r>
            <a:endParaRPr lang="en-US" altLang="en-US" sz="1200" dirty="0">
              <a:latin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74701" y="158750"/>
            <a:ext cx="407771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dirty="0">
                <a:solidFill>
                  <a:srgbClr val="FFFFFF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 smtClean="0">
                <a:latin typeface="Verdana" panose="020B060403050404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823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12457" r="6153"/>
          <a:stretch/>
        </p:blipFill>
        <p:spPr>
          <a:xfrm>
            <a:off x="3268693" y="1320805"/>
            <a:ext cx="5875307" cy="2957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6150" y="2301559"/>
            <a:ext cx="3729225" cy="9958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511" y="2477682"/>
            <a:ext cx="232947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black"/>
                </a:solidFill>
                <a:latin typeface="Arial"/>
              </a:rPr>
              <a:t>WWF biomes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</a:rPr>
              <a:t>1:  </a:t>
            </a:r>
            <a:r>
              <a:rPr lang="en-GB" sz="1200" dirty="0" smtClean="0">
                <a:solidFill>
                  <a:prstClr val="black"/>
                </a:solidFill>
                <a:latin typeface="Arial"/>
              </a:rPr>
              <a:t>Tropical trees    </a:t>
            </a:r>
            <a:endParaRPr lang="en-GB" sz="120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</a:rPr>
              <a:t>2:  </a:t>
            </a:r>
            <a:r>
              <a:rPr lang="en-GB" sz="1200" dirty="0" smtClean="0">
                <a:solidFill>
                  <a:prstClr val="black"/>
                </a:solidFill>
                <a:latin typeface="Arial"/>
              </a:rPr>
              <a:t>Extratropical trees </a:t>
            </a:r>
            <a:endParaRPr lang="en-GB" sz="120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</a:rPr>
              <a:t>3:  </a:t>
            </a:r>
            <a:r>
              <a:rPr lang="en-GB" sz="1200" dirty="0" smtClean="0">
                <a:solidFill>
                  <a:prstClr val="black"/>
                </a:solidFill>
                <a:latin typeface="Arial"/>
              </a:rPr>
              <a:t>Boreal </a:t>
            </a:r>
            <a:r>
              <a:rPr lang="en-GB" sz="1200" dirty="0">
                <a:solidFill>
                  <a:prstClr val="black"/>
                </a:solidFill>
                <a:latin typeface="Arial"/>
              </a:rPr>
              <a:t>and Coniferous </a:t>
            </a:r>
            <a:r>
              <a:rPr lang="en-GB" sz="1200" dirty="0" smtClean="0">
                <a:solidFill>
                  <a:prstClr val="black"/>
                </a:solidFill>
                <a:latin typeface="Arial"/>
              </a:rPr>
              <a:t>forest    </a:t>
            </a:r>
            <a:endParaRPr lang="en-GB" sz="120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</a:rPr>
              <a:t>4:  </a:t>
            </a:r>
            <a:r>
              <a:rPr lang="en-GB" sz="1200" dirty="0" err="1" smtClean="0">
                <a:solidFill>
                  <a:prstClr val="black"/>
                </a:solidFill>
                <a:latin typeface="Arial"/>
              </a:rPr>
              <a:t>Savanna</a:t>
            </a:r>
            <a:endParaRPr lang="en-GB" sz="120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</a:rPr>
              <a:t>5:  </a:t>
            </a:r>
            <a:r>
              <a:rPr lang="en-GB" sz="1200" dirty="0" smtClean="0">
                <a:solidFill>
                  <a:prstClr val="black"/>
                </a:solidFill>
                <a:latin typeface="Arial"/>
              </a:rPr>
              <a:t>Grassland  </a:t>
            </a:r>
            <a:endParaRPr lang="en-GB" sz="120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</a:rPr>
              <a:t>6:  </a:t>
            </a:r>
            <a:r>
              <a:rPr lang="en-GB" sz="1200" dirty="0" smtClean="0">
                <a:solidFill>
                  <a:prstClr val="black"/>
                </a:solidFill>
                <a:latin typeface="Arial"/>
              </a:rPr>
              <a:t>Tundra</a:t>
            </a:r>
            <a:endParaRPr lang="en-GB" sz="120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</a:rPr>
              <a:t>7:  </a:t>
            </a:r>
            <a:r>
              <a:rPr lang="en-GB" sz="1200" dirty="0" smtClean="0">
                <a:solidFill>
                  <a:prstClr val="black"/>
                </a:solidFill>
                <a:latin typeface="Arial"/>
              </a:rPr>
              <a:t>Desert </a:t>
            </a:r>
            <a:endParaRPr lang="en-GB" sz="120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Arial"/>
              </a:rPr>
              <a:t>8:  </a:t>
            </a:r>
            <a:r>
              <a:rPr lang="en-GB" sz="1200" dirty="0" smtClean="0">
                <a:solidFill>
                  <a:prstClr val="black"/>
                </a:solidFill>
                <a:latin typeface="Arial"/>
              </a:rPr>
              <a:t>Mediterranean forests</a:t>
            </a:r>
            <a:endParaRPr lang="en-GB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754" y="1017066"/>
            <a:ext cx="22703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black"/>
                </a:solidFill>
                <a:latin typeface="Arial"/>
              </a:rPr>
              <a:t>Giorgi regions </a:t>
            </a:r>
            <a:r>
              <a:rPr lang="en-GB" sz="1500" b="1" dirty="0" smtClean="0">
                <a:solidFill>
                  <a:prstClr val="black"/>
                </a:solidFill>
                <a:latin typeface="Arial"/>
              </a:rPr>
              <a:t>studied</a:t>
            </a:r>
            <a:endParaRPr lang="en-GB" sz="1500" b="1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</a:rPr>
              <a:t>WAF: Western </a:t>
            </a:r>
            <a:r>
              <a:rPr lang="en-GB" sz="1200" dirty="0">
                <a:solidFill>
                  <a:prstClr val="black"/>
                </a:solidFill>
                <a:latin typeface="Arial"/>
              </a:rPr>
              <a:t>Africa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</a:rPr>
              <a:t>SAH: Sahara       </a:t>
            </a:r>
            <a:endParaRPr lang="en-GB" sz="1200" dirty="0">
              <a:solidFill>
                <a:prstClr val="black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</a:rPr>
              <a:t>EAF: Eastern </a:t>
            </a:r>
            <a:r>
              <a:rPr lang="en-GB" sz="1200" dirty="0">
                <a:solidFill>
                  <a:prstClr val="black"/>
                </a:solidFill>
                <a:latin typeface="Arial"/>
              </a:rPr>
              <a:t>Africa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</a:rPr>
              <a:t>SAF: Southern </a:t>
            </a:r>
            <a:r>
              <a:rPr lang="en-GB" sz="1200" dirty="0">
                <a:solidFill>
                  <a:prstClr val="black"/>
                </a:solidFill>
                <a:latin typeface="Arial"/>
              </a:rPr>
              <a:t>Africa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74701" y="158750"/>
            <a:ext cx="407771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dirty="0">
                <a:solidFill>
                  <a:srgbClr val="FFFFFF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 smtClean="0">
                <a:latin typeface="Verdana" panose="020B0604030504040204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0504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46641" y="942437"/>
            <a:ext cx="23294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Arial"/>
              </a:rPr>
              <a:t>ESA LC-CCI biomes</a:t>
            </a:r>
            <a:endParaRPr lang="en-GB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4112" y="992409"/>
            <a:ext cx="4679378" cy="299021"/>
          </a:xfrm>
          <a:solidFill>
            <a:srgbClr val="92D050"/>
          </a:solidFill>
        </p:spPr>
        <p:txBody>
          <a:bodyPr/>
          <a:lstStyle/>
          <a:p>
            <a:pPr indent="-342900"/>
            <a:r>
              <a:rPr lang="en-GB" sz="1200" dirty="0" smtClean="0">
                <a:solidFill>
                  <a:schemeClr val="tx1"/>
                </a:solidFill>
              </a:rPr>
              <a:t>Use ESA CCI </a:t>
            </a:r>
            <a:r>
              <a:rPr lang="en-GB" sz="1200" dirty="0" err="1" smtClean="0">
                <a:solidFill>
                  <a:schemeClr val="tx1"/>
                </a:solidFill>
              </a:rPr>
              <a:t>Landcover</a:t>
            </a:r>
            <a:r>
              <a:rPr lang="en-GB" sz="1200" dirty="0" smtClean="0">
                <a:solidFill>
                  <a:schemeClr val="tx1"/>
                </a:solidFill>
              </a:rPr>
              <a:t> types to define vegetation types</a:t>
            </a:r>
            <a:endParaRPr lang="en-US" altLang="en-US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4624" y="1219436"/>
            <a:ext cx="2575911" cy="3131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9" y="1581912"/>
            <a:ext cx="4139184" cy="249751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774701" y="158750"/>
            <a:ext cx="407771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dirty="0">
                <a:solidFill>
                  <a:srgbClr val="FFFFFF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FFFFFF"/>
                </a:solidFill>
                <a:latin typeface="Verdana" pitchFamily="3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 smtClean="0">
                <a:latin typeface="Verdana" panose="020B0604030504040204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7388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f2760952-b3bb-408f-ace6-eb1e07642b86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CCI_cmug</Template>
  <TotalTime>2985</TotalTime>
  <Words>619</Words>
  <Application>Microsoft Office PowerPoint</Application>
  <PresentationFormat>On-screen Show (16:9)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Verdana</vt:lpstr>
      <vt:lpstr>Wingdings</vt:lpstr>
      <vt:lpstr>ESA Presentation 16-9</vt:lpstr>
      <vt:lpstr>PowerPoint Presentation</vt:lpstr>
      <vt:lpstr>Introduction</vt:lpstr>
      <vt:lpstr>Example</vt:lpstr>
      <vt:lpstr>This Work</vt:lpstr>
      <vt:lpstr>This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Met Office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Van Der Linden, Paul</dc:creator>
  <cp:keywords/>
  <dc:description/>
  <cp:lastModifiedBy>Hemming, Debbie</cp:lastModifiedBy>
  <cp:revision>36</cp:revision>
  <cp:lastPrinted>2008-08-26T16:26:23Z</cp:lastPrinted>
  <dcterms:created xsi:type="dcterms:W3CDTF">2018-07-10T10:00:37Z</dcterms:created>
  <dcterms:modified xsi:type="dcterms:W3CDTF">2018-10-01T10:28:52Z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