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20"/>
  </p:notesMasterIdLst>
  <p:handoutMasterIdLst>
    <p:handoutMasterId r:id="rId21"/>
  </p:handoutMasterIdLst>
  <p:sldIdLst>
    <p:sldId id="282" r:id="rId2"/>
    <p:sldId id="375" r:id="rId3"/>
    <p:sldId id="461" r:id="rId4"/>
    <p:sldId id="377" r:id="rId5"/>
    <p:sldId id="285" r:id="rId6"/>
    <p:sldId id="459" r:id="rId7"/>
    <p:sldId id="286" r:id="rId8"/>
    <p:sldId id="395" r:id="rId9"/>
    <p:sldId id="287" r:id="rId10"/>
    <p:sldId id="288" r:id="rId11"/>
    <p:sldId id="289" r:id="rId12"/>
    <p:sldId id="290" r:id="rId13"/>
    <p:sldId id="291" r:id="rId14"/>
    <p:sldId id="292" r:id="rId15"/>
    <p:sldId id="462" r:id="rId16"/>
    <p:sldId id="460" r:id="rId17"/>
    <p:sldId id="294" r:id="rId18"/>
    <p:sldId id="29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BC6"/>
    <a:srgbClr val="1464A3"/>
    <a:srgbClr val="24507D"/>
    <a:srgbClr val="234F7C"/>
    <a:srgbClr val="1D4873"/>
    <a:srgbClr val="214A76"/>
    <a:srgbClr val="25517E"/>
    <a:srgbClr val="194965"/>
    <a:srgbClr val="0066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3693" autoAdjust="0"/>
  </p:normalViewPr>
  <p:slideViewPr>
    <p:cSldViewPr snapToGrid="0" showGuides="1">
      <p:cViewPr varScale="1">
        <p:scale>
          <a:sx n="60" d="100"/>
          <a:sy n="60" d="100"/>
        </p:scale>
        <p:origin x="108" y="804"/>
      </p:cViewPr>
      <p:guideLst>
        <p:guide orient="horz" pos="2364"/>
        <p:guide pos="3840"/>
      </p:guideLst>
    </p:cSldViewPr>
  </p:slideViewPr>
  <p:notesTextViewPr>
    <p:cViewPr>
      <p:scale>
        <a:sx n="1" d="1"/>
        <a:sy n="1" d="1"/>
      </p:scale>
      <p:origin x="0" y="0"/>
    </p:cViewPr>
  </p:notesTextViewPr>
  <p:notesViewPr>
    <p:cSldViewPr snapToGrid="0" showGuides="1">
      <p:cViewPr varScale="1">
        <p:scale>
          <a:sx n="47" d="100"/>
          <a:sy n="47" d="100"/>
        </p:scale>
        <p:origin x="2719"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8E33376-A7B4-406F-A96F-13C7EBD91F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a:extLst>
              <a:ext uri="{FF2B5EF4-FFF2-40B4-BE49-F238E27FC236}">
                <a16:creationId xmlns:a16="http://schemas.microsoft.com/office/drawing/2014/main" id="{5F6D29D3-946E-4357-8972-2583E59F87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D35118-93E9-416C-ACCA-215212562482}" type="datetimeFigureOut">
              <a:rPr lang="en-GB" smtClean="0"/>
              <a:t>30/10/2018</a:t>
            </a:fld>
            <a:endParaRPr lang="en-GB"/>
          </a:p>
        </p:txBody>
      </p:sp>
      <p:sp>
        <p:nvSpPr>
          <p:cNvPr id="4" name="Fußzeilenplatzhalter 3">
            <a:extLst>
              <a:ext uri="{FF2B5EF4-FFF2-40B4-BE49-F238E27FC236}">
                <a16:creationId xmlns:a16="http://schemas.microsoft.com/office/drawing/2014/main" id="{7B6BCFDE-741A-4715-927E-8F5E1D145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Foliennummernplatzhalter 4">
            <a:extLst>
              <a:ext uri="{FF2B5EF4-FFF2-40B4-BE49-F238E27FC236}">
                <a16:creationId xmlns:a16="http://schemas.microsoft.com/office/drawing/2014/main" id="{C6531105-7D84-49AE-B8D4-5EC8B411C4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6D4B21-BAE1-4A00-9E75-4324CDF6F9E8}" type="slidenum">
              <a:rPr lang="en-GB" smtClean="0"/>
              <a:t>‹Nr.›</a:t>
            </a:fld>
            <a:endParaRPr lang="en-GB"/>
          </a:p>
        </p:txBody>
      </p:sp>
    </p:spTree>
    <p:extLst>
      <p:ext uri="{BB962C8B-B14F-4D97-AF65-F5344CB8AC3E}">
        <p14:creationId xmlns:p14="http://schemas.microsoft.com/office/powerpoint/2010/main" val="521790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4BA5F-4A02-4ACB-92B6-0E8083E3EF0A}" type="datetimeFigureOut">
              <a:rPr lang="en-GB" smtClean="0"/>
              <a:t>30/10/2018</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5FFAE-9AD2-4585-BE4C-78707E58B64E}" type="slidenum">
              <a:rPr lang="en-GB" smtClean="0"/>
              <a:t>‹Nr.›</a:t>
            </a:fld>
            <a:endParaRPr lang="en-GB"/>
          </a:p>
        </p:txBody>
      </p:sp>
    </p:spTree>
    <p:extLst>
      <p:ext uri="{BB962C8B-B14F-4D97-AF65-F5344CB8AC3E}">
        <p14:creationId xmlns:p14="http://schemas.microsoft.com/office/powerpoint/2010/main" val="221966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83F5FFAE-9AD2-4585-BE4C-78707E58B64E}" type="slidenum">
              <a:rPr lang="en-GB" smtClean="0"/>
              <a:t>1</a:t>
            </a:fld>
            <a:endParaRPr lang="en-GB"/>
          </a:p>
        </p:txBody>
      </p:sp>
    </p:spTree>
    <p:extLst>
      <p:ext uri="{BB962C8B-B14F-4D97-AF65-F5344CB8AC3E}">
        <p14:creationId xmlns:p14="http://schemas.microsoft.com/office/powerpoint/2010/main" val="249495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83F5FFAE-9AD2-4585-BE4C-78707E58B64E}" type="slidenum">
              <a:rPr lang="en-GB" smtClean="0"/>
              <a:t>2</a:t>
            </a:fld>
            <a:endParaRPr lang="en-GB"/>
          </a:p>
        </p:txBody>
      </p:sp>
    </p:spTree>
    <p:extLst>
      <p:ext uri="{BB962C8B-B14F-4D97-AF65-F5344CB8AC3E}">
        <p14:creationId xmlns:p14="http://schemas.microsoft.com/office/powerpoint/2010/main" val="41738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83F5FFAE-9AD2-4585-BE4C-78707E58B64E}" type="slidenum">
              <a:rPr lang="en-GB" smtClean="0"/>
              <a:t>4</a:t>
            </a:fld>
            <a:endParaRPr lang="en-GB"/>
          </a:p>
        </p:txBody>
      </p:sp>
    </p:spTree>
    <p:extLst>
      <p:ext uri="{BB962C8B-B14F-4D97-AF65-F5344CB8AC3E}">
        <p14:creationId xmlns:p14="http://schemas.microsoft.com/office/powerpoint/2010/main" val="4055837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83F5FFAE-9AD2-4585-BE4C-78707E58B64E}" type="slidenum">
              <a:rPr lang="en-GB" smtClean="0"/>
              <a:t>5</a:t>
            </a:fld>
            <a:endParaRPr lang="en-GB"/>
          </a:p>
        </p:txBody>
      </p:sp>
    </p:spTree>
    <p:extLst>
      <p:ext uri="{BB962C8B-B14F-4D97-AF65-F5344CB8AC3E}">
        <p14:creationId xmlns:p14="http://schemas.microsoft.com/office/powerpoint/2010/main" val="101911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3F5FFAE-9AD2-4585-BE4C-78707E58B64E}" type="slidenum">
              <a:rPr lang="en-GB" smtClean="0"/>
              <a:t>16</a:t>
            </a:fld>
            <a:endParaRPr lang="en-GB"/>
          </a:p>
        </p:txBody>
      </p:sp>
    </p:spTree>
    <p:extLst>
      <p:ext uri="{BB962C8B-B14F-4D97-AF65-F5344CB8AC3E}">
        <p14:creationId xmlns:p14="http://schemas.microsoft.com/office/powerpoint/2010/main" val="812928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098" name="Picture 2" descr="ALL 2013 National Geographic Traveler Photo Contest â in HIGH RESOLUTION. Part I: âOutdoor Scenesâ â Weeks 1-10 (74 Photos)">
            <a:extLst>
              <a:ext uri="{FF2B5EF4-FFF2-40B4-BE49-F238E27FC236}">
                <a16:creationId xmlns:a16="http://schemas.microsoft.com/office/drawing/2014/main" id="{E5F9BFB0-D24C-444E-AD9C-7A64F3E7D05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3742"/>
          <a:stretch/>
        </p:blipFill>
        <p:spPr bwMode="auto">
          <a:xfrm>
            <a:off x="12173" y="-4446"/>
            <a:ext cx="12175725" cy="62209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0670" y="188391"/>
            <a:ext cx="7256792" cy="3022439"/>
          </a:xfrm>
        </p:spPr>
        <p:txBody>
          <a:bodyPr anchor="t"/>
          <a:lstStyle>
            <a:lvl1pPr algn="l">
              <a:defRPr sz="6000"/>
            </a:lvl1pPr>
          </a:lstStyle>
          <a:p>
            <a:r>
              <a:rPr lang="de-DE" dirty="0"/>
              <a:t>Mastertitelformat bearbeiten</a:t>
            </a:r>
            <a:endParaRPr lang="en-US" dirty="0"/>
          </a:p>
        </p:txBody>
      </p:sp>
      <p:sp>
        <p:nvSpPr>
          <p:cNvPr id="3" name="Subtitle 2"/>
          <p:cNvSpPr>
            <a:spLocks noGrp="1"/>
          </p:cNvSpPr>
          <p:nvPr>
            <p:ph type="subTitle" idx="1"/>
          </p:nvPr>
        </p:nvSpPr>
        <p:spPr>
          <a:xfrm>
            <a:off x="290670" y="3554654"/>
            <a:ext cx="7256793" cy="1262131"/>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‹Nr.›</a:t>
            </a:fld>
            <a:endParaRPr lang="en-US"/>
          </a:p>
        </p:txBody>
      </p:sp>
      <p:sp>
        <p:nvSpPr>
          <p:cNvPr id="26" name="Rechteck 25">
            <a:extLst>
              <a:ext uri="{FF2B5EF4-FFF2-40B4-BE49-F238E27FC236}">
                <a16:creationId xmlns:a16="http://schemas.microsoft.com/office/drawing/2014/main" id="{52D0A58D-5601-4334-9F39-3BEA41EA104A}"/>
              </a:ext>
            </a:extLst>
          </p:cNvPr>
          <p:cNvSpPr/>
          <p:nvPr userDrawn="1"/>
        </p:nvSpPr>
        <p:spPr>
          <a:xfrm>
            <a:off x="8605048" y="3319"/>
            <a:ext cx="3586951" cy="2270323"/>
          </a:xfrm>
          <a:prstGeom prst="rect">
            <a:avLst/>
          </a:prstGeom>
          <a:gradFill flip="none" rotWithShape="1">
            <a:gsLst>
              <a:gs pos="55000">
                <a:srgbClr val="7A8EA2">
                  <a:alpha val="75000"/>
                </a:srgbClr>
              </a:gs>
              <a:gs pos="0">
                <a:srgbClr val="24507D"/>
              </a:gs>
              <a:gs pos="100000">
                <a:srgbClr val="D0CBC6"/>
              </a:gs>
            </a:gsLst>
            <a:path path="rect">
              <a:fillToRect t="100000" r="100000"/>
            </a:path>
            <a:tileRect l="-100000" b="-10000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feld 80">
            <a:extLst>
              <a:ext uri="{FF2B5EF4-FFF2-40B4-BE49-F238E27FC236}">
                <a16:creationId xmlns:a16="http://schemas.microsoft.com/office/drawing/2014/main" id="{76CACF7D-2F63-4F95-8D45-2FA47E09EBA5}"/>
              </a:ext>
            </a:extLst>
          </p:cNvPr>
          <p:cNvSpPr txBox="1"/>
          <p:nvPr userDrawn="1"/>
        </p:nvSpPr>
        <p:spPr>
          <a:xfrm>
            <a:off x="11122111" y="-4446"/>
            <a:ext cx="1065788" cy="338554"/>
          </a:xfrm>
          <a:prstGeom prst="rect">
            <a:avLst/>
          </a:prstGeom>
          <a:noFill/>
        </p:spPr>
        <p:txBody>
          <a:bodyPr wrap="square" rtlCol="0">
            <a:spAutoFit/>
          </a:bodyPr>
          <a:lstStyle/>
          <a:p>
            <a:pPr algn="r"/>
            <a:r>
              <a:rPr lang="en-GB" sz="800">
                <a:solidFill>
                  <a:schemeClr val="bg1">
                    <a:lumMod val="85000"/>
                  </a:schemeClr>
                </a:solidFill>
              </a:rPr>
              <a:t>Art on Snow Gasteinertal.com</a:t>
            </a:r>
            <a:endParaRPr lang="en-GB" sz="800" u="none">
              <a:solidFill>
                <a:schemeClr val="bg1"/>
              </a:solidFill>
            </a:endParaRPr>
          </a:p>
        </p:txBody>
      </p:sp>
      <p:pic>
        <p:nvPicPr>
          <p:cNvPr id="10" name="Picture 6">
            <a:extLst>
              <a:ext uri="{FF2B5EF4-FFF2-40B4-BE49-F238E27FC236}">
                <a16:creationId xmlns:a16="http://schemas.microsoft.com/office/drawing/2014/main" id="{E9E6FEAE-EAB1-4910-9928-AE34B1FF7D3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47768"/>
          <a:stretch/>
        </p:blipFill>
        <p:spPr bwMode="auto">
          <a:xfrm>
            <a:off x="10298094" y="-133206"/>
            <a:ext cx="1988422" cy="1983286"/>
          </a:xfrm>
          <a:prstGeom prst="rect">
            <a:avLst/>
          </a:prstGeom>
          <a:noFill/>
          <a:ln w="9525">
            <a:noFill/>
            <a:round/>
            <a:headEnd/>
            <a:tailEnd/>
          </a:ln>
        </p:spPr>
      </p:pic>
      <p:pic>
        <p:nvPicPr>
          <p:cNvPr id="1026" name="Picture 2" descr="http://snow-cci.enveo.at/icons1/logos_all_partners_line.png">
            <a:extLst>
              <a:ext uri="{FF2B5EF4-FFF2-40B4-BE49-F238E27FC236}">
                <a16:creationId xmlns:a16="http://schemas.microsoft.com/office/drawing/2014/main" id="{1FA6AD9A-69C5-4297-9D94-77C4A6D7EF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6241143"/>
            <a:ext cx="12226307" cy="6201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B17101A7-5C35-476A-9186-FEEE111559E6}"/>
              </a:ext>
            </a:extLst>
          </p:cNvPr>
          <p:cNvPicPr>
            <a:picLocks noChangeAspect="1" noChangeArrowheads="1"/>
          </p:cNvPicPr>
          <p:nvPr userDrawn="1"/>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3567"/>
          <a:stretch/>
        </p:blipFill>
        <p:spPr bwMode="auto">
          <a:xfrm>
            <a:off x="8630869" y="-269731"/>
            <a:ext cx="1767654" cy="1983286"/>
          </a:xfrm>
          <a:prstGeom prst="rect">
            <a:avLst/>
          </a:prstGeom>
          <a:noFill/>
          <a:ln w="9525">
            <a:noFill/>
            <a:round/>
            <a:headEnd/>
            <a:tailEnd/>
          </a:ln>
        </p:spPr>
      </p:pic>
    </p:spTree>
    <p:extLst>
      <p:ext uri="{BB962C8B-B14F-4D97-AF65-F5344CB8AC3E}">
        <p14:creationId xmlns:p14="http://schemas.microsoft.com/office/powerpoint/2010/main" val="100388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Figure with heading">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3932237" cy="987425"/>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839788" y="987425"/>
            <a:ext cx="3932237" cy="4881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19168549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43123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151408930"/>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8" name="Datumsplatzhalter 2"/>
          <p:cNvSpPr>
            <a:spLocks noGrp="1"/>
          </p:cNvSpPr>
          <p:nvPr>
            <p:ph type="dt" sz="half" idx="10"/>
          </p:nvPr>
        </p:nvSpPr>
        <p:spPr>
          <a:xfrm>
            <a:off x="0" y="6529388"/>
            <a:ext cx="2844800" cy="328612"/>
          </a:xfrm>
        </p:spPr>
        <p:txBody>
          <a:bodyPr/>
          <a:lstStyle>
            <a:lvl1pPr>
              <a:defRPr/>
            </a:lvl1pPr>
          </a:lstStyle>
          <a:p>
            <a:pPr>
              <a:defRPr/>
            </a:pPr>
            <a:r>
              <a:rPr lang="en-GB" dirty="0"/>
              <a:t>21/01/2014</a:t>
            </a:r>
            <a:endParaRPr lang="en-US" dirty="0"/>
          </a:p>
        </p:txBody>
      </p:sp>
      <p:sp>
        <p:nvSpPr>
          <p:cNvPr id="9" name="Fußzeilenplatzhalter 3"/>
          <p:cNvSpPr>
            <a:spLocks noGrp="1"/>
          </p:cNvSpPr>
          <p:nvPr>
            <p:ph type="ftr" sz="quarter" idx="11"/>
          </p:nvPr>
        </p:nvSpPr>
        <p:spPr>
          <a:xfrm>
            <a:off x="3139018" y="6524626"/>
            <a:ext cx="5645149" cy="328613"/>
          </a:xfrm>
        </p:spPr>
        <p:txBody>
          <a:bodyPr/>
          <a:lstStyle>
            <a:lvl1pPr>
              <a:defRPr/>
            </a:lvl1pPr>
          </a:lstStyle>
          <a:p>
            <a:pPr>
              <a:defRPr/>
            </a:pPr>
            <a:r>
              <a:rPr lang="en-US" dirty="0"/>
              <a:t>Thomas </a:t>
            </a:r>
            <a:r>
              <a:rPr lang="en-US" dirty="0" err="1"/>
              <a:t>Nagler</a:t>
            </a:r>
            <a:endParaRPr lang="en-US" dirty="0"/>
          </a:p>
        </p:txBody>
      </p:sp>
      <p:sp>
        <p:nvSpPr>
          <p:cNvPr id="10" name="Foliennummernplatzhalter 4"/>
          <p:cNvSpPr>
            <a:spLocks noGrp="1"/>
          </p:cNvSpPr>
          <p:nvPr>
            <p:ph type="sldNum" sz="quarter" idx="12"/>
          </p:nvPr>
        </p:nvSpPr>
        <p:spPr>
          <a:xfrm>
            <a:off x="8879417" y="6529388"/>
            <a:ext cx="1117600" cy="328612"/>
          </a:xfrm>
        </p:spPr>
        <p:txBody>
          <a:bodyPr/>
          <a:lstStyle>
            <a:lvl1pPr>
              <a:defRPr/>
            </a:lvl1pPr>
          </a:lstStyle>
          <a:p>
            <a:pPr>
              <a:defRPr/>
            </a:pPr>
            <a:fld id="{9CB29C92-3783-48DF-B7D8-DA0226F3D3AE}" type="slidenum">
              <a:rPr lang="en-US"/>
              <a:pPr>
                <a:defRPr/>
              </a:pPr>
              <a:t>‹Nr.›</a:t>
            </a:fld>
            <a:endParaRPr lang="en-US"/>
          </a:p>
        </p:txBody>
      </p:sp>
    </p:spTree>
    <p:extLst>
      <p:ext uri="{BB962C8B-B14F-4D97-AF65-F5344CB8AC3E}">
        <p14:creationId xmlns:p14="http://schemas.microsoft.com/office/powerpoint/2010/main" val="135122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54" name="Picture 6" descr="Bildergebnis fÃ¼r snow national geographics high resolution">
            <a:extLst>
              <a:ext uri="{FF2B5EF4-FFF2-40B4-BE49-F238E27FC236}">
                <a16:creationId xmlns:a16="http://schemas.microsoft.com/office/drawing/2014/main" id="{D9F99824-5D4B-4EC2-A673-33AE45EDE7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1" y="7363"/>
            <a:ext cx="12192000" cy="6209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0670" y="188391"/>
            <a:ext cx="7256792" cy="3022439"/>
          </a:xfrm>
        </p:spPr>
        <p:txBody>
          <a:bodyPr anchor="t"/>
          <a:lstStyle>
            <a:lvl1pPr algn="l">
              <a:defRPr sz="6000"/>
            </a:lvl1pPr>
          </a:lstStyle>
          <a:p>
            <a:r>
              <a:rPr lang="de-DE" dirty="0"/>
              <a:t>Mastertitelformat bearbeiten</a:t>
            </a:r>
            <a:endParaRPr lang="en-US" dirty="0"/>
          </a:p>
        </p:txBody>
      </p:sp>
      <p:sp>
        <p:nvSpPr>
          <p:cNvPr id="3" name="Subtitle 2"/>
          <p:cNvSpPr>
            <a:spLocks noGrp="1"/>
          </p:cNvSpPr>
          <p:nvPr>
            <p:ph type="subTitle" idx="1"/>
          </p:nvPr>
        </p:nvSpPr>
        <p:spPr>
          <a:xfrm>
            <a:off x="290670" y="3554654"/>
            <a:ext cx="7256793" cy="1262131"/>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‹Nr.›</a:t>
            </a:fld>
            <a:endParaRPr lang="en-US"/>
          </a:p>
        </p:txBody>
      </p:sp>
      <p:sp>
        <p:nvSpPr>
          <p:cNvPr id="26" name="Rechteck 25">
            <a:extLst>
              <a:ext uri="{FF2B5EF4-FFF2-40B4-BE49-F238E27FC236}">
                <a16:creationId xmlns:a16="http://schemas.microsoft.com/office/drawing/2014/main" id="{52D0A58D-5601-4334-9F39-3BEA41EA104A}"/>
              </a:ext>
            </a:extLst>
          </p:cNvPr>
          <p:cNvSpPr/>
          <p:nvPr userDrawn="1"/>
        </p:nvSpPr>
        <p:spPr>
          <a:xfrm>
            <a:off x="8605048" y="3319"/>
            <a:ext cx="3586951" cy="2270323"/>
          </a:xfrm>
          <a:prstGeom prst="rect">
            <a:avLst/>
          </a:prstGeom>
          <a:gradFill flip="none" rotWithShape="1">
            <a:gsLst>
              <a:gs pos="55000">
                <a:srgbClr val="7A8EA2">
                  <a:alpha val="75000"/>
                </a:srgbClr>
              </a:gs>
              <a:gs pos="0">
                <a:srgbClr val="24507D"/>
              </a:gs>
              <a:gs pos="100000">
                <a:srgbClr val="D0CBC6"/>
              </a:gs>
            </a:gsLst>
            <a:path path="rect">
              <a:fillToRect t="100000" r="100000"/>
            </a:path>
            <a:tileRect l="-100000" b="-10000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feld 80">
            <a:extLst>
              <a:ext uri="{FF2B5EF4-FFF2-40B4-BE49-F238E27FC236}">
                <a16:creationId xmlns:a16="http://schemas.microsoft.com/office/drawing/2014/main" id="{76CACF7D-2F63-4F95-8D45-2FA47E09EBA5}"/>
              </a:ext>
            </a:extLst>
          </p:cNvPr>
          <p:cNvSpPr txBox="1"/>
          <p:nvPr userDrawn="1"/>
        </p:nvSpPr>
        <p:spPr>
          <a:xfrm>
            <a:off x="11122111" y="-4446"/>
            <a:ext cx="1065788" cy="338554"/>
          </a:xfrm>
          <a:prstGeom prst="rect">
            <a:avLst/>
          </a:prstGeom>
          <a:noFill/>
        </p:spPr>
        <p:txBody>
          <a:bodyPr wrap="square" rtlCol="0">
            <a:spAutoFit/>
          </a:bodyPr>
          <a:lstStyle/>
          <a:p>
            <a:pPr algn="r"/>
            <a:r>
              <a:rPr lang="en-GB" sz="800">
                <a:solidFill>
                  <a:schemeClr val="bg1">
                    <a:lumMod val="85000"/>
                  </a:schemeClr>
                </a:solidFill>
              </a:rPr>
              <a:t>Art on Snow Gasteinertal.com</a:t>
            </a:r>
            <a:endParaRPr lang="en-GB" sz="800" u="none">
              <a:solidFill>
                <a:schemeClr val="bg1"/>
              </a:solidFill>
            </a:endParaRPr>
          </a:p>
        </p:txBody>
      </p:sp>
      <p:pic>
        <p:nvPicPr>
          <p:cNvPr id="10" name="Picture 6">
            <a:extLst>
              <a:ext uri="{FF2B5EF4-FFF2-40B4-BE49-F238E27FC236}">
                <a16:creationId xmlns:a16="http://schemas.microsoft.com/office/drawing/2014/main" id="{E9E6FEAE-EAB1-4910-9928-AE34B1FF7D3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47768"/>
          <a:stretch/>
        </p:blipFill>
        <p:spPr bwMode="auto">
          <a:xfrm>
            <a:off x="10298094" y="-133206"/>
            <a:ext cx="1988422" cy="1983286"/>
          </a:xfrm>
          <a:prstGeom prst="rect">
            <a:avLst/>
          </a:prstGeom>
          <a:noFill/>
          <a:ln w="9525">
            <a:noFill/>
            <a:round/>
            <a:headEnd/>
            <a:tailEnd/>
          </a:ln>
        </p:spPr>
      </p:pic>
      <p:pic>
        <p:nvPicPr>
          <p:cNvPr id="1026" name="Picture 2" descr="http://snow-cci.enveo.at/icons1/logos_all_partners_line.png">
            <a:extLst>
              <a:ext uri="{FF2B5EF4-FFF2-40B4-BE49-F238E27FC236}">
                <a16:creationId xmlns:a16="http://schemas.microsoft.com/office/drawing/2014/main" id="{1FA6AD9A-69C5-4297-9D94-77C4A6D7EF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6241143"/>
            <a:ext cx="12226307" cy="6201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B17101A7-5C35-476A-9186-FEEE111559E6}"/>
              </a:ext>
            </a:extLst>
          </p:cNvPr>
          <p:cNvPicPr>
            <a:picLocks noChangeAspect="1" noChangeArrowheads="1"/>
          </p:cNvPicPr>
          <p:nvPr userDrawn="1"/>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3567"/>
          <a:stretch/>
        </p:blipFill>
        <p:spPr bwMode="auto">
          <a:xfrm>
            <a:off x="8630869" y="-269731"/>
            <a:ext cx="1767654" cy="1983286"/>
          </a:xfrm>
          <a:prstGeom prst="rect">
            <a:avLst/>
          </a:prstGeom>
          <a:noFill/>
          <a:ln w="9525">
            <a:noFill/>
            <a:round/>
            <a:headEnd/>
            <a:tailEnd/>
          </a:ln>
        </p:spPr>
      </p:pic>
    </p:spTree>
    <p:extLst>
      <p:ext uri="{BB962C8B-B14F-4D97-AF65-F5344CB8AC3E}">
        <p14:creationId xmlns:p14="http://schemas.microsoft.com/office/powerpoint/2010/main" val="733648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itel 7">
            <a:extLst>
              <a:ext uri="{FF2B5EF4-FFF2-40B4-BE49-F238E27FC236}">
                <a16:creationId xmlns:a16="http://schemas.microsoft.com/office/drawing/2014/main" id="{E4D4B9F3-A00A-4D5F-877E-7BB8ACE46B1D}"/>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242712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8493F6FE-5DA1-4AEA-86D7-4A4FEBCB42A0}"/>
              </a:ext>
            </a:extLst>
          </p:cNvPr>
          <p:cNvGrpSpPr/>
          <p:nvPr userDrawn="1"/>
        </p:nvGrpSpPr>
        <p:grpSpPr>
          <a:xfrm>
            <a:off x="0" y="0"/>
            <a:ext cx="12192000" cy="6857999"/>
            <a:chOff x="538853" y="-122620"/>
            <a:chExt cx="8605147" cy="5748723"/>
          </a:xfrm>
        </p:grpSpPr>
        <p:pic>
          <p:nvPicPr>
            <p:cNvPr id="9" name="Grafik 8">
              <a:extLst>
                <a:ext uri="{FF2B5EF4-FFF2-40B4-BE49-F238E27FC236}">
                  <a16:creationId xmlns:a16="http://schemas.microsoft.com/office/drawing/2014/main" id="{D95271E5-565A-42BF-BADE-8330BBB96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53" y="-122620"/>
              <a:ext cx="8605147" cy="5748723"/>
            </a:xfrm>
            <a:prstGeom prst="rect">
              <a:avLst/>
            </a:prstGeom>
          </p:spPr>
        </p:pic>
        <p:sp>
          <p:nvSpPr>
            <p:cNvPr id="10" name="Rechteck 9">
              <a:extLst>
                <a:ext uri="{FF2B5EF4-FFF2-40B4-BE49-F238E27FC236}">
                  <a16:creationId xmlns:a16="http://schemas.microsoft.com/office/drawing/2014/main" id="{6651152A-4481-44D5-9BDD-723C95E19117}"/>
                </a:ext>
              </a:extLst>
            </p:cNvPr>
            <p:cNvSpPr/>
            <p:nvPr userDrawn="1"/>
          </p:nvSpPr>
          <p:spPr>
            <a:xfrm>
              <a:off x="605563" y="-54501"/>
              <a:ext cx="1562352" cy="211947"/>
            </a:xfrm>
            <a:prstGeom prst="rect">
              <a:avLst/>
            </a:prstGeom>
            <a:gradFill flip="none" rotWithShape="1">
              <a:gsLst>
                <a:gs pos="0">
                  <a:srgbClr val="1D4873"/>
                </a:gs>
                <a:gs pos="73000">
                  <a:srgbClr val="234F7C"/>
                </a:gs>
                <a:gs pos="100000">
                  <a:srgbClr val="24507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3" name="Text Placeholder 2"/>
          <p:cNvSpPr>
            <a:spLocks noGrp="1"/>
          </p:cNvSpPr>
          <p:nvPr>
            <p:ph type="body" idx="1"/>
          </p:nvPr>
        </p:nvSpPr>
        <p:spPr>
          <a:xfrm>
            <a:off x="831850" y="4941393"/>
            <a:ext cx="10515600" cy="1148257"/>
          </a:xfrm>
        </p:spPr>
        <p:txBody>
          <a:bodyPr/>
          <a:lstStyle>
            <a:lvl1pPr marL="0" indent="0">
              <a:buNone/>
              <a:defRPr sz="2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13" name="Title 1">
            <a:extLst>
              <a:ext uri="{FF2B5EF4-FFF2-40B4-BE49-F238E27FC236}">
                <a16:creationId xmlns:a16="http://schemas.microsoft.com/office/drawing/2014/main" id="{EBE9AE0B-B7BE-475A-BEB6-E3A55FB66CC8}"/>
              </a:ext>
            </a:extLst>
          </p:cNvPr>
          <p:cNvSpPr>
            <a:spLocks noGrp="1"/>
          </p:cNvSpPr>
          <p:nvPr>
            <p:ph type="ctrTitle"/>
          </p:nvPr>
        </p:nvSpPr>
        <p:spPr>
          <a:xfrm>
            <a:off x="290670" y="188391"/>
            <a:ext cx="7256792" cy="3022439"/>
          </a:xfrm>
        </p:spPr>
        <p:txBody>
          <a:bodyPr anchor="t"/>
          <a:lstStyle>
            <a:lvl1pPr algn="l">
              <a:defRPr sz="6000"/>
            </a:lvl1pPr>
          </a:lstStyle>
          <a:p>
            <a:r>
              <a:rPr lang="de-DE" dirty="0"/>
              <a:t>Mastertitelformat bearbeiten</a:t>
            </a:r>
            <a:endParaRPr lang="en-US" dirty="0"/>
          </a:p>
        </p:txBody>
      </p:sp>
      <p:sp>
        <p:nvSpPr>
          <p:cNvPr id="11" name="Rechteck 10">
            <a:extLst>
              <a:ext uri="{FF2B5EF4-FFF2-40B4-BE49-F238E27FC236}">
                <a16:creationId xmlns:a16="http://schemas.microsoft.com/office/drawing/2014/main" id="{378B51AF-12DE-4045-837C-BCC117DD0193}"/>
              </a:ext>
            </a:extLst>
          </p:cNvPr>
          <p:cNvSpPr/>
          <p:nvPr userDrawn="1"/>
        </p:nvSpPr>
        <p:spPr>
          <a:xfrm>
            <a:off x="8605048" y="3319"/>
            <a:ext cx="3586951" cy="2270323"/>
          </a:xfrm>
          <a:prstGeom prst="rect">
            <a:avLst/>
          </a:prstGeom>
          <a:gradFill flip="none" rotWithShape="1">
            <a:gsLst>
              <a:gs pos="55000">
                <a:srgbClr val="7A8EA2">
                  <a:alpha val="75000"/>
                </a:srgbClr>
              </a:gs>
              <a:gs pos="0">
                <a:srgbClr val="24507D"/>
              </a:gs>
              <a:gs pos="100000">
                <a:srgbClr val="D0CBC6"/>
              </a:gs>
            </a:gsLst>
            <a:path path="rect">
              <a:fillToRect t="100000" r="100000"/>
            </a:path>
            <a:tileRect l="-100000" b="-10000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6">
            <a:extLst>
              <a:ext uri="{FF2B5EF4-FFF2-40B4-BE49-F238E27FC236}">
                <a16:creationId xmlns:a16="http://schemas.microsoft.com/office/drawing/2014/main" id="{B135952F-5DD3-4DCE-911F-E564709A73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547463" y="-6638"/>
            <a:ext cx="4177896" cy="1983286"/>
          </a:xfrm>
          <a:prstGeom prst="rect">
            <a:avLst/>
          </a:prstGeom>
          <a:noFill/>
          <a:ln w="9525">
            <a:noFill/>
            <a:round/>
            <a:headEnd/>
            <a:tailEnd/>
          </a:ln>
        </p:spPr>
      </p:pic>
      <p:sp>
        <p:nvSpPr>
          <p:cNvPr id="14" name="Textfeld 13">
            <a:extLst>
              <a:ext uri="{FF2B5EF4-FFF2-40B4-BE49-F238E27FC236}">
                <a16:creationId xmlns:a16="http://schemas.microsoft.com/office/drawing/2014/main" id="{51E7D6E1-1A2A-4DFB-8304-AB30A14B0725}"/>
              </a:ext>
            </a:extLst>
          </p:cNvPr>
          <p:cNvSpPr txBox="1"/>
          <p:nvPr userDrawn="1"/>
        </p:nvSpPr>
        <p:spPr>
          <a:xfrm>
            <a:off x="11122111" y="-4446"/>
            <a:ext cx="1065788" cy="338554"/>
          </a:xfrm>
          <a:prstGeom prst="rect">
            <a:avLst/>
          </a:prstGeom>
          <a:noFill/>
        </p:spPr>
        <p:txBody>
          <a:bodyPr wrap="square" rtlCol="0">
            <a:spAutoFit/>
          </a:bodyPr>
          <a:lstStyle/>
          <a:p>
            <a:pPr algn="r"/>
            <a:r>
              <a:rPr lang="en-GB" sz="800">
                <a:solidFill>
                  <a:schemeClr val="bg1">
                    <a:lumMod val="85000"/>
                  </a:schemeClr>
                </a:solidFill>
              </a:rPr>
              <a:t>Art on Snow Gasteinertal.com</a:t>
            </a:r>
            <a:endParaRPr lang="en-GB" sz="800" u="none">
              <a:solidFill>
                <a:schemeClr val="bg1"/>
              </a:solidFill>
            </a:endParaRPr>
          </a:p>
        </p:txBody>
      </p:sp>
    </p:spTree>
    <p:extLst>
      <p:ext uri="{BB962C8B-B14F-4D97-AF65-F5344CB8AC3E}">
        <p14:creationId xmlns:p14="http://schemas.microsoft.com/office/powerpoint/2010/main" val="295513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itel 7">
            <a:extLst>
              <a:ext uri="{FF2B5EF4-FFF2-40B4-BE49-F238E27FC236}">
                <a16:creationId xmlns:a16="http://schemas.microsoft.com/office/drawing/2014/main" id="{E9B5F05C-CDAA-4F04-A9FA-2E37A71E932C}"/>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12393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108181"/>
            <a:ext cx="5157787" cy="8538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839788" y="2071025"/>
            <a:ext cx="5157787" cy="41186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172200" y="1108181"/>
            <a:ext cx="5183188" cy="8538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071025"/>
            <a:ext cx="5183188" cy="41186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itel 9">
            <a:extLst>
              <a:ext uri="{FF2B5EF4-FFF2-40B4-BE49-F238E27FC236}">
                <a16:creationId xmlns:a16="http://schemas.microsoft.com/office/drawing/2014/main" id="{59BC721F-7225-4854-B1AB-3604509B5776}"/>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923733022"/>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386178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B8CC190-6D53-42D9-BF1B-38754C9212EC}"/>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193087474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heading">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3932237" cy="987424"/>
          </a:xfrm>
        </p:spPr>
        <p:txBody>
          <a:bodyPr anchor="t"/>
          <a:lstStyle>
            <a:lvl1pPr>
              <a:defRPr sz="3200"/>
            </a:lvl1pPr>
          </a:lstStyle>
          <a:p>
            <a:r>
              <a:rPr lang="de-DE" dirty="0"/>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995363"/>
            <a:ext cx="3932237"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58298537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3538F2B-CCE4-4CB5-9CCA-FDCC4CD7AEBA}"/>
              </a:ext>
            </a:extLst>
          </p:cNvPr>
          <p:cNvSpPr/>
          <p:nvPr userDrawn="1"/>
        </p:nvSpPr>
        <p:spPr>
          <a:xfrm>
            <a:off x="0" y="-9077"/>
            <a:ext cx="12192000" cy="981075"/>
          </a:xfrm>
          <a:prstGeom prst="rect">
            <a:avLst/>
          </a:prstGeom>
          <a:solidFill>
            <a:srgbClr val="1949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solidFill>
                <a:schemeClr val="bg1"/>
              </a:solidFill>
            </a:endParaRPr>
          </a:p>
        </p:txBody>
      </p:sp>
      <p:sp>
        <p:nvSpPr>
          <p:cNvPr id="2" name="Title Placeholder 1"/>
          <p:cNvSpPr>
            <a:spLocks noGrp="1"/>
          </p:cNvSpPr>
          <p:nvPr>
            <p:ph type="title"/>
          </p:nvPr>
        </p:nvSpPr>
        <p:spPr>
          <a:xfrm>
            <a:off x="838200" y="-9077"/>
            <a:ext cx="8475358" cy="981077"/>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66283" y="1211126"/>
            <a:ext cx="11287693" cy="496583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10/30/2018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‹Nr.›</a:t>
            </a:fld>
            <a:endParaRPr lang="en-US"/>
          </a:p>
        </p:txBody>
      </p:sp>
      <p:pic>
        <p:nvPicPr>
          <p:cNvPr id="8" name="Picture 6">
            <a:extLst>
              <a:ext uri="{FF2B5EF4-FFF2-40B4-BE49-F238E27FC236}">
                <a16:creationId xmlns:a16="http://schemas.microsoft.com/office/drawing/2014/main" id="{4D1C2213-DBC5-4604-BD96-FDA893F7D54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tretch>
            <a:fillRect/>
          </a:stretch>
        </p:blipFill>
        <p:spPr bwMode="auto">
          <a:xfrm>
            <a:off x="9864620" y="0"/>
            <a:ext cx="2036858" cy="972000"/>
          </a:xfrm>
          <a:prstGeom prst="rect">
            <a:avLst/>
          </a:prstGeom>
          <a:noFill/>
          <a:ln w="9525">
            <a:noFill/>
            <a:round/>
            <a:headEnd/>
            <a:tailEnd/>
          </a:ln>
        </p:spPr>
      </p:pic>
    </p:spTree>
    <p:extLst>
      <p:ext uri="{BB962C8B-B14F-4D97-AF65-F5344CB8AC3E}">
        <p14:creationId xmlns:p14="http://schemas.microsoft.com/office/powerpoint/2010/main" val="1447153324"/>
      </p:ext>
    </p:extLst>
  </p:cSld>
  <p:clrMap bg1="lt1" tx1="dk1" bg2="lt2" tx2="dk2" accent1="accent1" accent2="accent2" accent3="accent3" accent4="accent4" accent5="accent5" accent6="accent6" hlink="hlink" folHlink="folHlink"/>
  <p:sldLayoutIdLst>
    <p:sldLayoutId id="2147483685"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6" r:id="rId13"/>
  </p:sldLayoutIdLst>
  <p:hf sldNum="0" hdr="0" dt="0"/>
  <p:txStyles>
    <p:titleStyle>
      <a:lvl1pPr algn="l" defTabSz="914400" rtl="0" eaLnBrk="1" latinLnBrk="0" hangingPunct="1">
        <a:lnSpc>
          <a:spcPct val="90000"/>
        </a:lnSpc>
        <a:spcBef>
          <a:spcPct val="0"/>
        </a:spcBef>
        <a:buNone/>
        <a:defRPr sz="4400" b="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hyperlink" Target="https://goo.gl/forms/Q9KU9QZNZhQ1nTDJ2" TargetMode="Externa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C7F2AE-ED6E-4ABB-9E1D-55DFF1F520ED}"/>
              </a:ext>
            </a:extLst>
          </p:cNvPr>
          <p:cNvSpPr>
            <a:spLocks noGrp="1"/>
          </p:cNvSpPr>
          <p:nvPr>
            <p:ph type="subTitle" idx="1"/>
          </p:nvPr>
        </p:nvSpPr>
        <p:spPr>
          <a:xfrm>
            <a:off x="5588001" y="2166869"/>
            <a:ext cx="6313330" cy="1262131"/>
          </a:xfrm>
        </p:spPr>
        <p:txBody>
          <a:bodyPr>
            <a:noAutofit/>
          </a:bodyPr>
          <a:lstStyle/>
          <a:p>
            <a:pPr algn="r"/>
            <a:r>
              <a:rPr lang="en-GB" sz="2800" dirty="0">
                <a:solidFill>
                  <a:schemeClr val="bg1"/>
                </a:solidFill>
                <a:effectLst>
                  <a:outerShdw blurRad="38100" dist="38100" dir="2700000" algn="tl">
                    <a:srgbClr val="000000">
                      <a:alpha val="43137"/>
                    </a:srgbClr>
                  </a:outerShdw>
                </a:effectLst>
              </a:rPr>
              <a:t>Thomas Nagler and </a:t>
            </a:r>
            <a:r>
              <a:rPr lang="en-GB" sz="2800" dirty="0" err="1">
                <a:solidFill>
                  <a:schemeClr val="bg1"/>
                </a:solidFill>
                <a:effectLst>
                  <a:outerShdw blurRad="38100" dist="38100" dir="2700000" algn="tl">
                    <a:srgbClr val="000000">
                      <a:alpha val="43137"/>
                    </a:srgbClr>
                  </a:outerShdw>
                </a:effectLst>
              </a:rPr>
              <a:t>snow_cci</a:t>
            </a:r>
            <a:r>
              <a:rPr lang="en-GB" sz="2800" dirty="0">
                <a:solidFill>
                  <a:schemeClr val="bg1"/>
                </a:solidFill>
                <a:effectLst>
                  <a:outerShdw blurRad="38100" dist="38100" dir="2700000" algn="tl">
                    <a:srgbClr val="000000">
                      <a:alpha val="43137"/>
                    </a:srgbClr>
                  </a:outerShdw>
                </a:effectLst>
              </a:rPr>
              <a:t> team</a:t>
            </a:r>
          </a:p>
        </p:txBody>
      </p:sp>
      <p:sp>
        <p:nvSpPr>
          <p:cNvPr id="5" name="Titel 4">
            <a:extLst>
              <a:ext uri="{FF2B5EF4-FFF2-40B4-BE49-F238E27FC236}">
                <a16:creationId xmlns:a16="http://schemas.microsoft.com/office/drawing/2014/main" id="{F43CEE48-EEE1-4477-9DB4-DDA000CEF33D}"/>
              </a:ext>
            </a:extLst>
          </p:cNvPr>
          <p:cNvSpPr>
            <a:spLocks noGrp="1"/>
          </p:cNvSpPr>
          <p:nvPr>
            <p:ph type="ctrTitle"/>
          </p:nvPr>
        </p:nvSpPr>
        <p:spPr/>
        <p:txBody>
          <a:bodyPr/>
          <a:lstStyle/>
          <a:p>
            <a:r>
              <a:rPr lang="de-DE" dirty="0"/>
              <a:t> </a:t>
            </a:r>
            <a:endParaRPr lang="de-AT" dirty="0"/>
          </a:p>
        </p:txBody>
      </p:sp>
      <p:sp>
        <p:nvSpPr>
          <p:cNvPr id="6" name="Textfeld 5">
            <a:extLst>
              <a:ext uri="{FF2B5EF4-FFF2-40B4-BE49-F238E27FC236}">
                <a16:creationId xmlns:a16="http://schemas.microsoft.com/office/drawing/2014/main" id="{5DD4624D-0915-4D4E-96F4-29C429FEB798}"/>
              </a:ext>
            </a:extLst>
          </p:cNvPr>
          <p:cNvSpPr txBox="1"/>
          <p:nvPr/>
        </p:nvSpPr>
        <p:spPr>
          <a:xfrm>
            <a:off x="9060630" y="5805715"/>
            <a:ext cx="3131370" cy="369332"/>
          </a:xfrm>
          <a:prstGeom prst="rect">
            <a:avLst/>
          </a:prstGeom>
          <a:noFill/>
        </p:spPr>
        <p:txBody>
          <a:bodyPr wrap="none" rtlCol="0">
            <a:spAutoFit/>
          </a:bodyPr>
          <a:lstStyle/>
          <a:p>
            <a:r>
              <a:rPr lang="de-DE" dirty="0">
                <a:solidFill>
                  <a:schemeClr val="bg1"/>
                </a:solidFill>
                <a:effectLst>
                  <a:outerShdw blurRad="38100" dist="38100" dir="2700000" algn="tl">
                    <a:srgbClr val="000000">
                      <a:alpha val="43137"/>
                    </a:srgbClr>
                  </a:outerShdw>
                </a:effectLst>
              </a:rPr>
              <a:t>CMUG Meeting 29-31 </a:t>
            </a:r>
            <a:r>
              <a:rPr lang="de-DE" dirty="0" err="1">
                <a:solidFill>
                  <a:schemeClr val="bg1"/>
                </a:solidFill>
                <a:effectLst>
                  <a:outerShdw blurRad="38100" dist="38100" dir="2700000" algn="tl">
                    <a:srgbClr val="000000">
                      <a:alpha val="43137"/>
                    </a:srgbClr>
                  </a:outerShdw>
                </a:effectLst>
              </a:rPr>
              <a:t>Oct</a:t>
            </a:r>
            <a:r>
              <a:rPr lang="de-DE" dirty="0">
                <a:solidFill>
                  <a:schemeClr val="bg1"/>
                </a:solidFill>
                <a:effectLst>
                  <a:outerShdw blurRad="38100" dist="38100" dir="2700000" algn="tl">
                    <a:srgbClr val="000000">
                      <a:alpha val="43137"/>
                    </a:srgbClr>
                  </a:outerShdw>
                </a:effectLst>
              </a:rPr>
              <a:t> 2018</a:t>
            </a:r>
            <a:endParaRPr lang="de-AT"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3473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123" y="1070283"/>
            <a:ext cx="11989877" cy="1646170"/>
          </a:xfrm>
        </p:spPr>
        <p:txBody>
          <a:bodyPr>
            <a:normAutofit fontScale="85000" lnSpcReduction="20000"/>
          </a:bodyPr>
          <a:lstStyle/>
          <a:p>
            <a:r>
              <a:rPr lang="en-US" dirty="0"/>
              <a:t>Validation of products with independent reference data sets (in-situ data, snow products from other sources)</a:t>
            </a:r>
          </a:p>
          <a:p>
            <a:r>
              <a:rPr lang="en-US" dirty="0"/>
              <a:t>Uncertainty maps will accompany each daily product</a:t>
            </a:r>
          </a:p>
          <a:p>
            <a:r>
              <a:rPr lang="en-US" dirty="0"/>
              <a:t>Derivation of uncertainty within the processing chain, and communication of uncertainty to the user community is a priority topic for the URWS</a:t>
            </a:r>
            <a:endParaRPr lang="en-CA" dirty="0"/>
          </a:p>
        </p:txBody>
      </p:sp>
      <p:sp>
        <p:nvSpPr>
          <p:cNvPr id="3" name="Title 2"/>
          <p:cNvSpPr>
            <a:spLocks noGrp="1"/>
          </p:cNvSpPr>
          <p:nvPr>
            <p:ph type="title"/>
          </p:nvPr>
        </p:nvSpPr>
        <p:spPr>
          <a:xfrm>
            <a:off x="130629" y="-9077"/>
            <a:ext cx="9182929" cy="981077"/>
          </a:xfrm>
        </p:spPr>
        <p:txBody>
          <a:bodyPr>
            <a:noAutofit/>
          </a:bodyPr>
          <a:lstStyle/>
          <a:p>
            <a:r>
              <a:rPr lang="en-US" sz="2800" dirty="0"/>
              <a:t>5. How will you deal with uncertainties in products?</a:t>
            </a:r>
            <a:endParaRPr lang="en-CA" sz="2800" dirty="0"/>
          </a:p>
        </p:txBody>
      </p:sp>
      <p:pic>
        <p:nvPicPr>
          <p:cNvPr id="4" name="Grafik 3">
            <a:extLst>
              <a:ext uri="{FF2B5EF4-FFF2-40B4-BE49-F238E27FC236}">
                <a16:creationId xmlns:a16="http://schemas.microsoft.com/office/drawing/2014/main" id="{F1F9CEE5-63F8-4264-8743-ED0DB7433D07}"/>
              </a:ext>
            </a:extLst>
          </p:cNvPr>
          <p:cNvPicPr>
            <a:picLocks noChangeAspect="1"/>
          </p:cNvPicPr>
          <p:nvPr/>
        </p:nvPicPr>
        <p:blipFill rotWithShape="1">
          <a:blip r:embed="rId2">
            <a:clrChange>
              <a:clrFrom>
                <a:srgbClr val="FFFEFF"/>
              </a:clrFrom>
              <a:clrTo>
                <a:srgbClr val="FFFEFF">
                  <a:alpha val="0"/>
                </a:srgbClr>
              </a:clrTo>
            </a:clrChange>
          </a:blip>
          <a:srcRect t="16266"/>
          <a:stretch/>
        </p:blipFill>
        <p:spPr>
          <a:xfrm>
            <a:off x="5845970" y="3801620"/>
            <a:ext cx="6346030" cy="3105150"/>
          </a:xfrm>
          <a:prstGeom prst="rect">
            <a:avLst/>
          </a:prstGeom>
        </p:spPr>
      </p:pic>
      <p:sp>
        <p:nvSpPr>
          <p:cNvPr id="5" name="Textfeld 4">
            <a:extLst>
              <a:ext uri="{FF2B5EF4-FFF2-40B4-BE49-F238E27FC236}">
                <a16:creationId xmlns:a16="http://schemas.microsoft.com/office/drawing/2014/main" id="{69C82184-1DEA-48D9-9A84-CBDBC8956A03}"/>
              </a:ext>
            </a:extLst>
          </p:cNvPr>
          <p:cNvSpPr txBox="1"/>
          <p:nvPr/>
        </p:nvSpPr>
        <p:spPr>
          <a:xfrm>
            <a:off x="2773434" y="2856905"/>
            <a:ext cx="6540124" cy="523220"/>
          </a:xfrm>
          <a:prstGeom prst="rect">
            <a:avLst/>
          </a:prstGeom>
          <a:noFill/>
        </p:spPr>
        <p:txBody>
          <a:bodyPr wrap="none" rtlCol="0">
            <a:spAutoFit/>
          </a:bodyPr>
          <a:lstStyle/>
          <a:p>
            <a:r>
              <a:rPr lang="de-DE" sz="2800" dirty="0" err="1"/>
              <a:t>Prototypes</a:t>
            </a:r>
            <a:r>
              <a:rPr lang="de-DE" sz="2800" dirty="0"/>
              <a:t> Products and </a:t>
            </a:r>
            <a:r>
              <a:rPr lang="de-DE" sz="2800" dirty="0" err="1"/>
              <a:t>Uncertainty</a:t>
            </a:r>
            <a:r>
              <a:rPr lang="de-DE" sz="2800" dirty="0"/>
              <a:t> Maps </a:t>
            </a:r>
            <a:endParaRPr lang="de-AT" sz="2800" dirty="0"/>
          </a:p>
        </p:txBody>
      </p:sp>
      <p:sp>
        <p:nvSpPr>
          <p:cNvPr id="8" name="Textfeld 7">
            <a:extLst>
              <a:ext uri="{FF2B5EF4-FFF2-40B4-BE49-F238E27FC236}">
                <a16:creationId xmlns:a16="http://schemas.microsoft.com/office/drawing/2014/main" id="{0000CB8B-98BD-4FF5-8DC6-B2AC44EDF047}"/>
              </a:ext>
            </a:extLst>
          </p:cNvPr>
          <p:cNvSpPr txBox="1"/>
          <p:nvPr/>
        </p:nvSpPr>
        <p:spPr>
          <a:xfrm>
            <a:off x="10924644" y="3568186"/>
            <a:ext cx="1385123" cy="369332"/>
          </a:xfrm>
          <a:prstGeom prst="rect">
            <a:avLst/>
          </a:prstGeom>
          <a:noFill/>
        </p:spPr>
        <p:txBody>
          <a:bodyPr wrap="none" rtlCol="0">
            <a:spAutoFit/>
          </a:bodyPr>
          <a:lstStyle/>
          <a:p>
            <a:r>
              <a:rPr lang="de-DE" dirty="0"/>
              <a:t>15 Feb 2008 </a:t>
            </a:r>
            <a:endParaRPr lang="de-AT" dirty="0"/>
          </a:p>
        </p:txBody>
      </p:sp>
      <p:sp>
        <p:nvSpPr>
          <p:cNvPr id="9" name="Textfeld 8">
            <a:extLst>
              <a:ext uri="{FF2B5EF4-FFF2-40B4-BE49-F238E27FC236}">
                <a16:creationId xmlns:a16="http://schemas.microsoft.com/office/drawing/2014/main" id="{758277C1-9D00-4E84-AC89-E0EDC0358C27}"/>
              </a:ext>
            </a:extLst>
          </p:cNvPr>
          <p:cNvSpPr txBox="1"/>
          <p:nvPr/>
        </p:nvSpPr>
        <p:spPr>
          <a:xfrm>
            <a:off x="319890" y="3407908"/>
            <a:ext cx="5526080" cy="369332"/>
          </a:xfrm>
          <a:prstGeom prst="rect">
            <a:avLst/>
          </a:prstGeom>
          <a:noFill/>
        </p:spPr>
        <p:txBody>
          <a:bodyPr wrap="square" rtlCol="0">
            <a:spAutoFit/>
          </a:bodyPr>
          <a:lstStyle/>
          <a:p>
            <a:r>
              <a:rPr lang="de-DE" dirty="0" err="1"/>
              <a:t>Fractional</a:t>
            </a:r>
            <a:r>
              <a:rPr lang="de-DE" dirty="0"/>
              <a:t> Snow </a:t>
            </a:r>
            <a:r>
              <a:rPr lang="de-DE" dirty="0" err="1"/>
              <a:t>Extent</a:t>
            </a:r>
            <a:r>
              <a:rPr lang="de-DE" dirty="0"/>
              <a:t> and </a:t>
            </a:r>
            <a:r>
              <a:rPr lang="de-DE" dirty="0" err="1"/>
              <a:t>Uncertainty</a:t>
            </a:r>
            <a:r>
              <a:rPr lang="de-DE" dirty="0"/>
              <a:t> </a:t>
            </a:r>
            <a:r>
              <a:rPr lang="de-DE" dirty="0" err="1"/>
              <a:t>map</a:t>
            </a:r>
            <a:endParaRPr lang="de-AT" dirty="0"/>
          </a:p>
        </p:txBody>
      </p:sp>
      <p:sp>
        <p:nvSpPr>
          <p:cNvPr id="10" name="Textfeld 9">
            <a:extLst>
              <a:ext uri="{FF2B5EF4-FFF2-40B4-BE49-F238E27FC236}">
                <a16:creationId xmlns:a16="http://schemas.microsoft.com/office/drawing/2014/main" id="{EF73E556-788A-4C8E-A23D-8D0F16B8BE13}"/>
              </a:ext>
            </a:extLst>
          </p:cNvPr>
          <p:cNvSpPr txBox="1"/>
          <p:nvPr/>
        </p:nvSpPr>
        <p:spPr>
          <a:xfrm>
            <a:off x="6550518" y="3385832"/>
            <a:ext cx="5526080" cy="369332"/>
          </a:xfrm>
          <a:prstGeom prst="rect">
            <a:avLst/>
          </a:prstGeom>
          <a:noFill/>
        </p:spPr>
        <p:txBody>
          <a:bodyPr wrap="square" rtlCol="0">
            <a:spAutoFit/>
          </a:bodyPr>
          <a:lstStyle/>
          <a:p>
            <a:r>
              <a:rPr lang="de-DE" dirty="0"/>
              <a:t>Snow </a:t>
            </a:r>
            <a:r>
              <a:rPr lang="de-DE" dirty="0" err="1"/>
              <a:t>Water</a:t>
            </a:r>
            <a:r>
              <a:rPr lang="de-DE" dirty="0"/>
              <a:t> </a:t>
            </a:r>
            <a:r>
              <a:rPr lang="de-DE" dirty="0" err="1"/>
              <a:t>Equivalent</a:t>
            </a:r>
            <a:r>
              <a:rPr lang="de-DE" dirty="0"/>
              <a:t> and </a:t>
            </a:r>
            <a:r>
              <a:rPr lang="de-DE" dirty="0" err="1"/>
              <a:t>Uncertainty</a:t>
            </a:r>
            <a:r>
              <a:rPr lang="de-DE" dirty="0"/>
              <a:t> </a:t>
            </a:r>
            <a:r>
              <a:rPr lang="de-DE" dirty="0" err="1"/>
              <a:t>map</a:t>
            </a:r>
            <a:r>
              <a:rPr lang="de-DE" dirty="0"/>
              <a:t> (Std)</a:t>
            </a:r>
            <a:endParaRPr lang="de-AT" dirty="0"/>
          </a:p>
        </p:txBody>
      </p:sp>
      <p:pic>
        <p:nvPicPr>
          <p:cNvPr id="6" name="Grafik 5">
            <a:extLst>
              <a:ext uri="{FF2B5EF4-FFF2-40B4-BE49-F238E27FC236}">
                <a16:creationId xmlns:a16="http://schemas.microsoft.com/office/drawing/2014/main" id="{F8BCE0AB-4DA3-49FD-8065-704BA07DA19B}"/>
              </a:ext>
            </a:extLst>
          </p:cNvPr>
          <p:cNvPicPr>
            <a:picLocks noChangeAspect="1"/>
          </p:cNvPicPr>
          <p:nvPr/>
        </p:nvPicPr>
        <p:blipFill>
          <a:blip r:embed="rId3"/>
          <a:stretch>
            <a:fillRect/>
          </a:stretch>
        </p:blipFill>
        <p:spPr>
          <a:xfrm>
            <a:off x="218828" y="4113389"/>
            <a:ext cx="5728203" cy="2633955"/>
          </a:xfrm>
          <a:prstGeom prst="rect">
            <a:avLst/>
          </a:prstGeom>
        </p:spPr>
      </p:pic>
      <p:pic>
        <p:nvPicPr>
          <p:cNvPr id="12" name="Grafik 11">
            <a:extLst>
              <a:ext uri="{FF2B5EF4-FFF2-40B4-BE49-F238E27FC236}">
                <a16:creationId xmlns:a16="http://schemas.microsoft.com/office/drawing/2014/main" id="{26364973-8901-4EF6-95F0-185F3BD3DF86}"/>
              </a:ext>
            </a:extLst>
          </p:cNvPr>
          <p:cNvPicPr>
            <a:picLocks noChangeAspect="1"/>
          </p:cNvPicPr>
          <p:nvPr/>
        </p:nvPicPr>
        <p:blipFill>
          <a:blip r:embed="rId4"/>
          <a:stretch>
            <a:fillRect/>
          </a:stretch>
        </p:blipFill>
        <p:spPr>
          <a:xfrm>
            <a:off x="3135748" y="4366243"/>
            <a:ext cx="564431" cy="748484"/>
          </a:xfrm>
          <a:prstGeom prst="rect">
            <a:avLst/>
          </a:prstGeom>
        </p:spPr>
      </p:pic>
    </p:spTree>
    <p:extLst>
      <p:ext uri="{BB962C8B-B14F-4D97-AF65-F5344CB8AC3E}">
        <p14:creationId xmlns:p14="http://schemas.microsoft.com/office/powerpoint/2010/main" val="288223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170" y="-9077"/>
            <a:ext cx="9201388" cy="981077"/>
          </a:xfrm>
        </p:spPr>
        <p:txBody>
          <a:bodyPr>
            <a:noAutofit/>
          </a:bodyPr>
          <a:lstStyle/>
          <a:p>
            <a:r>
              <a:rPr lang="en-US" sz="2800" dirty="0"/>
              <a:t>6. What data are you producing, and when?</a:t>
            </a:r>
            <a:endParaRPr lang="en-CA" sz="2800" dirty="0"/>
          </a:p>
        </p:txBody>
      </p:sp>
      <p:pic>
        <p:nvPicPr>
          <p:cNvPr id="6" name="Picture 1">
            <a:extLst>
              <a:ext uri="{FF2B5EF4-FFF2-40B4-BE49-F238E27FC236}">
                <a16:creationId xmlns:a16="http://schemas.microsoft.com/office/drawing/2014/main" id="{E3781E72-0BFF-4FD7-BCCC-A4DB9A24259F}"/>
              </a:ext>
            </a:extLst>
          </p:cNvPr>
          <p:cNvPicPr>
            <a:picLocks noChangeAspect="1"/>
          </p:cNvPicPr>
          <p:nvPr/>
        </p:nvPicPr>
        <p:blipFill>
          <a:blip r:embed="rId2" cstate="print">
            <a:extLst>
              <a:ext uri="{28A0092B-C50C-407E-A947-70E740481C1C}">
                <a14:useLocalDpi xmlns:a14="http://schemas.microsoft.com/office/drawing/2010/main" val="0"/>
              </a:ext>
            </a:extLst>
          </a:blip>
          <a:srcRect l="12622" r="8687"/>
          <a:stretch>
            <a:fillRect/>
          </a:stretch>
        </p:blipFill>
        <p:spPr bwMode="auto">
          <a:xfrm>
            <a:off x="8446524" y="4202633"/>
            <a:ext cx="2925976" cy="278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5CCC8CE2-FA26-44F9-B009-0F966124053E}"/>
              </a:ext>
            </a:extLst>
          </p:cNvPr>
          <p:cNvPicPr>
            <a:picLocks noChangeAspect="1"/>
          </p:cNvPicPr>
          <p:nvPr/>
        </p:nvPicPr>
        <p:blipFill>
          <a:blip r:embed="rId3"/>
          <a:stretch>
            <a:fillRect/>
          </a:stretch>
        </p:blipFill>
        <p:spPr>
          <a:xfrm>
            <a:off x="7387442" y="1189549"/>
            <a:ext cx="4653585" cy="2584000"/>
          </a:xfrm>
          <a:prstGeom prst="rect">
            <a:avLst/>
          </a:prstGeom>
        </p:spPr>
      </p:pic>
      <p:graphicFrame>
        <p:nvGraphicFramePr>
          <p:cNvPr id="8" name="Tabelle 7">
            <a:extLst>
              <a:ext uri="{FF2B5EF4-FFF2-40B4-BE49-F238E27FC236}">
                <a16:creationId xmlns:a16="http://schemas.microsoft.com/office/drawing/2014/main" id="{DC9F2ADC-4471-4489-9475-18D4EED1843F}"/>
              </a:ext>
            </a:extLst>
          </p:cNvPr>
          <p:cNvGraphicFramePr>
            <a:graphicFrameLocks noGrp="1"/>
          </p:cNvGraphicFramePr>
          <p:nvPr>
            <p:extLst>
              <p:ext uri="{D42A27DB-BD31-4B8C-83A1-F6EECF244321}">
                <p14:modId xmlns:p14="http://schemas.microsoft.com/office/powerpoint/2010/main" val="1463192780"/>
              </p:ext>
            </p:extLst>
          </p:nvPr>
        </p:nvGraphicFramePr>
        <p:xfrm>
          <a:off x="0" y="2821956"/>
          <a:ext cx="7266474" cy="4000494"/>
        </p:xfrm>
        <a:graphic>
          <a:graphicData uri="http://schemas.openxmlformats.org/drawingml/2006/table">
            <a:tbl>
              <a:tblPr firstRow="1" firstCol="1" bandRow="1">
                <a:tableStyleId>{5C22544A-7EE6-4342-B048-85BDC9FD1C3A}</a:tableStyleId>
              </a:tblPr>
              <a:tblGrid>
                <a:gridCol w="880188">
                  <a:extLst>
                    <a:ext uri="{9D8B030D-6E8A-4147-A177-3AD203B41FA5}">
                      <a16:colId xmlns:a16="http://schemas.microsoft.com/office/drawing/2014/main" val="3809217548"/>
                    </a:ext>
                  </a:extLst>
                </a:gridCol>
                <a:gridCol w="1785257">
                  <a:extLst>
                    <a:ext uri="{9D8B030D-6E8A-4147-A177-3AD203B41FA5}">
                      <a16:colId xmlns:a16="http://schemas.microsoft.com/office/drawing/2014/main" val="1007292245"/>
                    </a:ext>
                  </a:extLst>
                </a:gridCol>
                <a:gridCol w="2220686">
                  <a:extLst>
                    <a:ext uri="{9D8B030D-6E8A-4147-A177-3AD203B41FA5}">
                      <a16:colId xmlns:a16="http://schemas.microsoft.com/office/drawing/2014/main" val="3241668189"/>
                    </a:ext>
                  </a:extLst>
                </a:gridCol>
                <a:gridCol w="2380343">
                  <a:extLst>
                    <a:ext uri="{9D8B030D-6E8A-4147-A177-3AD203B41FA5}">
                      <a16:colId xmlns:a16="http://schemas.microsoft.com/office/drawing/2014/main" val="2478968159"/>
                    </a:ext>
                  </a:extLst>
                </a:gridCol>
              </a:tblGrid>
              <a:tr h="427904">
                <a:tc>
                  <a:txBody>
                    <a:bodyPr/>
                    <a:lstStyle/>
                    <a:p>
                      <a:pPr>
                        <a:lnSpc>
                          <a:spcPct val="100000"/>
                        </a:lnSpc>
                        <a:spcBef>
                          <a:spcPts val="0"/>
                        </a:spcBef>
                        <a:spcAft>
                          <a:spcPts val="0"/>
                        </a:spcAft>
                      </a:pPr>
                      <a:r>
                        <a:rPr lang="en-GB" sz="1600" dirty="0">
                          <a:effectLst/>
                        </a:rPr>
                        <a:t>Product</a:t>
                      </a:r>
                      <a:endParaRPr lang="de-AT" sz="16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en-GB" sz="1600" dirty="0">
                          <a:effectLst/>
                        </a:rPr>
                        <a:t>YEAR-1</a:t>
                      </a:r>
                      <a:endParaRPr lang="de-AT" sz="16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en-GB" sz="1600" dirty="0">
                          <a:effectLst/>
                        </a:rPr>
                        <a:t>YEAR-2</a:t>
                      </a:r>
                      <a:endParaRPr lang="de-AT" sz="16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en-GB" sz="1600" dirty="0">
                          <a:effectLst/>
                        </a:rPr>
                        <a:t>YEAR-3</a:t>
                      </a:r>
                      <a:endParaRPr lang="de-AT" sz="16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7491585"/>
                  </a:ext>
                </a:extLst>
              </a:tr>
              <a:tr h="2350606">
                <a:tc>
                  <a:txBody>
                    <a:bodyPr/>
                    <a:lstStyle/>
                    <a:p>
                      <a:pPr>
                        <a:lnSpc>
                          <a:spcPct val="100000"/>
                        </a:lnSpc>
                        <a:spcBef>
                          <a:spcPts val="0"/>
                        </a:spcBef>
                        <a:spcAft>
                          <a:spcPts val="0"/>
                        </a:spcAft>
                      </a:pPr>
                      <a:r>
                        <a:rPr lang="en-GB" sz="1800" dirty="0">
                          <a:effectLst/>
                        </a:rPr>
                        <a:t>SE</a:t>
                      </a:r>
                      <a:endParaRPr lang="de-AT" sz="18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1400" dirty="0">
                          <a:effectLst/>
                        </a:rPr>
                        <a:t>AVHRR (1981-present)</a:t>
                      </a:r>
                      <a:endParaRPr lang="de-AT" sz="1400" dirty="0">
                        <a:effectLst/>
                      </a:endParaRPr>
                    </a:p>
                    <a:p>
                      <a:pPr>
                        <a:lnSpc>
                          <a:spcPct val="100000"/>
                        </a:lnSpc>
                        <a:spcBef>
                          <a:spcPts val="0"/>
                        </a:spcBef>
                        <a:spcAft>
                          <a:spcPts val="0"/>
                        </a:spcAft>
                      </a:pPr>
                      <a:r>
                        <a:rPr lang="en-GB" sz="1400" dirty="0">
                          <a:effectLst/>
                        </a:rPr>
                        <a:t>ATSR-2 (1995-2003)</a:t>
                      </a:r>
                      <a:endParaRPr lang="de-AT" sz="1400" dirty="0">
                        <a:effectLst/>
                      </a:endParaRPr>
                    </a:p>
                    <a:p>
                      <a:pPr>
                        <a:lnSpc>
                          <a:spcPct val="100000"/>
                        </a:lnSpc>
                        <a:spcBef>
                          <a:spcPts val="0"/>
                        </a:spcBef>
                        <a:spcAft>
                          <a:spcPts val="0"/>
                        </a:spcAft>
                      </a:pPr>
                      <a:r>
                        <a:rPr lang="en-GB" sz="1400" dirty="0">
                          <a:effectLst/>
                        </a:rPr>
                        <a:t>AATSR (2002-2013)</a:t>
                      </a:r>
                      <a:endParaRPr lang="de-AT"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1400" dirty="0">
                          <a:effectLst/>
                        </a:rPr>
                        <a:t>AVHRR/2 (1981-2016)</a:t>
                      </a:r>
                      <a:endParaRPr lang="de-AT" sz="1400" dirty="0">
                        <a:effectLst/>
                      </a:endParaRPr>
                    </a:p>
                    <a:p>
                      <a:pPr>
                        <a:lnSpc>
                          <a:spcPct val="100000"/>
                        </a:lnSpc>
                        <a:spcBef>
                          <a:spcPts val="0"/>
                        </a:spcBef>
                        <a:spcAft>
                          <a:spcPts val="0"/>
                        </a:spcAft>
                      </a:pPr>
                      <a:r>
                        <a:rPr lang="en-GB" sz="1400" dirty="0">
                          <a:effectLst/>
                        </a:rPr>
                        <a:t>AVHRR/3 (2006-present)</a:t>
                      </a:r>
                      <a:endParaRPr lang="de-AT" sz="1400" dirty="0">
                        <a:effectLst/>
                      </a:endParaRPr>
                    </a:p>
                    <a:p>
                      <a:pPr>
                        <a:lnSpc>
                          <a:spcPct val="100000"/>
                        </a:lnSpc>
                        <a:spcBef>
                          <a:spcPts val="0"/>
                        </a:spcBef>
                        <a:spcAft>
                          <a:spcPts val="0"/>
                        </a:spcAft>
                      </a:pPr>
                      <a:endParaRPr lang="en-GB" sz="1400" dirty="0">
                        <a:effectLst/>
                      </a:endParaRPr>
                    </a:p>
                    <a:p>
                      <a:pPr>
                        <a:lnSpc>
                          <a:spcPct val="100000"/>
                        </a:lnSpc>
                        <a:spcBef>
                          <a:spcPts val="0"/>
                        </a:spcBef>
                        <a:spcAft>
                          <a:spcPts val="0"/>
                        </a:spcAft>
                      </a:pPr>
                      <a:r>
                        <a:rPr lang="en-GB" sz="1400" dirty="0">
                          <a:effectLst/>
                        </a:rPr>
                        <a:t>ATSR-2 (1995-2003)</a:t>
                      </a:r>
                      <a:endParaRPr lang="de-AT" sz="1400" dirty="0">
                        <a:effectLst/>
                      </a:endParaRPr>
                    </a:p>
                    <a:p>
                      <a:pPr>
                        <a:lnSpc>
                          <a:spcPct val="100000"/>
                        </a:lnSpc>
                        <a:spcBef>
                          <a:spcPts val="0"/>
                        </a:spcBef>
                        <a:spcAft>
                          <a:spcPts val="0"/>
                        </a:spcAft>
                      </a:pPr>
                      <a:r>
                        <a:rPr lang="en-GB" sz="1400" dirty="0">
                          <a:effectLst/>
                        </a:rPr>
                        <a:t>AATSR (2002-2013)</a:t>
                      </a:r>
                      <a:endParaRPr lang="de-AT" sz="1400" dirty="0">
                        <a:effectLst/>
                      </a:endParaRPr>
                    </a:p>
                    <a:p>
                      <a:pPr>
                        <a:lnSpc>
                          <a:spcPct val="100000"/>
                        </a:lnSpc>
                        <a:spcBef>
                          <a:spcPts val="0"/>
                        </a:spcBef>
                        <a:spcAft>
                          <a:spcPts val="0"/>
                        </a:spcAft>
                      </a:pPr>
                      <a:endParaRPr lang="en-GB" sz="1400" dirty="0">
                        <a:effectLst/>
                      </a:endParaRPr>
                    </a:p>
                    <a:p>
                      <a:pPr>
                        <a:lnSpc>
                          <a:spcPct val="100000"/>
                        </a:lnSpc>
                        <a:spcBef>
                          <a:spcPts val="0"/>
                        </a:spcBef>
                        <a:spcAft>
                          <a:spcPts val="0"/>
                        </a:spcAft>
                      </a:pPr>
                      <a:r>
                        <a:rPr lang="en-GB" sz="1400" dirty="0">
                          <a:effectLst/>
                        </a:rPr>
                        <a:t>MODIS (1999-present)</a:t>
                      </a:r>
                      <a:endParaRPr lang="de-AT" sz="1400" dirty="0">
                        <a:effectLst/>
                      </a:endParaRPr>
                    </a:p>
                    <a:p>
                      <a:pPr>
                        <a:lnSpc>
                          <a:spcPct val="100000"/>
                        </a:lnSpc>
                        <a:spcBef>
                          <a:spcPts val="0"/>
                        </a:spcBef>
                        <a:spcAft>
                          <a:spcPts val="0"/>
                        </a:spcAft>
                      </a:pPr>
                      <a:r>
                        <a:rPr lang="en-GB" sz="1400" dirty="0">
                          <a:effectLst/>
                        </a:rPr>
                        <a:t>SLSTR (2016-present)</a:t>
                      </a:r>
                    </a:p>
                    <a:p>
                      <a:pPr>
                        <a:lnSpc>
                          <a:spcPct val="100000"/>
                        </a:lnSpc>
                        <a:spcBef>
                          <a:spcPts val="0"/>
                        </a:spcBef>
                        <a:spcAft>
                          <a:spcPts val="0"/>
                        </a:spcAft>
                      </a:pPr>
                      <a:endParaRPr lang="de-AT" sz="1400" dirty="0">
                        <a:effectLst/>
                      </a:endParaRPr>
                    </a:p>
                    <a:p>
                      <a:pPr>
                        <a:lnSpc>
                          <a:spcPct val="100000"/>
                        </a:lnSpc>
                        <a:spcBef>
                          <a:spcPts val="0"/>
                        </a:spcBef>
                        <a:spcAft>
                          <a:spcPts val="0"/>
                        </a:spcAft>
                      </a:pPr>
                      <a:r>
                        <a:rPr lang="en-GB" sz="1400" dirty="0">
                          <a:effectLst/>
                        </a:rPr>
                        <a:t>Merged all missions (1981-2019)</a:t>
                      </a:r>
                      <a:endParaRPr lang="de-AT"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1400" dirty="0">
                          <a:effectLst/>
                        </a:rPr>
                        <a:t>AVHRR/2 (1981-2016)</a:t>
                      </a:r>
                      <a:endParaRPr lang="de-AT" sz="1400" dirty="0">
                        <a:effectLst/>
                      </a:endParaRPr>
                    </a:p>
                    <a:p>
                      <a:pPr>
                        <a:lnSpc>
                          <a:spcPct val="100000"/>
                        </a:lnSpc>
                        <a:spcBef>
                          <a:spcPts val="0"/>
                        </a:spcBef>
                        <a:spcAft>
                          <a:spcPts val="0"/>
                        </a:spcAft>
                      </a:pPr>
                      <a:r>
                        <a:rPr lang="en-GB" sz="1400" dirty="0">
                          <a:effectLst/>
                        </a:rPr>
                        <a:t>AVHRR/3 (2006-2020)</a:t>
                      </a:r>
                      <a:endParaRPr lang="de-AT" sz="1400" dirty="0">
                        <a:effectLst/>
                      </a:endParaRPr>
                    </a:p>
                    <a:p>
                      <a:pPr>
                        <a:lnSpc>
                          <a:spcPct val="100000"/>
                        </a:lnSpc>
                        <a:spcBef>
                          <a:spcPts val="0"/>
                        </a:spcBef>
                        <a:spcAft>
                          <a:spcPts val="0"/>
                        </a:spcAft>
                      </a:pPr>
                      <a:endParaRPr lang="en-GB" sz="1400" dirty="0">
                        <a:effectLst/>
                      </a:endParaRPr>
                    </a:p>
                    <a:p>
                      <a:pPr>
                        <a:lnSpc>
                          <a:spcPct val="100000"/>
                        </a:lnSpc>
                        <a:spcBef>
                          <a:spcPts val="0"/>
                        </a:spcBef>
                        <a:spcAft>
                          <a:spcPts val="0"/>
                        </a:spcAft>
                      </a:pPr>
                      <a:r>
                        <a:rPr lang="en-GB" sz="1400" dirty="0">
                          <a:effectLst/>
                        </a:rPr>
                        <a:t>ATSR-2 (1995-2003)</a:t>
                      </a:r>
                      <a:endParaRPr lang="de-AT" sz="1400" dirty="0">
                        <a:effectLst/>
                      </a:endParaRPr>
                    </a:p>
                    <a:p>
                      <a:pPr>
                        <a:lnSpc>
                          <a:spcPct val="100000"/>
                        </a:lnSpc>
                        <a:spcBef>
                          <a:spcPts val="0"/>
                        </a:spcBef>
                        <a:spcAft>
                          <a:spcPts val="0"/>
                        </a:spcAft>
                      </a:pPr>
                      <a:r>
                        <a:rPr lang="en-GB" sz="1400" dirty="0">
                          <a:effectLst/>
                        </a:rPr>
                        <a:t>AATSR (2002-2013)</a:t>
                      </a:r>
                      <a:endParaRPr lang="de-AT" sz="1400" dirty="0">
                        <a:effectLst/>
                      </a:endParaRPr>
                    </a:p>
                    <a:p>
                      <a:pPr>
                        <a:lnSpc>
                          <a:spcPct val="100000"/>
                        </a:lnSpc>
                        <a:spcBef>
                          <a:spcPts val="0"/>
                        </a:spcBef>
                        <a:spcAft>
                          <a:spcPts val="0"/>
                        </a:spcAft>
                      </a:pPr>
                      <a:endParaRPr lang="en-GB" sz="1400" dirty="0">
                        <a:effectLst/>
                      </a:endParaRPr>
                    </a:p>
                    <a:p>
                      <a:pPr>
                        <a:lnSpc>
                          <a:spcPct val="100000"/>
                        </a:lnSpc>
                        <a:spcBef>
                          <a:spcPts val="0"/>
                        </a:spcBef>
                        <a:spcAft>
                          <a:spcPts val="0"/>
                        </a:spcAft>
                      </a:pPr>
                      <a:r>
                        <a:rPr lang="en-GB" sz="1400" dirty="0">
                          <a:effectLst/>
                        </a:rPr>
                        <a:t>MODIS (1999-2020)</a:t>
                      </a:r>
                      <a:endParaRPr lang="de-AT" sz="1400" dirty="0">
                        <a:effectLst/>
                      </a:endParaRPr>
                    </a:p>
                    <a:p>
                      <a:pPr>
                        <a:lnSpc>
                          <a:spcPct val="100000"/>
                        </a:lnSpc>
                        <a:spcBef>
                          <a:spcPts val="0"/>
                        </a:spcBef>
                        <a:spcAft>
                          <a:spcPts val="0"/>
                        </a:spcAft>
                      </a:pPr>
                      <a:r>
                        <a:rPr lang="en-GB" sz="1400" dirty="0">
                          <a:effectLst/>
                        </a:rPr>
                        <a:t>SLSTR (2016-2020)</a:t>
                      </a:r>
                      <a:endParaRPr lang="de-AT" sz="1400" dirty="0">
                        <a:effectLst/>
                      </a:endParaRPr>
                    </a:p>
                    <a:p>
                      <a:pPr>
                        <a:lnSpc>
                          <a:spcPct val="100000"/>
                        </a:lnSpc>
                        <a:spcBef>
                          <a:spcPts val="0"/>
                        </a:spcBef>
                        <a:spcAft>
                          <a:spcPts val="0"/>
                        </a:spcAft>
                      </a:pPr>
                      <a:endParaRPr lang="en-GB" sz="1400" dirty="0">
                        <a:effectLst/>
                      </a:endParaRPr>
                    </a:p>
                    <a:p>
                      <a:pPr>
                        <a:lnSpc>
                          <a:spcPct val="100000"/>
                        </a:lnSpc>
                        <a:spcBef>
                          <a:spcPts val="0"/>
                        </a:spcBef>
                        <a:spcAft>
                          <a:spcPts val="0"/>
                        </a:spcAft>
                      </a:pPr>
                      <a:r>
                        <a:rPr lang="en-GB" sz="1400" dirty="0">
                          <a:effectLst/>
                        </a:rPr>
                        <a:t>Merged all missions (1981-2020)</a:t>
                      </a:r>
                      <a:endParaRPr lang="de-AT"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3312709"/>
                  </a:ext>
                </a:extLst>
              </a:tr>
              <a:tr h="1221984">
                <a:tc>
                  <a:txBody>
                    <a:bodyPr/>
                    <a:lstStyle/>
                    <a:p>
                      <a:pPr>
                        <a:lnSpc>
                          <a:spcPct val="100000"/>
                        </a:lnSpc>
                        <a:spcBef>
                          <a:spcPts val="0"/>
                        </a:spcBef>
                        <a:spcAft>
                          <a:spcPts val="0"/>
                        </a:spcAft>
                      </a:pPr>
                      <a:r>
                        <a:rPr lang="en-GB" sz="1800" dirty="0">
                          <a:effectLst/>
                        </a:rPr>
                        <a:t>SWE</a:t>
                      </a:r>
                      <a:endParaRPr lang="de-AT" sz="18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1400">
                          <a:effectLst/>
                        </a:rPr>
                        <a:t>SMMR (1978-1987)</a:t>
                      </a:r>
                      <a:endParaRPr lang="de-AT" sz="1400">
                        <a:effectLst/>
                      </a:endParaRPr>
                    </a:p>
                    <a:p>
                      <a:pPr>
                        <a:lnSpc>
                          <a:spcPct val="100000"/>
                        </a:lnSpc>
                        <a:spcBef>
                          <a:spcPts val="0"/>
                        </a:spcBef>
                        <a:spcAft>
                          <a:spcPts val="0"/>
                        </a:spcAft>
                      </a:pPr>
                      <a:r>
                        <a:rPr lang="en-GB" sz="1400">
                          <a:effectLst/>
                        </a:rPr>
                        <a:t>SSM/I (1987-2016)</a:t>
                      </a:r>
                      <a:endParaRPr lang="de-AT"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1400" dirty="0">
                          <a:effectLst/>
                        </a:rPr>
                        <a:t>SMMR (1978-1987)</a:t>
                      </a:r>
                      <a:endParaRPr lang="de-AT" sz="1400" dirty="0">
                        <a:effectLst/>
                      </a:endParaRPr>
                    </a:p>
                    <a:p>
                      <a:pPr>
                        <a:lnSpc>
                          <a:spcPct val="100000"/>
                        </a:lnSpc>
                        <a:spcBef>
                          <a:spcPts val="0"/>
                        </a:spcBef>
                        <a:spcAft>
                          <a:spcPts val="0"/>
                        </a:spcAft>
                      </a:pPr>
                      <a:r>
                        <a:rPr lang="en-GB" sz="1400" dirty="0">
                          <a:effectLst/>
                        </a:rPr>
                        <a:t>SSM/I (1987-2016)</a:t>
                      </a:r>
                      <a:endParaRPr lang="de-AT" sz="1400" dirty="0">
                        <a:effectLst/>
                      </a:endParaRPr>
                    </a:p>
                    <a:p>
                      <a:pPr>
                        <a:lnSpc>
                          <a:spcPct val="100000"/>
                        </a:lnSpc>
                        <a:spcBef>
                          <a:spcPts val="0"/>
                        </a:spcBef>
                        <a:spcAft>
                          <a:spcPts val="0"/>
                        </a:spcAft>
                      </a:pPr>
                      <a:endParaRPr lang="en-GB" sz="1400" dirty="0">
                        <a:effectLst/>
                      </a:endParaRPr>
                    </a:p>
                    <a:p>
                      <a:pPr>
                        <a:lnSpc>
                          <a:spcPct val="100000"/>
                        </a:lnSpc>
                        <a:spcBef>
                          <a:spcPts val="0"/>
                        </a:spcBef>
                        <a:spcAft>
                          <a:spcPts val="0"/>
                        </a:spcAft>
                      </a:pPr>
                      <a:r>
                        <a:rPr lang="en-GB" sz="1400" dirty="0">
                          <a:effectLst/>
                        </a:rPr>
                        <a:t>Merged all missions (1978-2019)</a:t>
                      </a:r>
                      <a:endParaRPr lang="de-AT"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1400" dirty="0">
                          <a:effectLst/>
                        </a:rPr>
                        <a:t>SMMR (1978-1987)</a:t>
                      </a:r>
                      <a:endParaRPr lang="de-AT" sz="1400" dirty="0">
                        <a:effectLst/>
                      </a:endParaRPr>
                    </a:p>
                    <a:p>
                      <a:pPr>
                        <a:lnSpc>
                          <a:spcPct val="100000"/>
                        </a:lnSpc>
                        <a:spcBef>
                          <a:spcPts val="0"/>
                        </a:spcBef>
                        <a:spcAft>
                          <a:spcPts val="0"/>
                        </a:spcAft>
                      </a:pPr>
                      <a:r>
                        <a:rPr lang="en-GB" sz="1400" dirty="0">
                          <a:effectLst/>
                        </a:rPr>
                        <a:t>SSM/I (1987-2016)</a:t>
                      </a:r>
                      <a:endParaRPr lang="de-AT" sz="1400" dirty="0">
                        <a:effectLst/>
                      </a:endParaRPr>
                    </a:p>
                    <a:p>
                      <a:pPr>
                        <a:lnSpc>
                          <a:spcPct val="100000"/>
                        </a:lnSpc>
                        <a:spcBef>
                          <a:spcPts val="0"/>
                        </a:spcBef>
                        <a:spcAft>
                          <a:spcPts val="0"/>
                        </a:spcAft>
                      </a:pPr>
                      <a:endParaRPr lang="en-GB" sz="1400" dirty="0">
                        <a:effectLst/>
                      </a:endParaRPr>
                    </a:p>
                    <a:p>
                      <a:pPr>
                        <a:lnSpc>
                          <a:spcPct val="100000"/>
                        </a:lnSpc>
                        <a:spcBef>
                          <a:spcPts val="0"/>
                        </a:spcBef>
                        <a:spcAft>
                          <a:spcPts val="0"/>
                        </a:spcAft>
                      </a:pPr>
                      <a:r>
                        <a:rPr lang="en-GB" sz="1400" dirty="0">
                          <a:effectLst/>
                        </a:rPr>
                        <a:t>Merged all missions (1978-2020)</a:t>
                      </a:r>
                      <a:endParaRPr lang="de-AT"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52154723"/>
                  </a:ext>
                </a:extLst>
              </a:tr>
            </a:tbl>
          </a:graphicData>
        </a:graphic>
      </p:graphicFrame>
      <p:sp>
        <p:nvSpPr>
          <p:cNvPr id="9" name="Textfeld 8">
            <a:extLst>
              <a:ext uri="{FF2B5EF4-FFF2-40B4-BE49-F238E27FC236}">
                <a16:creationId xmlns:a16="http://schemas.microsoft.com/office/drawing/2014/main" id="{2BA1ABB8-FF56-4F77-9F9B-3F92EFDD1714}"/>
              </a:ext>
            </a:extLst>
          </p:cNvPr>
          <p:cNvSpPr txBox="1"/>
          <p:nvPr/>
        </p:nvSpPr>
        <p:spPr>
          <a:xfrm>
            <a:off x="112170" y="1065897"/>
            <a:ext cx="668051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801688" indent="-801688">
              <a:tabLst>
                <a:tab pos="801688" algn="l"/>
              </a:tabLst>
            </a:pPr>
            <a:r>
              <a:rPr lang="en-GB" b="1" dirty="0"/>
              <a:t>Year-2: </a:t>
            </a:r>
            <a:r>
              <a:rPr lang="en-GB" dirty="0"/>
              <a:t>Full time series of Snow Extent and SWE Products / V1</a:t>
            </a:r>
            <a:br>
              <a:rPr lang="en-GB" dirty="0"/>
            </a:br>
            <a:r>
              <a:rPr lang="en-GB" dirty="0"/>
              <a:t>provided to users for evaluation and feedback, fully validated </a:t>
            </a:r>
          </a:p>
        </p:txBody>
      </p:sp>
      <p:sp>
        <p:nvSpPr>
          <p:cNvPr id="10" name="Textfeld 9">
            <a:extLst>
              <a:ext uri="{FF2B5EF4-FFF2-40B4-BE49-F238E27FC236}">
                <a16:creationId xmlns:a16="http://schemas.microsoft.com/office/drawing/2014/main" id="{35B7E1E1-5772-40AF-8409-694ED6F03D1A}"/>
              </a:ext>
            </a:extLst>
          </p:cNvPr>
          <p:cNvSpPr txBox="1"/>
          <p:nvPr/>
        </p:nvSpPr>
        <p:spPr>
          <a:xfrm>
            <a:off x="0" y="1943926"/>
            <a:ext cx="679268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801688" indent="-801688"/>
            <a:r>
              <a:rPr lang="en-GB" b="1" dirty="0"/>
              <a:t>Year-3: </a:t>
            </a:r>
            <a:r>
              <a:rPr lang="en-GB" dirty="0"/>
              <a:t>Reprocessed time series of Snow Extent and SWE Products / Version 2, with improved algorithms, fully validated </a:t>
            </a:r>
          </a:p>
        </p:txBody>
      </p:sp>
      <p:sp>
        <p:nvSpPr>
          <p:cNvPr id="13" name="Textfeld 12">
            <a:extLst>
              <a:ext uri="{FF2B5EF4-FFF2-40B4-BE49-F238E27FC236}">
                <a16:creationId xmlns:a16="http://schemas.microsoft.com/office/drawing/2014/main" id="{7314AEF8-E5E5-489A-8976-5F50722AA332}"/>
              </a:ext>
            </a:extLst>
          </p:cNvPr>
          <p:cNvSpPr txBox="1"/>
          <p:nvPr/>
        </p:nvSpPr>
        <p:spPr>
          <a:xfrm>
            <a:off x="7684423" y="3803425"/>
            <a:ext cx="4418838" cy="369332"/>
          </a:xfrm>
          <a:prstGeom prst="rect">
            <a:avLst/>
          </a:prstGeom>
          <a:noFill/>
        </p:spPr>
        <p:txBody>
          <a:bodyPr wrap="none" rtlCol="0">
            <a:spAutoFit/>
          </a:bodyPr>
          <a:lstStyle/>
          <a:p>
            <a:r>
              <a:rPr lang="de-DE" dirty="0"/>
              <a:t>Daily, Global Snow </a:t>
            </a:r>
            <a:r>
              <a:rPr lang="de-DE" dirty="0" err="1"/>
              <a:t>Water</a:t>
            </a:r>
            <a:r>
              <a:rPr lang="de-DE" dirty="0"/>
              <a:t> </a:t>
            </a:r>
            <a:r>
              <a:rPr lang="de-DE" dirty="0" err="1"/>
              <a:t>Equivalent</a:t>
            </a:r>
            <a:r>
              <a:rPr lang="de-DE" dirty="0"/>
              <a:t> </a:t>
            </a:r>
            <a:r>
              <a:rPr lang="de-DE" dirty="0" err="1"/>
              <a:t>Product</a:t>
            </a:r>
            <a:r>
              <a:rPr lang="de-DE" dirty="0"/>
              <a:t> </a:t>
            </a:r>
            <a:endParaRPr lang="de-AT" dirty="0"/>
          </a:p>
        </p:txBody>
      </p:sp>
      <p:sp>
        <p:nvSpPr>
          <p:cNvPr id="14" name="Textfeld 13">
            <a:extLst>
              <a:ext uri="{FF2B5EF4-FFF2-40B4-BE49-F238E27FC236}">
                <a16:creationId xmlns:a16="http://schemas.microsoft.com/office/drawing/2014/main" id="{2A7F9AC5-D90F-4578-A098-A2C4E4551937}"/>
              </a:ext>
            </a:extLst>
          </p:cNvPr>
          <p:cNvSpPr txBox="1"/>
          <p:nvPr/>
        </p:nvSpPr>
        <p:spPr>
          <a:xfrm>
            <a:off x="7700093" y="869322"/>
            <a:ext cx="4028282" cy="369332"/>
          </a:xfrm>
          <a:prstGeom prst="rect">
            <a:avLst/>
          </a:prstGeom>
          <a:noFill/>
        </p:spPr>
        <p:txBody>
          <a:bodyPr wrap="none" rtlCol="0">
            <a:spAutoFit/>
          </a:bodyPr>
          <a:lstStyle/>
          <a:p>
            <a:r>
              <a:rPr lang="de-DE" dirty="0"/>
              <a:t>Daily, Global </a:t>
            </a:r>
            <a:r>
              <a:rPr lang="de-DE" dirty="0" err="1"/>
              <a:t>Fractional</a:t>
            </a:r>
            <a:r>
              <a:rPr lang="de-DE" dirty="0"/>
              <a:t> Snow </a:t>
            </a:r>
            <a:r>
              <a:rPr lang="de-DE" dirty="0" err="1"/>
              <a:t>Extent</a:t>
            </a:r>
            <a:r>
              <a:rPr lang="de-DE" dirty="0"/>
              <a:t> </a:t>
            </a:r>
            <a:r>
              <a:rPr lang="de-DE" dirty="0" err="1"/>
              <a:t>Map</a:t>
            </a:r>
            <a:endParaRPr lang="de-AT" dirty="0"/>
          </a:p>
        </p:txBody>
      </p:sp>
    </p:spTree>
    <p:extLst>
      <p:ext uri="{BB962C8B-B14F-4D97-AF65-F5344CB8AC3E}">
        <p14:creationId xmlns:p14="http://schemas.microsoft.com/office/powerpoint/2010/main" val="2980551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ECMWF reanalysis utilized to drive snow models which provide complementary SWE information for inter-comparison and potential gap-filling of alpine areas. Daily SWE products will be generated from 1978 onwards.</a:t>
            </a:r>
            <a:endParaRPr lang="en-CA" dirty="0"/>
          </a:p>
        </p:txBody>
      </p:sp>
      <p:sp>
        <p:nvSpPr>
          <p:cNvPr id="3" name="Title 2"/>
          <p:cNvSpPr>
            <a:spLocks noGrp="1"/>
          </p:cNvSpPr>
          <p:nvPr>
            <p:ph type="title"/>
          </p:nvPr>
        </p:nvSpPr>
        <p:spPr>
          <a:xfrm>
            <a:off x="145143" y="-9077"/>
            <a:ext cx="9168415" cy="981077"/>
          </a:xfrm>
        </p:spPr>
        <p:txBody>
          <a:bodyPr>
            <a:noAutofit/>
          </a:bodyPr>
          <a:lstStyle/>
          <a:p>
            <a:r>
              <a:rPr lang="en-US" sz="2800" dirty="0"/>
              <a:t>7. What are your data needs for ECMWF reanalysis data?</a:t>
            </a:r>
            <a:endParaRPr lang="en-CA" sz="2800" dirty="0"/>
          </a:p>
        </p:txBody>
      </p:sp>
    </p:spTree>
    <p:extLst>
      <p:ext uri="{BB962C8B-B14F-4D97-AF65-F5344CB8AC3E}">
        <p14:creationId xmlns:p14="http://schemas.microsoft.com/office/powerpoint/2010/main" val="174831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4 (+1) CRG Use Cases are defined, overview of use cases will be presented at CMUG Meeting</a:t>
            </a:r>
          </a:p>
          <a:p>
            <a:r>
              <a:rPr lang="en-US" dirty="0"/>
              <a:t>CMUG members working on snow products were invited to UWS: 29 Nov 2018, Vienna</a:t>
            </a:r>
          </a:p>
          <a:p>
            <a:r>
              <a:rPr lang="en-US" dirty="0"/>
              <a:t>Receive planned work on snow products evaluation by CMUG members and review and coordinate activities CRG team. </a:t>
            </a:r>
          </a:p>
          <a:p>
            <a:r>
              <a:rPr lang="en-US" dirty="0"/>
              <a:t>Participation and coordination of CRG at CMUG and co-location meetings</a:t>
            </a:r>
            <a:endParaRPr lang="en-CA" dirty="0"/>
          </a:p>
        </p:txBody>
      </p:sp>
      <p:sp>
        <p:nvSpPr>
          <p:cNvPr id="3" name="Title 2"/>
          <p:cNvSpPr>
            <a:spLocks noGrp="1"/>
          </p:cNvSpPr>
          <p:nvPr>
            <p:ph type="title"/>
          </p:nvPr>
        </p:nvSpPr>
        <p:spPr>
          <a:xfrm>
            <a:off x="290286" y="-9077"/>
            <a:ext cx="9347200" cy="981077"/>
          </a:xfrm>
        </p:spPr>
        <p:txBody>
          <a:bodyPr>
            <a:noAutofit/>
          </a:bodyPr>
          <a:lstStyle/>
          <a:p>
            <a:r>
              <a:rPr lang="en-US" sz="2400" dirty="0"/>
              <a:t>8. How will you know if your CRG work is complementary with CMUG research?</a:t>
            </a:r>
            <a:endParaRPr lang="en-CA" sz="2400" dirty="0"/>
          </a:p>
        </p:txBody>
      </p:sp>
    </p:spTree>
    <p:extLst>
      <p:ext uri="{BB962C8B-B14F-4D97-AF65-F5344CB8AC3E}">
        <p14:creationId xmlns:p14="http://schemas.microsoft.com/office/powerpoint/2010/main" val="379459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December 2018: American Geophysical Union Fall Meeting</a:t>
            </a:r>
          </a:p>
          <a:p>
            <a:r>
              <a:rPr lang="en-US" dirty="0"/>
              <a:t>March 2019: CCI+ Co-location meeting</a:t>
            </a:r>
          </a:p>
          <a:p>
            <a:r>
              <a:rPr lang="en-US" dirty="0"/>
              <a:t>April 2019: EGU General Assembly</a:t>
            </a:r>
          </a:p>
          <a:p>
            <a:r>
              <a:rPr lang="en-US" dirty="0"/>
              <a:t>May 2019: ESA Living Planet</a:t>
            </a:r>
          </a:p>
          <a:p>
            <a:r>
              <a:rPr lang="en-US" dirty="0"/>
              <a:t>July 2019: IGARSS (TBC)</a:t>
            </a:r>
          </a:p>
        </p:txBody>
      </p:sp>
      <p:sp>
        <p:nvSpPr>
          <p:cNvPr id="3" name="Title 2"/>
          <p:cNvSpPr>
            <a:spLocks noGrp="1"/>
          </p:cNvSpPr>
          <p:nvPr>
            <p:ph type="title"/>
          </p:nvPr>
        </p:nvSpPr>
        <p:spPr>
          <a:xfrm>
            <a:off x="290285" y="-9077"/>
            <a:ext cx="9521371" cy="981077"/>
          </a:xfrm>
        </p:spPr>
        <p:txBody>
          <a:bodyPr>
            <a:noAutofit/>
          </a:bodyPr>
          <a:lstStyle/>
          <a:p>
            <a:r>
              <a:rPr lang="en-US" sz="2800" dirty="0"/>
              <a:t>9.What meetings do you plan to attend over the next 12 months? Colocation, Living Planet,…..</a:t>
            </a:r>
            <a:endParaRPr lang="en-CA" sz="2800" dirty="0"/>
          </a:p>
        </p:txBody>
      </p:sp>
    </p:spTree>
    <p:extLst>
      <p:ext uri="{BB962C8B-B14F-4D97-AF65-F5344CB8AC3E}">
        <p14:creationId xmlns:p14="http://schemas.microsoft.com/office/powerpoint/2010/main" val="1196813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725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CRG Use Case Summaries</a:t>
            </a:r>
          </a:p>
        </p:txBody>
      </p:sp>
      <p:sp>
        <p:nvSpPr>
          <p:cNvPr id="5" name="Rectangle 4"/>
          <p:cNvSpPr/>
          <p:nvPr/>
        </p:nvSpPr>
        <p:spPr>
          <a:xfrm>
            <a:off x="221132" y="972000"/>
            <a:ext cx="5985934" cy="369332"/>
          </a:xfrm>
          <a:prstGeom prst="rect">
            <a:avLst/>
          </a:prstGeom>
        </p:spPr>
        <p:txBody>
          <a:bodyPr wrap="none">
            <a:spAutoFit/>
          </a:bodyPr>
          <a:lstStyle/>
          <a:p>
            <a:r>
              <a:rPr lang="en-US" b="1" u="sng" dirty="0">
                <a:effectLst>
                  <a:outerShdw blurRad="38100" dist="38100" dir="2700000" algn="tl">
                    <a:srgbClr val="000000">
                      <a:alpha val="43137"/>
                    </a:srgbClr>
                  </a:outerShdw>
                </a:effectLst>
              </a:rPr>
              <a:t>Case study 1 – Regional and global snow cover trend analysis</a:t>
            </a:r>
            <a:endParaRPr lang="en-CA" b="1" u="sng"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940585" y="1350168"/>
            <a:ext cx="4471137" cy="3265752"/>
          </a:xfrm>
          <a:prstGeom prst="rect">
            <a:avLst/>
          </a:prstGeom>
        </p:spPr>
      </p:pic>
      <p:sp>
        <p:nvSpPr>
          <p:cNvPr id="7" name="TextBox 6"/>
          <p:cNvSpPr txBox="1"/>
          <p:nvPr/>
        </p:nvSpPr>
        <p:spPr>
          <a:xfrm>
            <a:off x="221133" y="4724623"/>
            <a:ext cx="588154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Analysis of CCI+ products will be used to estimate global and regional SE and SWE trends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Inter-comparison with observationally constrained land models will be used to quantify trend uncertainty and diagnose the roles of surface temperature and precipitation in driving SE and SWE trends</a:t>
            </a:r>
          </a:p>
        </p:txBody>
      </p:sp>
      <p:pic>
        <p:nvPicPr>
          <p:cNvPr id="2" name="Grafik 1">
            <a:extLst>
              <a:ext uri="{FF2B5EF4-FFF2-40B4-BE49-F238E27FC236}">
                <a16:creationId xmlns:a16="http://schemas.microsoft.com/office/drawing/2014/main" id="{28D44037-D1AF-4567-A871-56A829205153}"/>
              </a:ext>
            </a:extLst>
          </p:cNvPr>
          <p:cNvPicPr>
            <a:picLocks noChangeAspect="1"/>
          </p:cNvPicPr>
          <p:nvPr/>
        </p:nvPicPr>
        <p:blipFill>
          <a:blip r:embed="rId4"/>
          <a:stretch>
            <a:fillRect/>
          </a:stretch>
        </p:blipFill>
        <p:spPr>
          <a:xfrm>
            <a:off x="0" y="1450035"/>
            <a:ext cx="1046441" cy="369332"/>
          </a:xfrm>
          <a:prstGeom prst="rect">
            <a:avLst/>
          </a:prstGeom>
        </p:spPr>
      </p:pic>
      <p:pic>
        <p:nvPicPr>
          <p:cNvPr id="10" name="Picture 7">
            <a:extLst>
              <a:ext uri="{FF2B5EF4-FFF2-40B4-BE49-F238E27FC236}">
                <a16:creationId xmlns:a16="http://schemas.microsoft.com/office/drawing/2014/main" id="{B1978C0A-9826-4792-AB26-1FF0B3DE0ECB}"/>
              </a:ext>
            </a:extLst>
          </p:cNvPr>
          <p:cNvPicPr>
            <a:picLocks noChangeAspect="1"/>
          </p:cNvPicPr>
          <p:nvPr/>
        </p:nvPicPr>
        <p:blipFill>
          <a:blip r:embed="rId5"/>
          <a:stretch>
            <a:fillRect/>
          </a:stretch>
        </p:blipFill>
        <p:spPr>
          <a:xfrm>
            <a:off x="7885616" y="1309791"/>
            <a:ext cx="2645964" cy="2583835"/>
          </a:xfrm>
          <a:prstGeom prst="rect">
            <a:avLst/>
          </a:prstGeom>
        </p:spPr>
      </p:pic>
      <p:sp>
        <p:nvSpPr>
          <p:cNvPr id="14" name="Rectangle 8">
            <a:extLst>
              <a:ext uri="{FF2B5EF4-FFF2-40B4-BE49-F238E27FC236}">
                <a16:creationId xmlns:a16="http://schemas.microsoft.com/office/drawing/2014/main" id="{F0ECEE3D-FAE6-4A16-A584-7D4BFF1C243D}"/>
              </a:ext>
            </a:extLst>
          </p:cNvPr>
          <p:cNvSpPr/>
          <p:nvPr/>
        </p:nvSpPr>
        <p:spPr>
          <a:xfrm>
            <a:off x="6207066" y="3893626"/>
            <a:ext cx="5760640" cy="2862322"/>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Calibri" panose="020F0502020204030204" pitchFamily="34" charset="0"/>
              </a:rPr>
              <a:t>CMIP6 will provide: land-only climate model simulations forced by observation-constrained global meteorological data for the 20th century; atmosphere-land simulations with prescribed observed oceanic boundary conditions since 1979; coupled atmosphere-land-ocean simulations since 1860</a:t>
            </a:r>
          </a:p>
          <a:p>
            <a:pPr marL="285750" indent="-285750">
              <a:buFont typeface="Arial" panose="020B0604020202020204" pitchFamily="34" charset="0"/>
              <a:buChar char="•"/>
            </a:pPr>
            <a:endParaRPr lang="en-US" dirty="0">
              <a:solidFill>
                <a:srgbClr val="000000"/>
              </a:solidFill>
              <a:latin typeface="Calibri" panose="020F0502020204030204" pitchFamily="34" charset="0"/>
            </a:endParaRPr>
          </a:p>
          <a:p>
            <a:pPr marL="285750" indent="-285750">
              <a:buFont typeface="Arial" panose="020B0604020202020204" pitchFamily="34" charset="0"/>
              <a:buChar char="•"/>
            </a:pPr>
            <a:r>
              <a:rPr lang="en-US" dirty="0">
                <a:solidFill>
                  <a:srgbClr val="000000"/>
                </a:solidFill>
                <a:latin typeface="Calibri" panose="020F0502020204030204" pitchFamily="34" charset="0"/>
              </a:rPr>
              <a:t>By exploiting these different simulation types, we aim to identify precise causes for the observed snow trends and drivers of projected trends</a:t>
            </a:r>
          </a:p>
        </p:txBody>
      </p:sp>
      <p:sp>
        <p:nvSpPr>
          <p:cNvPr id="15" name="Rectangle 9">
            <a:extLst>
              <a:ext uri="{FF2B5EF4-FFF2-40B4-BE49-F238E27FC236}">
                <a16:creationId xmlns:a16="http://schemas.microsoft.com/office/drawing/2014/main" id="{07A8A7B7-4DDD-4245-9E3A-2C0596E66BBC}"/>
              </a:ext>
            </a:extLst>
          </p:cNvPr>
          <p:cNvSpPr/>
          <p:nvPr/>
        </p:nvSpPr>
        <p:spPr>
          <a:xfrm>
            <a:off x="6911912" y="896474"/>
            <a:ext cx="4677755" cy="369332"/>
          </a:xfrm>
          <a:prstGeom prst="rect">
            <a:avLst/>
          </a:prstGeom>
        </p:spPr>
        <p:txBody>
          <a:bodyPr wrap="none">
            <a:spAutoFit/>
          </a:bodyPr>
          <a:lstStyle/>
          <a:p>
            <a:r>
              <a:rPr lang="en-US" b="1" u="sng" dirty="0">
                <a:effectLst>
                  <a:outerShdw blurRad="38100" dist="38100" dir="2700000" algn="tl">
                    <a:srgbClr val="000000">
                      <a:alpha val="43137"/>
                    </a:srgbClr>
                  </a:outerShdw>
                </a:effectLst>
              </a:rPr>
              <a:t>Case study 2 – Evaluation of CMIP6 simulations</a:t>
            </a:r>
            <a:endParaRPr lang="en-CA" b="1" u="sng" dirty="0">
              <a:effectLst>
                <a:outerShdw blurRad="38100" dist="38100" dir="2700000" algn="tl">
                  <a:srgbClr val="000000">
                    <a:alpha val="43137"/>
                  </a:srgbClr>
                </a:outerShdw>
              </a:effectLst>
            </a:endParaRPr>
          </a:p>
        </p:txBody>
      </p:sp>
      <p:pic>
        <p:nvPicPr>
          <p:cNvPr id="16" name="Grafik 15">
            <a:extLst>
              <a:ext uri="{FF2B5EF4-FFF2-40B4-BE49-F238E27FC236}">
                <a16:creationId xmlns:a16="http://schemas.microsoft.com/office/drawing/2014/main" id="{97704F4B-D415-4279-B3FA-79894D8BEF50}"/>
              </a:ext>
            </a:extLst>
          </p:cNvPr>
          <p:cNvPicPr>
            <a:picLocks noChangeAspect="1"/>
          </p:cNvPicPr>
          <p:nvPr/>
        </p:nvPicPr>
        <p:blipFill>
          <a:blip r:embed="rId6"/>
          <a:stretch>
            <a:fillRect/>
          </a:stretch>
        </p:blipFill>
        <p:spPr>
          <a:xfrm>
            <a:off x="6796657" y="1398045"/>
            <a:ext cx="952500" cy="523875"/>
          </a:xfrm>
          <a:prstGeom prst="rect">
            <a:avLst/>
          </a:prstGeom>
        </p:spPr>
      </p:pic>
    </p:spTree>
    <p:extLst>
      <p:ext uri="{BB962C8B-B14F-4D97-AF65-F5344CB8AC3E}">
        <p14:creationId xmlns:p14="http://schemas.microsoft.com/office/powerpoint/2010/main" val="4019244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p:cNvSpPr>
            <a:spLocks noGrp="1"/>
          </p:cNvSpPr>
          <p:nvPr>
            <p:ph type="title"/>
          </p:nvPr>
        </p:nvSpPr>
        <p:spPr>
          <a:xfrm>
            <a:off x="838200" y="-9077"/>
            <a:ext cx="8475358" cy="981077"/>
          </a:xfrm>
        </p:spPr>
        <p:txBody>
          <a:bodyPr/>
          <a:lstStyle/>
          <a:p>
            <a:r>
              <a:rPr lang="en-CA" dirty="0"/>
              <a:t>CRG Use Case Summaries</a:t>
            </a:r>
          </a:p>
        </p:txBody>
      </p:sp>
      <p:sp>
        <p:nvSpPr>
          <p:cNvPr id="5" name="Rectangle 4"/>
          <p:cNvSpPr/>
          <p:nvPr/>
        </p:nvSpPr>
        <p:spPr>
          <a:xfrm>
            <a:off x="329184" y="972000"/>
            <a:ext cx="5353132" cy="369332"/>
          </a:xfrm>
          <a:prstGeom prst="rect">
            <a:avLst/>
          </a:prstGeom>
        </p:spPr>
        <p:txBody>
          <a:bodyPr wrap="none">
            <a:spAutoFit/>
          </a:bodyPr>
          <a:lstStyle/>
          <a:p>
            <a:r>
              <a:rPr lang="en-US" b="1" u="sng" dirty="0">
                <a:effectLst>
                  <a:outerShdw blurRad="38100" dist="38100" dir="2700000" algn="tl">
                    <a:srgbClr val="000000">
                      <a:alpha val="43137"/>
                    </a:srgbClr>
                  </a:outerShdw>
                </a:effectLst>
              </a:rPr>
              <a:t>Case study 3: Evaluation of ESM-</a:t>
            </a:r>
            <a:r>
              <a:rPr lang="en-US" b="1" u="sng" dirty="0" err="1">
                <a:effectLst>
                  <a:outerShdw blurRad="38100" dist="38100" dir="2700000" algn="tl">
                    <a:srgbClr val="000000">
                      <a:alpha val="43137"/>
                    </a:srgbClr>
                  </a:outerShdw>
                </a:effectLst>
              </a:rPr>
              <a:t>SnowMIP</a:t>
            </a:r>
            <a:r>
              <a:rPr lang="en-US" b="1" u="sng" dirty="0">
                <a:effectLst>
                  <a:outerShdw blurRad="38100" dist="38100" dir="2700000" algn="tl">
                    <a:srgbClr val="000000">
                      <a:alpha val="43137"/>
                    </a:srgbClr>
                  </a:outerShdw>
                </a:effectLst>
              </a:rPr>
              <a:t> simulations</a:t>
            </a:r>
            <a:endParaRPr lang="en-CA" b="1" u="sng" dirty="0">
              <a:effectLst>
                <a:outerShdw blurRad="38100" dist="38100" dir="2700000" algn="tl">
                  <a:srgbClr val="000000">
                    <a:alpha val="43137"/>
                  </a:srgbClr>
                </a:outerShdw>
              </a:effectLst>
            </a:endParaRPr>
          </a:p>
        </p:txBody>
      </p:sp>
      <p:sp>
        <p:nvSpPr>
          <p:cNvPr id="7" name="Rectangle 6"/>
          <p:cNvSpPr/>
          <p:nvPr/>
        </p:nvSpPr>
        <p:spPr>
          <a:xfrm>
            <a:off x="335737" y="3933056"/>
            <a:ext cx="5610071" cy="2862322"/>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Calibri" panose="020F0502020204030204" pitchFamily="34" charset="0"/>
              </a:rPr>
              <a:t>The Earth System Model Snow Model Inter-comparison Project (ESM-</a:t>
            </a:r>
            <a:r>
              <a:rPr lang="en-US" dirty="0" err="1">
                <a:solidFill>
                  <a:srgbClr val="000000"/>
                </a:solidFill>
                <a:latin typeface="Calibri" panose="020F0502020204030204" pitchFamily="34" charset="0"/>
              </a:rPr>
              <a:t>SnowMIP</a:t>
            </a:r>
            <a:r>
              <a:rPr lang="en-US" dirty="0">
                <a:solidFill>
                  <a:srgbClr val="000000"/>
                </a:solidFill>
                <a:latin typeface="Calibri" panose="020F0502020204030204" pitchFamily="34" charset="0"/>
              </a:rPr>
              <a:t>) includes simulations at highly-instrumented reference sites</a:t>
            </a:r>
          </a:p>
          <a:p>
            <a:pPr marL="285750" indent="-285750">
              <a:buFont typeface="Arial" panose="020B0604020202020204" pitchFamily="34" charset="0"/>
              <a:buChar char="•"/>
            </a:pPr>
            <a:r>
              <a:rPr lang="en-US" dirty="0">
                <a:solidFill>
                  <a:srgbClr val="000000"/>
                </a:solidFill>
                <a:latin typeface="Calibri" panose="020F0502020204030204" pitchFamily="34" charset="0"/>
              </a:rPr>
              <a:t>The utility of constraining model snow mass balance  directly with coarse-resolution SWE products or indirectly with high-resolution SCE products will be assessed</a:t>
            </a:r>
          </a:p>
          <a:p>
            <a:pPr marL="285750" indent="-285750">
              <a:buFont typeface="Arial" panose="020B0604020202020204" pitchFamily="34" charset="0"/>
              <a:buChar char="•"/>
            </a:pPr>
            <a:r>
              <a:rPr lang="en-US" dirty="0">
                <a:solidFill>
                  <a:srgbClr val="000000"/>
                </a:solidFill>
                <a:latin typeface="Calibri" panose="020F0502020204030204" pitchFamily="34" charset="0"/>
              </a:rPr>
              <a:t>Extending from point to ~ 0.5° grid scales will enable connections to be made with the large-scale model performance evaluated in case study 2</a:t>
            </a:r>
          </a:p>
        </p:txBody>
      </p:sp>
      <p:pic>
        <p:nvPicPr>
          <p:cNvPr id="8" name="Picture 1"/>
          <p:cNvPicPr>
            <a:picLocks noChangeAspect="1"/>
          </p:cNvPicPr>
          <p:nvPr/>
        </p:nvPicPr>
        <p:blipFill>
          <a:blip r:embed="rId2"/>
          <a:stretch/>
        </p:blipFill>
        <p:spPr>
          <a:xfrm>
            <a:off x="1193280" y="1341332"/>
            <a:ext cx="3575388" cy="2621670"/>
          </a:xfrm>
          <a:prstGeom prst="rect">
            <a:avLst/>
          </a:prstGeom>
          <a:ln>
            <a:noFill/>
          </a:ln>
        </p:spPr>
      </p:pic>
      <p:pic>
        <p:nvPicPr>
          <p:cNvPr id="3" name="Grafik 2">
            <a:extLst>
              <a:ext uri="{FF2B5EF4-FFF2-40B4-BE49-F238E27FC236}">
                <a16:creationId xmlns:a16="http://schemas.microsoft.com/office/drawing/2014/main" id="{3AC97EA2-C855-4DA7-A644-3DCC78464B67}"/>
              </a:ext>
            </a:extLst>
          </p:cNvPr>
          <p:cNvPicPr>
            <a:picLocks noChangeAspect="1"/>
          </p:cNvPicPr>
          <p:nvPr/>
        </p:nvPicPr>
        <p:blipFill>
          <a:blip r:embed="rId3"/>
          <a:stretch>
            <a:fillRect/>
          </a:stretch>
        </p:blipFill>
        <p:spPr>
          <a:xfrm>
            <a:off x="279632" y="1333952"/>
            <a:ext cx="600075" cy="619125"/>
          </a:xfrm>
          <a:prstGeom prst="rect">
            <a:avLst/>
          </a:prstGeom>
        </p:spPr>
      </p:pic>
      <p:sp>
        <p:nvSpPr>
          <p:cNvPr id="11" name="Rectangle 5">
            <a:extLst>
              <a:ext uri="{FF2B5EF4-FFF2-40B4-BE49-F238E27FC236}">
                <a16:creationId xmlns:a16="http://schemas.microsoft.com/office/drawing/2014/main" id="{0AD5DD02-DA7F-4F5C-8676-A099A6B72602}"/>
              </a:ext>
            </a:extLst>
          </p:cNvPr>
          <p:cNvSpPr/>
          <p:nvPr/>
        </p:nvSpPr>
        <p:spPr>
          <a:xfrm>
            <a:off x="6557550" y="972000"/>
            <a:ext cx="5353132" cy="646331"/>
          </a:xfrm>
          <a:prstGeom prst="rect">
            <a:avLst/>
          </a:prstGeom>
        </p:spPr>
        <p:txBody>
          <a:bodyPr wrap="square">
            <a:spAutoFit/>
          </a:bodyPr>
          <a:lstStyle/>
          <a:p>
            <a:pPr algn="ctr"/>
            <a:r>
              <a:rPr lang="en-US" b="1" u="sng" dirty="0">
                <a:effectLst>
                  <a:outerShdw blurRad="38100" dist="38100" dir="2700000" algn="tl">
                    <a:srgbClr val="000000">
                      <a:alpha val="43137"/>
                    </a:srgbClr>
                  </a:outerShdw>
                </a:effectLst>
              </a:rPr>
              <a:t>Case study 4 – Long-term simulations of large scale hydrological regimes in a variable climate</a:t>
            </a:r>
            <a:endParaRPr lang="en-CA" b="1" u="sng" dirty="0">
              <a:effectLst>
                <a:outerShdw blurRad="38100" dist="38100" dir="2700000" algn="tl">
                  <a:srgbClr val="000000">
                    <a:alpha val="43137"/>
                  </a:srgbClr>
                </a:outerShdw>
              </a:effectLst>
            </a:endParaRPr>
          </a:p>
        </p:txBody>
      </p:sp>
      <p:pic>
        <p:nvPicPr>
          <p:cNvPr id="12" name="Picture 3">
            <a:extLst>
              <a:ext uri="{FF2B5EF4-FFF2-40B4-BE49-F238E27FC236}">
                <a16:creationId xmlns:a16="http://schemas.microsoft.com/office/drawing/2014/main" id="{CE39F2D2-A69F-470F-9D7E-674EA54E63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22" r="37191" b="19339"/>
          <a:stretch/>
        </p:blipFill>
        <p:spPr bwMode="auto">
          <a:xfrm>
            <a:off x="7665918" y="1669308"/>
            <a:ext cx="3386821" cy="2242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9">
            <a:extLst>
              <a:ext uri="{FF2B5EF4-FFF2-40B4-BE49-F238E27FC236}">
                <a16:creationId xmlns:a16="http://schemas.microsoft.com/office/drawing/2014/main" id="{02447B6B-6E97-488B-A980-E6EEF2DF7FFD}"/>
              </a:ext>
            </a:extLst>
          </p:cNvPr>
          <p:cNvSpPr/>
          <p:nvPr/>
        </p:nvSpPr>
        <p:spPr>
          <a:xfrm>
            <a:off x="6246194" y="4013979"/>
            <a:ext cx="6096000" cy="2308324"/>
          </a:xfrm>
          <a:prstGeom prst="rect">
            <a:avLst/>
          </a:prstGeom>
        </p:spPr>
        <p:txBody>
          <a:bodyPr>
            <a:spAutoFit/>
          </a:bodyPr>
          <a:lstStyle/>
          <a:p>
            <a:pPr marL="285750" indent="-285750">
              <a:buFont typeface="Arial" panose="020B0604020202020204" pitchFamily="34" charset="0"/>
              <a:buChar char="•"/>
            </a:pPr>
            <a:r>
              <a:rPr lang="en-US" dirty="0">
                <a:solidFill>
                  <a:srgbClr val="000000"/>
                </a:solidFill>
                <a:latin typeface="Calibri" panose="020F0502020204030204" pitchFamily="34" charset="0"/>
              </a:rPr>
              <a:t>Snow water equivalent and snow extent products will be assessed from a hydrological point of view using applications of the hydrological model HYPE for Sweden and the pan-Arctic drainage basin of the Arctic Ocean.</a:t>
            </a:r>
          </a:p>
          <a:p>
            <a:pPr marL="285750" indent="-285750">
              <a:buFont typeface="Arial" panose="020B0604020202020204" pitchFamily="34" charset="0"/>
              <a:buChar char="•"/>
            </a:pPr>
            <a:r>
              <a:rPr lang="en-US" dirty="0">
                <a:solidFill>
                  <a:srgbClr val="000000"/>
                </a:solidFill>
                <a:latin typeface="Calibri" panose="020F0502020204030204" pitchFamily="34" charset="0"/>
              </a:rPr>
              <a:t>CCI+ data will be used for model evaluation as well as hydrological reanalysis together with observed river discharge data for the available data period.</a:t>
            </a:r>
          </a:p>
          <a:p>
            <a:pPr marL="285750" indent="-285750">
              <a:buFont typeface="Arial" panose="020B0604020202020204" pitchFamily="34" charset="0"/>
              <a:buChar char="•"/>
            </a:pPr>
            <a:r>
              <a:rPr lang="en-US">
                <a:solidFill>
                  <a:srgbClr val="000000"/>
                </a:solidFill>
                <a:latin typeface="Calibri" panose="020F0502020204030204" pitchFamily="34" charset="0"/>
              </a:rPr>
              <a:t>Improved estimate of river discharge to the Arctic Ocean.</a:t>
            </a:r>
            <a:endParaRPr lang="en-US" dirty="0">
              <a:solidFill>
                <a:srgbClr val="000000"/>
              </a:solidFill>
              <a:latin typeface="Calibri" panose="020F0502020204030204" pitchFamily="34" charset="0"/>
            </a:endParaRPr>
          </a:p>
        </p:txBody>
      </p:sp>
      <p:pic>
        <p:nvPicPr>
          <p:cNvPr id="17" name="Grafik 16">
            <a:extLst>
              <a:ext uri="{FF2B5EF4-FFF2-40B4-BE49-F238E27FC236}">
                <a16:creationId xmlns:a16="http://schemas.microsoft.com/office/drawing/2014/main" id="{ACBC8730-97DE-4722-9DF4-1E2DF29E702A}"/>
              </a:ext>
            </a:extLst>
          </p:cNvPr>
          <p:cNvPicPr>
            <a:picLocks noChangeAspect="1"/>
          </p:cNvPicPr>
          <p:nvPr/>
        </p:nvPicPr>
        <p:blipFill>
          <a:blip r:embed="rId5"/>
          <a:stretch>
            <a:fillRect/>
          </a:stretch>
        </p:blipFill>
        <p:spPr>
          <a:xfrm>
            <a:off x="6374471" y="1618331"/>
            <a:ext cx="914400" cy="619125"/>
          </a:xfrm>
          <a:prstGeom prst="rect">
            <a:avLst/>
          </a:prstGeom>
        </p:spPr>
      </p:pic>
    </p:spTree>
    <p:extLst>
      <p:ext uri="{BB962C8B-B14F-4D97-AF65-F5344CB8AC3E}">
        <p14:creationId xmlns:p14="http://schemas.microsoft.com/office/powerpoint/2010/main" val="3979241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988332" y="1200333"/>
            <a:ext cx="6096000" cy="646331"/>
          </a:xfrm>
          <a:prstGeom prst="rect">
            <a:avLst/>
          </a:prstGeom>
        </p:spPr>
        <p:txBody>
          <a:bodyPr>
            <a:spAutoFit/>
          </a:bodyPr>
          <a:lstStyle/>
          <a:p>
            <a:r>
              <a:rPr lang="en-US" b="1" u="sng" dirty="0">
                <a:effectLst>
                  <a:outerShdw blurRad="38100" dist="38100" dir="2700000" algn="tl">
                    <a:srgbClr val="000000">
                      <a:alpha val="43137"/>
                    </a:srgbClr>
                  </a:outerShdw>
                </a:effectLst>
              </a:rPr>
              <a:t>Partner-led Case study: Multi-decadal comparison between the ECMWF ERA5 climate reanalysis and </a:t>
            </a:r>
            <a:r>
              <a:rPr lang="en-US" b="1" u="sng" dirty="0" err="1">
                <a:effectLst>
                  <a:outerShdw blurRad="38100" dist="38100" dir="2700000" algn="tl">
                    <a:srgbClr val="000000">
                      <a:alpha val="43137"/>
                    </a:srgbClr>
                  </a:outerShdw>
                </a:effectLst>
              </a:rPr>
              <a:t>snow_cci</a:t>
            </a:r>
            <a:endParaRPr lang="en-CA" b="1" u="sng" dirty="0">
              <a:effectLst>
                <a:outerShdw blurRad="38100" dist="38100" dir="2700000" algn="tl">
                  <a:srgbClr val="000000">
                    <a:alpha val="43137"/>
                  </a:srgbClr>
                </a:outerShdw>
              </a:effectLst>
            </a:endParaRPr>
          </a:p>
        </p:txBody>
      </p:sp>
      <p:sp>
        <p:nvSpPr>
          <p:cNvPr id="5" name="Title 2"/>
          <p:cNvSpPr>
            <a:spLocks noGrp="1"/>
          </p:cNvSpPr>
          <p:nvPr>
            <p:ph type="title"/>
          </p:nvPr>
        </p:nvSpPr>
        <p:spPr>
          <a:xfrm>
            <a:off x="838200" y="-9077"/>
            <a:ext cx="8475358" cy="981077"/>
          </a:xfrm>
        </p:spPr>
        <p:txBody>
          <a:bodyPr/>
          <a:lstStyle/>
          <a:p>
            <a:r>
              <a:rPr lang="en-CA" dirty="0"/>
              <a:t>CRG Use Case Summaries</a:t>
            </a:r>
          </a:p>
        </p:txBody>
      </p:sp>
      <p:sp>
        <p:nvSpPr>
          <p:cNvPr id="7" name="Rectangle 6"/>
          <p:cNvSpPr/>
          <p:nvPr/>
        </p:nvSpPr>
        <p:spPr>
          <a:xfrm>
            <a:off x="3107668" y="2318837"/>
            <a:ext cx="5976664" cy="3970318"/>
          </a:xfrm>
          <a:prstGeom prst="rect">
            <a:avLst/>
          </a:prstGeom>
        </p:spPr>
        <p:txBody>
          <a:bodyPr wrap="square">
            <a:spAutoFit/>
          </a:bodyPr>
          <a:lstStyle/>
          <a:p>
            <a:pPr marL="285750" indent="-285750">
              <a:buFont typeface="Arial" panose="020B0604020202020204" pitchFamily="34" charset="0"/>
              <a:buChar char="•"/>
            </a:pPr>
            <a:endParaRPr lang="en-US" dirty="0">
              <a:solidFill>
                <a:srgbClr val="000000"/>
              </a:solidFill>
              <a:latin typeface="Calibri" panose="020F0502020204030204" pitchFamily="34" charset="0"/>
            </a:endParaRPr>
          </a:p>
          <a:p>
            <a:pPr marL="285750" indent="-285750">
              <a:buFont typeface="Arial" panose="020B0604020202020204" pitchFamily="34" charset="0"/>
              <a:buChar char="•"/>
            </a:pPr>
            <a:r>
              <a:rPr lang="en-US" dirty="0">
                <a:solidFill>
                  <a:srgbClr val="000000"/>
                </a:solidFill>
                <a:latin typeface="Calibri" panose="020F0502020204030204" pitchFamily="34" charset="0"/>
              </a:rPr>
              <a:t>Terrestrial snow plays an important role in operational Numerical Weather Prediction and in climate </a:t>
            </a:r>
            <a:r>
              <a:rPr lang="en-US" dirty="0" err="1">
                <a:solidFill>
                  <a:srgbClr val="000000"/>
                </a:solidFill>
                <a:latin typeface="Calibri" panose="020F0502020204030204" pitchFamily="34" charset="0"/>
              </a:rPr>
              <a:t>reanalyses</a:t>
            </a:r>
            <a:r>
              <a:rPr lang="en-US" dirty="0">
                <a:solidFill>
                  <a:srgbClr val="000000"/>
                </a:solidFill>
                <a:latin typeface="Calibri" panose="020F0502020204030204" pitchFamily="34" charset="0"/>
              </a:rPr>
              <a:t>, both for initialization of the land surface, and verification of forecast skill. </a:t>
            </a:r>
          </a:p>
          <a:p>
            <a:pPr marL="285750" indent="-285750">
              <a:buFont typeface="Arial" panose="020B0604020202020204" pitchFamily="34" charset="0"/>
              <a:buChar char="•"/>
            </a:pPr>
            <a:r>
              <a:rPr lang="en-US" dirty="0" err="1">
                <a:solidFill>
                  <a:srgbClr val="000000"/>
                </a:solidFill>
                <a:latin typeface="Calibri" panose="020F0502020204030204" pitchFamily="34" charset="0"/>
              </a:rPr>
              <a:t>Snow_cci</a:t>
            </a:r>
            <a:r>
              <a:rPr lang="en-US" dirty="0">
                <a:solidFill>
                  <a:srgbClr val="000000"/>
                </a:solidFill>
                <a:latin typeface="Calibri" panose="020F0502020204030204" pitchFamily="34" charset="0"/>
              </a:rPr>
              <a:t> products will be assessed for their potential contribution to ERA5 ECMWF reanalysis, with potential engagement with other operational </a:t>
            </a:r>
            <a:r>
              <a:rPr lang="en-US" dirty="0" err="1">
                <a:solidFill>
                  <a:srgbClr val="000000"/>
                </a:solidFill>
                <a:latin typeface="Calibri" panose="020F0502020204030204" pitchFamily="34" charset="0"/>
              </a:rPr>
              <a:t>centres</a:t>
            </a:r>
            <a:r>
              <a:rPr lang="en-US" dirty="0">
                <a:solidFill>
                  <a:srgbClr val="000000"/>
                </a:solidFill>
                <a:latin typeface="Calibri" panose="020F0502020204030204" pitchFamily="34" charset="0"/>
              </a:rPr>
              <a:t> (ERA5 is part of the EU-funded Copernicus Climate Change Service climate reanalysis, delivered by ECMWF)</a:t>
            </a:r>
          </a:p>
          <a:p>
            <a:pPr marL="285750" indent="-285750">
              <a:buFont typeface="Arial" panose="020B0604020202020204" pitchFamily="34" charset="0"/>
              <a:buChar char="•"/>
            </a:pPr>
            <a:r>
              <a:rPr lang="en-US" dirty="0">
                <a:solidFill>
                  <a:srgbClr val="000000"/>
                </a:solidFill>
                <a:latin typeface="Calibri" panose="020F0502020204030204" pitchFamily="34" charset="0"/>
              </a:rPr>
              <a:t>Both the snow CCI+ and the ERA5 snow cover data records will be re-gridded to a regular 0.25 degrees grid and compared at global scale for a multi decadal period spanning 1990 to 2016</a:t>
            </a:r>
          </a:p>
        </p:txBody>
      </p:sp>
      <p:pic>
        <p:nvPicPr>
          <p:cNvPr id="3" name="Grafik 2">
            <a:extLst>
              <a:ext uri="{FF2B5EF4-FFF2-40B4-BE49-F238E27FC236}">
                <a16:creationId xmlns:a16="http://schemas.microsoft.com/office/drawing/2014/main" id="{456CA4C5-FEBA-4308-939C-7812B4C0AAA9}"/>
              </a:ext>
            </a:extLst>
          </p:cNvPr>
          <p:cNvPicPr>
            <a:picLocks noChangeAspect="1"/>
          </p:cNvPicPr>
          <p:nvPr/>
        </p:nvPicPr>
        <p:blipFill>
          <a:blip r:embed="rId2"/>
          <a:stretch>
            <a:fillRect/>
          </a:stretch>
        </p:blipFill>
        <p:spPr>
          <a:xfrm>
            <a:off x="7478897" y="1853985"/>
            <a:ext cx="1228725" cy="371475"/>
          </a:xfrm>
          <a:prstGeom prst="rect">
            <a:avLst/>
          </a:prstGeom>
        </p:spPr>
      </p:pic>
    </p:spTree>
    <p:extLst>
      <p:ext uri="{BB962C8B-B14F-4D97-AF65-F5344CB8AC3E}">
        <p14:creationId xmlns:p14="http://schemas.microsoft.com/office/powerpoint/2010/main" val="1405904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eoimages.gsfc.nasa.gov/images/imagerecords/74000/74518/world.topo.200412.3x5400x2700.jpg">
            <a:extLst>
              <a:ext uri="{FF2B5EF4-FFF2-40B4-BE49-F238E27FC236}">
                <a16:creationId xmlns:a16="http://schemas.microsoft.com/office/drawing/2014/main" id="{31EA3B2F-4CF4-46B8-A3FE-2536BB8CC0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49"/>
            <a:ext cx="12169932" cy="68616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eoimages.gsfc.nasa.gov/images/imagerecords/74000/74117/world.200408.3x5400x2700.jpg">
            <a:extLst>
              <a:ext uri="{FF2B5EF4-FFF2-40B4-BE49-F238E27FC236}">
                <a16:creationId xmlns:a16="http://schemas.microsoft.com/office/drawing/2014/main" id="{6CFA00EE-9152-49C1-8316-39B650D8C4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68" y="-3650"/>
            <a:ext cx="12169932" cy="6861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F95FE76-253D-4B97-A60A-63F813B59D50}"/>
              </a:ext>
            </a:extLst>
          </p:cNvPr>
          <p:cNvSpPr txBox="1"/>
          <p:nvPr/>
        </p:nvSpPr>
        <p:spPr>
          <a:xfrm>
            <a:off x="304204" y="1814135"/>
            <a:ext cx="11561523" cy="2958952"/>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Seasonal Snow </a:t>
            </a:r>
          </a:p>
          <a:p>
            <a:endParaRPr lang="en-GB" sz="1400" dirty="0">
              <a:solidFill>
                <a:schemeClr val="bg1"/>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covers up to ~47 Mio km</a:t>
            </a:r>
            <a:r>
              <a:rPr lang="en-GB" sz="2400" b="1" baseline="30000" dirty="0">
                <a:solidFill>
                  <a:schemeClr val="bg1"/>
                </a:solidFill>
                <a:latin typeface="Calibri" panose="020F0502020204030204" pitchFamily="34" charset="0"/>
                <a:cs typeface="Calibri" panose="020F0502020204030204" pitchFamily="34" charset="0"/>
              </a:rPr>
              <a:t>2</a:t>
            </a:r>
            <a:r>
              <a:rPr lang="en-GB" sz="2400" b="1" dirty="0">
                <a:solidFill>
                  <a:schemeClr val="bg1"/>
                </a:solidFill>
                <a:latin typeface="Calibri" panose="020F0502020204030204" pitchFamily="34" charset="0"/>
                <a:cs typeface="Calibri" panose="020F0502020204030204" pitchFamily="34" charset="0"/>
              </a:rPr>
              <a:t> in extent  and  has a mass of  ~3000 Gt </a:t>
            </a: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~98% of seasonal snow cover occurs in the Northern Hemisphere</a:t>
            </a: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highly variable in space and time </a:t>
            </a:r>
          </a:p>
          <a:p>
            <a:pPr marL="285750" indent="-285750">
              <a:lnSpc>
                <a:spcPct val="150000"/>
              </a:lnSpc>
              <a:buFont typeface="Arial" panose="020B0604020202020204" pitchFamily="34" charset="0"/>
              <a:buChar char="•"/>
            </a:pPr>
            <a:r>
              <a:rPr lang="en-GB" sz="2400" b="1" dirty="0">
                <a:solidFill>
                  <a:schemeClr val="bg1"/>
                </a:solidFill>
                <a:latin typeface="Calibri" panose="020F0502020204030204" pitchFamily="34" charset="0"/>
                <a:cs typeface="Calibri" panose="020F0502020204030204" pitchFamily="34" charset="0"/>
              </a:rPr>
              <a:t>very sensitive to weather on short term and to climate change on long term</a:t>
            </a:r>
          </a:p>
        </p:txBody>
      </p:sp>
    </p:spTree>
    <p:extLst>
      <p:ext uri="{BB962C8B-B14F-4D97-AF65-F5344CB8AC3E}">
        <p14:creationId xmlns:p14="http://schemas.microsoft.com/office/powerpoint/2010/main" val="125903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500"/>
                                        <p:tgtEl>
                                          <p:spTgt spid="2050"/>
                                        </p:tgtEl>
                                      </p:cBhvr>
                                    </p:animEffect>
                                  </p:childTnLst>
                                </p:cTn>
                              </p:par>
                            </p:childTnLst>
                          </p:cTn>
                        </p:par>
                        <p:par>
                          <p:cTn id="8" fill="hold">
                            <p:stCondLst>
                              <p:cond delay="7500"/>
                            </p:stCondLst>
                            <p:childTnLst>
                              <p:par>
                                <p:cTn id="9" presetID="10" presetClass="exit" presetSubtype="0" fill="hold" nodeType="afterEffect">
                                  <p:stCondLst>
                                    <p:cond delay="4000"/>
                                  </p:stCondLst>
                                  <p:childTnLst>
                                    <p:animEffect transition="out" filter="fade">
                                      <p:cBhvr>
                                        <p:cTn id="10" dur="3000"/>
                                        <p:tgtEl>
                                          <p:spTgt spid="2050"/>
                                        </p:tgtEl>
                                      </p:cBhvr>
                                    </p:animEffect>
                                    <p:set>
                                      <p:cBhvr>
                                        <p:cTn id="11" dur="1" fill="hold">
                                          <p:stCondLst>
                                            <p:cond delay="2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B829461-A8C0-463B-8352-408BB1A19812}"/>
              </a:ext>
            </a:extLst>
          </p:cNvPr>
          <p:cNvSpPr>
            <a:spLocks noGrp="1"/>
          </p:cNvSpPr>
          <p:nvPr>
            <p:ph type="title"/>
          </p:nvPr>
        </p:nvSpPr>
        <p:spPr/>
        <p:txBody>
          <a:bodyPr/>
          <a:lstStyle/>
          <a:p>
            <a:r>
              <a:rPr lang="de-DE" dirty="0"/>
              <a:t>ECV SNOW</a:t>
            </a:r>
            <a:endParaRPr lang="de-AT" dirty="0"/>
          </a:p>
        </p:txBody>
      </p:sp>
      <p:sp>
        <p:nvSpPr>
          <p:cNvPr id="7" name="Textfeld 6">
            <a:extLst>
              <a:ext uri="{FF2B5EF4-FFF2-40B4-BE49-F238E27FC236}">
                <a16:creationId xmlns:a16="http://schemas.microsoft.com/office/drawing/2014/main" id="{C0B852D0-49EA-4BE5-A041-3C2DDEE622BC}"/>
              </a:ext>
            </a:extLst>
          </p:cNvPr>
          <p:cNvSpPr txBox="1"/>
          <p:nvPr/>
        </p:nvSpPr>
        <p:spPr>
          <a:xfrm>
            <a:off x="253900" y="972000"/>
            <a:ext cx="11684199" cy="4616648"/>
          </a:xfrm>
          <a:prstGeom prst="rect">
            <a:avLst/>
          </a:prstGeom>
          <a:noFill/>
        </p:spPr>
        <p:txBody>
          <a:bodyPr wrap="square" rtlCol="0">
            <a:spAutoFit/>
          </a:bodyPr>
          <a:lstStyle/>
          <a:p>
            <a:pPr eaLnBrk="0" hangingPunct="0">
              <a:spcBef>
                <a:spcPts val="600"/>
              </a:spcBef>
              <a:spcAft>
                <a:spcPts val="600"/>
              </a:spcAft>
            </a:pPr>
            <a:r>
              <a:rPr lang="en-GB" altLang="de-DE"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Primary OBJECTIVES</a:t>
            </a:r>
          </a:p>
          <a:p>
            <a:pPr marL="263525" indent="-263525" eaLnBrk="0" hangingPunct="0">
              <a:spcBef>
                <a:spcPts val="600"/>
              </a:spcBef>
              <a:spcAft>
                <a:spcPts val="600"/>
              </a:spcAft>
              <a:buFontTx/>
              <a:buChar char="•"/>
            </a:pPr>
            <a:r>
              <a:rPr lang="en-GB" altLang="de-DE"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overarching goal of Snow CCI is the generation of homogeneous, well calibrated, long-term time series of key snow cover parameters (snow area extent and snow mass) from multi-sensor satellite data for climate applications.</a:t>
            </a:r>
            <a:endParaRPr lang="de-AT" altLang="de-DE"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63525" indent="-263525" eaLnBrk="0" hangingPunct="0">
              <a:spcBef>
                <a:spcPts val="600"/>
              </a:spcBef>
              <a:spcAft>
                <a:spcPts val="600"/>
              </a:spcAft>
              <a:buFontTx/>
              <a:buChar char="•"/>
            </a:pPr>
            <a:r>
              <a:rPr lang="en-GB" altLang="de-DE"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main motivation for this initiative are significant discrepancies in the </a:t>
            </a:r>
            <a:r>
              <a:rPr lang="en-GB" altLang="de-DE"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climatologies</a:t>
            </a:r>
            <a:r>
              <a:rPr lang="en-GB" altLang="de-DE"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anomalies, and trends in global snow cover time series from different products, detected in the ESA Snow Product Intercomparison project (</a:t>
            </a:r>
            <a:r>
              <a:rPr lang="en-GB" altLang="de-DE"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SnowPEx</a:t>
            </a:r>
            <a:r>
              <a:rPr lang="en-GB" altLang="de-DE"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de-AT" altLang="de-D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63525" indent="-263525" eaLnBrk="0" hangingPunct="0">
              <a:spcBef>
                <a:spcPts val="600"/>
              </a:spcBef>
              <a:spcAft>
                <a:spcPts val="600"/>
              </a:spcAft>
              <a:buFontTx/>
              <a:buChar char="•"/>
            </a:pPr>
            <a:r>
              <a:rPr lang="en-GB" altLang="de-DE"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order to ensure the suitability of the snow products, representatives of the climate research community are directly involved in Snow CCI, advising on product requirements, contributing to product evaluation, and utilizing the data for specific research tasks (4 use cases defined).</a:t>
            </a:r>
            <a:endParaRPr lang="de-AT" altLang="de-DE" sz="2400" dirty="0">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9BC963E5-4450-4933-A750-63A06A3D47FF}"/>
              </a:ext>
            </a:extLst>
          </p:cNvPr>
          <p:cNvSpPr txBox="1"/>
          <p:nvPr/>
        </p:nvSpPr>
        <p:spPr>
          <a:xfrm>
            <a:off x="3022733" y="5994042"/>
            <a:ext cx="6152197" cy="523220"/>
          </a:xfrm>
          <a:prstGeom prst="rect">
            <a:avLst/>
          </a:prstGeom>
          <a:noFill/>
        </p:spPr>
        <p:txBody>
          <a:bodyPr wrap="none" rtlCol="0">
            <a:spAutoFit/>
          </a:bodyPr>
          <a:lstStyle/>
          <a:p>
            <a:r>
              <a:rPr lang="de-DE" sz="2800" dirty="0" err="1"/>
              <a:t>snow_cci</a:t>
            </a:r>
            <a:r>
              <a:rPr lang="de-DE" sz="2800" dirty="0"/>
              <a:t> KICK OFF  - 27 September 2018</a:t>
            </a:r>
            <a:endParaRPr lang="de-AT" sz="2800" dirty="0"/>
          </a:p>
        </p:txBody>
      </p:sp>
    </p:spTree>
    <p:extLst>
      <p:ext uri="{BB962C8B-B14F-4D97-AF65-F5344CB8AC3E}">
        <p14:creationId xmlns:p14="http://schemas.microsoft.com/office/powerpoint/2010/main" val="1635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1891973-ABAB-4200-912D-7D898B8D8246}"/>
              </a:ext>
            </a:extLst>
          </p:cNvPr>
          <p:cNvSpPr>
            <a:spLocks noGrp="1"/>
          </p:cNvSpPr>
          <p:nvPr>
            <p:ph type="title"/>
          </p:nvPr>
        </p:nvSpPr>
        <p:spPr/>
        <p:txBody>
          <a:bodyPr/>
          <a:lstStyle/>
          <a:p>
            <a:r>
              <a:rPr lang="de-DE" dirty="0"/>
              <a:t>Snow CCI Team </a:t>
            </a:r>
            <a:endParaRPr lang="de-AT" dirty="0"/>
          </a:p>
        </p:txBody>
      </p:sp>
      <p:sp>
        <p:nvSpPr>
          <p:cNvPr id="5" name="Textfeld 4">
            <a:extLst>
              <a:ext uri="{FF2B5EF4-FFF2-40B4-BE49-F238E27FC236}">
                <a16:creationId xmlns:a16="http://schemas.microsoft.com/office/drawing/2014/main" id="{310A8383-09A7-4652-A0D5-DA5F7FF9CFDF}"/>
              </a:ext>
            </a:extLst>
          </p:cNvPr>
          <p:cNvSpPr txBox="1"/>
          <p:nvPr/>
        </p:nvSpPr>
        <p:spPr>
          <a:xfrm>
            <a:off x="1653787" y="1102963"/>
            <a:ext cx="7511711" cy="369332"/>
          </a:xfrm>
          <a:prstGeom prst="rect">
            <a:avLst/>
          </a:prstGeom>
          <a:noFill/>
        </p:spPr>
        <p:txBody>
          <a:bodyPr wrap="square" rtlCol="0">
            <a:spAutoFit/>
          </a:bodyPr>
          <a:lstStyle/>
          <a:p>
            <a:pPr>
              <a:spcBef>
                <a:spcPts val="300"/>
              </a:spcBef>
            </a:pPr>
            <a:r>
              <a:rPr lang="de-DE" b="1" dirty="0">
                <a:latin typeface="Calibri" panose="020F0502020204030204" pitchFamily="34" charset="0"/>
                <a:cs typeface="Calibri" panose="020F0502020204030204" pitchFamily="34" charset="0"/>
              </a:rPr>
              <a:t>ENVEO Environmental Earth Observation IT,  Innsbruck, </a:t>
            </a:r>
            <a:r>
              <a:rPr lang="de-DE" b="1" cap="small" dirty="0">
                <a:latin typeface="Calibri" panose="020F0502020204030204" pitchFamily="34" charset="0"/>
                <a:cs typeface="Calibri" panose="020F0502020204030204" pitchFamily="34" charset="0"/>
              </a:rPr>
              <a:t>Austria     (SL + PM)</a:t>
            </a:r>
          </a:p>
        </p:txBody>
      </p:sp>
      <p:sp>
        <p:nvSpPr>
          <p:cNvPr id="6" name="Textfeld 5">
            <a:extLst>
              <a:ext uri="{FF2B5EF4-FFF2-40B4-BE49-F238E27FC236}">
                <a16:creationId xmlns:a16="http://schemas.microsoft.com/office/drawing/2014/main" id="{CD74DCA5-BE77-4625-ACD6-6E2F9841FD62}"/>
              </a:ext>
            </a:extLst>
          </p:cNvPr>
          <p:cNvSpPr txBox="1"/>
          <p:nvPr/>
        </p:nvSpPr>
        <p:spPr>
          <a:xfrm>
            <a:off x="1653787" y="1592573"/>
            <a:ext cx="5905516" cy="369332"/>
          </a:xfrm>
          <a:prstGeom prst="rect">
            <a:avLst/>
          </a:prstGeom>
          <a:noFill/>
        </p:spPr>
        <p:txBody>
          <a:bodyPr wrap="square" rtlCol="0">
            <a:spAutoFit/>
          </a:bodyPr>
          <a:lstStyle/>
          <a:p>
            <a:pPr>
              <a:spcBef>
                <a:spcPts val="300"/>
              </a:spcBef>
            </a:pPr>
            <a:r>
              <a:rPr lang="en-GB" b="1" dirty="0">
                <a:latin typeface="Calibri" panose="020F0502020204030204" pitchFamily="34" charset="0"/>
                <a:cs typeface="Calibri" panose="020F0502020204030204" pitchFamily="34" charset="0"/>
              </a:rPr>
              <a:t>Environmental and Climate Change Canada, Toronto, </a:t>
            </a:r>
            <a:r>
              <a:rPr lang="en-GB" b="1" cap="small" dirty="0">
                <a:latin typeface="Calibri" panose="020F0502020204030204" pitchFamily="34" charset="0"/>
                <a:cs typeface="Calibri" panose="020F0502020204030204" pitchFamily="34" charset="0"/>
              </a:rPr>
              <a:t>Canada</a:t>
            </a:r>
            <a:endParaRPr lang="de-AT" dirty="0">
              <a:latin typeface="Calibri" panose="020F0502020204030204" pitchFamily="34" charset="0"/>
              <a:cs typeface="Calibri" panose="020F0502020204030204" pitchFamily="34" charset="0"/>
            </a:endParaRPr>
          </a:p>
        </p:txBody>
      </p:sp>
      <p:sp>
        <p:nvSpPr>
          <p:cNvPr id="7" name="Rechteck 6">
            <a:extLst>
              <a:ext uri="{FF2B5EF4-FFF2-40B4-BE49-F238E27FC236}">
                <a16:creationId xmlns:a16="http://schemas.microsoft.com/office/drawing/2014/main" id="{7151A142-F0FC-4F50-AF0E-A6538A31AC6C}"/>
              </a:ext>
            </a:extLst>
          </p:cNvPr>
          <p:cNvSpPr/>
          <p:nvPr/>
        </p:nvSpPr>
        <p:spPr>
          <a:xfrm>
            <a:off x="1653787" y="2082183"/>
            <a:ext cx="5778100"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EURAC Earth Observation, Bolzano,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Italy</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Rechteck 7">
            <a:extLst>
              <a:ext uri="{FF2B5EF4-FFF2-40B4-BE49-F238E27FC236}">
                <a16:creationId xmlns:a16="http://schemas.microsoft.com/office/drawing/2014/main" id="{19575E4B-715C-4D2C-91D1-2C7541EA804D}"/>
              </a:ext>
            </a:extLst>
          </p:cNvPr>
          <p:cNvSpPr/>
          <p:nvPr/>
        </p:nvSpPr>
        <p:spPr>
          <a:xfrm>
            <a:off x="1653787" y="2571793"/>
            <a:ext cx="5778100" cy="369332"/>
          </a:xfrm>
          <a:prstGeom prst="rect">
            <a:avLst/>
          </a:prstGeom>
        </p:spPr>
        <p:txBody>
          <a:bodyPr wrap="square">
            <a:spAutoFit/>
          </a:bodyPr>
          <a:lstStyle/>
          <a:p>
            <a:pPr algn="just">
              <a:spcBef>
                <a:spcPts val="300"/>
              </a:spcBef>
            </a:pPr>
            <a:r>
              <a:rPr lang="en-GB" b="1" dirty="0">
                <a:latin typeface="Calibri" panose="020F0502020204030204" pitchFamily="34" charset="0"/>
                <a:cs typeface="Calibri" panose="020F0502020204030204" pitchFamily="34" charset="0"/>
              </a:rPr>
              <a:t>Finnish Meteorological Institute, Helsinki, </a:t>
            </a:r>
            <a:r>
              <a:rPr lang="en-GB" b="1" cap="small" dirty="0">
                <a:latin typeface="Calibri" panose="020F0502020204030204" pitchFamily="34" charset="0"/>
                <a:cs typeface="Calibri" panose="020F0502020204030204" pitchFamily="34" charset="0"/>
              </a:rPr>
              <a:t>Finland</a:t>
            </a:r>
            <a:endParaRPr lang="de-AT" b="1" cap="small" dirty="0">
              <a:latin typeface="Calibri" panose="020F0502020204030204" pitchFamily="34" charset="0"/>
              <a:cs typeface="Calibri" panose="020F0502020204030204" pitchFamily="34" charset="0"/>
            </a:endParaRPr>
          </a:p>
        </p:txBody>
      </p:sp>
      <p:sp>
        <p:nvSpPr>
          <p:cNvPr id="9" name="Rechteck 8">
            <a:extLst>
              <a:ext uri="{FF2B5EF4-FFF2-40B4-BE49-F238E27FC236}">
                <a16:creationId xmlns:a16="http://schemas.microsoft.com/office/drawing/2014/main" id="{34A2D6B1-549D-4567-A22C-F03F6F29FE20}"/>
              </a:ext>
            </a:extLst>
          </p:cNvPr>
          <p:cNvSpPr/>
          <p:nvPr/>
        </p:nvSpPr>
        <p:spPr>
          <a:xfrm>
            <a:off x="1653787" y="3551013"/>
            <a:ext cx="5778100" cy="369332"/>
          </a:xfrm>
          <a:prstGeom prst="rect">
            <a:avLst/>
          </a:prstGeom>
        </p:spPr>
        <p:txBody>
          <a:bodyPr wrap="square">
            <a:spAutoFit/>
          </a:bodyPr>
          <a:lstStyle/>
          <a:p>
            <a:pPr algn="just">
              <a:spcBef>
                <a:spcPts val="300"/>
              </a:spcBef>
            </a:pPr>
            <a:r>
              <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GAMMA Remote Sensing, Gümligen,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Switzerland</a:t>
            </a:r>
            <a:endPar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0" name="Rechteck 9">
            <a:extLst>
              <a:ext uri="{FF2B5EF4-FFF2-40B4-BE49-F238E27FC236}">
                <a16:creationId xmlns:a16="http://schemas.microsoft.com/office/drawing/2014/main" id="{58396751-59CB-48BD-8E1F-B618E1370D4E}"/>
              </a:ext>
            </a:extLst>
          </p:cNvPr>
          <p:cNvSpPr/>
          <p:nvPr/>
        </p:nvSpPr>
        <p:spPr>
          <a:xfrm>
            <a:off x="1653787" y="4040623"/>
            <a:ext cx="5814278" cy="369332"/>
          </a:xfrm>
          <a:prstGeom prst="rect">
            <a:avLst/>
          </a:prstGeom>
        </p:spPr>
        <p:txBody>
          <a:bodyPr wrap="square">
            <a:spAutoFit/>
          </a:bodyPr>
          <a:lstStyle/>
          <a:p>
            <a:pPr>
              <a:spcBef>
                <a:spcPts val="300"/>
              </a:spcBef>
            </a:pPr>
            <a:r>
              <a:rPr lang="en-GB" b="1" dirty="0">
                <a:latin typeface="Calibri" panose="020F0502020204030204" pitchFamily="34" charset="0"/>
                <a:ea typeface="Times New Roman" panose="02020603050405020304" pitchFamily="18" charset="0"/>
                <a:cs typeface="Calibri" panose="020F0502020204030204" pitchFamily="34" charset="0"/>
              </a:rPr>
              <a:t>Norwegian Computing Centre, Oslo, </a:t>
            </a:r>
            <a:r>
              <a:rPr lang="en-GB" b="1" cap="small" dirty="0">
                <a:latin typeface="Calibri" panose="020F0502020204030204" pitchFamily="34" charset="0"/>
                <a:ea typeface="Times New Roman" panose="02020603050405020304" pitchFamily="18" charset="0"/>
                <a:cs typeface="Calibri" panose="020F0502020204030204" pitchFamily="34" charset="0"/>
              </a:rPr>
              <a:t>Norway</a:t>
            </a:r>
            <a:endParaRPr lang="de-AT" b="1" dirty="0">
              <a:latin typeface="Calibri" panose="020F0502020204030204" pitchFamily="34" charset="0"/>
              <a:cs typeface="Calibri" panose="020F0502020204030204" pitchFamily="34" charset="0"/>
            </a:endParaRPr>
          </a:p>
        </p:txBody>
      </p:sp>
      <p:sp>
        <p:nvSpPr>
          <p:cNvPr id="11" name="Rechteck 10">
            <a:extLst>
              <a:ext uri="{FF2B5EF4-FFF2-40B4-BE49-F238E27FC236}">
                <a16:creationId xmlns:a16="http://schemas.microsoft.com/office/drawing/2014/main" id="{1C333982-18AA-4630-848D-C384A8802F87}"/>
              </a:ext>
            </a:extLst>
          </p:cNvPr>
          <p:cNvSpPr/>
          <p:nvPr/>
        </p:nvSpPr>
        <p:spPr>
          <a:xfrm>
            <a:off x="1653787" y="4530233"/>
            <a:ext cx="5905516" cy="369332"/>
          </a:xfrm>
          <a:prstGeom prst="rect">
            <a:avLst/>
          </a:prstGeom>
        </p:spPr>
        <p:txBody>
          <a:bodyPr wrap="square">
            <a:spAutoFit/>
          </a:bodyPr>
          <a:lstStyle/>
          <a:p>
            <a:pPr>
              <a:spcBef>
                <a:spcPts val="300"/>
              </a:spcBef>
            </a:pPr>
            <a:r>
              <a:rPr lang="en-GB" b="1" dirty="0">
                <a:latin typeface="Calibri" panose="020F0502020204030204" pitchFamily="34" charset="0"/>
                <a:ea typeface="Times New Roman" panose="02020603050405020304" pitchFamily="18" charset="0"/>
                <a:cs typeface="Calibri" panose="020F0502020204030204" pitchFamily="34" charset="0"/>
              </a:rPr>
              <a:t>University of Berne, Berne, </a:t>
            </a:r>
            <a:r>
              <a:rPr lang="en-GB" b="1" cap="small" dirty="0">
                <a:latin typeface="Calibri" panose="020F0502020204030204" pitchFamily="34" charset="0"/>
                <a:ea typeface="Times New Roman" panose="02020603050405020304" pitchFamily="18" charset="0"/>
                <a:cs typeface="Calibri" panose="020F0502020204030204" pitchFamily="34" charset="0"/>
              </a:rPr>
              <a:t>Switzerland</a:t>
            </a:r>
            <a:endParaRPr lang="de-AT" b="1" dirty="0">
              <a:latin typeface="Calibri" panose="020F0502020204030204" pitchFamily="34" charset="0"/>
              <a:cs typeface="Calibri" panose="020F0502020204030204" pitchFamily="34" charset="0"/>
            </a:endParaRPr>
          </a:p>
        </p:txBody>
      </p:sp>
      <p:sp>
        <p:nvSpPr>
          <p:cNvPr id="12" name="Rechteck 11">
            <a:extLst>
              <a:ext uri="{FF2B5EF4-FFF2-40B4-BE49-F238E27FC236}">
                <a16:creationId xmlns:a16="http://schemas.microsoft.com/office/drawing/2014/main" id="{10975432-11D3-48D2-BEDF-A571E491C59A}"/>
              </a:ext>
            </a:extLst>
          </p:cNvPr>
          <p:cNvSpPr/>
          <p:nvPr/>
        </p:nvSpPr>
        <p:spPr>
          <a:xfrm>
            <a:off x="1653787" y="5019843"/>
            <a:ext cx="7215592"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Centre National de la Recherche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Scientifique</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IGE, Grenoble,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France</a:t>
            </a:r>
            <a:endPar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3" name="Rechteck 12">
            <a:extLst>
              <a:ext uri="{FF2B5EF4-FFF2-40B4-BE49-F238E27FC236}">
                <a16:creationId xmlns:a16="http://schemas.microsoft.com/office/drawing/2014/main" id="{AB2F0701-ADDD-4C33-9ED3-E0D71B0A20E3}"/>
              </a:ext>
            </a:extLst>
          </p:cNvPr>
          <p:cNvSpPr/>
          <p:nvPr/>
        </p:nvSpPr>
        <p:spPr>
          <a:xfrm>
            <a:off x="1653787" y="5509453"/>
            <a:ext cx="7081920"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Swedish Meteorological and Hydrological Institute,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Norrköping</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Sweden</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hteck 13">
            <a:extLst>
              <a:ext uri="{FF2B5EF4-FFF2-40B4-BE49-F238E27FC236}">
                <a16:creationId xmlns:a16="http://schemas.microsoft.com/office/drawing/2014/main" id="{81715BA1-9C6F-4824-99D4-E6DD13FB9A53}"/>
              </a:ext>
            </a:extLst>
          </p:cNvPr>
          <p:cNvSpPr/>
          <p:nvPr/>
        </p:nvSpPr>
        <p:spPr>
          <a:xfrm>
            <a:off x="1653787" y="5999063"/>
            <a:ext cx="6950047"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University of Edinburgh, Edinburgh ,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United Kingdom</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5" name="Picture 3">
            <a:extLst>
              <a:ext uri="{FF2B5EF4-FFF2-40B4-BE49-F238E27FC236}">
                <a16:creationId xmlns:a16="http://schemas.microsoft.com/office/drawing/2014/main" id="{BF45390B-0E83-489A-96F9-3F4FE973ADB5}"/>
              </a:ext>
            </a:extLst>
          </p:cNvPr>
          <p:cNvPicPr/>
          <p:nvPr/>
        </p:nvPicPr>
        <p:blipFill>
          <a:blip r:embed="rId3">
            <a:extLst>
              <a:ext uri="{28A0092B-C50C-407E-A947-70E740481C1C}">
                <a14:useLocalDpi xmlns:a14="http://schemas.microsoft.com/office/drawing/2010/main" val="0"/>
              </a:ext>
            </a:extLst>
          </a:blip>
          <a:stretch>
            <a:fillRect/>
          </a:stretch>
        </p:blipFill>
        <p:spPr>
          <a:xfrm>
            <a:off x="428318" y="2014849"/>
            <a:ext cx="486305" cy="255477"/>
          </a:xfrm>
          <a:prstGeom prst="rect">
            <a:avLst/>
          </a:prstGeom>
        </p:spPr>
      </p:pic>
      <p:pic>
        <p:nvPicPr>
          <p:cNvPr id="16" name="Grafik 15">
            <a:extLst>
              <a:ext uri="{FF2B5EF4-FFF2-40B4-BE49-F238E27FC236}">
                <a16:creationId xmlns:a16="http://schemas.microsoft.com/office/drawing/2014/main" id="{A4FF09FF-1EDE-48A3-99C3-223D2676B197}"/>
              </a:ext>
            </a:extLst>
          </p:cNvPr>
          <p:cNvPicPr>
            <a:picLocks noChangeAspect="1"/>
          </p:cNvPicPr>
          <p:nvPr/>
        </p:nvPicPr>
        <p:blipFill>
          <a:blip r:embed="rId4"/>
          <a:stretch>
            <a:fillRect/>
          </a:stretch>
        </p:blipFill>
        <p:spPr>
          <a:xfrm>
            <a:off x="279106" y="1068236"/>
            <a:ext cx="838902" cy="363066"/>
          </a:xfrm>
          <a:prstGeom prst="rect">
            <a:avLst/>
          </a:prstGeom>
        </p:spPr>
      </p:pic>
      <p:pic>
        <p:nvPicPr>
          <p:cNvPr id="17" name="Picture 2" descr="http://vlasiator.fmi.fi/gfx/fmi_rgb.png">
            <a:extLst>
              <a:ext uri="{FF2B5EF4-FFF2-40B4-BE49-F238E27FC236}">
                <a16:creationId xmlns:a16="http://schemas.microsoft.com/office/drawing/2014/main" id="{A6EFAA84-4D4B-44F3-B79E-1D7CAAD5FF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32" y="2460833"/>
            <a:ext cx="595854" cy="3078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ildergebnis für NR Logo Norwegian Computing Center">
            <a:extLst>
              <a:ext uri="{FF2B5EF4-FFF2-40B4-BE49-F238E27FC236}">
                <a16:creationId xmlns:a16="http://schemas.microsoft.com/office/drawing/2014/main" id="{CC8C86B6-6035-4806-B567-6070762EE7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933" y="4145515"/>
            <a:ext cx="427947" cy="1754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GAMMA Remote Sensing">
            <a:extLst>
              <a:ext uri="{FF2B5EF4-FFF2-40B4-BE49-F238E27FC236}">
                <a16:creationId xmlns:a16="http://schemas.microsoft.com/office/drawing/2014/main" id="{9E4019A7-0565-4B05-A1F3-5F68A76A60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3145"/>
          <a:stretch/>
        </p:blipFill>
        <p:spPr bwMode="auto">
          <a:xfrm>
            <a:off x="379402" y="3580241"/>
            <a:ext cx="639715" cy="3176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Ähnliches Foto">
            <a:extLst>
              <a:ext uri="{FF2B5EF4-FFF2-40B4-BE49-F238E27FC236}">
                <a16:creationId xmlns:a16="http://schemas.microsoft.com/office/drawing/2014/main" id="{9E6D0A46-5722-48A8-BBB7-A7F26BDF84B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54" t="10395" r="-4054" b="15459"/>
          <a:stretch/>
        </p:blipFill>
        <p:spPr bwMode="auto">
          <a:xfrm>
            <a:off x="485286" y="4550817"/>
            <a:ext cx="427765" cy="3171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Bildergebnis für SMHI LOGO">
            <a:extLst>
              <a:ext uri="{FF2B5EF4-FFF2-40B4-BE49-F238E27FC236}">
                <a16:creationId xmlns:a16="http://schemas.microsoft.com/office/drawing/2014/main" id="{8023195B-5C57-4E16-8F25-E0A7756AD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286" y="5573452"/>
            <a:ext cx="399243" cy="1606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Bildergebnis für Edinburgh University Logo Essery">
            <a:extLst>
              <a:ext uri="{FF2B5EF4-FFF2-40B4-BE49-F238E27FC236}">
                <a16:creationId xmlns:a16="http://schemas.microsoft.com/office/drawing/2014/main" id="{CD6A0505-FB3D-4F45-8CB6-5BC1C774E01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876" y="5910939"/>
            <a:ext cx="366767" cy="36933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pieren 28">
            <a:extLst>
              <a:ext uri="{FF2B5EF4-FFF2-40B4-BE49-F238E27FC236}">
                <a16:creationId xmlns:a16="http://schemas.microsoft.com/office/drawing/2014/main" id="{3C918457-7518-49B1-91F8-13C173AF237E}"/>
              </a:ext>
            </a:extLst>
          </p:cNvPr>
          <p:cNvGrpSpPr/>
          <p:nvPr/>
        </p:nvGrpSpPr>
        <p:grpSpPr>
          <a:xfrm>
            <a:off x="320388" y="5068347"/>
            <a:ext cx="603537" cy="320828"/>
            <a:chOff x="279106" y="5072154"/>
            <a:chExt cx="603537" cy="320828"/>
          </a:xfrm>
        </p:grpSpPr>
        <p:pic>
          <p:nvPicPr>
            <p:cNvPr id="24" name="Grafik 23">
              <a:extLst>
                <a:ext uri="{FF2B5EF4-FFF2-40B4-BE49-F238E27FC236}">
                  <a16:creationId xmlns:a16="http://schemas.microsoft.com/office/drawing/2014/main" id="{5E455FAF-09CE-4ADB-B2A9-E8558FBDCF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106" y="5072154"/>
              <a:ext cx="254026" cy="257444"/>
            </a:xfrm>
            <a:prstGeom prst="rect">
              <a:avLst/>
            </a:prstGeom>
          </p:spPr>
        </p:pic>
        <p:pic>
          <p:nvPicPr>
            <p:cNvPr id="25" name="Grafik 24">
              <a:extLst>
                <a:ext uri="{FF2B5EF4-FFF2-40B4-BE49-F238E27FC236}">
                  <a16:creationId xmlns:a16="http://schemas.microsoft.com/office/drawing/2014/main" id="{C436BD14-361D-4BE5-817F-DDA42D5E6D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2254" y="5072154"/>
              <a:ext cx="290389" cy="320828"/>
            </a:xfrm>
            <a:prstGeom prst="rect">
              <a:avLst/>
            </a:prstGeom>
          </p:spPr>
        </p:pic>
      </p:grpSp>
      <p:pic>
        <p:nvPicPr>
          <p:cNvPr id="27" name="Grafik 26">
            <a:extLst>
              <a:ext uri="{FF2B5EF4-FFF2-40B4-BE49-F238E27FC236}">
                <a16:creationId xmlns:a16="http://schemas.microsoft.com/office/drawing/2014/main" id="{A303A251-41A8-46E1-83B7-81DFD609E188}"/>
              </a:ext>
            </a:extLst>
          </p:cNvPr>
          <p:cNvPicPr>
            <a:picLocks noChangeAspect="1"/>
          </p:cNvPicPr>
          <p:nvPr/>
        </p:nvPicPr>
        <p:blipFill>
          <a:blip r:embed="rId13"/>
          <a:stretch>
            <a:fillRect/>
          </a:stretch>
        </p:blipFill>
        <p:spPr>
          <a:xfrm>
            <a:off x="333584" y="1597001"/>
            <a:ext cx="731350" cy="227341"/>
          </a:xfrm>
          <a:prstGeom prst="rect">
            <a:avLst/>
          </a:prstGeom>
        </p:spPr>
      </p:pic>
      <p:sp>
        <p:nvSpPr>
          <p:cNvPr id="26" name="Rechteck 25">
            <a:extLst>
              <a:ext uri="{FF2B5EF4-FFF2-40B4-BE49-F238E27FC236}">
                <a16:creationId xmlns:a16="http://schemas.microsoft.com/office/drawing/2014/main" id="{9BFAAA1C-EE3F-46D3-BFD1-CA87A4CFAF89}"/>
              </a:ext>
            </a:extLst>
          </p:cNvPr>
          <p:cNvSpPr/>
          <p:nvPr/>
        </p:nvSpPr>
        <p:spPr>
          <a:xfrm>
            <a:off x="1653787" y="3061403"/>
            <a:ext cx="5778100" cy="369332"/>
          </a:xfrm>
          <a:prstGeom prst="rect">
            <a:avLst/>
          </a:prstGeom>
        </p:spPr>
        <p:txBody>
          <a:bodyPr wrap="square">
            <a:spAutoFit/>
          </a:bodyPr>
          <a:lstStyle/>
          <a:p>
            <a:pPr algn="just">
              <a:spcBef>
                <a:spcPts val="300"/>
              </a:spcBef>
            </a:pPr>
            <a:r>
              <a:rPr lang="en-GB" b="1" dirty="0">
                <a:latin typeface="Calibri" panose="020F0502020204030204" pitchFamily="34" charset="0"/>
                <a:cs typeface="Calibri" panose="020F0502020204030204" pitchFamily="34" charset="0"/>
              </a:rPr>
              <a:t>Finnish Environment Institute, Helsinki, </a:t>
            </a:r>
            <a:r>
              <a:rPr lang="en-GB" b="1" cap="small" dirty="0">
                <a:latin typeface="Calibri" panose="020F0502020204030204" pitchFamily="34" charset="0"/>
                <a:cs typeface="Calibri" panose="020F0502020204030204" pitchFamily="34" charset="0"/>
              </a:rPr>
              <a:t>Finland</a:t>
            </a:r>
            <a:endParaRPr lang="de-AT" b="1" cap="small" dirty="0">
              <a:latin typeface="Calibri" panose="020F0502020204030204" pitchFamily="34" charset="0"/>
              <a:cs typeface="Calibri" panose="020F0502020204030204" pitchFamily="34" charset="0"/>
            </a:endParaRPr>
          </a:p>
        </p:txBody>
      </p:sp>
      <p:sp>
        <p:nvSpPr>
          <p:cNvPr id="28" name="Rechteck 27">
            <a:extLst>
              <a:ext uri="{FF2B5EF4-FFF2-40B4-BE49-F238E27FC236}">
                <a16:creationId xmlns:a16="http://schemas.microsoft.com/office/drawing/2014/main" id="{DAA498D0-9CF0-4948-99EF-253F019C92CC}"/>
              </a:ext>
            </a:extLst>
          </p:cNvPr>
          <p:cNvSpPr/>
          <p:nvPr/>
        </p:nvSpPr>
        <p:spPr>
          <a:xfrm>
            <a:off x="1653787" y="6405484"/>
            <a:ext cx="6950047" cy="369332"/>
          </a:xfrm>
          <a:prstGeom prst="rect">
            <a:avLst/>
          </a:prstGeom>
        </p:spPr>
        <p:txBody>
          <a:bodyPr wrap="square">
            <a:spAutoFit/>
          </a:bodyPr>
          <a:lstStyle/>
          <a:p>
            <a:pPr algn="just">
              <a:spcBef>
                <a:spcPts val="300"/>
              </a:spcBef>
            </a:pP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ECMWF, </a:t>
            </a:r>
            <a:r>
              <a:rPr lang="en-GB" b="1" cap="sm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United Kingdom</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de-AT"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Grafik 1">
            <a:extLst>
              <a:ext uri="{FF2B5EF4-FFF2-40B4-BE49-F238E27FC236}">
                <a16:creationId xmlns:a16="http://schemas.microsoft.com/office/drawing/2014/main" id="{AB6E56F6-CC4B-4B23-90BF-4813ED955E26}"/>
              </a:ext>
            </a:extLst>
          </p:cNvPr>
          <p:cNvPicPr>
            <a:picLocks noChangeAspect="1"/>
          </p:cNvPicPr>
          <p:nvPr/>
        </p:nvPicPr>
        <p:blipFill>
          <a:blip r:embed="rId14"/>
          <a:stretch>
            <a:fillRect/>
          </a:stretch>
        </p:blipFill>
        <p:spPr>
          <a:xfrm>
            <a:off x="428318" y="2959198"/>
            <a:ext cx="541882" cy="430536"/>
          </a:xfrm>
          <a:prstGeom prst="rect">
            <a:avLst/>
          </a:prstGeom>
        </p:spPr>
      </p:pic>
      <p:pic>
        <p:nvPicPr>
          <p:cNvPr id="3" name="Grafik 2">
            <a:extLst>
              <a:ext uri="{FF2B5EF4-FFF2-40B4-BE49-F238E27FC236}">
                <a16:creationId xmlns:a16="http://schemas.microsoft.com/office/drawing/2014/main" id="{129F3B97-A5A8-4B89-B19A-A5FDA6EDE6D3}"/>
              </a:ext>
            </a:extLst>
          </p:cNvPr>
          <p:cNvPicPr>
            <a:picLocks noChangeAspect="1"/>
          </p:cNvPicPr>
          <p:nvPr/>
        </p:nvPicPr>
        <p:blipFill>
          <a:blip r:embed="rId15"/>
          <a:stretch>
            <a:fillRect/>
          </a:stretch>
        </p:blipFill>
        <p:spPr>
          <a:xfrm>
            <a:off x="122996" y="6384291"/>
            <a:ext cx="1152525" cy="390525"/>
          </a:xfrm>
          <a:prstGeom prst="rect">
            <a:avLst/>
          </a:prstGeom>
        </p:spPr>
      </p:pic>
      <p:pic>
        <p:nvPicPr>
          <p:cNvPr id="18" name="Grafik 17">
            <a:extLst>
              <a:ext uri="{FF2B5EF4-FFF2-40B4-BE49-F238E27FC236}">
                <a16:creationId xmlns:a16="http://schemas.microsoft.com/office/drawing/2014/main" id="{6FD1A6E6-87CB-4ADA-A192-D4A2B550C33B}"/>
              </a:ext>
            </a:extLst>
          </p:cNvPr>
          <p:cNvPicPr>
            <a:picLocks noChangeAspect="1"/>
          </p:cNvPicPr>
          <p:nvPr/>
        </p:nvPicPr>
        <p:blipFill>
          <a:blip r:embed="rId16"/>
          <a:stretch>
            <a:fillRect/>
          </a:stretch>
        </p:blipFill>
        <p:spPr>
          <a:xfrm>
            <a:off x="7914716" y="1777239"/>
            <a:ext cx="4134188" cy="31234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275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D0148D74-9B3F-4E7C-BD5F-52E12821FD81}"/>
              </a:ext>
            </a:extLst>
          </p:cNvPr>
          <p:cNvSpPr>
            <a:spLocks noGrp="1"/>
          </p:cNvSpPr>
          <p:nvPr>
            <p:ph idx="1"/>
          </p:nvPr>
        </p:nvSpPr>
        <p:spPr>
          <a:xfrm>
            <a:off x="159657" y="1211126"/>
            <a:ext cx="5789081" cy="5302690"/>
          </a:xfrm>
        </p:spPr>
        <p:txBody>
          <a:bodyPr>
            <a:normAutofit/>
          </a:bodyPr>
          <a:lstStyle/>
          <a:p>
            <a:r>
              <a:rPr lang="en-US" dirty="0"/>
              <a:t>User WS will be held 29 November and will include input from the </a:t>
            </a:r>
            <a:r>
              <a:rPr lang="en-US" dirty="0" err="1"/>
              <a:t>snow_cci</a:t>
            </a:r>
            <a:r>
              <a:rPr lang="en-US" dirty="0"/>
              <a:t> CRG, CMUG Members and broad snow-climate user community</a:t>
            </a:r>
          </a:p>
          <a:p>
            <a:r>
              <a:rPr lang="en-US" dirty="0"/>
              <a:t>User requirements survey distributed in advance of the workshop: includes science users, CRG and CMUG members</a:t>
            </a:r>
          </a:p>
          <a:p>
            <a:r>
              <a:rPr lang="en-US" dirty="0"/>
              <a:t>Yes, we anticipate strong similarity to GCOS requirements</a:t>
            </a:r>
          </a:p>
          <a:p>
            <a:pPr marL="0" indent="0">
              <a:buNone/>
            </a:pPr>
            <a:endParaRPr lang="en-US" dirty="0"/>
          </a:p>
        </p:txBody>
      </p:sp>
      <p:sp>
        <p:nvSpPr>
          <p:cNvPr id="3" name="Titel 2">
            <a:extLst>
              <a:ext uri="{FF2B5EF4-FFF2-40B4-BE49-F238E27FC236}">
                <a16:creationId xmlns:a16="http://schemas.microsoft.com/office/drawing/2014/main" id="{E68BD377-2E8A-4805-A5A4-5289E155F479}"/>
              </a:ext>
            </a:extLst>
          </p:cNvPr>
          <p:cNvSpPr>
            <a:spLocks noGrp="1"/>
          </p:cNvSpPr>
          <p:nvPr>
            <p:ph type="title"/>
          </p:nvPr>
        </p:nvSpPr>
        <p:spPr>
          <a:xfrm>
            <a:off x="159657" y="-9077"/>
            <a:ext cx="9153901" cy="981077"/>
          </a:xfrm>
        </p:spPr>
        <p:txBody>
          <a:bodyPr>
            <a:noAutofit/>
          </a:bodyPr>
          <a:lstStyle/>
          <a:p>
            <a:r>
              <a:rPr lang="en-US" sz="2400" dirty="0"/>
              <a:t>2. Will your User Requirements be consistent with the needs of the Climate Research Groups (CRGs), CMUG needs, and GCOS requirements, including source traceability?</a:t>
            </a:r>
            <a:endParaRPr lang="en-GB" sz="2400" dirty="0"/>
          </a:p>
        </p:txBody>
      </p:sp>
      <p:graphicFrame>
        <p:nvGraphicFramePr>
          <p:cNvPr id="5" name="Tabelle 4">
            <a:extLst>
              <a:ext uri="{FF2B5EF4-FFF2-40B4-BE49-F238E27FC236}">
                <a16:creationId xmlns:a16="http://schemas.microsoft.com/office/drawing/2014/main" id="{A163977E-0BAF-46D6-97F4-65879771955D}"/>
              </a:ext>
            </a:extLst>
          </p:cNvPr>
          <p:cNvGraphicFramePr>
            <a:graphicFrameLocks noGrp="1"/>
          </p:cNvGraphicFramePr>
          <p:nvPr>
            <p:extLst>
              <p:ext uri="{D42A27DB-BD31-4B8C-83A1-F6EECF244321}">
                <p14:modId xmlns:p14="http://schemas.microsoft.com/office/powerpoint/2010/main" val="2669995047"/>
              </p:ext>
            </p:extLst>
          </p:nvPr>
        </p:nvGraphicFramePr>
        <p:xfrm>
          <a:off x="6096000" y="1608978"/>
          <a:ext cx="5936343" cy="3896175"/>
        </p:xfrm>
        <a:graphic>
          <a:graphicData uri="http://schemas.openxmlformats.org/drawingml/2006/table">
            <a:tbl>
              <a:tblPr firstRow="1" firstCol="1" bandRow="1">
                <a:tableStyleId>{5C22544A-7EE6-4342-B048-85BDC9FD1C3A}</a:tableStyleId>
              </a:tblPr>
              <a:tblGrid>
                <a:gridCol w="1003664">
                  <a:extLst>
                    <a:ext uri="{9D8B030D-6E8A-4147-A177-3AD203B41FA5}">
                      <a16:colId xmlns:a16="http://schemas.microsoft.com/office/drawing/2014/main" val="3064098477"/>
                    </a:ext>
                  </a:extLst>
                </a:gridCol>
                <a:gridCol w="1079023">
                  <a:extLst>
                    <a:ext uri="{9D8B030D-6E8A-4147-A177-3AD203B41FA5}">
                      <a16:colId xmlns:a16="http://schemas.microsoft.com/office/drawing/2014/main" val="2124605968"/>
                    </a:ext>
                  </a:extLst>
                </a:gridCol>
                <a:gridCol w="1089300">
                  <a:extLst>
                    <a:ext uri="{9D8B030D-6E8A-4147-A177-3AD203B41FA5}">
                      <a16:colId xmlns:a16="http://schemas.microsoft.com/office/drawing/2014/main" val="1573963811"/>
                    </a:ext>
                  </a:extLst>
                </a:gridCol>
                <a:gridCol w="1253723">
                  <a:extLst>
                    <a:ext uri="{9D8B030D-6E8A-4147-A177-3AD203B41FA5}">
                      <a16:colId xmlns:a16="http://schemas.microsoft.com/office/drawing/2014/main" val="642231591"/>
                    </a:ext>
                  </a:extLst>
                </a:gridCol>
                <a:gridCol w="1510633">
                  <a:extLst>
                    <a:ext uri="{9D8B030D-6E8A-4147-A177-3AD203B41FA5}">
                      <a16:colId xmlns:a16="http://schemas.microsoft.com/office/drawing/2014/main" val="95436773"/>
                    </a:ext>
                  </a:extLst>
                </a:gridCol>
              </a:tblGrid>
              <a:tr h="1211010">
                <a:tc>
                  <a:txBody>
                    <a:bodyPr/>
                    <a:lstStyle/>
                    <a:p>
                      <a:pPr algn="ctr">
                        <a:lnSpc>
                          <a:spcPts val="2160"/>
                        </a:lnSpc>
                        <a:spcBef>
                          <a:spcPts val="600"/>
                        </a:spcBef>
                        <a:spcAft>
                          <a:spcPts val="0"/>
                        </a:spcAft>
                      </a:pPr>
                      <a:r>
                        <a:rPr lang="en-GB" sz="1400" dirty="0">
                          <a:effectLst/>
                        </a:rPr>
                        <a:t>Product</a:t>
                      </a:r>
                      <a:endParaRPr lang="de-AT" sz="14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160"/>
                        </a:lnSpc>
                        <a:spcBef>
                          <a:spcPts val="600"/>
                        </a:spcBef>
                        <a:spcAft>
                          <a:spcPts val="0"/>
                        </a:spcAft>
                      </a:pPr>
                      <a:r>
                        <a:rPr lang="en-GB" sz="1400" dirty="0">
                          <a:effectLst/>
                        </a:rPr>
                        <a:t>Frequency</a:t>
                      </a:r>
                      <a:endParaRPr lang="de-AT" sz="14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160"/>
                        </a:lnSpc>
                        <a:spcBef>
                          <a:spcPts val="600"/>
                        </a:spcBef>
                        <a:spcAft>
                          <a:spcPts val="0"/>
                        </a:spcAft>
                      </a:pPr>
                      <a:r>
                        <a:rPr lang="en-GB" sz="1400" dirty="0">
                          <a:effectLst/>
                        </a:rPr>
                        <a:t>Resolution</a:t>
                      </a:r>
                      <a:endParaRPr lang="de-AT" sz="14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160"/>
                        </a:lnSpc>
                        <a:spcBef>
                          <a:spcPts val="600"/>
                        </a:spcBef>
                        <a:spcAft>
                          <a:spcPts val="0"/>
                        </a:spcAft>
                      </a:pPr>
                      <a:r>
                        <a:rPr lang="en-GB" sz="1400" dirty="0">
                          <a:effectLst/>
                        </a:rPr>
                        <a:t>Required Measurement uncertainty</a:t>
                      </a:r>
                      <a:endParaRPr lang="de-AT" sz="14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160"/>
                        </a:lnSpc>
                        <a:spcBef>
                          <a:spcPts val="600"/>
                        </a:spcBef>
                        <a:spcAft>
                          <a:spcPts val="100"/>
                        </a:spcAft>
                      </a:pPr>
                      <a:r>
                        <a:rPr lang="en-GB" sz="1400" dirty="0">
                          <a:effectLst/>
                        </a:rPr>
                        <a:t>Required Stability (per 10y)</a:t>
                      </a:r>
                      <a:endParaRPr lang="de-AT" sz="1400" b="1" i="1"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7885280"/>
                  </a:ext>
                </a:extLst>
              </a:tr>
              <a:tr h="1761866">
                <a:tc>
                  <a:txBody>
                    <a:bodyPr/>
                    <a:lstStyle/>
                    <a:p>
                      <a:pPr algn="ctr">
                        <a:lnSpc>
                          <a:spcPts val="2160"/>
                        </a:lnSpc>
                        <a:spcBef>
                          <a:spcPts val="600"/>
                        </a:spcBef>
                        <a:spcAft>
                          <a:spcPts val="300"/>
                        </a:spcAft>
                      </a:pPr>
                      <a:r>
                        <a:rPr lang="en-GB" sz="1400" dirty="0">
                          <a:effectLst/>
                        </a:rPr>
                        <a:t>Snow Covered Area </a:t>
                      </a:r>
                      <a:endParaRPr lang="de-AT" sz="14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Daily</a:t>
                      </a:r>
                      <a:endParaRPr lang="de-AT" sz="14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1 km</a:t>
                      </a:r>
                      <a:endParaRPr lang="de-AT" sz="1400" dirty="0">
                        <a:effectLst/>
                      </a:endParaRPr>
                    </a:p>
                    <a:p>
                      <a:pPr algn="ctr">
                        <a:lnSpc>
                          <a:spcPts val="2160"/>
                        </a:lnSpc>
                        <a:spcBef>
                          <a:spcPts val="600"/>
                        </a:spcBef>
                        <a:spcAft>
                          <a:spcPts val="300"/>
                        </a:spcAft>
                      </a:pPr>
                      <a:r>
                        <a:rPr lang="en-GB" sz="1400" dirty="0">
                          <a:effectLst/>
                        </a:rPr>
                        <a:t>100 m in complex terrain</a:t>
                      </a:r>
                      <a:endParaRPr lang="de-AT" sz="14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5%</a:t>
                      </a:r>
                      <a:endParaRPr lang="de-AT" sz="12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4% </a:t>
                      </a:r>
                      <a:br>
                        <a:rPr lang="en-GB" sz="1400" dirty="0">
                          <a:effectLst/>
                        </a:rPr>
                      </a:br>
                      <a:r>
                        <a:rPr lang="en-GB" sz="1400" dirty="0">
                          <a:effectLst/>
                        </a:rPr>
                        <a:t>(max. error of omission and commission in snow area);</a:t>
                      </a:r>
                      <a:endParaRPr lang="de-AT" sz="1400" dirty="0">
                        <a:effectLst/>
                      </a:endParaRPr>
                    </a:p>
                  </a:txBody>
                  <a:tcPr marL="68580" marR="68580" marT="0" marB="0" anchor="ctr"/>
                </a:tc>
                <a:extLst>
                  <a:ext uri="{0D108BD9-81ED-4DB2-BD59-A6C34878D82A}">
                    <a16:rowId xmlns:a16="http://schemas.microsoft.com/office/drawing/2014/main" val="3934207783"/>
                  </a:ext>
                </a:extLst>
              </a:tr>
              <a:tr h="923299">
                <a:tc>
                  <a:txBody>
                    <a:bodyPr/>
                    <a:lstStyle/>
                    <a:p>
                      <a:pPr algn="ctr">
                        <a:lnSpc>
                          <a:spcPts val="2160"/>
                        </a:lnSpc>
                        <a:spcBef>
                          <a:spcPts val="600"/>
                        </a:spcBef>
                        <a:spcAft>
                          <a:spcPts val="300"/>
                        </a:spcAft>
                      </a:pPr>
                      <a:r>
                        <a:rPr lang="en-GB" sz="1400">
                          <a:effectLst/>
                        </a:rPr>
                        <a:t>SWE</a:t>
                      </a:r>
                      <a:endParaRPr lang="de-AT" sz="140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daily</a:t>
                      </a:r>
                      <a:endParaRPr lang="de-AT" sz="14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1 km</a:t>
                      </a:r>
                      <a:endParaRPr lang="de-AT" sz="14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10 mm</a:t>
                      </a:r>
                      <a:endParaRPr lang="de-AT" sz="14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tc>
                  <a:txBody>
                    <a:bodyPr/>
                    <a:lstStyle/>
                    <a:p>
                      <a:pPr algn="ctr">
                        <a:lnSpc>
                          <a:spcPts val="2160"/>
                        </a:lnSpc>
                        <a:spcBef>
                          <a:spcPts val="600"/>
                        </a:spcBef>
                        <a:spcAft>
                          <a:spcPts val="300"/>
                        </a:spcAft>
                      </a:pPr>
                      <a:r>
                        <a:rPr lang="en-GB" sz="1400" dirty="0">
                          <a:effectLst/>
                        </a:rPr>
                        <a:t>10 mm</a:t>
                      </a:r>
                      <a:endParaRPr lang="de-AT" sz="1400" dirty="0">
                        <a:effectLst/>
                        <a:latin typeface="Calibri" panose="020F0502020204030204" pitchFamily="34" charset="0"/>
                        <a:ea typeface="Times New Roman" panose="02020603050405020304" pitchFamily="18" charset="0"/>
                        <a:cs typeface="Arial Narrow" panose="020B0606020202030204" pitchFamily="34" charset="0"/>
                      </a:endParaRPr>
                    </a:p>
                  </a:txBody>
                  <a:tcPr marL="68580" marR="68580" marT="0" marB="0" anchor="ctr"/>
                </a:tc>
                <a:extLst>
                  <a:ext uri="{0D108BD9-81ED-4DB2-BD59-A6C34878D82A}">
                    <a16:rowId xmlns:a16="http://schemas.microsoft.com/office/drawing/2014/main" val="3424817673"/>
                  </a:ext>
                </a:extLst>
              </a:tr>
            </a:tbl>
          </a:graphicData>
        </a:graphic>
      </p:graphicFrame>
    </p:spTree>
    <p:extLst>
      <p:ext uri="{BB962C8B-B14F-4D97-AF65-F5344CB8AC3E}">
        <p14:creationId xmlns:p14="http://schemas.microsoft.com/office/powerpoint/2010/main" val="2514557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825AEF-EDA1-45A9-A102-3398E6CA46E6}"/>
              </a:ext>
            </a:extLst>
          </p:cNvPr>
          <p:cNvSpPr>
            <a:spLocks noGrp="1"/>
          </p:cNvSpPr>
          <p:nvPr>
            <p:ph type="title"/>
          </p:nvPr>
        </p:nvSpPr>
        <p:spPr>
          <a:xfrm>
            <a:off x="348343" y="-9077"/>
            <a:ext cx="9216571" cy="981077"/>
          </a:xfrm>
        </p:spPr>
        <p:txBody>
          <a:bodyPr>
            <a:normAutofit fontScale="90000"/>
          </a:bodyPr>
          <a:lstStyle/>
          <a:p>
            <a:r>
              <a:rPr lang="de-DE" dirty="0"/>
              <a:t>Snow cci User </a:t>
            </a:r>
            <a:r>
              <a:rPr lang="de-DE" dirty="0" err="1"/>
              <a:t>Requirements</a:t>
            </a:r>
            <a:r>
              <a:rPr lang="de-DE" dirty="0"/>
              <a:t> WS and </a:t>
            </a:r>
            <a:r>
              <a:rPr lang="de-DE" dirty="0" err="1"/>
              <a:t>Questionaire</a:t>
            </a:r>
            <a:endParaRPr lang="de-AT" dirty="0"/>
          </a:p>
        </p:txBody>
      </p:sp>
      <p:pic>
        <p:nvPicPr>
          <p:cNvPr id="4" name="Grafik 3">
            <a:extLst>
              <a:ext uri="{FF2B5EF4-FFF2-40B4-BE49-F238E27FC236}">
                <a16:creationId xmlns:a16="http://schemas.microsoft.com/office/drawing/2014/main" id="{6A059A0E-E367-43F7-8D7E-0DF1D612A184}"/>
              </a:ext>
            </a:extLst>
          </p:cNvPr>
          <p:cNvPicPr>
            <a:picLocks noChangeAspect="1"/>
          </p:cNvPicPr>
          <p:nvPr/>
        </p:nvPicPr>
        <p:blipFill>
          <a:blip r:embed="rId2"/>
          <a:stretch>
            <a:fillRect/>
          </a:stretch>
        </p:blipFill>
        <p:spPr>
          <a:xfrm>
            <a:off x="190768" y="1243447"/>
            <a:ext cx="3891582" cy="5516562"/>
          </a:xfrm>
          <a:prstGeom prst="rect">
            <a:avLst/>
          </a:prstGeom>
          <a:ln>
            <a:solidFill>
              <a:schemeClr val="tx1"/>
            </a:solidFill>
          </a:ln>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DC32940C-1EC9-4524-9E6B-78B9524FA71C}"/>
              </a:ext>
            </a:extLst>
          </p:cNvPr>
          <p:cNvPicPr>
            <a:picLocks noChangeAspect="1"/>
          </p:cNvPicPr>
          <p:nvPr/>
        </p:nvPicPr>
        <p:blipFill>
          <a:blip r:embed="rId3"/>
          <a:stretch>
            <a:fillRect/>
          </a:stretch>
        </p:blipFill>
        <p:spPr>
          <a:xfrm>
            <a:off x="4150208" y="1235548"/>
            <a:ext cx="3891583" cy="5532359"/>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Grafik 1">
            <a:extLst>
              <a:ext uri="{FF2B5EF4-FFF2-40B4-BE49-F238E27FC236}">
                <a16:creationId xmlns:a16="http://schemas.microsoft.com/office/drawing/2014/main" id="{500687A9-7175-41D1-950C-471622926763}"/>
              </a:ext>
            </a:extLst>
          </p:cNvPr>
          <p:cNvPicPr>
            <a:picLocks noChangeAspect="1"/>
          </p:cNvPicPr>
          <p:nvPr/>
        </p:nvPicPr>
        <p:blipFill>
          <a:blip r:embed="rId4"/>
          <a:stretch>
            <a:fillRect/>
          </a:stretch>
        </p:blipFill>
        <p:spPr>
          <a:xfrm>
            <a:off x="8377259" y="1957034"/>
            <a:ext cx="3623971" cy="4736000"/>
          </a:xfrm>
          <a:prstGeom prst="rect">
            <a:avLst/>
          </a:prstGeom>
          <a:ln>
            <a:solidFill>
              <a:schemeClr val="tx1"/>
            </a:solidFill>
          </a:ln>
          <a:effectLst>
            <a:outerShdw blurRad="50800" dist="38100" dir="2700000" algn="tl" rotWithShape="0">
              <a:prstClr val="black">
                <a:alpha val="40000"/>
              </a:prstClr>
            </a:outerShdw>
          </a:effectLst>
        </p:spPr>
      </p:pic>
      <p:sp>
        <p:nvSpPr>
          <p:cNvPr id="6" name="Rechteck 5">
            <a:extLst>
              <a:ext uri="{FF2B5EF4-FFF2-40B4-BE49-F238E27FC236}">
                <a16:creationId xmlns:a16="http://schemas.microsoft.com/office/drawing/2014/main" id="{776DA517-8BB4-4208-9288-67737BB8A122}"/>
              </a:ext>
            </a:extLst>
          </p:cNvPr>
          <p:cNvSpPr/>
          <p:nvPr/>
        </p:nvSpPr>
        <p:spPr>
          <a:xfrm>
            <a:off x="8243452" y="1018241"/>
            <a:ext cx="3891583" cy="892552"/>
          </a:xfrm>
          <a:prstGeom prst="rect">
            <a:avLst/>
          </a:prstGeom>
        </p:spPr>
        <p:txBody>
          <a:bodyPr wrap="square">
            <a:spAutoFit/>
          </a:bodyPr>
          <a:lstStyle/>
          <a:p>
            <a:pPr algn="ctr">
              <a:spcAft>
                <a:spcPts val="0"/>
              </a:spcAft>
            </a:pPr>
            <a:r>
              <a:rPr lang="en-CA" u="sng" dirty="0">
                <a:solidFill>
                  <a:srgbClr val="0563C1"/>
                </a:solidFill>
                <a:latin typeface="Calibri" panose="020F0502020204030204" pitchFamily="34" charset="0"/>
                <a:ea typeface="Calibri" panose="020F0502020204030204" pitchFamily="34" charset="0"/>
                <a:hlinkClick r:id="rId5"/>
              </a:rPr>
              <a:t>Snow Products Requirements  </a:t>
            </a:r>
            <a:r>
              <a:rPr lang="en-CA" u="sng" dirty="0" err="1">
                <a:solidFill>
                  <a:srgbClr val="0563C1"/>
                </a:solidFill>
                <a:latin typeface="Calibri" panose="020F0502020204030204" pitchFamily="34" charset="0"/>
                <a:ea typeface="Calibri" panose="020F0502020204030204" pitchFamily="34" charset="0"/>
                <a:hlinkClick r:id="rId5"/>
              </a:rPr>
              <a:t>Questionaire</a:t>
            </a:r>
            <a:r>
              <a:rPr lang="en-CA" u="sng" dirty="0">
                <a:solidFill>
                  <a:srgbClr val="0563C1"/>
                </a:solidFill>
                <a:latin typeface="Calibri" panose="020F0502020204030204" pitchFamily="34" charset="0"/>
                <a:ea typeface="Calibri" panose="020F0502020204030204" pitchFamily="34" charset="0"/>
                <a:hlinkClick r:id="rId5"/>
              </a:rPr>
              <a:t> </a:t>
            </a:r>
          </a:p>
          <a:p>
            <a:pPr>
              <a:spcAft>
                <a:spcPts val="0"/>
              </a:spcAft>
            </a:pPr>
            <a:r>
              <a:rPr lang="en-CA" sz="1600" u="sng" dirty="0">
                <a:solidFill>
                  <a:srgbClr val="0563C1"/>
                </a:solidFill>
                <a:latin typeface="Calibri" panose="020F0502020204030204" pitchFamily="34" charset="0"/>
                <a:ea typeface="Calibri" panose="020F0502020204030204" pitchFamily="34" charset="0"/>
                <a:hlinkClick r:id="rId5"/>
              </a:rPr>
              <a:t>https://goo.gl/forms/Q9KU9QZNZhQ1nTDJ2</a:t>
            </a:r>
            <a:endParaRPr lang="de-AT"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7505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799" y="1208933"/>
            <a:ext cx="11611429" cy="801972"/>
          </a:xfrm>
        </p:spPr>
        <p:txBody>
          <a:bodyPr>
            <a:normAutofit lnSpcReduction="10000"/>
          </a:bodyPr>
          <a:lstStyle/>
          <a:p>
            <a:pPr marL="0" indent="0">
              <a:buNone/>
            </a:pPr>
            <a:r>
              <a:rPr lang="en-US" dirty="0"/>
              <a:t>Product specifications will be refined following input at the User Requirements Workshop and </a:t>
            </a:r>
            <a:r>
              <a:rPr lang="en-US" dirty="0" err="1"/>
              <a:t>Questionaire</a:t>
            </a:r>
            <a:endParaRPr lang="en-US" dirty="0"/>
          </a:p>
          <a:p>
            <a:endParaRPr lang="en-CA" dirty="0"/>
          </a:p>
        </p:txBody>
      </p:sp>
      <p:sp>
        <p:nvSpPr>
          <p:cNvPr id="3" name="Title 2"/>
          <p:cNvSpPr>
            <a:spLocks noGrp="1"/>
          </p:cNvSpPr>
          <p:nvPr>
            <p:ph type="title"/>
          </p:nvPr>
        </p:nvSpPr>
        <p:spPr>
          <a:xfrm>
            <a:off x="154111" y="-9077"/>
            <a:ext cx="10586459" cy="981077"/>
          </a:xfrm>
        </p:spPr>
        <p:txBody>
          <a:bodyPr>
            <a:noAutofit/>
          </a:bodyPr>
          <a:lstStyle/>
          <a:p>
            <a:r>
              <a:rPr lang="en-US" sz="2400" dirty="0"/>
              <a:t>(3) How will your product specifications develop to meet the needs of your </a:t>
            </a:r>
            <a:br>
              <a:rPr lang="en-US" sz="2400" dirty="0"/>
            </a:br>
            <a:r>
              <a:rPr lang="en-US" sz="2400" dirty="0"/>
              <a:t>individual CRG, how will the CRGs use the proposed products in their applications?</a:t>
            </a:r>
            <a:endParaRPr lang="en-CA" sz="2400" dirty="0"/>
          </a:p>
        </p:txBody>
      </p:sp>
      <p:graphicFrame>
        <p:nvGraphicFramePr>
          <p:cNvPr id="8" name="Table 7"/>
          <p:cNvGraphicFramePr>
            <a:graphicFrameLocks noGrp="1"/>
          </p:cNvGraphicFramePr>
          <p:nvPr>
            <p:extLst>
              <p:ext uri="{D42A27DB-BD31-4B8C-83A1-F6EECF244321}">
                <p14:modId xmlns:p14="http://schemas.microsoft.com/office/powerpoint/2010/main" val="2607024208"/>
              </p:ext>
            </p:extLst>
          </p:nvPr>
        </p:nvGraphicFramePr>
        <p:xfrm>
          <a:off x="529894" y="2247839"/>
          <a:ext cx="11161240" cy="4487574"/>
        </p:xfrm>
        <a:graphic>
          <a:graphicData uri="http://schemas.openxmlformats.org/drawingml/2006/table">
            <a:tbl>
              <a:tblPr firstRow="1" firstCol="1" bandRow="1"/>
              <a:tblGrid>
                <a:gridCol w="1902270">
                  <a:extLst>
                    <a:ext uri="{9D8B030D-6E8A-4147-A177-3AD203B41FA5}">
                      <a16:colId xmlns:a16="http://schemas.microsoft.com/office/drawing/2014/main" val="3627789599"/>
                    </a:ext>
                  </a:extLst>
                </a:gridCol>
                <a:gridCol w="4132453">
                  <a:extLst>
                    <a:ext uri="{9D8B030D-6E8A-4147-A177-3AD203B41FA5}">
                      <a16:colId xmlns:a16="http://schemas.microsoft.com/office/drawing/2014/main" val="3340213669"/>
                    </a:ext>
                  </a:extLst>
                </a:gridCol>
                <a:gridCol w="5126517">
                  <a:extLst>
                    <a:ext uri="{9D8B030D-6E8A-4147-A177-3AD203B41FA5}">
                      <a16:colId xmlns:a16="http://schemas.microsoft.com/office/drawing/2014/main" val="3808003598"/>
                    </a:ext>
                  </a:extLst>
                </a:gridCol>
              </a:tblGrid>
              <a:tr h="372571">
                <a:tc>
                  <a:txBody>
                    <a:bodyPr/>
                    <a:lstStyle/>
                    <a:p>
                      <a:pPr>
                        <a:spcBef>
                          <a:spcPts val="100"/>
                        </a:spcBef>
                        <a:spcAft>
                          <a:spcPts val="0"/>
                        </a:spcAft>
                      </a:pPr>
                      <a:endParaRPr lang="en-CA" sz="1800" b="1" i="1"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spcBef>
                          <a:spcPts val="100"/>
                        </a:spcBef>
                        <a:spcAft>
                          <a:spcPts val="0"/>
                        </a:spcAft>
                      </a:pPr>
                      <a:r>
                        <a:rPr lang="en-GB" sz="1800" b="1" i="1" dirty="0">
                          <a:solidFill>
                            <a:schemeClr val="bg1"/>
                          </a:solidFill>
                          <a:effectLst/>
                          <a:latin typeface="+mn-lt"/>
                          <a:ea typeface="Times New Roman" panose="02020603050405020304" pitchFamily="18" charset="0"/>
                          <a:cs typeface="Times New Roman" panose="02020603050405020304" pitchFamily="18" charset="0"/>
                        </a:rPr>
                        <a:t>Snow Extent</a:t>
                      </a:r>
                      <a:endParaRPr lang="en-CA" sz="1800" b="1" i="1"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spcAft>
                          <a:spcPts val="0"/>
                        </a:spcAft>
                      </a:pPr>
                      <a:r>
                        <a:rPr lang="en-GB" sz="1800" b="1" i="1" dirty="0">
                          <a:solidFill>
                            <a:schemeClr val="bg1"/>
                          </a:solidFill>
                          <a:effectLst/>
                          <a:latin typeface="+mn-lt"/>
                          <a:ea typeface="Times New Roman" panose="02020603050405020304" pitchFamily="18" charset="0"/>
                          <a:cs typeface="Times New Roman" panose="02020603050405020304" pitchFamily="18" charset="0"/>
                        </a:rPr>
                        <a:t>Snow Water</a:t>
                      </a:r>
                      <a:r>
                        <a:rPr lang="en-GB" sz="1800" b="1" i="1" baseline="0" dirty="0">
                          <a:solidFill>
                            <a:schemeClr val="bg1"/>
                          </a:solidFill>
                          <a:effectLst/>
                          <a:latin typeface="+mn-lt"/>
                          <a:ea typeface="Times New Roman" panose="02020603050405020304" pitchFamily="18" charset="0"/>
                          <a:cs typeface="Times New Roman" panose="02020603050405020304" pitchFamily="18" charset="0"/>
                        </a:rPr>
                        <a:t> Equivalent</a:t>
                      </a:r>
                      <a:endParaRPr lang="en-CA" sz="1800" b="1" i="1"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311952436"/>
                  </a:ext>
                </a:extLst>
              </a:tr>
              <a:tr h="372044">
                <a:tc>
                  <a:txBody>
                    <a:bodyPr/>
                    <a:lstStyle/>
                    <a:p>
                      <a:pPr>
                        <a:spcBef>
                          <a:spcPts val="100"/>
                        </a:spcBef>
                        <a:spcAft>
                          <a:spcPts val="0"/>
                        </a:spcAft>
                      </a:pPr>
                      <a:r>
                        <a:rPr lang="en-GB" sz="1800" b="1" i="1" dirty="0">
                          <a:effectLst/>
                          <a:latin typeface="+mn-lt"/>
                          <a:ea typeface="Times New Roman" panose="02020603050405020304" pitchFamily="18" charset="0"/>
                          <a:cs typeface="Times New Roman" panose="02020603050405020304" pitchFamily="18" charset="0"/>
                        </a:rPr>
                        <a:t>Parameter</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dirty="0">
                          <a:effectLst/>
                          <a:latin typeface="+mn-lt"/>
                          <a:ea typeface="Times New Roman" panose="02020603050405020304" pitchFamily="18" charset="0"/>
                          <a:cs typeface="Times New Roman" panose="02020603050405020304" pitchFamily="18" charset="0"/>
                        </a:rPr>
                        <a:t>Fractional SE [%]</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1800" dirty="0">
                          <a:effectLst/>
                          <a:latin typeface="+mn-lt"/>
                          <a:ea typeface="Times New Roman" panose="02020603050405020304" pitchFamily="18" charset="0"/>
                          <a:cs typeface="Times New Roman" panose="02020603050405020304" pitchFamily="18" charset="0"/>
                        </a:rPr>
                        <a:t>Snow mass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676573"/>
                  </a:ext>
                </a:extLst>
              </a:tr>
              <a:tr h="745142">
                <a:tc>
                  <a:txBody>
                    <a:bodyPr/>
                    <a:lstStyle/>
                    <a:p>
                      <a:pPr>
                        <a:spcBef>
                          <a:spcPts val="100"/>
                        </a:spcBef>
                        <a:spcAft>
                          <a:spcPts val="0"/>
                        </a:spcAft>
                      </a:pPr>
                      <a:r>
                        <a:rPr lang="en-GB" sz="1800" b="1" i="1" dirty="0">
                          <a:effectLst/>
                          <a:latin typeface="+mn-lt"/>
                          <a:ea typeface="Times New Roman" panose="02020603050405020304" pitchFamily="18" charset="0"/>
                          <a:cs typeface="Times New Roman" panose="02020603050405020304" pitchFamily="18" charset="0"/>
                        </a:rPr>
                        <a:t>Description</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dirty="0">
                          <a:effectLst/>
                          <a:latin typeface="+mn-lt"/>
                          <a:ea typeface="Times New Roman" panose="02020603050405020304" pitchFamily="18" charset="0"/>
                          <a:cs typeface="Times New Roman" panose="02020603050405020304" pitchFamily="18" charset="0"/>
                        </a:rPr>
                        <a:t>Viewable Snow</a:t>
                      </a:r>
                      <a:endParaRPr lang="en-CA" sz="1800" dirty="0">
                        <a:effectLst/>
                        <a:latin typeface="+mn-lt"/>
                        <a:ea typeface="Times New Roman" panose="02020603050405020304" pitchFamily="18" charset="0"/>
                        <a:cs typeface="Times New Roman" panose="02020603050405020304" pitchFamily="18" charset="0"/>
                      </a:endParaRPr>
                    </a:p>
                    <a:p>
                      <a:pPr>
                        <a:spcAft>
                          <a:spcPts val="0"/>
                        </a:spcAft>
                      </a:pPr>
                      <a:r>
                        <a:rPr lang="en-GB" sz="1800" dirty="0">
                          <a:effectLst/>
                          <a:latin typeface="+mn-lt"/>
                          <a:ea typeface="Times New Roman" panose="02020603050405020304" pitchFamily="18" charset="0"/>
                          <a:cs typeface="Times New Roman" panose="02020603050405020304" pitchFamily="18" charset="0"/>
                        </a:rPr>
                        <a:t>Snow on Ground </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dirty="0">
                          <a:effectLst/>
                          <a:latin typeface="+mn-lt"/>
                          <a:ea typeface="Times New Roman" panose="02020603050405020304" pitchFamily="18" charset="0"/>
                          <a:cs typeface="Times New Roman" panose="02020603050405020304" pitchFamily="18" charset="0"/>
                        </a:rPr>
                        <a:t>Version with filled alpine areas to be developed</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0212907"/>
                  </a:ext>
                </a:extLst>
              </a:tr>
              <a:tr h="745142">
                <a:tc>
                  <a:txBody>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lang="en-GB" sz="1800" b="1" i="1" dirty="0">
                          <a:effectLst/>
                          <a:latin typeface="+mn-lt"/>
                          <a:ea typeface="Times New Roman" panose="02020603050405020304" pitchFamily="18" charset="0"/>
                          <a:cs typeface="Times New Roman" panose="02020603050405020304" pitchFamily="18" charset="0"/>
                        </a:rPr>
                        <a:t>Spatial Coverage</a:t>
                      </a:r>
                      <a:endParaRPr lang="en-CA" sz="1800" b="1" i="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Global (without Antarctica</a:t>
                      </a:r>
                      <a:r>
                        <a:rPr lang="en-GB" sz="1800" baseline="0" dirty="0">
                          <a:effectLst/>
                          <a:latin typeface="+mn-lt"/>
                          <a:ea typeface="Times New Roman" panose="02020603050405020304" pitchFamily="18" charset="0"/>
                          <a:cs typeface="Times New Roman" panose="02020603050405020304" pitchFamily="18" charset="0"/>
                        </a:rPr>
                        <a:t> and</a:t>
                      </a:r>
                      <a:r>
                        <a:rPr lang="en-GB" sz="1800" dirty="0">
                          <a:effectLst/>
                          <a:latin typeface="+mn-lt"/>
                          <a:ea typeface="Times New Roman" panose="02020603050405020304" pitchFamily="18" charset="0"/>
                          <a:cs typeface="Times New Roman" panose="02020603050405020304" pitchFamily="18" charset="0"/>
                        </a:rPr>
                        <a:t> Greenland ice sheet)</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Global non-mountain areas (without Antarctica</a:t>
                      </a:r>
                      <a:r>
                        <a:rPr lang="en-GB" sz="1800" baseline="0" dirty="0">
                          <a:effectLst/>
                          <a:latin typeface="+mn-lt"/>
                          <a:ea typeface="Times New Roman" panose="02020603050405020304" pitchFamily="18" charset="0"/>
                          <a:cs typeface="Times New Roman" panose="02020603050405020304" pitchFamily="18" charset="0"/>
                        </a:rPr>
                        <a:t> and </a:t>
                      </a:r>
                      <a:r>
                        <a:rPr lang="en-GB" sz="1800" dirty="0">
                          <a:effectLst/>
                          <a:latin typeface="+mn-lt"/>
                          <a:ea typeface="Times New Roman" panose="02020603050405020304" pitchFamily="18" charset="0"/>
                          <a:cs typeface="Times New Roman" panose="02020603050405020304" pitchFamily="18" charset="0"/>
                        </a:rPr>
                        <a:t> all of Greenland)</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0857986"/>
                  </a:ext>
                </a:extLst>
              </a:tr>
              <a:tr h="762391">
                <a:tc>
                  <a:txBody>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lang="en-GB" sz="1800" b="1" i="1" dirty="0">
                          <a:effectLst/>
                          <a:latin typeface="+mn-lt"/>
                          <a:ea typeface="Times New Roman" panose="02020603050405020304" pitchFamily="18" charset="0"/>
                          <a:cs typeface="Times New Roman" panose="02020603050405020304" pitchFamily="18" charset="0"/>
                        </a:rPr>
                        <a:t>Spatial Resolution</a:t>
                      </a:r>
                      <a:endParaRPr lang="en-CA" sz="1800" b="1" i="1" dirty="0">
                        <a:effectLst/>
                        <a:latin typeface="+mn-lt"/>
                        <a:ea typeface="Times New Roman" panose="02020603050405020304" pitchFamily="18" charset="0"/>
                        <a:cs typeface="Times New Roman" panose="02020603050405020304" pitchFamily="18" charset="0"/>
                      </a:endParaRPr>
                    </a:p>
                    <a:p>
                      <a:pPr>
                        <a:spcBef>
                          <a:spcPts val="100"/>
                        </a:spcBef>
                        <a:spcAft>
                          <a:spcPts val="0"/>
                        </a:spcAft>
                      </a:pP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dirty="0">
                          <a:effectLst/>
                          <a:latin typeface="+mn-lt"/>
                          <a:ea typeface="Times New Roman" panose="02020603050405020304" pitchFamily="18" charset="0"/>
                          <a:cs typeface="Times New Roman" panose="02020603050405020304" pitchFamily="18" charset="0"/>
                        </a:rPr>
                        <a:t>Ca. 4 km</a:t>
                      </a:r>
                      <a:endParaRPr lang="en-CA" sz="1800" dirty="0">
                        <a:effectLst/>
                        <a:latin typeface="+mn-lt"/>
                        <a:ea typeface="Times New Roman" panose="02020603050405020304" pitchFamily="18" charset="0"/>
                        <a:cs typeface="Times New Roman" panose="02020603050405020304" pitchFamily="18" charset="0"/>
                      </a:endParaRPr>
                    </a:p>
                    <a:p>
                      <a:pPr>
                        <a:spcAft>
                          <a:spcPts val="0"/>
                        </a:spcAft>
                      </a:pPr>
                      <a:r>
                        <a:rPr lang="en-GB" sz="1800" dirty="0">
                          <a:effectLst/>
                          <a:latin typeface="+mn-lt"/>
                          <a:ea typeface="Times New Roman" panose="02020603050405020304" pitchFamily="18" charset="0"/>
                          <a:cs typeface="Times New Roman" panose="02020603050405020304" pitchFamily="18" charset="0"/>
                        </a:rPr>
                        <a:t>Ca. 1 km </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Ca. 25 km</a:t>
                      </a:r>
                      <a:endParaRPr lang="en-CA" sz="1800" dirty="0">
                        <a:effectLst/>
                        <a:latin typeface="+mn-lt"/>
                        <a:ea typeface="Times New Roman" panose="02020603050405020304" pitchFamily="18" charset="0"/>
                        <a:cs typeface="Times New Roman" panose="02020603050405020304" pitchFamily="18" charset="0"/>
                      </a:endParaRPr>
                    </a:p>
                    <a:p>
                      <a:pPr>
                        <a:spcAft>
                          <a:spcPts val="0"/>
                        </a:spcAft>
                      </a:pP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423034"/>
                  </a:ext>
                </a:extLst>
              </a:tr>
              <a:tr h="745142">
                <a:tc>
                  <a:txBody>
                    <a:bodyPr/>
                    <a:lstStyle/>
                    <a:p>
                      <a:pPr>
                        <a:spcBef>
                          <a:spcPts val="100"/>
                        </a:spcBef>
                        <a:spcAft>
                          <a:spcPts val="0"/>
                        </a:spcAft>
                      </a:pPr>
                      <a:r>
                        <a:rPr lang="en-GB" sz="1800" b="1" i="1" dirty="0">
                          <a:effectLst/>
                          <a:latin typeface="+mn-lt"/>
                          <a:ea typeface="Times New Roman" panose="02020603050405020304" pitchFamily="18" charset="0"/>
                          <a:cs typeface="Times New Roman" panose="02020603050405020304" pitchFamily="18" charset="0"/>
                        </a:rPr>
                        <a:t>Period</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1981 </a:t>
                      </a:r>
                      <a:r>
                        <a:rPr lang="en-GB" sz="1800" baseline="0" dirty="0">
                          <a:effectLst/>
                          <a:latin typeface="+mn-lt"/>
                          <a:ea typeface="Times New Roman" panose="02020603050405020304" pitchFamily="18" charset="0"/>
                          <a:cs typeface="Times New Roman" panose="02020603050405020304" pitchFamily="18" charset="0"/>
                        </a:rPr>
                        <a:t>– </a:t>
                      </a:r>
                      <a:r>
                        <a:rPr lang="en-GB" sz="1800" dirty="0">
                          <a:effectLst/>
                          <a:latin typeface="+mn-lt"/>
                          <a:ea typeface="Times New Roman" panose="02020603050405020304" pitchFamily="18" charset="0"/>
                          <a:cs typeface="Times New Roman" panose="02020603050405020304" pitchFamily="18" charset="0"/>
                        </a:rPr>
                        <a:t>onwards (4 km)</a:t>
                      </a:r>
                      <a:br>
                        <a:rPr lang="en-GB" sz="1800" dirty="0">
                          <a:effectLst/>
                          <a:latin typeface="+mn-lt"/>
                          <a:ea typeface="Times New Roman" panose="02020603050405020304" pitchFamily="18" charset="0"/>
                          <a:cs typeface="Times New Roman" panose="02020603050405020304" pitchFamily="18" charset="0"/>
                        </a:rPr>
                      </a:br>
                      <a:r>
                        <a:rPr lang="en-GB" sz="1800" dirty="0">
                          <a:effectLst/>
                          <a:latin typeface="+mn-lt"/>
                          <a:ea typeface="Times New Roman" panose="02020603050405020304" pitchFamily="18" charset="0"/>
                          <a:cs typeface="Times New Roman" panose="02020603050405020304" pitchFamily="18" charset="0"/>
                        </a:rPr>
                        <a:t>1999 – onwards (1 km)</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1978 - onwards</a:t>
                      </a:r>
                      <a:endParaRPr lang="en-CA" sz="1800" dirty="0">
                        <a:effectLst/>
                        <a:latin typeface="+mn-lt"/>
                        <a:ea typeface="Times New Roman" panose="02020603050405020304" pitchFamily="18" charset="0"/>
                        <a:cs typeface="Times New Roman" panose="02020603050405020304" pitchFamily="18" charset="0"/>
                      </a:endParaRPr>
                    </a:p>
                    <a:p>
                      <a:pPr>
                        <a:spcAft>
                          <a:spcPts val="0"/>
                        </a:spcAft>
                      </a:pP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50641"/>
                  </a:ext>
                </a:extLst>
              </a:tr>
              <a:tr h="372571">
                <a:tc>
                  <a:txBody>
                    <a:bodyPr/>
                    <a:lstStyle/>
                    <a:p>
                      <a:pPr>
                        <a:spcBef>
                          <a:spcPts val="100"/>
                        </a:spcBef>
                        <a:spcAft>
                          <a:spcPts val="0"/>
                        </a:spcAft>
                      </a:pPr>
                      <a:r>
                        <a:rPr lang="en-CA" sz="1800" b="1" i="1" dirty="0">
                          <a:effectLst/>
                          <a:latin typeface="+mn-lt"/>
                          <a:ea typeface="Times New Roman" panose="02020603050405020304" pitchFamily="18" charset="0"/>
                          <a:cs typeface="Times New Roman" panose="02020603050405020304" pitchFamily="18" charset="0"/>
                        </a:rPr>
                        <a:t>Frequency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lang="en-CA" sz="1800" dirty="0">
                          <a:effectLst/>
                          <a:latin typeface="+mn-lt"/>
                          <a:ea typeface="Times New Roman" panose="02020603050405020304" pitchFamily="18" charset="0"/>
                          <a:cs typeface="Times New Roman" panose="02020603050405020304" pitchFamily="18" charset="0"/>
                        </a:rPr>
                        <a:t>Daily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1800" dirty="0">
                          <a:effectLst/>
                          <a:latin typeface="+mn-lt"/>
                          <a:ea typeface="Times New Roman" panose="02020603050405020304" pitchFamily="18" charset="0"/>
                          <a:cs typeface="Times New Roman" panose="02020603050405020304" pitchFamily="18" charset="0"/>
                        </a:rPr>
                        <a:t>Daily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310582"/>
                  </a:ext>
                </a:extLst>
              </a:tr>
              <a:tr h="372571">
                <a:tc>
                  <a:txBody>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lang="en-GB" sz="1800" b="1" i="1" dirty="0">
                          <a:effectLst/>
                          <a:latin typeface="+mn-lt"/>
                          <a:ea typeface="Times New Roman" panose="02020603050405020304" pitchFamily="18" charset="0"/>
                          <a:cs typeface="Times New Roman" panose="02020603050405020304" pitchFamily="18" charset="0"/>
                        </a:rPr>
                        <a:t>Map Projection</a:t>
                      </a:r>
                      <a:endParaRPr lang="en-CA" sz="1800" b="1" i="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Geographic Grid (</a:t>
                      </a:r>
                      <a:r>
                        <a:rPr lang="en-GB" sz="1800" dirty="0" err="1">
                          <a:effectLst/>
                          <a:latin typeface="+mn-lt"/>
                          <a:ea typeface="Times New Roman" panose="02020603050405020304" pitchFamily="18" charset="0"/>
                          <a:cs typeface="Times New Roman" panose="02020603050405020304" pitchFamily="18" charset="0"/>
                        </a:rPr>
                        <a:t>Lat</a:t>
                      </a:r>
                      <a:r>
                        <a:rPr lang="en-GB" sz="1800" dirty="0">
                          <a:effectLst/>
                          <a:latin typeface="+mn-lt"/>
                          <a:ea typeface="Times New Roman" panose="02020603050405020304" pitchFamily="18" charset="0"/>
                          <a:cs typeface="Times New Roman" panose="02020603050405020304" pitchFamily="18" charset="0"/>
                        </a:rPr>
                        <a:t>/Lon)</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Geographic Grid (</a:t>
                      </a:r>
                      <a:r>
                        <a:rPr lang="en-GB" sz="1800" dirty="0" err="1">
                          <a:effectLst/>
                          <a:latin typeface="+mn-lt"/>
                          <a:ea typeface="Times New Roman" panose="02020603050405020304" pitchFamily="18" charset="0"/>
                          <a:cs typeface="Times New Roman" panose="02020603050405020304" pitchFamily="18" charset="0"/>
                        </a:rPr>
                        <a:t>Lat</a:t>
                      </a:r>
                      <a:r>
                        <a:rPr lang="en-GB" sz="1800" dirty="0">
                          <a:effectLst/>
                          <a:latin typeface="+mn-lt"/>
                          <a:ea typeface="Times New Roman" panose="02020603050405020304" pitchFamily="18" charset="0"/>
                          <a:cs typeface="Times New Roman" panose="02020603050405020304" pitchFamily="18" charset="0"/>
                        </a:rPr>
                        <a:t>/Lon)</a:t>
                      </a:r>
                      <a:endParaRPr lang="en-CA" sz="18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1178089"/>
                  </a:ext>
                </a:extLst>
              </a:tr>
            </a:tbl>
          </a:graphicData>
        </a:graphic>
      </p:graphicFrame>
      <p:sp>
        <p:nvSpPr>
          <p:cNvPr id="4" name="Textfeld 3">
            <a:extLst>
              <a:ext uri="{FF2B5EF4-FFF2-40B4-BE49-F238E27FC236}">
                <a16:creationId xmlns:a16="http://schemas.microsoft.com/office/drawing/2014/main" id="{CB01FA67-86D5-4693-BC23-BFB59F67DE46}"/>
              </a:ext>
            </a:extLst>
          </p:cNvPr>
          <p:cNvSpPr txBox="1"/>
          <p:nvPr/>
        </p:nvSpPr>
        <p:spPr>
          <a:xfrm>
            <a:off x="3379587" y="1782266"/>
            <a:ext cx="6765897" cy="461665"/>
          </a:xfrm>
          <a:prstGeom prst="rect">
            <a:avLst/>
          </a:prstGeom>
          <a:noFill/>
        </p:spPr>
        <p:txBody>
          <a:bodyPr wrap="square" rtlCol="0">
            <a:spAutoFit/>
          </a:bodyPr>
          <a:lstStyle/>
          <a:p>
            <a:r>
              <a:rPr lang="de-DE" sz="2400" dirty="0"/>
              <a:t>Baseline </a:t>
            </a:r>
            <a:r>
              <a:rPr lang="de-DE" sz="2400" i="1" dirty="0" err="1"/>
              <a:t>snow_cci</a:t>
            </a:r>
            <a:r>
              <a:rPr lang="de-DE" sz="2400" dirty="0"/>
              <a:t> </a:t>
            </a:r>
            <a:r>
              <a:rPr lang="de-DE" sz="2400" dirty="0" err="1"/>
              <a:t>product</a:t>
            </a:r>
            <a:r>
              <a:rPr lang="de-DE" sz="2400" dirty="0"/>
              <a:t> </a:t>
            </a:r>
            <a:r>
              <a:rPr lang="de-DE" sz="2400" dirty="0" err="1"/>
              <a:t>specifications</a:t>
            </a:r>
            <a:endParaRPr lang="de-AT" sz="2400" dirty="0"/>
          </a:p>
        </p:txBody>
      </p:sp>
    </p:spTree>
    <p:extLst>
      <p:ext uri="{BB962C8B-B14F-4D97-AF65-F5344CB8AC3E}">
        <p14:creationId xmlns:p14="http://schemas.microsoft.com/office/powerpoint/2010/main" val="372163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0587B83-BFF6-482D-829A-CD16891FD3F7}"/>
              </a:ext>
            </a:extLst>
          </p:cNvPr>
          <p:cNvSpPr>
            <a:spLocks noGrp="1"/>
          </p:cNvSpPr>
          <p:nvPr>
            <p:ph type="title"/>
          </p:nvPr>
        </p:nvSpPr>
        <p:spPr/>
        <p:txBody>
          <a:bodyPr>
            <a:normAutofit fontScale="90000"/>
          </a:bodyPr>
          <a:lstStyle/>
          <a:p>
            <a:r>
              <a:rPr lang="de-DE" dirty="0"/>
              <a:t>Case Studies </a:t>
            </a:r>
            <a:r>
              <a:rPr lang="de-DE" dirty="0" err="1"/>
              <a:t>to</a:t>
            </a:r>
            <a:r>
              <a:rPr lang="de-DE" dirty="0"/>
              <a:t> </a:t>
            </a:r>
            <a:r>
              <a:rPr lang="de-DE" dirty="0" err="1"/>
              <a:t>be</a:t>
            </a:r>
            <a:r>
              <a:rPr lang="de-DE" dirty="0"/>
              <a:t> </a:t>
            </a:r>
            <a:r>
              <a:rPr lang="de-DE" dirty="0" err="1"/>
              <a:t>performed</a:t>
            </a:r>
            <a:r>
              <a:rPr lang="de-DE" dirty="0"/>
              <a:t> </a:t>
            </a:r>
            <a:r>
              <a:rPr lang="de-DE" dirty="0" err="1"/>
              <a:t>by</a:t>
            </a:r>
            <a:r>
              <a:rPr lang="de-DE" dirty="0"/>
              <a:t> CRG </a:t>
            </a:r>
            <a:endParaRPr lang="de-AT" dirty="0"/>
          </a:p>
        </p:txBody>
      </p:sp>
      <p:sp>
        <p:nvSpPr>
          <p:cNvPr id="5" name="Rechteck 4">
            <a:extLst>
              <a:ext uri="{FF2B5EF4-FFF2-40B4-BE49-F238E27FC236}">
                <a16:creationId xmlns:a16="http://schemas.microsoft.com/office/drawing/2014/main" id="{805E7CC3-5635-4E8A-8EFC-E72067200BC9}"/>
              </a:ext>
            </a:extLst>
          </p:cNvPr>
          <p:cNvSpPr/>
          <p:nvPr/>
        </p:nvSpPr>
        <p:spPr>
          <a:xfrm>
            <a:off x="553652" y="1120958"/>
            <a:ext cx="7414558" cy="1200329"/>
          </a:xfrm>
          <a:prstGeom prst="rect">
            <a:avLst/>
          </a:prstGeom>
        </p:spPr>
        <p:txBody>
          <a:bodyPr wrap="square">
            <a:spAutoFit/>
          </a:bodyPr>
          <a:lstStyle/>
          <a:p>
            <a:r>
              <a:rPr lang="en-US" b="1" dirty="0"/>
              <a:t>Case study 1 – Regional and global snow cover trend analysis for IPCC SROCC &amp; AR6 – (C. Derksen / ECCC)</a:t>
            </a:r>
          </a:p>
          <a:p>
            <a:r>
              <a:rPr lang="en-US" dirty="0">
                <a:solidFill>
                  <a:schemeClr val="tx2">
                    <a:lumMod val="60000"/>
                    <a:lumOff val="40000"/>
                  </a:schemeClr>
                </a:solidFill>
                <a:latin typeface="Calibri" panose="020F0502020204030204" pitchFamily="34" charset="0"/>
              </a:rPr>
              <a:t>Analysis of CCI+ products will be used to estimate global and regional SE and SWE trends</a:t>
            </a:r>
          </a:p>
        </p:txBody>
      </p:sp>
      <p:pic>
        <p:nvPicPr>
          <p:cNvPr id="6" name="Picture 4">
            <a:extLst>
              <a:ext uri="{FF2B5EF4-FFF2-40B4-BE49-F238E27FC236}">
                <a16:creationId xmlns:a16="http://schemas.microsoft.com/office/drawing/2014/main" id="{6DE5F486-F0BE-4D87-8C83-649DE5B6F071}"/>
              </a:ext>
            </a:extLst>
          </p:cNvPr>
          <p:cNvPicPr>
            <a:picLocks noChangeAspect="1"/>
          </p:cNvPicPr>
          <p:nvPr/>
        </p:nvPicPr>
        <p:blipFill>
          <a:blip r:embed="rId2"/>
          <a:stretch>
            <a:fillRect/>
          </a:stretch>
        </p:blipFill>
        <p:spPr>
          <a:xfrm>
            <a:off x="8177711" y="1151507"/>
            <a:ext cx="3584037" cy="2292832"/>
          </a:xfrm>
          <a:prstGeom prst="rect">
            <a:avLst/>
          </a:prstGeom>
        </p:spPr>
      </p:pic>
      <p:sp>
        <p:nvSpPr>
          <p:cNvPr id="7" name="TextBox 6">
            <a:extLst>
              <a:ext uri="{FF2B5EF4-FFF2-40B4-BE49-F238E27FC236}">
                <a16:creationId xmlns:a16="http://schemas.microsoft.com/office/drawing/2014/main" id="{1764EB91-0681-420A-AFB9-BCA9A436D02F}"/>
              </a:ext>
            </a:extLst>
          </p:cNvPr>
          <p:cNvSpPr txBox="1"/>
          <p:nvPr/>
        </p:nvSpPr>
        <p:spPr>
          <a:xfrm>
            <a:off x="9002985" y="3351223"/>
            <a:ext cx="2188420" cy="307777"/>
          </a:xfrm>
          <a:prstGeom prst="rect">
            <a:avLst/>
          </a:prstGeom>
          <a:noFill/>
        </p:spPr>
        <p:txBody>
          <a:bodyPr wrap="none" rtlCol="0">
            <a:spAutoFit/>
          </a:bodyPr>
          <a:lstStyle/>
          <a:p>
            <a:pPr algn="ctr"/>
            <a:r>
              <a:rPr lang="en-CA" sz="1400" dirty="0">
                <a:latin typeface="Calibri" panose="020F0502020204030204" pitchFamily="34" charset="0"/>
                <a:cs typeface="Calibri" panose="020F0502020204030204" pitchFamily="34" charset="0"/>
              </a:rPr>
              <a:t>IPCC 5</a:t>
            </a:r>
            <a:r>
              <a:rPr lang="en-CA" sz="1400" baseline="30000" dirty="0">
                <a:latin typeface="Calibri" panose="020F0502020204030204" pitchFamily="34" charset="0"/>
                <a:cs typeface="Calibri" panose="020F0502020204030204" pitchFamily="34" charset="0"/>
              </a:rPr>
              <a:t>th</a:t>
            </a:r>
            <a:r>
              <a:rPr lang="en-CA" sz="1400" dirty="0">
                <a:latin typeface="Calibri" panose="020F0502020204030204" pitchFamily="34" charset="0"/>
                <a:cs typeface="Calibri" panose="020F0502020204030204" pitchFamily="34" charset="0"/>
              </a:rPr>
              <a:t> Assessment Report</a:t>
            </a:r>
          </a:p>
        </p:txBody>
      </p:sp>
      <p:cxnSp>
        <p:nvCxnSpPr>
          <p:cNvPr id="9" name="Gerader Verbinder 8">
            <a:extLst>
              <a:ext uri="{FF2B5EF4-FFF2-40B4-BE49-F238E27FC236}">
                <a16:creationId xmlns:a16="http://schemas.microsoft.com/office/drawing/2014/main" id="{03B2E9D8-79DE-4E11-8064-38AE5BB225A2}"/>
              </a:ext>
            </a:extLst>
          </p:cNvPr>
          <p:cNvCxnSpPr/>
          <p:nvPr/>
        </p:nvCxnSpPr>
        <p:spPr>
          <a:xfrm>
            <a:off x="2423592" y="22048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4D9A41A6-1D74-47FC-8B12-EE4D6632FBB8}"/>
              </a:ext>
            </a:extLst>
          </p:cNvPr>
          <p:cNvSpPr/>
          <p:nvPr/>
        </p:nvSpPr>
        <p:spPr>
          <a:xfrm>
            <a:off x="571545" y="2388109"/>
            <a:ext cx="6928104" cy="1200329"/>
          </a:xfrm>
          <a:prstGeom prst="rect">
            <a:avLst/>
          </a:prstGeom>
        </p:spPr>
        <p:txBody>
          <a:bodyPr wrap="square">
            <a:spAutoFit/>
          </a:bodyPr>
          <a:lstStyle/>
          <a:p>
            <a:r>
              <a:rPr lang="en-US" b="1" dirty="0"/>
              <a:t>Case study 2 – </a:t>
            </a:r>
            <a:r>
              <a:rPr lang="en-CA" b="1" dirty="0"/>
              <a:t>Assessment of snow and snow feedbacks in CMIP6 models </a:t>
            </a:r>
            <a:r>
              <a:rPr lang="en-US" b="1" dirty="0"/>
              <a:t>(G. </a:t>
            </a:r>
            <a:r>
              <a:rPr lang="en-US" b="1" dirty="0" err="1"/>
              <a:t>Krinner</a:t>
            </a:r>
            <a:r>
              <a:rPr lang="en-US" b="1" dirty="0"/>
              <a:t> / CNRS)</a:t>
            </a:r>
            <a:endParaRPr lang="en-US" b="1" dirty="0">
              <a:solidFill>
                <a:srgbClr val="000000"/>
              </a:solidFill>
              <a:latin typeface="Calibri" panose="020F0502020204030204" pitchFamily="34" charset="0"/>
            </a:endParaRPr>
          </a:p>
          <a:p>
            <a:r>
              <a:rPr lang="en-US" dirty="0">
                <a:solidFill>
                  <a:schemeClr val="tx2">
                    <a:lumMod val="60000"/>
                    <a:lumOff val="40000"/>
                  </a:schemeClr>
                </a:solidFill>
                <a:latin typeface="Calibri" panose="020F0502020204030204" pitchFamily="34" charset="0"/>
              </a:rPr>
              <a:t>Apply </a:t>
            </a:r>
            <a:r>
              <a:rPr lang="en-US" dirty="0" err="1">
                <a:solidFill>
                  <a:schemeClr val="tx2">
                    <a:lumMod val="60000"/>
                    <a:lumOff val="40000"/>
                  </a:schemeClr>
                </a:solidFill>
                <a:latin typeface="Calibri" panose="020F0502020204030204" pitchFamily="34" charset="0"/>
              </a:rPr>
              <a:t>snow_cci</a:t>
            </a:r>
            <a:r>
              <a:rPr lang="en-US" dirty="0">
                <a:solidFill>
                  <a:schemeClr val="tx2">
                    <a:lumMod val="60000"/>
                    <a:lumOff val="40000"/>
                  </a:schemeClr>
                </a:solidFill>
                <a:latin typeface="Calibri" panose="020F0502020204030204" pitchFamily="34" charset="0"/>
              </a:rPr>
              <a:t> products to evaluation of CMIP6 simulations from a large ensemble of models</a:t>
            </a:r>
          </a:p>
        </p:txBody>
      </p:sp>
      <p:sp>
        <p:nvSpPr>
          <p:cNvPr id="11" name="Rechteck 10">
            <a:extLst>
              <a:ext uri="{FF2B5EF4-FFF2-40B4-BE49-F238E27FC236}">
                <a16:creationId xmlns:a16="http://schemas.microsoft.com/office/drawing/2014/main" id="{5DD199E6-F9DE-4D54-9475-096673748C9F}"/>
              </a:ext>
            </a:extLst>
          </p:cNvPr>
          <p:cNvSpPr/>
          <p:nvPr/>
        </p:nvSpPr>
        <p:spPr>
          <a:xfrm>
            <a:off x="553653" y="3628222"/>
            <a:ext cx="9877140" cy="923330"/>
          </a:xfrm>
          <a:prstGeom prst="rect">
            <a:avLst/>
          </a:prstGeom>
        </p:spPr>
        <p:txBody>
          <a:bodyPr wrap="square">
            <a:spAutoFit/>
          </a:bodyPr>
          <a:lstStyle/>
          <a:p>
            <a:r>
              <a:rPr lang="en-US" b="1" dirty="0"/>
              <a:t>Case study 3 – Evaluation of ESM-</a:t>
            </a:r>
            <a:r>
              <a:rPr lang="en-US" b="1" dirty="0" err="1"/>
              <a:t>SnowMIP</a:t>
            </a:r>
            <a:r>
              <a:rPr lang="en-US" b="1" dirty="0"/>
              <a:t> simulations (R. </a:t>
            </a:r>
            <a:r>
              <a:rPr lang="en-US" b="1" dirty="0" err="1"/>
              <a:t>Essery</a:t>
            </a:r>
            <a:r>
              <a:rPr lang="en-US" b="1" dirty="0"/>
              <a:t>, UED)</a:t>
            </a:r>
          </a:p>
          <a:p>
            <a:r>
              <a:rPr lang="en-US" dirty="0">
                <a:solidFill>
                  <a:schemeClr val="tx2">
                    <a:lumMod val="60000"/>
                    <a:lumOff val="40000"/>
                  </a:schemeClr>
                </a:solidFill>
                <a:latin typeface="Calibri" panose="020F0502020204030204" pitchFamily="34" charset="0"/>
              </a:rPr>
              <a:t>Apply </a:t>
            </a:r>
            <a:r>
              <a:rPr lang="en-US" dirty="0" err="1">
                <a:solidFill>
                  <a:schemeClr val="tx2">
                    <a:lumMod val="60000"/>
                    <a:lumOff val="40000"/>
                  </a:schemeClr>
                </a:solidFill>
                <a:latin typeface="Calibri" panose="020F0502020204030204" pitchFamily="34" charset="0"/>
              </a:rPr>
              <a:t>snow_cci</a:t>
            </a:r>
            <a:r>
              <a:rPr lang="en-US" dirty="0">
                <a:solidFill>
                  <a:schemeClr val="tx2">
                    <a:lumMod val="60000"/>
                    <a:lumOff val="40000"/>
                  </a:schemeClr>
                </a:solidFill>
                <a:latin typeface="Calibri" panose="020F0502020204030204" pitchFamily="34" charset="0"/>
              </a:rPr>
              <a:t> products to extend ESM-</a:t>
            </a:r>
            <a:r>
              <a:rPr lang="en-US" dirty="0" err="1">
                <a:solidFill>
                  <a:schemeClr val="tx2">
                    <a:lumMod val="60000"/>
                    <a:lumOff val="40000"/>
                  </a:schemeClr>
                </a:solidFill>
                <a:latin typeface="Calibri" panose="020F0502020204030204" pitchFamily="34" charset="0"/>
              </a:rPr>
              <a:t>SnowMIP</a:t>
            </a:r>
            <a:r>
              <a:rPr lang="en-US" dirty="0">
                <a:solidFill>
                  <a:schemeClr val="tx2">
                    <a:lumMod val="60000"/>
                    <a:lumOff val="40000"/>
                  </a:schemeClr>
                </a:solidFill>
                <a:latin typeface="Calibri" panose="020F0502020204030204" pitchFamily="34" charset="0"/>
              </a:rPr>
              <a:t> model evaluation to broader regions around reference sites</a:t>
            </a:r>
          </a:p>
        </p:txBody>
      </p:sp>
      <p:sp>
        <p:nvSpPr>
          <p:cNvPr id="12" name="Rechteck 11">
            <a:extLst>
              <a:ext uri="{FF2B5EF4-FFF2-40B4-BE49-F238E27FC236}">
                <a16:creationId xmlns:a16="http://schemas.microsoft.com/office/drawing/2014/main" id="{D5AAB590-FB50-4678-939B-E583CAC97757}"/>
              </a:ext>
            </a:extLst>
          </p:cNvPr>
          <p:cNvSpPr/>
          <p:nvPr/>
        </p:nvSpPr>
        <p:spPr>
          <a:xfrm>
            <a:off x="571545" y="5592939"/>
            <a:ext cx="11620456" cy="646331"/>
          </a:xfrm>
          <a:prstGeom prst="rect">
            <a:avLst/>
          </a:prstGeom>
        </p:spPr>
        <p:txBody>
          <a:bodyPr wrap="square">
            <a:spAutoFit/>
          </a:bodyPr>
          <a:lstStyle/>
          <a:p>
            <a:r>
              <a:rPr lang="en-US" b="1" dirty="0"/>
              <a:t>Use Case - Multi-decadal comparison between the ECMWF ERA5 climate reanalysis and </a:t>
            </a:r>
            <a:r>
              <a:rPr lang="en-US" b="1" dirty="0" err="1"/>
              <a:t>snow_cci</a:t>
            </a:r>
            <a:r>
              <a:rPr lang="en-US" b="1" dirty="0"/>
              <a:t> (P. de </a:t>
            </a:r>
            <a:r>
              <a:rPr lang="en-US" b="1" dirty="0" err="1"/>
              <a:t>Rosnay</a:t>
            </a:r>
            <a:r>
              <a:rPr lang="en-US" b="1" dirty="0"/>
              <a:t>, EMCWF)</a:t>
            </a:r>
          </a:p>
          <a:p>
            <a:r>
              <a:rPr lang="en-US" dirty="0">
                <a:solidFill>
                  <a:schemeClr val="tx2">
                    <a:lumMod val="60000"/>
                    <a:lumOff val="40000"/>
                  </a:schemeClr>
                </a:solidFill>
                <a:latin typeface="Calibri" panose="020F0502020204030204" pitchFamily="34" charset="0"/>
              </a:rPr>
              <a:t>Assess the potential contribution of </a:t>
            </a:r>
            <a:r>
              <a:rPr lang="en-US" dirty="0" err="1">
                <a:solidFill>
                  <a:schemeClr val="tx2">
                    <a:lumMod val="60000"/>
                    <a:lumOff val="40000"/>
                  </a:schemeClr>
                </a:solidFill>
                <a:latin typeface="Calibri" panose="020F0502020204030204" pitchFamily="34" charset="0"/>
              </a:rPr>
              <a:t>snow_cci</a:t>
            </a:r>
            <a:r>
              <a:rPr lang="en-US" dirty="0">
                <a:solidFill>
                  <a:schemeClr val="tx2">
                    <a:lumMod val="60000"/>
                    <a:lumOff val="40000"/>
                  </a:schemeClr>
                </a:solidFill>
                <a:latin typeface="Calibri" panose="020F0502020204030204" pitchFamily="34" charset="0"/>
              </a:rPr>
              <a:t> products to ERA5 ECMWF reanalysis</a:t>
            </a:r>
            <a:endParaRPr lang="de-AT" dirty="0">
              <a:solidFill>
                <a:schemeClr val="tx2">
                  <a:lumMod val="60000"/>
                  <a:lumOff val="40000"/>
                </a:schemeClr>
              </a:solidFill>
              <a:latin typeface="Calibri" panose="020F0502020204030204" pitchFamily="34" charset="0"/>
            </a:endParaRPr>
          </a:p>
        </p:txBody>
      </p:sp>
      <p:sp>
        <p:nvSpPr>
          <p:cNvPr id="13" name="Rechteck 12">
            <a:extLst>
              <a:ext uri="{FF2B5EF4-FFF2-40B4-BE49-F238E27FC236}">
                <a16:creationId xmlns:a16="http://schemas.microsoft.com/office/drawing/2014/main" id="{7E377F1F-A6C9-4929-80E6-0BECDD8B1A7B}"/>
              </a:ext>
            </a:extLst>
          </p:cNvPr>
          <p:cNvSpPr/>
          <p:nvPr/>
        </p:nvSpPr>
        <p:spPr>
          <a:xfrm>
            <a:off x="553652" y="4517932"/>
            <a:ext cx="11357932" cy="923330"/>
          </a:xfrm>
          <a:prstGeom prst="rect">
            <a:avLst/>
          </a:prstGeom>
        </p:spPr>
        <p:txBody>
          <a:bodyPr wrap="square">
            <a:spAutoFit/>
          </a:bodyPr>
          <a:lstStyle/>
          <a:p>
            <a:r>
              <a:rPr lang="en-US" b="1" dirty="0"/>
              <a:t>Case study 4 – Long-term simulations of large scale hydrological regimes in a changing climate (D. Gustafsson, SMHI) </a:t>
            </a:r>
          </a:p>
          <a:p>
            <a:r>
              <a:rPr lang="en-US" dirty="0">
                <a:solidFill>
                  <a:schemeClr val="tx2">
                    <a:lumMod val="60000"/>
                    <a:lumOff val="40000"/>
                  </a:schemeClr>
                </a:solidFill>
                <a:latin typeface="Calibri" panose="020F0502020204030204" pitchFamily="34" charset="0"/>
              </a:rPr>
              <a:t>Apply </a:t>
            </a:r>
            <a:r>
              <a:rPr lang="en-US" dirty="0" err="1">
                <a:solidFill>
                  <a:schemeClr val="tx2">
                    <a:lumMod val="60000"/>
                    <a:lumOff val="40000"/>
                  </a:schemeClr>
                </a:solidFill>
                <a:latin typeface="Calibri" panose="020F0502020204030204" pitchFamily="34" charset="0"/>
              </a:rPr>
              <a:t>snow_cci</a:t>
            </a:r>
            <a:r>
              <a:rPr lang="en-US" dirty="0">
                <a:solidFill>
                  <a:schemeClr val="tx2">
                    <a:lumMod val="60000"/>
                    <a:lumOff val="40000"/>
                  </a:schemeClr>
                </a:solidFill>
                <a:latin typeface="Calibri" panose="020F0502020204030204" pitchFamily="34" charset="0"/>
              </a:rPr>
              <a:t> products to evaluate long term simulations of hydrological runoff into the Arctic Ocean (HYPE model evaluation)</a:t>
            </a:r>
          </a:p>
        </p:txBody>
      </p:sp>
    </p:spTree>
    <p:extLst>
      <p:ext uri="{BB962C8B-B14F-4D97-AF65-F5344CB8AC3E}">
        <p14:creationId xmlns:p14="http://schemas.microsoft.com/office/powerpoint/2010/main" val="356314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6283" y="1480457"/>
            <a:ext cx="11287693" cy="4696506"/>
          </a:xfrm>
        </p:spPr>
        <p:txBody>
          <a:bodyPr/>
          <a:lstStyle/>
          <a:p>
            <a:pPr marL="0" indent="0">
              <a:buNone/>
            </a:pPr>
            <a:r>
              <a:rPr lang="en-US" dirty="0" err="1"/>
              <a:t>Snow_cci</a:t>
            </a:r>
            <a:r>
              <a:rPr lang="en-US" dirty="0"/>
              <a:t> aims to </a:t>
            </a:r>
          </a:p>
          <a:p>
            <a:r>
              <a:rPr lang="en-US" dirty="0"/>
              <a:t>use outputs from other cci projects (clouds, land cover, etc.)</a:t>
            </a:r>
          </a:p>
          <a:p>
            <a:r>
              <a:rPr lang="en-US" dirty="0"/>
              <a:t>will provide snow products to other cci projects (permafrost) </a:t>
            </a:r>
          </a:p>
          <a:p>
            <a:r>
              <a:rPr lang="en-US" dirty="0"/>
              <a:t>engage other cci projects in our user community, consistency should be checked at product level (land surface temperature, soil moisture) </a:t>
            </a:r>
          </a:p>
          <a:p>
            <a:endParaRPr lang="en-US" dirty="0"/>
          </a:p>
        </p:txBody>
      </p:sp>
      <p:sp>
        <p:nvSpPr>
          <p:cNvPr id="3" name="Title 2"/>
          <p:cNvSpPr>
            <a:spLocks noGrp="1"/>
          </p:cNvSpPr>
          <p:nvPr>
            <p:ph type="title"/>
          </p:nvPr>
        </p:nvSpPr>
        <p:spPr>
          <a:xfrm>
            <a:off x="145143" y="-9077"/>
            <a:ext cx="9477828" cy="981077"/>
          </a:xfrm>
        </p:spPr>
        <p:txBody>
          <a:bodyPr>
            <a:noAutofit/>
          </a:bodyPr>
          <a:lstStyle/>
          <a:p>
            <a:r>
              <a:rPr lang="en-US" sz="2800" dirty="0"/>
              <a:t>4. How will you address the integrated perspective for consistency between the ECVs, including identification of gaps?</a:t>
            </a:r>
            <a:endParaRPr lang="en-CA" sz="2800" dirty="0"/>
          </a:p>
        </p:txBody>
      </p:sp>
    </p:spTree>
    <p:extLst>
      <p:ext uri="{BB962C8B-B14F-4D97-AF65-F5344CB8AC3E}">
        <p14:creationId xmlns:p14="http://schemas.microsoft.com/office/powerpoint/2010/main" val="393145770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1704</Words>
  <Application>Microsoft Office PowerPoint</Application>
  <PresentationFormat>Breitbild</PresentationFormat>
  <Paragraphs>190</Paragraphs>
  <Slides>18</Slides>
  <Notes>5</Notes>
  <HiddenSlides>3</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Arial</vt:lpstr>
      <vt:lpstr>Arial Narrow</vt:lpstr>
      <vt:lpstr>Calibri</vt:lpstr>
      <vt:lpstr>Calibri Light</vt:lpstr>
      <vt:lpstr>Times New Roman</vt:lpstr>
      <vt:lpstr>Office</vt:lpstr>
      <vt:lpstr> </vt:lpstr>
      <vt:lpstr>PowerPoint-Präsentation</vt:lpstr>
      <vt:lpstr>ECV SNOW</vt:lpstr>
      <vt:lpstr>Snow CCI Team </vt:lpstr>
      <vt:lpstr>2. Will your User Requirements be consistent with the needs of the Climate Research Groups (CRGs), CMUG needs, and GCOS requirements, including source traceability?</vt:lpstr>
      <vt:lpstr>Snow cci User Requirements WS and Questionaire</vt:lpstr>
      <vt:lpstr>(3) How will your product specifications develop to meet the needs of your  individual CRG, how will the CRGs use the proposed products in their applications?</vt:lpstr>
      <vt:lpstr>Case Studies to be performed by CRG </vt:lpstr>
      <vt:lpstr>4. How will you address the integrated perspective for consistency between the ECVs, including identification of gaps?</vt:lpstr>
      <vt:lpstr>5. How will you deal with uncertainties in products?</vt:lpstr>
      <vt:lpstr>6. What data are you producing, and when?</vt:lpstr>
      <vt:lpstr>7. What are your data needs for ECMWF reanalysis data?</vt:lpstr>
      <vt:lpstr>8. How will you know if your CRG work is complementary with CMUG research?</vt:lpstr>
      <vt:lpstr>9.What meetings do you plan to attend over the next 12 months? Colocation, Living Planet,…..</vt:lpstr>
      <vt:lpstr>PowerPoint-Präsentation</vt:lpstr>
      <vt:lpstr>CRG Use Case Summaries</vt:lpstr>
      <vt:lpstr>CRG Use Case Summaries</vt:lpstr>
      <vt:lpstr>CRG Use Case Summaries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gabi</dc:creator>
  <cp:lastModifiedBy>tommy</cp:lastModifiedBy>
  <cp:revision>225</cp:revision>
  <dcterms:created xsi:type="dcterms:W3CDTF">2016-06-13T13:48:20Z</dcterms:created>
  <dcterms:modified xsi:type="dcterms:W3CDTF">2018-10-30T10:37:54Z</dcterms:modified>
</cp:coreProperties>
</file>