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4"/>
  </p:sldMasterIdLst>
  <p:notesMasterIdLst>
    <p:notesMasterId r:id="rId17"/>
  </p:notesMasterIdLst>
  <p:handoutMasterIdLst>
    <p:handoutMasterId r:id="rId18"/>
  </p:handoutMasterIdLst>
  <p:sldIdLst>
    <p:sldId id="256" r:id="rId5"/>
    <p:sldId id="271" r:id="rId6"/>
    <p:sldId id="259" r:id="rId7"/>
    <p:sldId id="260" r:id="rId8"/>
    <p:sldId id="261" r:id="rId9"/>
    <p:sldId id="262" r:id="rId10"/>
    <p:sldId id="263" r:id="rId11"/>
    <p:sldId id="264" r:id="rId12"/>
    <p:sldId id="269" r:id="rId13"/>
    <p:sldId id="270" r:id="rId14"/>
    <p:sldId id="267" r:id="rId15"/>
    <p:sldId id="272" r:id="rId16"/>
  </p:sldIdLst>
  <p:sldSz cx="9144000" cy="5143500" type="screen16x9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8DB"/>
    <a:srgbClr val="00549F"/>
    <a:srgbClr val="FDC82F"/>
    <a:srgbClr val="00338D"/>
    <a:srgbClr val="D0103A"/>
    <a:srgbClr val="008542"/>
    <a:srgbClr val="E37222"/>
    <a:srgbClr val="8224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7" d="100"/>
          <a:sy n="107" d="100"/>
        </p:scale>
        <p:origin x="-677" y="-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defTabSz="892175">
              <a:defRPr sz="11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algn="r" defTabSz="892175">
              <a:defRPr sz="11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defTabSz="892175">
              <a:defRPr sz="11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28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algn="r" defTabSz="892175">
              <a:defRPr sz="1100">
                <a:latin typeface="Arial" pitchFamily="34" charset="0"/>
              </a:defRPr>
            </a:lvl1pPr>
          </a:lstStyle>
          <a:p>
            <a:fld id="{3F583401-D889-49AB-8EE4-E932380671E5}" type="slidenum">
              <a:rPr lang="it-IT" altLang="de-DE"/>
              <a:pPr/>
              <a:t>‹Nr.›</a:t>
            </a:fld>
            <a:endParaRPr lang="it-IT" altLang="de-DE"/>
          </a:p>
        </p:txBody>
      </p:sp>
    </p:spTree>
    <p:extLst>
      <p:ext uri="{BB962C8B-B14F-4D97-AF65-F5344CB8AC3E}">
        <p14:creationId xmlns:p14="http://schemas.microsoft.com/office/powerpoint/2010/main" val="22218459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466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defTabSz="862013">
              <a:defRPr sz="1100">
                <a:latin typeface="Verdan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738" y="0"/>
            <a:ext cx="301466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algn="r" defTabSz="862013">
              <a:defRPr sz="1100"/>
            </a:lvl1pPr>
          </a:lstStyle>
          <a:p>
            <a:fld id="{68015D9D-EB3D-4834-9943-BBD1109557F8}" type="datetimeFigureOut">
              <a:rPr lang="en-US" altLang="de-DE"/>
              <a:pPr/>
              <a:t>10/30/2018</a:t>
            </a:fld>
            <a:endParaRPr lang="en-US" altLang="de-DE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63550" y="693738"/>
            <a:ext cx="6157913" cy="3465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435475"/>
            <a:ext cx="5200650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70950"/>
            <a:ext cx="30146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defTabSz="862013">
              <a:defRPr sz="1100">
                <a:latin typeface="Verdan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738" y="8870950"/>
            <a:ext cx="30146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algn="r" defTabSz="862013">
              <a:defRPr sz="1100"/>
            </a:lvl1pPr>
          </a:lstStyle>
          <a:p>
            <a:fld id="{1F043C18-D829-4FC0-AE56-80747A922A00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4871242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27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28.jpe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9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4" descr="CCI_ppt_edits_clou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7"/>
          <p:cNvSpPr txBox="1">
            <a:spLocks noChangeArrowheads="1"/>
          </p:cNvSpPr>
          <p:nvPr/>
        </p:nvSpPr>
        <p:spPr bwMode="auto">
          <a:xfrm>
            <a:off x="631825" y="4822825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sz="800" smtClean="0"/>
          </a:p>
        </p:txBody>
      </p:sp>
      <p:pic>
        <p:nvPicPr>
          <p:cNvPr id="6" name="Picture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3"/>
          <a:stretch>
            <a:fillRect/>
          </a:stretch>
        </p:blipFill>
        <p:spPr bwMode="auto">
          <a:xfrm>
            <a:off x="7788275" y="155575"/>
            <a:ext cx="1209675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58"/>
          <p:cNvSpPr txBox="1">
            <a:spLocks noChangeArrowheads="1"/>
          </p:cNvSpPr>
          <p:nvPr/>
        </p:nvSpPr>
        <p:spPr bwMode="auto">
          <a:xfrm>
            <a:off x="163513" y="4572000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800" smtClean="0">
                <a:solidFill>
                  <a:srgbClr val="D9D9D9"/>
                </a:solidFill>
              </a:rPr>
              <a:t>ESA UNCLASSIFIED - For Official Use</a:t>
            </a:r>
          </a:p>
        </p:txBody>
      </p:sp>
      <p:pic>
        <p:nvPicPr>
          <p:cNvPr id="8" name="Picture 6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98" b="-5313"/>
          <a:stretch>
            <a:fillRect/>
          </a:stretch>
        </p:blipFill>
        <p:spPr bwMode="auto">
          <a:xfrm>
            <a:off x="7789863" y="4899025"/>
            <a:ext cx="1195387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39"/>
          <p:cNvCxnSpPr/>
          <p:nvPr/>
        </p:nvCxnSpPr>
        <p:spPr>
          <a:xfrm>
            <a:off x="166688" y="4789488"/>
            <a:ext cx="8823325" cy="0"/>
          </a:xfrm>
          <a:prstGeom prst="line">
            <a:avLst/>
          </a:prstGeom>
          <a:ln w="635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67"/>
          <p:cNvGrpSpPr>
            <a:grpSpLocks/>
          </p:cNvGrpSpPr>
          <p:nvPr/>
        </p:nvGrpSpPr>
        <p:grpSpPr bwMode="auto">
          <a:xfrm>
            <a:off x="173038" y="4908550"/>
            <a:ext cx="6826250" cy="111125"/>
            <a:chOff x="172269" y="6621494"/>
            <a:chExt cx="6826666" cy="111519"/>
          </a:xfrm>
        </p:grpSpPr>
        <p:pic>
          <p:nvPicPr>
            <p:cNvPr id="11" name="Picture 68" descr="at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269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69" descr="be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79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70" descr="ca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029" y="6621494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71" descr="ch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566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72" descr="cz.png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531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73" descr="de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0472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74" descr="dk.pn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9766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75" descr="ee.png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8298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76" descr="es.png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714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77" descr="fi.png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1956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78" descr="fr.png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931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79" descr="gr.png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7833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80" descr="hu.png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519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81" descr="ie.png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255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82" descr="i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9913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83" descr="lu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8472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84" descr="nl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629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85" descr="no.png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338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86" descr="pl.png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944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87" descr="pt.png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9303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88" descr="ro.png"/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0460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89" descr="se.png"/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5801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90" descr="uk.png"/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053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91" descr="si.png"/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5327" y="6623401"/>
              <a:ext cx="163385" cy="1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4361" y="2914650"/>
            <a:ext cx="7948800" cy="421975"/>
          </a:xfrm>
        </p:spPr>
        <p:txBody>
          <a:bodyPr>
            <a:spAutoFit/>
          </a:bodyPr>
          <a:lstStyle>
            <a:lvl1pPr marL="0" indent="0">
              <a:buFont typeface="Verdana" pitchFamily="34" charset="0"/>
              <a:buNone/>
              <a:defRPr sz="1800"/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  <a:endParaRPr lang="en-GB" noProof="0" dirty="0" smtClean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587375" y="1856096"/>
            <a:ext cx="7947025" cy="5847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noProof="0" smtClean="0"/>
              <a:t>Titelmasterformat durch Klicken bearbeiten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3453969125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>
              <a:defRPr baseline="0"/>
            </a:lvl1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3744583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2472362"/>
            <a:ext cx="7789050" cy="1323439"/>
          </a:xfrm>
        </p:spPr>
        <p:txBody>
          <a:bodyPr anchor="t"/>
          <a:lstStyle>
            <a:lvl1pPr algn="l">
              <a:defRPr sz="4000" b="0" cap="all">
                <a:solidFill>
                  <a:srgbClr val="0098DB"/>
                </a:solidFill>
              </a:defRPr>
            </a:lvl1pPr>
          </a:lstStyle>
          <a:p>
            <a:r>
              <a:rPr lang="de-DE" noProof="0" smtClean="0"/>
              <a:t>Titelmasterformat durch Klicken bearbeiten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000" y="1347221"/>
            <a:ext cx="778905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329602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0" y="1254919"/>
            <a:ext cx="3889376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23" y="1254919"/>
            <a:ext cx="3888000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727768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123" y="1250100"/>
            <a:ext cx="3895200" cy="372600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50156"/>
            <a:ext cx="3896416" cy="371493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7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0"/>
          </p:nvPr>
        </p:nvSpPr>
        <p:spPr>
          <a:xfrm>
            <a:off x="619200" y="1630801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</p:spPr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097330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6" y="149150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 lang="en-GB" sz="2200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</a:lstStyle>
          <a:p>
            <a:pPr lvl="0"/>
            <a:r>
              <a:rPr lang="de-DE" smtClean="0"/>
              <a:t>Titelmasterformat durch Klicken bearbeiten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89633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0257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1250157"/>
            <a:ext cx="4968875" cy="3243263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125" y="1250101"/>
            <a:ext cx="2846388" cy="32432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</p:spPr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7756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000" y="3724872"/>
            <a:ext cx="5932800" cy="307777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de-DE" noProof="0" smtClean="0"/>
              <a:t>Titelmasterformat durch Klicken bearbeiten</a:t>
            </a:r>
            <a:endParaRPr lang="en-GB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01787" y="1250156"/>
            <a:ext cx="5932488" cy="254317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2000" y="4029076"/>
            <a:ext cx="5932800" cy="46434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704740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18" Type="http://schemas.openxmlformats.org/officeDocument/2006/relationships/image" Target="../media/image8.png"/><Relationship Id="rId26" Type="http://schemas.openxmlformats.org/officeDocument/2006/relationships/image" Target="../media/image16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1.png"/><Relationship Id="rId34" Type="http://schemas.openxmlformats.org/officeDocument/2006/relationships/image" Target="../media/image24.png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17" Type="http://schemas.openxmlformats.org/officeDocument/2006/relationships/image" Target="../media/image7.png"/><Relationship Id="rId25" Type="http://schemas.openxmlformats.org/officeDocument/2006/relationships/image" Target="../media/image15.png"/><Relationship Id="rId3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.png"/><Relationship Id="rId20" Type="http://schemas.openxmlformats.org/officeDocument/2006/relationships/image" Target="../media/image10.png"/><Relationship Id="rId29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24" Type="http://schemas.openxmlformats.org/officeDocument/2006/relationships/image" Target="../media/image14.png"/><Relationship Id="rId32" Type="http://schemas.openxmlformats.org/officeDocument/2006/relationships/image" Target="../media/image22.png"/><Relationship Id="rId37" Type="http://schemas.openxmlformats.org/officeDocument/2006/relationships/image" Target="../media/image27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23" Type="http://schemas.openxmlformats.org/officeDocument/2006/relationships/image" Target="../media/image13.png"/><Relationship Id="rId28" Type="http://schemas.openxmlformats.org/officeDocument/2006/relationships/image" Target="../media/image18.png"/><Relationship Id="rId36" Type="http://schemas.openxmlformats.org/officeDocument/2006/relationships/image" Target="../media/image26.png"/><Relationship Id="rId10" Type="http://schemas.openxmlformats.org/officeDocument/2006/relationships/theme" Target="../theme/theme1.xml"/><Relationship Id="rId19" Type="http://schemas.openxmlformats.org/officeDocument/2006/relationships/image" Target="../media/image9.png"/><Relationship Id="rId31" Type="http://schemas.openxmlformats.org/officeDocument/2006/relationships/image" Target="../media/image2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Relationship Id="rId22" Type="http://schemas.openxmlformats.org/officeDocument/2006/relationships/image" Target="../media/image12.png"/><Relationship Id="rId27" Type="http://schemas.openxmlformats.org/officeDocument/2006/relationships/image" Target="../media/image17.png"/><Relationship Id="rId30" Type="http://schemas.openxmlformats.org/officeDocument/2006/relationships/image" Target="../media/image20.png"/><Relationship Id="rId35" Type="http://schemas.openxmlformats.org/officeDocument/2006/relationships/image" Target="../media/image2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CCI_ppt_edits_cloud2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3038" y="792163"/>
            <a:ext cx="8747125" cy="382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  <a:endParaRPr lang="en-US" altLang="de-DE" smtClean="0"/>
          </a:p>
        </p:txBody>
      </p:sp>
      <p:sp>
        <p:nvSpPr>
          <p:cNvPr id="1028" name="Text Box DG"/>
          <p:cNvSpPr txBox="1">
            <a:spLocks noChangeArrowheads="1"/>
          </p:cNvSpPr>
          <p:nvPr/>
        </p:nvSpPr>
        <p:spPr bwMode="auto">
          <a:xfrm>
            <a:off x="577850" y="334963"/>
            <a:ext cx="501650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sz="800" smtClean="0"/>
          </a:p>
        </p:txBody>
      </p:sp>
      <p:sp>
        <p:nvSpPr>
          <p:cNvPr id="1029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774700" y="158750"/>
            <a:ext cx="69564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altLang="de-DE" smtClean="0"/>
              <a:t>Titelmasterformat durch Klicken bearbeiten</a:t>
            </a:r>
            <a:endParaRPr lang="en-US" altLang="de-DE" smtClean="0"/>
          </a:p>
        </p:txBody>
      </p:sp>
      <p:pic>
        <p:nvPicPr>
          <p:cNvPr id="1030" name="Picture 11" descr="PPT_Footer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76788"/>
            <a:ext cx="914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Text Box 38"/>
          <p:cNvSpPr txBox="1">
            <a:spLocks noChangeArrowheads="1"/>
          </p:cNvSpPr>
          <p:nvPr/>
        </p:nvSpPr>
        <p:spPr bwMode="auto">
          <a:xfrm>
            <a:off x="165100" y="4575175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800" smtClean="0">
                <a:solidFill>
                  <a:srgbClr val="404040"/>
                </a:solidFill>
              </a:rPr>
              <a:t>ESA UNCLASSIFIED - For Official Use</a:t>
            </a:r>
          </a:p>
        </p:txBody>
      </p:sp>
      <p:sp>
        <p:nvSpPr>
          <p:cNvPr id="1032" name="Text Box 34"/>
          <p:cNvSpPr txBox="1">
            <a:spLocks noChangeAspect="1" noChangeArrowheads="1"/>
          </p:cNvSpPr>
          <p:nvPr/>
        </p:nvSpPr>
        <p:spPr bwMode="auto">
          <a:xfrm>
            <a:off x="4479925" y="4579938"/>
            <a:ext cx="4521200" cy="147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de-DE" altLang="de-DE" sz="800" noProof="1">
                <a:solidFill>
                  <a:schemeClr val="bg2"/>
                </a:solidFill>
              </a:rPr>
              <a:t>ESA | 01/01/2016 | Slide  </a:t>
            </a:r>
            <a:fld id="{7A9338C7-117A-43C1-AC7F-D57EDE2F131F}" type="slidenum">
              <a:rPr altLang="de-DE" sz="800" noProof="1">
                <a:solidFill>
                  <a:schemeClr val="bg2"/>
                </a:solidFill>
              </a:rPr>
              <a:pPr algn="r" eaLnBrk="1" hangingPunct="1">
                <a:spcBef>
                  <a:spcPct val="50000"/>
                </a:spcBef>
              </a:pPr>
              <a:t>‹Nr.›</a:t>
            </a:fld>
            <a:endParaRPr lang="de-DE" altLang="de-DE" sz="800" noProof="1">
              <a:solidFill>
                <a:schemeClr val="bg2"/>
              </a:solidFill>
            </a:endParaRPr>
          </a:p>
        </p:txBody>
      </p:sp>
      <p:grpSp>
        <p:nvGrpSpPr>
          <p:cNvPr id="1033" name="Group 39"/>
          <p:cNvGrpSpPr>
            <a:grpSpLocks/>
          </p:cNvGrpSpPr>
          <p:nvPr/>
        </p:nvGrpSpPr>
        <p:grpSpPr bwMode="auto">
          <a:xfrm>
            <a:off x="173038" y="4908550"/>
            <a:ext cx="6826250" cy="111125"/>
            <a:chOff x="172269" y="6621494"/>
            <a:chExt cx="6826666" cy="111519"/>
          </a:xfrm>
        </p:grpSpPr>
        <p:pic>
          <p:nvPicPr>
            <p:cNvPr id="1035" name="Picture 40" descr="at.png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269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6" name="Picture 41" descr="be.png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79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7" name="Picture 42" descr="ca.png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029" y="6621494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8" name="Picture 43" descr="ch.png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566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9" name="Picture 44" descr="cz.png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531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0" name="Picture 45" descr="de.png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0472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1" name="Picture 46" descr="dk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9766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2" name="Picture 47" descr="ee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8298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3" name="Picture 48" descr="es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714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4" name="Picture 49" descr="fi.png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1956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5" name="Picture 50" descr="fr.png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931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6" name="Picture 51" descr="gr.png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7833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7" name="Picture 52" descr="hu.png"/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519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8" name="Picture 53" descr="ie.png"/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255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9" name="Picture 54" descr="it.png"/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9913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0" name="Picture 55" descr="lu.png"/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8472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1" name="Picture 56" descr="nl.png"/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629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2" name="Picture 57" descr="no.png"/>
            <p:cNvPicPr>
              <a:picLocks noChangeAspect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338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3" name="Picture 58" descr="pl.png"/>
            <p:cNvPicPr>
              <a:picLocks noChangeAspect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944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4" name="Picture 59" descr="pt.png"/>
            <p:cNvPicPr>
              <a:picLocks noChangeAspect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9303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5" name="Picture 60" descr="ro.png"/>
            <p:cNvPicPr>
              <a:picLocks noChangeAspect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0460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6" name="Picture 61" descr="se.png"/>
            <p:cNvPicPr>
              <a:picLocks noChangeAspect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5801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7" name="Picture 62" descr="uk.png"/>
            <p:cNvPicPr>
              <a:picLocks noChangeAspect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053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8" name="Picture 63" descr="si.png"/>
            <p:cNvPicPr>
              <a:picLocks noChangeAspect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5327" y="6623401"/>
              <a:ext cx="163385" cy="1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34" name="Picture 34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3"/>
          <a:stretch>
            <a:fillRect/>
          </a:stretch>
        </p:blipFill>
        <p:spPr bwMode="auto">
          <a:xfrm>
            <a:off x="7788275" y="155575"/>
            <a:ext cx="1209675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2200" dirty="0">
          <a:solidFill>
            <a:srgbClr val="FFFFFF"/>
          </a:solidFill>
          <a:latin typeface="Verdana"/>
          <a:ea typeface="MS PGothic" pitchFamily="34" charset="-128"/>
          <a:cs typeface="Verdan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>
          <a:solidFill>
            <a:srgbClr val="FFFFFF"/>
          </a:solidFill>
          <a:latin typeface="Verdana" pitchFamily="34" charset="0"/>
          <a:ea typeface="MS PGothic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>
          <a:solidFill>
            <a:srgbClr val="FFFFFF"/>
          </a:solidFill>
          <a:latin typeface="Verdana" pitchFamily="34" charset="0"/>
          <a:ea typeface="MS PGothic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>
          <a:solidFill>
            <a:srgbClr val="FFFFFF"/>
          </a:solidFill>
          <a:latin typeface="Verdana" pitchFamily="34" charset="0"/>
          <a:ea typeface="MS PGothic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>
          <a:solidFill>
            <a:srgbClr val="FFFFFF"/>
          </a:solidFill>
          <a:latin typeface="Verdana" pitchFamily="34" charset="0"/>
          <a:ea typeface="MS PGothic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6858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defRPr lang="en-GB" sz="1600" dirty="0">
          <a:solidFill>
            <a:schemeClr val="bg2"/>
          </a:solidFill>
          <a:latin typeface="Verdana"/>
          <a:ea typeface="MS PGothic" pitchFamily="34" charset="-128"/>
          <a:cs typeface="Verdana"/>
        </a:defRPr>
      </a:lvl1pPr>
      <a:lvl2pPr marL="809625" indent="-352425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defRPr lang="en-GB" sz="1600" dirty="0">
          <a:solidFill>
            <a:schemeClr val="bg2"/>
          </a:solidFill>
          <a:latin typeface="Verdana"/>
          <a:ea typeface="MS PGothic" pitchFamily="34" charset="-128"/>
          <a:cs typeface="Verdana"/>
        </a:defRPr>
      </a:lvl2pPr>
      <a:lvl3pPr marL="1406525" indent="-492125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defRPr lang="en-GB" sz="1600" dirty="0">
          <a:solidFill>
            <a:schemeClr val="bg2"/>
          </a:solidFill>
          <a:latin typeface="Verdana"/>
          <a:ea typeface="MS PGothic" pitchFamily="34" charset="-128"/>
          <a:cs typeface="Verdana"/>
        </a:defRPr>
      </a:lvl3pPr>
      <a:lvl4pPr marL="2005013" indent="-633413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defRPr lang="en-GB" sz="1600" dirty="0">
          <a:solidFill>
            <a:schemeClr val="bg2"/>
          </a:solidFill>
          <a:latin typeface="Verdana"/>
          <a:ea typeface="MS PGothic" pitchFamily="34" charset="-128"/>
          <a:cs typeface="Verdana"/>
        </a:defRPr>
      </a:lvl4pPr>
      <a:lvl5pPr marL="2601913" indent="-773113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defRPr lang="en-GB" sz="1600" dirty="0">
          <a:solidFill>
            <a:schemeClr val="bg2"/>
          </a:solidFill>
          <a:latin typeface="Verdana"/>
          <a:ea typeface="MS PGothic" pitchFamily="34" charset="-128"/>
          <a:cs typeface="Verdana"/>
        </a:defRPr>
      </a:lvl5pPr>
      <a:lvl6pPr marL="34798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70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42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514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4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 txBox="1">
            <a:spLocks noChangeArrowheads="1"/>
          </p:cNvSpPr>
          <p:nvPr/>
        </p:nvSpPr>
        <p:spPr bwMode="auto">
          <a:xfrm>
            <a:off x="533400" y="1778000"/>
            <a:ext cx="79724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/>
          <a:p>
            <a:pPr>
              <a:defRPr/>
            </a:pPr>
            <a:r>
              <a:rPr lang="en-GB" sz="3200" dirty="0" err="1" smtClean="0">
                <a:solidFill>
                  <a:schemeClr val="bg1">
                    <a:lumMod val="95000"/>
                  </a:schemeClr>
                </a:solidFill>
                <a:latin typeface="Verdana"/>
                <a:ea typeface="+mj-ea"/>
                <a:cs typeface="Verdana"/>
              </a:rPr>
              <a:t>Cloud_cci</a:t>
            </a:r>
            <a:r>
              <a:rPr lang="en-GB" sz="3200" dirty="0" smtClean="0">
                <a:solidFill>
                  <a:schemeClr val="bg1">
                    <a:lumMod val="95000"/>
                  </a:schemeClr>
                </a:solidFill>
                <a:latin typeface="Verdana"/>
                <a:ea typeface="+mj-ea"/>
                <a:cs typeface="Verdana"/>
              </a:rPr>
              <a:t> </a:t>
            </a:r>
            <a:endParaRPr lang="en-GB" sz="3200" dirty="0">
              <a:solidFill>
                <a:schemeClr val="bg1">
                  <a:lumMod val="95000"/>
                </a:schemeClr>
              </a:solidFill>
              <a:latin typeface="Verdana"/>
              <a:ea typeface="+mj-ea"/>
              <a:cs typeface="Verdana"/>
            </a:endParaRPr>
          </a:p>
        </p:txBody>
      </p:sp>
      <p:sp>
        <p:nvSpPr>
          <p:cNvPr id="5122" name="Text Box 24"/>
          <p:cNvSpPr txBox="1">
            <a:spLocks noChangeArrowheads="1"/>
          </p:cNvSpPr>
          <p:nvPr/>
        </p:nvSpPr>
        <p:spPr bwMode="auto">
          <a:xfrm>
            <a:off x="615950" y="2794000"/>
            <a:ext cx="4102887" cy="369332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de-DE" sz="1800" dirty="0" smtClean="0">
                <a:solidFill>
                  <a:schemeClr val="bg1"/>
                </a:solidFill>
              </a:rPr>
              <a:t>Rainer Hollmann, Martin Stengel</a:t>
            </a:r>
            <a:endParaRPr lang="en-US" altLang="de-DE" sz="1800" dirty="0">
              <a:solidFill>
                <a:schemeClr val="bg1"/>
              </a:solidFill>
            </a:endParaRPr>
          </a:p>
        </p:txBody>
      </p:sp>
      <p:sp>
        <p:nvSpPr>
          <p:cNvPr id="5123" name="Text Box 25"/>
          <p:cNvSpPr txBox="1">
            <a:spLocks noChangeArrowheads="1"/>
          </p:cNvSpPr>
          <p:nvPr/>
        </p:nvSpPr>
        <p:spPr bwMode="auto">
          <a:xfrm>
            <a:off x="615950" y="3262313"/>
            <a:ext cx="2917722" cy="369332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de-DE" altLang="de-DE" sz="1800" dirty="0" smtClean="0">
                <a:solidFill>
                  <a:schemeClr val="bg1"/>
                </a:solidFill>
              </a:rPr>
              <a:t>Deutscher Wetterdienst</a:t>
            </a:r>
            <a:endParaRPr lang="de-DE" altLang="de-DE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Application</a:t>
            </a:r>
            <a:r>
              <a:rPr lang="de-DE" dirty="0" smtClean="0"/>
              <a:t> </a:t>
            </a:r>
            <a:r>
              <a:rPr lang="de-DE" dirty="0" err="1" smtClean="0"/>
              <a:t>Examples</a:t>
            </a:r>
            <a:r>
              <a:rPr lang="de-DE" dirty="0" smtClean="0"/>
              <a:t> (1)</a:t>
            </a:r>
            <a:endParaRPr lang="de-DE" dirty="0"/>
          </a:p>
        </p:txBody>
      </p:sp>
      <p:pic>
        <p:nvPicPr>
          <p:cNvPr id="10242" name="Grafik 1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60" y="787040"/>
            <a:ext cx="7178931" cy="3790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4500554" y="914399"/>
            <a:ext cx="4570931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 smtClean="0"/>
              <a:t>Probability of Clear sky (during night)</a:t>
            </a:r>
          </a:p>
          <a:p>
            <a:r>
              <a:rPr lang="en-US" sz="1800" dirty="0" smtClean="0"/>
              <a:t>Blue: all clouds</a:t>
            </a:r>
          </a:p>
          <a:p>
            <a:r>
              <a:rPr lang="en-US" sz="1800" dirty="0" smtClean="0"/>
              <a:t>Red: all clouds higher than location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97210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94" y="774230"/>
            <a:ext cx="6984776" cy="3637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119723" y="4341282"/>
            <a:ext cx="8904553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1100" dirty="0" smtClean="0"/>
              <a:t>Pearson </a:t>
            </a:r>
            <a:r>
              <a:rPr lang="en-US" sz="1100" dirty="0"/>
              <a:t>correlation coefficients for </a:t>
            </a:r>
            <a:r>
              <a:rPr lang="en-US" sz="1100" dirty="0" smtClean="0"/>
              <a:t>low-level cloud fraction with sea ice concentration (1984-2015). </a:t>
            </a:r>
            <a:r>
              <a:rPr lang="en-US" sz="1100" dirty="0"/>
              <a:t>Green contour line indicates significance at 95% level of </a:t>
            </a:r>
            <a:r>
              <a:rPr lang="en-US" sz="1100" dirty="0" smtClean="0"/>
              <a:t>confidence. Grey</a:t>
            </a:r>
            <a:r>
              <a:rPr lang="en-US" sz="1100" dirty="0"/>
              <a:t>: Continent; Black: </a:t>
            </a:r>
            <a:r>
              <a:rPr lang="en-US" sz="1100" dirty="0" smtClean="0"/>
              <a:t>Ocean. </a:t>
            </a:r>
            <a:r>
              <a:rPr lang="en-GB" sz="1100" dirty="0" smtClean="0"/>
              <a:t>Courtesy of Daniel Philipp (DWD).</a:t>
            </a: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737508" y="-20538"/>
            <a:ext cx="557652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600" dirty="0" err="1" smtClean="0">
                <a:solidFill>
                  <a:schemeClr val="bg1"/>
                </a:solidFill>
              </a:rPr>
              <a:t>Assessing</a:t>
            </a:r>
            <a:r>
              <a:rPr lang="de-DE" sz="1600" dirty="0" smtClean="0">
                <a:solidFill>
                  <a:schemeClr val="bg1"/>
                </a:solidFill>
              </a:rPr>
              <a:t> </a:t>
            </a:r>
            <a:r>
              <a:rPr lang="de-DE" sz="1600" dirty="0" err="1" smtClean="0">
                <a:solidFill>
                  <a:schemeClr val="bg1"/>
                </a:solidFill>
              </a:rPr>
              <a:t>the</a:t>
            </a:r>
            <a:r>
              <a:rPr lang="de-DE" sz="1600" dirty="0" smtClean="0">
                <a:solidFill>
                  <a:schemeClr val="bg1"/>
                </a:solidFill>
              </a:rPr>
              <a:t> </a:t>
            </a:r>
            <a:r>
              <a:rPr lang="de-DE" sz="1600" dirty="0" err="1" smtClean="0">
                <a:solidFill>
                  <a:schemeClr val="bg1"/>
                </a:solidFill>
              </a:rPr>
              <a:t>relationship</a:t>
            </a:r>
            <a:r>
              <a:rPr lang="de-DE" sz="1600" dirty="0" smtClean="0">
                <a:solidFill>
                  <a:schemeClr val="bg1"/>
                </a:solidFill>
              </a:rPr>
              <a:t> </a:t>
            </a:r>
            <a:r>
              <a:rPr lang="de-DE" sz="1600" dirty="0" err="1" smtClean="0">
                <a:solidFill>
                  <a:schemeClr val="bg1"/>
                </a:solidFill>
              </a:rPr>
              <a:t>between</a:t>
            </a:r>
            <a:r>
              <a:rPr lang="de-DE" sz="1600" dirty="0" smtClean="0">
                <a:solidFill>
                  <a:schemeClr val="bg1"/>
                </a:solidFill>
              </a:rPr>
              <a:t> </a:t>
            </a:r>
            <a:r>
              <a:rPr lang="de-DE" sz="1600" dirty="0" err="1" smtClean="0">
                <a:solidFill>
                  <a:schemeClr val="bg1"/>
                </a:solidFill>
              </a:rPr>
              <a:t>artic</a:t>
            </a:r>
            <a:r>
              <a:rPr lang="de-DE" sz="1600" dirty="0" smtClean="0">
                <a:solidFill>
                  <a:schemeClr val="bg1"/>
                </a:solidFill>
              </a:rPr>
              <a:t> </a:t>
            </a:r>
            <a:r>
              <a:rPr lang="de-DE" sz="1600" dirty="0" err="1" smtClean="0">
                <a:solidFill>
                  <a:schemeClr val="bg1"/>
                </a:solidFill>
              </a:rPr>
              <a:t>sea</a:t>
            </a:r>
            <a:r>
              <a:rPr lang="de-DE" sz="1600" dirty="0" smtClean="0">
                <a:solidFill>
                  <a:schemeClr val="bg1"/>
                </a:solidFill>
              </a:rPr>
              <a:t> </a:t>
            </a:r>
            <a:r>
              <a:rPr lang="de-DE" sz="1600" dirty="0" err="1" smtClean="0">
                <a:solidFill>
                  <a:schemeClr val="bg1"/>
                </a:solidFill>
              </a:rPr>
              <a:t>ice</a:t>
            </a:r>
            <a:r>
              <a:rPr lang="de-DE" sz="1600" dirty="0" smtClean="0">
                <a:solidFill>
                  <a:schemeClr val="bg1"/>
                </a:solidFill>
              </a:rPr>
              <a:t> </a:t>
            </a:r>
            <a:r>
              <a:rPr lang="de-DE" sz="1600" dirty="0" err="1" smtClean="0">
                <a:solidFill>
                  <a:schemeClr val="bg1"/>
                </a:solidFill>
              </a:rPr>
              <a:t>and</a:t>
            </a:r>
            <a:endParaRPr lang="de-DE" sz="1600" dirty="0" smtClean="0">
              <a:solidFill>
                <a:schemeClr val="bg1"/>
              </a:solidFill>
            </a:endParaRPr>
          </a:p>
          <a:p>
            <a:pPr algn="l"/>
            <a:r>
              <a:rPr lang="de-DE" sz="1600" dirty="0" err="1" smtClean="0">
                <a:solidFill>
                  <a:schemeClr val="bg1"/>
                </a:solidFill>
              </a:rPr>
              <a:t>low</a:t>
            </a:r>
            <a:r>
              <a:rPr lang="de-DE" sz="1600" dirty="0" smtClean="0">
                <a:solidFill>
                  <a:schemeClr val="bg1"/>
                </a:solidFill>
              </a:rPr>
              <a:t> </a:t>
            </a:r>
            <a:r>
              <a:rPr lang="de-DE" sz="1600" dirty="0" err="1" smtClean="0">
                <a:solidFill>
                  <a:schemeClr val="bg1"/>
                </a:solidFill>
              </a:rPr>
              <a:t>level</a:t>
            </a:r>
            <a:r>
              <a:rPr lang="de-DE" sz="1600" dirty="0" smtClean="0">
                <a:solidFill>
                  <a:schemeClr val="bg1"/>
                </a:solidFill>
              </a:rPr>
              <a:t> </a:t>
            </a:r>
            <a:r>
              <a:rPr lang="de-DE" sz="1600" dirty="0" err="1" smtClean="0">
                <a:solidFill>
                  <a:schemeClr val="bg1"/>
                </a:solidFill>
              </a:rPr>
              <a:t>clouds</a:t>
            </a:r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7086693" y="1232922"/>
            <a:ext cx="193758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artic sea ice decline leads to an increase in low level </a:t>
            </a:r>
            <a:r>
              <a:rPr lang="en-US" sz="1200" dirty="0" smtClean="0"/>
              <a:t>cloudiness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positive </a:t>
            </a:r>
            <a:r>
              <a:rPr lang="en-US" sz="1200" dirty="0"/>
              <a:t>feedback since in return the increase in low level cloudiness supports the sea ice decline (through an increase in </a:t>
            </a:r>
            <a:r>
              <a:rPr lang="en-US" sz="1200" dirty="0" err="1"/>
              <a:t>downwelling</a:t>
            </a:r>
            <a:r>
              <a:rPr lang="en-US" sz="1200" dirty="0"/>
              <a:t> LW flux at BOA). 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187925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3"/>
          <p:cNvSpPr txBox="1">
            <a:spLocks noChangeArrowheads="1"/>
          </p:cNvSpPr>
          <p:nvPr/>
        </p:nvSpPr>
        <p:spPr bwMode="auto">
          <a:xfrm>
            <a:off x="734438" y="147295"/>
            <a:ext cx="74882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de-DE" sz="2800" dirty="0" err="1" smtClean="0">
                <a:solidFill>
                  <a:schemeClr val="bg1"/>
                </a:solidFill>
                <a:latin typeface="Verdana" pitchFamily="34" charset="0"/>
              </a:rPr>
              <a:t>Cloud_cci</a:t>
            </a:r>
            <a:r>
              <a:rPr lang="en-GB" altLang="de-DE" sz="2800" dirty="0" smtClean="0">
                <a:solidFill>
                  <a:schemeClr val="bg1"/>
                </a:solidFill>
                <a:latin typeface="Verdana" pitchFamily="34" charset="0"/>
              </a:rPr>
              <a:t>  Summary</a:t>
            </a:r>
            <a:endParaRPr lang="en-GB" altLang="de-DE" sz="28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25085" y="778661"/>
            <a:ext cx="8938821" cy="4015012"/>
          </a:xfrm>
          <a:prstGeom prst="rect">
            <a:avLst/>
          </a:prstGeom>
          <a:solidFill>
            <a:schemeClr val="bg1"/>
          </a:solidFill>
          <a:extLst/>
        </p:spPr>
        <p:txBody>
          <a:bodyPr/>
          <a:lstStyle>
            <a:lvl1pPr marL="342900" indent="-34290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 b="1">
                <a:solidFill>
                  <a:srgbClr val="00338D"/>
                </a:solidFill>
                <a:latin typeface="+mn-lt"/>
                <a:ea typeface="+mn-ea"/>
                <a:cs typeface="+mn-cs"/>
              </a:defRPr>
            </a:lvl1pPr>
            <a:lvl2pPr marL="1227138" indent="-41910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Char char="•"/>
              <a:defRPr b="1">
                <a:solidFill>
                  <a:srgbClr val="00338D"/>
                </a:solidFill>
                <a:latin typeface="+mn-lt"/>
              </a:defRPr>
            </a:lvl2pPr>
            <a:lvl3pPr marL="1825625" indent="-41910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rgbClr val="00338D"/>
                </a:solidFill>
                <a:latin typeface="+mn-lt"/>
              </a:defRPr>
            </a:lvl3pPr>
            <a:lvl4pPr marL="2424113" indent="-41910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rgbClr val="00338D"/>
                </a:solidFill>
                <a:latin typeface="+mn-lt"/>
              </a:defRPr>
            </a:lvl4pPr>
            <a:lvl5pPr marL="3022600" indent="-41910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rgbClr val="00338D"/>
                </a:solidFill>
                <a:latin typeface="+mn-lt"/>
              </a:defRPr>
            </a:lvl5pPr>
            <a:lvl6pPr marL="3479800" indent="-419100" algn="l" rtl="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rgbClr val="00338D"/>
                </a:solidFill>
                <a:latin typeface="+mn-lt"/>
              </a:defRPr>
            </a:lvl6pPr>
            <a:lvl7pPr marL="3937000" indent="-419100" algn="l" rtl="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rgbClr val="00338D"/>
                </a:solidFill>
                <a:latin typeface="+mn-lt"/>
              </a:defRPr>
            </a:lvl7pPr>
            <a:lvl8pPr marL="4394200" indent="-419100" algn="l" rtl="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rgbClr val="00338D"/>
                </a:solidFill>
                <a:latin typeface="+mn-lt"/>
              </a:defRPr>
            </a:lvl8pPr>
            <a:lvl9pPr marL="4851400" indent="-419100" algn="l" rtl="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rgbClr val="00338D"/>
                </a:solidFill>
                <a:latin typeface="+mn-lt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sz="1400" b="0" dirty="0">
                <a:solidFill>
                  <a:schemeClr val="tx1"/>
                </a:solidFill>
                <a:latin typeface="Verdana" pitchFamily="34" charset="0"/>
                <a:ea typeface="MS PGothic" pitchFamily="34" charset="-128"/>
              </a:rPr>
              <a:t>Two multi-decadal global data sets for the GCOS cloud property ECVs including uncertainty </a:t>
            </a:r>
            <a:r>
              <a:rPr lang="en-US" sz="1400" b="0" dirty="0" smtClean="0">
                <a:solidFill>
                  <a:schemeClr val="tx1"/>
                </a:solidFill>
                <a:latin typeface="Verdana" pitchFamily="34" charset="0"/>
                <a:ea typeface="MS PGothic" pitchFamily="34" charset="-128"/>
              </a:rPr>
              <a:t>estimates are available. </a:t>
            </a:r>
            <a:endParaRPr lang="en-US" sz="1400" b="0" dirty="0">
              <a:solidFill>
                <a:schemeClr val="tx1"/>
              </a:solidFill>
              <a:latin typeface="Verdana" pitchFamily="34" charset="0"/>
              <a:ea typeface="MS PGothic" pitchFamily="34" charset="-128"/>
            </a:endParaRPr>
          </a:p>
          <a:p>
            <a:pPr marL="720725" lvl="1" indent="-273050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sz="1400" b="0" dirty="0">
                <a:solidFill>
                  <a:schemeClr val="tx1"/>
                </a:solidFill>
                <a:latin typeface="Verdana" pitchFamily="34" charset="0"/>
              </a:rPr>
              <a:t>multi-decadal multi-instrument product from (A)ATSR – AVHRR – MODIS (1982 - </a:t>
            </a:r>
            <a:r>
              <a:rPr lang="en-US" sz="1400" b="0" dirty="0" smtClean="0">
                <a:solidFill>
                  <a:schemeClr val="tx1"/>
                </a:solidFill>
                <a:latin typeface="Verdana" pitchFamily="34" charset="0"/>
              </a:rPr>
              <a:t>2016)</a:t>
            </a:r>
            <a:endParaRPr lang="en-US" sz="1400" b="0" dirty="0">
              <a:solidFill>
                <a:schemeClr val="tx1"/>
              </a:solidFill>
              <a:latin typeface="Verdana" pitchFamily="34" charset="0"/>
            </a:endParaRPr>
          </a:p>
          <a:p>
            <a:pPr marL="720725" lvl="1" indent="-273050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sz="1400" b="0" dirty="0" smtClean="0">
                <a:solidFill>
                  <a:schemeClr val="tx1"/>
                </a:solidFill>
                <a:latin typeface="Verdana" pitchFamily="34" charset="0"/>
              </a:rPr>
              <a:t>decadal </a:t>
            </a:r>
            <a:r>
              <a:rPr lang="en-US" sz="1400" b="0" dirty="0">
                <a:solidFill>
                  <a:schemeClr val="tx1"/>
                </a:solidFill>
                <a:latin typeface="Verdana" pitchFamily="34" charset="0"/>
              </a:rPr>
              <a:t>product that uses complimentary information from AATSR and MERIS on-board of ENVISAT (2002 - 2012)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endParaRPr lang="en-US" sz="1400" b="0" dirty="0" smtClean="0">
              <a:solidFill>
                <a:schemeClr val="tx1"/>
              </a:solidFill>
              <a:latin typeface="Verdana" pitchFamily="34" charset="0"/>
              <a:ea typeface="MS PGothic" pitchFamily="34" charset="-128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sz="1400" b="0" dirty="0" smtClean="0">
                <a:solidFill>
                  <a:schemeClr val="tx1"/>
                </a:solidFill>
                <a:latin typeface="Verdana" pitchFamily="34" charset="0"/>
                <a:ea typeface="MS PGothic" pitchFamily="34" charset="-128"/>
              </a:rPr>
              <a:t>V3 </a:t>
            </a:r>
            <a:r>
              <a:rPr lang="en-US" sz="1400" b="0" dirty="0">
                <a:solidFill>
                  <a:schemeClr val="tx1"/>
                </a:solidFill>
                <a:latin typeface="Verdana" pitchFamily="34" charset="0"/>
                <a:ea typeface="MS PGothic" pitchFamily="34" charset="-128"/>
              </a:rPr>
              <a:t>is now available, now </a:t>
            </a:r>
            <a:r>
              <a:rPr lang="en-US" sz="1400" b="0" dirty="0" err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rPr>
              <a:t>ToA</a:t>
            </a:r>
            <a:r>
              <a:rPr lang="en-US" sz="1400" b="0" dirty="0">
                <a:solidFill>
                  <a:schemeClr val="tx1"/>
                </a:solidFill>
                <a:latin typeface="Verdana" pitchFamily="34" charset="0"/>
                <a:ea typeface="MS PGothic" pitchFamily="34" charset="-128"/>
              </a:rPr>
              <a:t> and </a:t>
            </a:r>
            <a:r>
              <a:rPr lang="en-US" sz="1400" b="0" dirty="0" err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rPr>
              <a:t>BoA</a:t>
            </a:r>
            <a:r>
              <a:rPr lang="en-US" sz="1400" b="0" dirty="0">
                <a:solidFill>
                  <a:schemeClr val="tx1"/>
                </a:solidFill>
                <a:latin typeface="Verdana" pitchFamily="34" charset="0"/>
                <a:ea typeface="MS PGothic" pitchFamily="34" charset="-128"/>
              </a:rPr>
              <a:t> radiation fluxes are consistently derived and included in the </a:t>
            </a:r>
            <a:r>
              <a:rPr lang="en-US" sz="1400" b="0" dirty="0" smtClean="0">
                <a:solidFill>
                  <a:schemeClr val="tx1"/>
                </a:solidFill>
                <a:latin typeface="Verdana" pitchFamily="34" charset="0"/>
                <a:ea typeface="MS PGothic" pitchFamily="34" charset="-128"/>
              </a:rPr>
              <a:t>products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endParaRPr lang="en-US" sz="1400" b="0" dirty="0" smtClean="0">
              <a:solidFill>
                <a:schemeClr val="tx1"/>
              </a:solidFill>
              <a:latin typeface="Verdana" pitchFamily="34" charset="0"/>
              <a:ea typeface="MS PGothic" pitchFamily="34" charset="-128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sz="1400" b="0" dirty="0" smtClean="0">
                <a:solidFill>
                  <a:schemeClr val="tx1"/>
                </a:solidFill>
                <a:latin typeface="Verdana" pitchFamily="34" charset="0"/>
                <a:ea typeface="MS PGothic" pitchFamily="34" charset="-128"/>
              </a:rPr>
              <a:t>Key strengths:</a:t>
            </a:r>
          </a:p>
          <a:p>
            <a:pPr marL="720725" lvl="1" indent="-273050"/>
            <a:r>
              <a:rPr lang="en-GB" sz="1200" b="0" dirty="0">
                <a:solidFill>
                  <a:schemeClr val="tx1"/>
                </a:solidFill>
                <a:latin typeface="Verdana" pitchFamily="34" charset="0"/>
                <a:ea typeface="MS PGothic" pitchFamily="34" charset="-128"/>
              </a:rPr>
              <a:t>Spectral consistency of derived parameters, which is achieved by an optimal estimation (OE) approach based on fitting a physically consistent cloud model to satellite observations simultaneously from the visible to the mid-infrared.</a:t>
            </a:r>
            <a:endParaRPr lang="de-DE" sz="1200" b="0" dirty="0">
              <a:solidFill>
                <a:schemeClr val="tx1"/>
              </a:solidFill>
              <a:latin typeface="Verdana" pitchFamily="34" charset="0"/>
              <a:ea typeface="MS PGothic" pitchFamily="34" charset="-128"/>
            </a:endParaRPr>
          </a:p>
          <a:p>
            <a:pPr marL="720725" lvl="1" indent="-273050"/>
            <a:r>
              <a:rPr lang="en-GB" sz="1200" b="0" dirty="0">
                <a:solidFill>
                  <a:schemeClr val="tx1"/>
                </a:solidFill>
                <a:latin typeface="Verdana" pitchFamily="34" charset="0"/>
                <a:ea typeface="MS PGothic" pitchFamily="34" charset="-128"/>
              </a:rPr>
              <a:t>Uncertainty characterization, which is inferred from OE theory on pixel level, physically consistent, propagated into L3 </a:t>
            </a:r>
            <a:r>
              <a:rPr lang="en-GB" sz="1200" b="0" dirty="0" smtClean="0">
                <a:solidFill>
                  <a:schemeClr val="tx1"/>
                </a:solidFill>
                <a:latin typeface="Verdana" pitchFamily="34" charset="0"/>
                <a:ea typeface="MS PGothic" pitchFamily="34" charset="-128"/>
              </a:rPr>
              <a:t>data </a:t>
            </a:r>
            <a:r>
              <a:rPr lang="en-GB" sz="1200" b="0" dirty="0">
                <a:solidFill>
                  <a:schemeClr val="tx1"/>
                </a:solidFill>
                <a:latin typeface="Verdana" pitchFamily="34" charset="0"/>
              </a:rPr>
              <a:t>with uncertainties of the input data (e.g. measurements, a-priori) among the retrieved variables</a:t>
            </a:r>
            <a:r>
              <a:rPr lang="en-GB" sz="1200" b="0" dirty="0" smtClean="0">
                <a:solidFill>
                  <a:schemeClr val="tx1"/>
                </a:solidFill>
                <a:latin typeface="Verdana" pitchFamily="34" charset="0"/>
              </a:rPr>
              <a:t>.</a:t>
            </a:r>
          </a:p>
          <a:p>
            <a:pPr lvl="1"/>
            <a:endParaRPr lang="en-US" sz="1200" b="0" dirty="0">
              <a:solidFill>
                <a:schemeClr val="tx1"/>
              </a:solidFill>
              <a:latin typeface="Verdana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endParaRPr lang="en-US" sz="1200" b="0" dirty="0">
              <a:solidFill>
                <a:schemeClr val="tx1"/>
              </a:solidFill>
              <a:latin typeface="Verdana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0741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Content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3038" y="792164"/>
            <a:ext cx="8747125" cy="257843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sz="2000" dirty="0" err="1" smtClean="0"/>
              <a:t>Cloud_cci</a:t>
            </a:r>
            <a:r>
              <a:rPr lang="de-DE" sz="2000" dirty="0" smtClean="0"/>
              <a:t> </a:t>
            </a:r>
            <a:r>
              <a:rPr lang="de-DE" sz="2000" dirty="0" err="1" smtClean="0"/>
              <a:t>recent</a:t>
            </a:r>
            <a:r>
              <a:rPr lang="de-DE" sz="2000" dirty="0" smtClean="0"/>
              <a:t> </a:t>
            </a:r>
            <a:r>
              <a:rPr lang="de-DE" sz="2000" dirty="0" err="1" smtClean="0"/>
              <a:t>developments</a:t>
            </a:r>
            <a:r>
              <a:rPr lang="de-DE" sz="2000" dirty="0" smtClean="0"/>
              <a:t> </a:t>
            </a:r>
            <a:r>
              <a:rPr lang="de-DE" sz="2000" dirty="0" err="1" smtClean="0"/>
              <a:t>and</a:t>
            </a:r>
            <a:r>
              <a:rPr lang="de-DE" sz="2000" dirty="0" smtClean="0"/>
              <a:t> </a:t>
            </a:r>
            <a:r>
              <a:rPr lang="de-DE" sz="2000" dirty="0" err="1" smtClean="0"/>
              <a:t>available</a:t>
            </a:r>
            <a:r>
              <a:rPr lang="de-DE" sz="2000" dirty="0" smtClean="0"/>
              <a:t> </a:t>
            </a:r>
            <a:r>
              <a:rPr lang="de-DE" sz="2000" dirty="0" err="1" smtClean="0"/>
              <a:t>data</a:t>
            </a:r>
            <a:r>
              <a:rPr lang="de-DE" sz="2000" dirty="0" smtClean="0"/>
              <a:t> </a:t>
            </a:r>
            <a:r>
              <a:rPr lang="de-DE" sz="2000" dirty="0" err="1" smtClean="0"/>
              <a:t>sets</a:t>
            </a:r>
            <a:endParaRPr lang="de-DE" sz="2000" dirty="0" smtClean="0"/>
          </a:p>
          <a:p>
            <a:pPr>
              <a:buFont typeface="Arial" panose="020B0604020202020204" pitchFamily="34" charset="0"/>
              <a:buChar char="•"/>
            </a:pPr>
            <a:endParaRPr lang="de-DE" sz="2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de-DE" sz="2000" dirty="0" err="1" smtClean="0"/>
              <a:t>Intercomparison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latest</a:t>
            </a:r>
            <a:r>
              <a:rPr lang="de-DE" sz="2000" dirty="0" smtClean="0"/>
              <a:t> </a:t>
            </a:r>
            <a:r>
              <a:rPr lang="de-DE" sz="2000" dirty="0" err="1" smtClean="0"/>
              <a:t>versions</a:t>
            </a:r>
            <a:endParaRPr lang="de-DE" sz="2000" dirty="0" smtClean="0"/>
          </a:p>
          <a:p>
            <a:pPr>
              <a:buFont typeface="Arial" panose="020B0604020202020204" pitchFamily="34" charset="0"/>
              <a:buChar char="•"/>
            </a:pPr>
            <a:endParaRPr lang="de-DE" sz="2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de-DE" sz="2000" dirty="0" err="1" smtClean="0"/>
              <a:t>Application</a:t>
            </a:r>
            <a:r>
              <a:rPr lang="de-DE" sz="2000" dirty="0" smtClean="0"/>
              <a:t> </a:t>
            </a:r>
            <a:r>
              <a:rPr lang="de-DE" sz="2000" dirty="0" err="1" smtClean="0"/>
              <a:t>examples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339424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Cloud_cci v2 </a:t>
            </a:r>
            <a:r>
              <a:rPr lang="de-DE" dirty="0" err="1" smtClean="0"/>
              <a:t>datasets</a:t>
            </a:r>
            <a:endParaRPr lang="de-DE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-5938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-5938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1028" name="Bild 305" descr="Plot_Cloudcci_primes_equat_cross_time_19810101_201701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65" y="1186650"/>
            <a:ext cx="7937619" cy="277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29815" y="3906837"/>
            <a:ext cx="788436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zh-CN" sz="1000" b="0" i="1" u="none" strike="noStrike" cap="none" normalizeH="0" baseline="0" dirty="0" smtClean="0" bmk="_Ref465416235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Times New Roman" pitchFamily="18" charset="0"/>
                <a:cs typeface="FreeSans"/>
              </a:rPr>
              <a:t>Time periods and local observation times (equator crossing times) of each satellite sensor considered in Cloud_cci.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zh-CN" sz="1000" b="0" i="1" u="none" strike="noStrike" cap="none" normalizeH="0" baseline="0" dirty="0" smtClean="0" bmk="_Ref465416235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Times New Roman" pitchFamily="18" charset="0"/>
                <a:cs typeface="FreeSans"/>
              </a:rPr>
              <a:t>Figure is taken from </a:t>
            </a:r>
            <a:r>
              <a:rPr kumimoji="0" lang="en-GB" altLang="zh-CN" sz="1000" b="0" i="1" u="none" strike="noStrike" cap="none" normalizeH="0" baseline="0" dirty="0" smtClean="0" bmk="_Ref465416235">
                <a:ln>
                  <a:noFill/>
                </a:ln>
                <a:solidFill>
                  <a:srgbClr val="1F497D"/>
                </a:solidFill>
                <a:effectLst/>
                <a:latin typeface="Trebuchet MS" pitchFamily="34" charset="0"/>
                <a:ea typeface="Times New Roman" pitchFamily="18" charset="0"/>
                <a:cs typeface="FreeSans"/>
              </a:rPr>
              <a:t>Stengel et al. (2017)</a:t>
            </a:r>
            <a:r>
              <a:rPr kumimoji="0" lang="en-GB" altLang="zh-CN" sz="1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FreeSans"/>
              </a:rPr>
              <a:t>.</a:t>
            </a:r>
            <a:endParaRPr kumimoji="0" lang="en-GB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48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Cloud_cci v3 </a:t>
            </a:r>
            <a:r>
              <a:rPr lang="de-DE" dirty="0" err="1" smtClean="0"/>
              <a:t>datasets</a:t>
            </a:r>
            <a:endParaRPr lang="de-DE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-5938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1025" name="Bild 3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61" y="1165586"/>
            <a:ext cx="8084106" cy="281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92350" y="4006480"/>
            <a:ext cx="78488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zh-CN" sz="1000" b="0" i="1" u="none" strike="noStrike" cap="none" normalizeH="0" baseline="0" dirty="0" smtClean="0" bmk="_Ref465416235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Times New Roman" pitchFamily="18" charset="0"/>
                <a:cs typeface="FreeSans"/>
              </a:rPr>
              <a:t>Time periods and local observation times (equator crossing times) of each satellite sensor considered in Cloud_cci. Figure is taken from </a:t>
            </a:r>
            <a:r>
              <a:rPr kumimoji="0" lang="en-GB" altLang="zh-CN" sz="1000" b="0" i="1" u="none" strike="noStrike" cap="none" normalizeH="0" baseline="0" dirty="0" smtClean="0" bmk="_Ref465416235">
                <a:ln>
                  <a:noFill/>
                </a:ln>
                <a:solidFill>
                  <a:srgbClr val="1F497D"/>
                </a:solidFill>
                <a:effectLst/>
                <a:latin typeface="Trebuchet MS" pitchFamily="34" charset="0"/>
                <a:ea typeface="Times New Roman" pitchFamily="18" charset="0"/>
                <a:cs typeface="FreeSans"/>
              </a:rPr>
              <a:t>Stengel et al. (2018b)</a:t>
            </a:r>
            <a:r>
              <a:rPr kumimoji="0" lang="en-GB" altLang="zh-CN" sz="1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FreeSans"/>
              </a:rPr>
              <a:t>.</a:t>
            </a:r>
            <a:endParaRPr kumimoji="0" lang="en-GB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7575504" y="1054564"/>
            <a:ext cx="1007842" cy="278324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985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Cloud_cci AVHRR-PMv3 vs. v2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Examples</a:t>
            </a:r>
            <a:r>
              <a:rPr lang="de-DE" dirty="0" smtClean="0"/>
              <a:t> (</a:t>
            </a:r>
            <a:r>
              <a:rPr lang="de-DE" dirty="0" err="1" smtClean="0"/>
              <a:t>monthly</a:t>
            </a:r>
            <a:r>
              <a:rPr lang="de-DE" dirty="0" smtClean="0"/>
              <a:t> </a:t>
            </a:r>
            <a:r>
              <a:rPr lang="de-DE" dirty="0" err="1" smtClean="0"/>
              <a:t>means</a:t>
            </a:r>
            <a:r>
              <a:rPr lang="de-DE" dirty="0" smtClean="0"/>
              <a:t>)</a:t>
            </a:r>
            <a:endParaRPr lang="de-DE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64" y="1387281"/>
            <a:ext cx="8820472" cy="2633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3077607" y="4205180"/>
            <a:ext cx="59683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/>
              <a:t>Significant</a:t>
            </a:r>
            <a:r>
              <a:rPr lang="de-DE" sz="1600" dirty="0" smtClean="0"/>
              <a:t> </a:t>
            </a:r>
            <a:r>
              <a:rPr lang="de-DE" sz="1600" dirty="0" err="1" smtClean="0"/>
              <a:t>changes</a:t>
            </a:r>
            <a:r>
              <a:rPr lang="de-DE" sz="1600" dirty="0" smtClean="0"/>
              <a:t> </a:t>
            </a:r>
            <a:r>
              <a:rPr lang="de-DE" sz="1600" dirty="0" err="1" smtClean="0"/>
              <a:t>for</a:t>
            </a:r>
            <a:r>
              <a:rPr lang="de-DE" sz="1600" dirty="0" smtClean="0"/>
              <a:t> CER (in </a:t>
            </a:r>
            <a:r>
              <a:rPr lang="de-DE" sz="1600" dirty="0" err="1" smtClean="0"/>
              <a:t>particular</a:t>
            </a:r>
            <a:r>
              <a:rPr lang="de-DE" sz="1600" dirty="0" smtClean="0"/>
              <a:t> </a:t>
            </a:r>
            <a:r>
              <a:rPr lang="de-DE" sz="1600" dirty="0" err="1" smtClean="0"/>
              <a:t>for</a:t>
            </a:r>
            <a:r>
              <a:rPr lang="de-DE" sz="1600" dirty="0" smtClean="0"/>
              <a:t> </a:t>
            </a:r>
            <a:r>
              <a:rPr lang="de-DE" sz="1600" dirty="0" err="1" smtClean="0"/>
              <a:t>ice</a:t>
            </a:r>
            <a:r>
              <a:rPr lang="de-DE" sz="1600" dirty="0" smtClean="0"/>
              <a:t> </a:t>
            </a:r>
            <a:r>
              <a:rPr lang="de-DE" sz="1600" dirty="0" err="1" smtClean="0"/>
              <a:t>clouds</a:t>
            </a:r>
            <a:r>
              <a:rPr lang="de-DE" sz="1600" dirty="0" smtClean="0"/>
              <a:t>)</a:t>
            </a:r>
            <a:endParaRPr lang="de-DE" sz="1600" dirty="0"/>
          </a:p>
        </p:txBody>
      </p:sp>
      <p:cxnSp>
        <p:nvCxnSpPr>
          <p:cNvPr id="6" name="Gerade Verbindung mit Pfeil 5"/>
          <p:cNvCxnSpPr/>
          <p:nvPr/>
        </p:nvCxnSpPr>
        <p:spPr>
          <a:xfrm flipV="1">
            <a:off x="6449471" y="3408844"/>
            <a:ext cx="504056" cy="702077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248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Cloud_cci</a:t>
            </a:r>
            <a:r>
              <a:rPr lang="de-DE" dirty="0" smtClean="0"/>
              <a:t> AVHRR-PM v3 vs. v2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Broadband (SW &amp; LW) </a:t>
            </a:r>
            <a:r>
              <a:rPr lang="de-DE" dirty="0" err="1" smtClean="0"/>
              <a:t>flux</a:t>
            </a:r>
            <a:r>
              <a:rPr lang="de-DE" dirty="0" smtClean="0"/>
              <a:t> </a:t>
            </a:r>
            <a:r>
              <a:rPr lang="de-DE" dirty="0" err="1"/>
              <a:t>e</a:t>
            </a:r>
            <a:r>
              <a:rPr lang="de-DE" dirty="0" err="1" smtClean="0"/>
              <a:t>xamples</a:t>
            </a:r>
            <a:r>
              <a:rPr lang="de-DE" dirty="0" smtClean="0"/>
              <a:t> (</a:t>
            </a:r>
            <a:r>
              <a:rPr lang="de-DE" dirty="0" err="1" smtClean="0"/>
              <a:t>monthly</a:t>
            </a:r>
            <a:r>
              <a:rPr lang="de-DE" dirty="0" smtClean="0"/>
              <a:t> </a:t>
            </a:r>
            <a:r>
              <a:rPr lang="de-DE" dirty="0" err="1" smtClean="0"/>
              <a:t>means</a:t>
            </a:r>
            <a:r>
              <a:rPr lang="de-DE" dirty="0" smtClean="0"/>
              <a:t>). </a:t>
            </a:r>
            <a:r>
              <a:rPr lang="de-DE" b="1" dirty="0" smtClean="0">
                <a:solidFill>
                  <a:srgbClr val="FF0000"/>
                </a:solidFill>
              </a:rPr>
              <a:t>New in v3</a:t>
            </a:r>
            <a:r>
              <a:rPr lang="de-DE" dirty="0" smtClean="0"/>
              <a:t>!</a:t>
            </a:r>
            <a:endParaRPr lang="de-DE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68" y="1294006"/>
            <a:ext cx="8982236" cy="2777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718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30853" y="0"/>
            <a:ext cx="8229600" cy="857250"/>
          </a:xfrm>
        </p:spPr>
        <p:txBody>
          <a:bodyPr>
            <a:noAutofit/>
          </a:bodyPr>
          <a:lstStyle/>
          <a:p>
            <a:r>
              <a:rPr lang="de-DE" sz="2400" dirty="0" err="1" smtClean="0"/>
              <a:t>Comparisons</a:t>
            </a:r>
            <a:r>
              <a:rPr lang="de-DE" sz="2400" dirty="0" smtClean="0"/>
              <a:t> v3 </a:t>
            </a:r>
            <a:r>
              <a:rPr lang="de-DE" sz="2400" dirty="0" err="1" smtClean="0"/>
              <a:t>vs</a:t>
            </a:r>
            <a:r>
              <a:rPr lang="de-DE" sz="2400" dirty="0" smtClean="0"/>
              <a:t> v2</a:t>
            </a:r>
            <a:endParaRPr lang="de-DE" sz="2400" dirty="0"/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3971713"/>
              </p:ext>
            </p:extLst>
          </p:nvPr>
        </p:nvGraphicFramePr>
        <p:xfrm>
          <a:off x="611560" y="1167595"/>
          <a:ext cx="7704856" cy="3849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5" name="Dokument" r:id="rId3" imgW="6532766" imgH="4358260" progId="Word.Document.12">
                  <p:embed/>
                </p:oleObj>
              </mc:Choice>
              <mc:Fallback>
                <p:oleObj name="Dokument" r:id="rId3" imgW="6532766" imgH="435826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1560" y="1167595"/>
                        <a:ext cx="7704856" cy="38491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8476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067"/>
          <a:stretch/>
        </p:blipFill>
        <p:spPr>
          <a:xfrm>
            <a:off x="0" y="1828435"/>
            <a:ext cx="9144000" cy="2693555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207909" y="1135787"/>
            <a:ext cx="86891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 smtClean="0"/>
              <a:t>Comparison</a:t>
            </a:r>
            <a:r>
              <a:rPr lang="de-DE" sz="1400" dirty="0" smtClean="0"/>
              <a:t> </a:t>
            </a:r>
            <a:r>
              <a:rPr lang="de-DE" sz="1400" dirty="0" err="1" smtClean="0"/>
              <a:t>of</a:t>
            </a:r>
            <a:r>
              <a:rPr lang="de-DE" sz="1400" dirty="0" smtClean="0"/>
              <a:t> </a:t>
            </a:r>
            <a:r>
              <a:rPr lang="de-DE" sz="1400" dirty="0" err="1" smtClean="0"/>
              <a:t>Cloud_cci</a:t>
            </a:r>
            <a:r>
              <a:rPr lang="de-DE" sz="1400" dirty="0" smtClean="0"/>
              <a:t> AVHRR-AM v3 </a:t>
            </a:r>
            <a:r>
              <a:rPr lang="de-DE" sz="1400" dirty="0" err="1" smtClean="0"/>
              <a:t>and</a:t>
            </a:r>
            <a:r>
              <a:rPr lang="de-DE" sz="1400" dirty="0" smtClean="0"/>
              <a:t> ATSR2-AATSR v3 </a:t>
            </a:r>
            <a:r>
              <a:rPr lang="de-DE" sz="1400" dirty="0" err="1" smtClean="0"/>
              <a:t>with</a:t>
            </a:r>
            <a:r>
              <a:rPr lang="de-DE" sz="1400" dirty="0" smtClean="0"/>
              <a:t> </a:t>
            </a:r>
            <a:r>
              <a:rPr lang="de-DE" sz="1400" dirty="0" err="1" smtClean="0"/>
              <a:t>other</a:t>
            </a:r>
            <a:r>
              <a:rPr lang="de-DE" sz="1400" dirty="0" smtClean="0"/>
              <a:t> </a:t>
            </a:r>
            <a:r>
              <a:rPr lang="de-DE" sz="1400" dirty="0" err="1" smtClean="0"/>
              <a:t>datasets</a:t>
            </a:r>
            <a:endParaRPr lang="de-DE" sz="1400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730853" y="0"/>
            <a:ext cx="8229600" cy="857250"/>
          </a:xfrm>
        </p:spPr>
        <p:txBody>
          <a:bodyPr>
            <a:noAutofit/>
          </a:bodyPr>
          <a:lstStyle/>
          <a:p>
            <a:r>
              <a:rPr lang="de-DE" sz="2400" dirty="0" err="1" smtClean="0"/>
              <a:t>Comparisons</a:t>
            </a:r>
            <a:r>
              <a:rPr lang="de-DE" sz="2400" dirty="0" smtClean="0"/>
              <a:t> v3 </a:t>
            </a:r>
            <a:r>
              <a:rPr lang="de-DE" sz="2400" dirty="0" err="1" smtClean="0"/>
              <a:t>vs</a:t>
            </a:r>
            <a:r>
              <a:rPr lang="de-DE" sz="2400" dirty="0" smtClean="0"/>
              <a:t> v2 (2)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44672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Linking </a:t>
            </a:r>
            <a:r>
              <a:rPr lang="de-DE" dirty="0" err="1" smtClean="0"/>
              <a:t>cloud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radiation</a:t>
            </a:r>
            <a:r>
              <a:rPr lang="de-DE" dirty="0" smtClean="0"/>
              <a:t> </a:t>
            </a:r>
            <a:r>
              <a:rPr lang="de-DE" dirty="0" err="1" smtClean="0"/>
              <a:t>properties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9642"/>
            <a:ext cx="9144000" cy="2006974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611560" y="998607"/>
            <a:ext cx="6734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Cloud </a:t>
            </a:r>
            <a:r>
              <a:rPr lang="de-DE" dirty="0" err="1" smtClean="0"/>
              <a:t>radiative</a:t>
            </a:r>
            <a:r>
              <a:rPr lang="de-DE" dirty="0" smtClean="0"/>
              <a:t> </a:t>
            </a:r>
            <a:r>
              <a:rPr lang="de-DE" dirty="0" err="1" smtClean="0"/>
              <a:t>effect</a:t>
            </a:r>
            <a:r>
              <a:rPr lang="de-DE" dirty="0" smtClean="0"/>
              <a:t> at TOA (2003-2016)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251520" y="3843027"/>
            <a:ext cx="86409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Very good agreement between Cloud_cci AVHRR-PMv3 and CERES EBAF TOA Ed4.0. cloud radiative effect. Cloud_cci AVHRR-PMv3 covers 1982 to 2016 and includes a large variety of cloud and radiative flux properties at AVHRR GAC spatial resolution (~4km).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77084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CI_cloud">
  <a:themeElements>
    <a:clrScheme name="Esa presentatio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Esa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ESA Presentation 16-9.potx" id="{625F8AEC-1CDE-415D-B0E3-F5C995E29248}" vid="{7620660D-6BA5-4224-AA6E-849C46B07D63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95F947CC68284A92DD76895F95485E" ma:contentTypeVersion="" ma:contentTypeDescription="Create a new document." ma:contentTypeScope="" ma:versionID="d2f7bac1cc6cefe942785cfbb8bae163">
  <xsd:schema xmlns:xsd="http://www.w3.org/2001/XMLSchema" xmlns:xs="http://www.w3.org/2001/XMLSchema" xmlns:p="http://schemas.microsoft.com/office/2006/metadata/properties" xmlns:ns2="f2760952-b3bb-408f-ace6-eb1e07642b86" targetNamespace="http://schemas.microsoft.com/office/2006/metadata/properties" ma:root="true" ma:fieldsID="70e6d848e258403642b2016fccd44a87" ns2:_="">
    <xsd:import namespace="f2760952-b3bb-408f-ace6-eb1e07642b8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760952-b3bb-408f-ace6-eb1e07642b8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description="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D587E21-31CA-408E-A5B1-4B7F0D8D9C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760952-b3bb-408f-ace6-eb1e07642b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E22279E-2C4C-4C93-8498-455A58D1433E}">
  <ds:schemaRefs>
    <ds:schemaRef ds:uri="http://schemas.microsoft.com/office/2006/metadata/properties"/>
    <ds:schemaRef ds:uri="http://schemas.openxmlformats.org/package/2006/metadata/core-properties"/>
    <ds:schemaRef ds:uri="f2760952-b3bb-408f-ace6-eb1e07642b86"/>
    <ds:schemaRef ds:uri="http://purl.org/dc/elements/1.1/"/>
    <ds:schemaRef ds:uri="http://purl.org/dc/dcmitype/"/>
    <ds:schemaRef ds:uri="http://purl.org/dc/terms/"/>
    <ds:schemaRef ds:uri="http://schemas.microsoft.com/office/2006/documentManagement/types"/>
    <ds:schemaRef ds:uri="http://www.w3.org/XML/1998/namespace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48D79E0-F545-4A75-B39D-7B8AF1D9BA8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CCI_cloud</Template>
  <TotalTime>0</TotalTime>
  <Words>470</Words>
  <Application>Microsoft Office PowerPoint</Application>
  <PresentationFormat>Bildschirmpräsentation (16:9)</PresentationFormat>
  <Paragraphs>44</Paragraphs>
  <Slides>12</Slides>
  <Notes>0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4" baseType="lpstr">
      <vt:lpstr>CCI_cloud</vt:lpstr>
      <vt:lpstr>Dokument</vt:lpstr>
      <vt:lpstr>PowerPoint-Präsentation</vt:lpstr>
      <vt:lpstr>Content</vt:lpstr>
      <vt:lpstr>Cloud_cci v2 datasets</vt:lpstr>
      <vt:lpstr>Cloud_cci v3 datasets</vt:lpstr>
      <vt:lpstr>Cloud_cci AVHRR-PMv3 vs. v2</vt:lpstr>
      <vt:lpstr>Cloud_cci AVHRR-PM v3 vs. v2</vt:lpstr>
      <vt:lpstr>Comparisons v3 vs v2</vt:lpstr>
      <vt:lpstr>Comparisons v3 vs v2 (2)</vt:lpstr>
      <vt:lpstr>Linking cloud and radiation properties</vt:lpstr>
      <vt:lpstr>Application Examples (1)</vt:lpstr>
      <vt:lpstr>PowerPoint-Präsentation</vt:lpstr>
      <vt:lpstr>PowerPoint-Präsentation</vt:lpstr>
    </vt:vector>
  </TitlesOfParts>
  <Company>Deutscher Wetterdienst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>TITLE OF PRESENTATION</dc:subject>
  <dc:creator>Hollmann Rainer</dc:creator>
  <cp:lastModifiedBy>Hollmann Rainer</cp:lastModifiedBy>
  <cp:revision>11</cp:revision>
  <cp:lastPrinted>2008-08-26T16:26:23Z</cp:lastPrinted>
  <dcterms:created xsi:type="dcterms:W3CDTF">2018-10-30T06:57:06Z</dcterms:created>
  <dcterms:modified xsi:type="dcterms:W3CDTF">2018-10-30T11:23:23Z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Title">
    <vt:lpwstr>TITLE OF PRESENTATION</vt:lpwstr>
  </property>
  <property fmtid="{D5CDD505-2E9C-101B-9397-08002B2CF9AE}" pid="3" name="PSubtitle">
    <vt:lpwstr>TITLE OF PRESENTATION</vt:lpwstr>
  </property>
  <property fmtid="{D5CDD505-2E9C-101B-9397-08002B2CF9AE}" pid="4" name="PAuthor">
    <vt:lpwstr> </vt:lpwstr>
  </property>
  <property fmtid="{D5CDD505-2E9C-101B-9397-08002B2CF9AE}" pid="5" name="PPlace">
    <vt:lpwstr/>
  </property>
  <property fmtid="{D5CDD505-2E9C-101B-9397-08002B2CF9AE}" pid="6" name="PDate">
    <vt:lpwstr>DD/MM/YYYY</vt:lpwstr>
  </property>
  <property fmtid="{D5CDD505-2E9C-101B-9397-08002B2CF9AE}" pid="7" name="PProgramme">
    <vt:lpwstr/>
  </property>
  <property fmtid="{D5CDD505-2E9C-101B-9397-08002B2CF9AE}" pid="8" name="PEmail">
    <vt:lpwstr/>
  </property>
  <property fmtid="{D5CDD505-2E9C-101B-9397-08002B2CF9AE}" pid="9" name="PClassification">
    <vt:lpwstr>ESA UNCLASSIFIED – For Official Use</vt:lpwstr>
  </property>
  <property fmtid="{D5CDD505-2E9C-101B-9397-08002B2CF9AE}" pid="10" name="POptionButton1">
    <vt:bool>true</vt:bool>
  </property>
  <property fmtid="{D5CDD505-2E9C-101B-9397-08002B2CF9AE}" pid="11" name="POptionButton2">
    <vt:bool>false</vt:bool>
  </property>
  <property fmtid="{D5CDD505-2E9C-101B-9397-08002B2CF9AE}" pid="12" name="ESAVersion">
    <vt:lpwstr>5GV2.0</vt:lpwstr>
  </property>
  <property fmtid="{D5CDD505-2E9C-101B-9397-08002B2CF9AE}" pid="13" name="ShowESADialog1">
    <vt:bool>true</vt:bool>
  </property>
  <property fmtid="{D5CDD505-2E9C-101B-9397-08002B2CF9AE}" pid="14" name="ContentTypeId">
    <vt:lpwstr>0x0101008995F947CC68284A92DD76895F95485E</vt:lpwstr>
  </property>
  <property fmtid="{D5CDD505-2E9C-101B-9397-08002B2CF9AE}" pid="15" name="Document Type">
    <vt:lpwstr>HO - Handout / Presentation</vt:lpwstr>
  </property>
  <property fmtid="{D5CDD505-2E9C-101B-9397-08002B2CF9AE}" pid="16" name="Reference">
    <vt:lpwstr/>
  </property>
  <property fmtid="{D5CDD505-2E9C-101B-9397-08002B2CF9AE}" pid="17" name="Classification">
    <vt:lpwstr>ESA UNCLASSIFIED - For Official Use</vt:lpwstr>
  </property>
  <property fmtid="{D5CDD505-2E9C-101B-9397-08002B2CF9AE}" pid="18" name="Classification Caveat">
    <vt:lpwstr/>
  </property>
  <property fmtid="{D5CDD505-2E9C-101B-9397-08002B2CF9AE}" pid="19" name="Status">
    <vt:lpwstr/>
  </property>
  <property fmtid="{D5CDD505-2E9C-101B-9397-08002B2CF9AE}" pid="20" name="bmsSiteName">
    <vt:lpwstr/>
  </property>
  <property fmtid="{D5CDD505-2E9C-101B-9397-08002B2CF9AE}" pid="21" name="Originating Organisation">
    <vt:lpwstr/>
  </property>
  <property fmtid="{D5CDD505-2E9C-101B-9397-08002B2CF9AE}" pid="22" name="Distribution">
    <vt:lpwstr/>
  </property>
  <property fmtid="{D5CDD505-2E9C-101B-9397-08002B2CF9AE}" pid="23" name="bmsSitename2">
    <vt:lpwstr/>
  </property>
  <property fmtid="{D5CDD505-2E9C-101B-9397-08002B2CF9AE}" pid="24" name="bmsAddress">
    <vt:lpwstr/>
  </property>
  <property fmtid="{D5CDD505-2E9C-101B-9397-08002B2CF9AE}" pid="25" name="bmsPlace">
    <vt:lpwstr/>
  </property>
  <property fmtid="{D5CDD505-2E9C-101B-9397-08002B2CF9AE}" pid="26" name="bmsPhoneFax">
    <vt:lpwstr/>
  </property>
  <property fmtid="{D5CDD505-2E9C-101B-9397-08002B2CF9AE}" pid="27" name="Issue">
    <vt:i4>0</vt:i4>
  </property>
  <property fmtid="{D5CDD505-2E9C-101B-9397-08002B2CF9AE}" pid="28" name="Revision">
    <vt:i4>0</vt:i4>
  </property>
</Properties>
</file>