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Lst>
  <p:notesMasterIdLst>
    <p:notesMasterId r:id="rId26"/>
  </p:notesMasterIdLst>
  <p:handoutMasterIdLst>
    <p:handoutMasterId r:id="rId27"/>
  </p:handoutMasterIdLst>
  <p:sldIdLst>
    <p:sldId id="271" r:id="rId6"/>
    <p:sldId id="283" r:id="rId7"/>
    <p:sldId id="284" r:id="rId8"/>
    <p:sldId id="285" r:id="rId9"/>
    <p:sldId id="286" r:id="rId10"/>
    <p:sldId id="287" r:id="rId11"/>
    <p:sldId id="288" r:id="rId12"/>
    <p:sldId id="276" r:id="rId13"/>
    <p:sldId id="278" r:id="rId14"/>
    <p:sldId id="279" r:id="rId15"/>
    <p:sldId id="289" r:id="rId16"/>
    <p:sldId id="290" r:id="rId17"/>
    <p:sldId id="291" r:id="rId18"/>
    <p:sldId id="292" r:id="rId19"/>
    <p:sldId id="293" r:id="rId20"/>
    <p:sldId id="294" r:id="rId21"/>
    <p:sldId id="275" r:id="rId22"/>
    <p:sldId id="280" r:id="rId23"/>
    <p:sldId id="281" r:id="rId24"/>
    <p:sldId id="282" r:id="rId25"/>
  </p:sldIdLst>
  <p:sldSz cx="9144000" cy="5143500" type="screen16x9"/>
  <p:notesSz cx="7023100" cy="9309100"/>
  <p:defaultTextStyle>
    <a:defPPr>
      <a:defRPr lang="en-GB"/>
    </a:defPPr>
    <a:lvl1pPr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03A"/>
    <a:srgbClr val="008542"/>
    <a:srgbClr val="00338D"/>
    <a:srgbClr val="0098DB"/>
    <a:srgbClr val="00549F"/>
    <a:srgbClr val="FDC82F"/>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140" d="100"/>
          <a:sy n="140" d="100"/>
        </p:scale>
        <p:origin x="744"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ESMValTool</c:v>
                </c:pt>
                <c:pt idx="1">
                  <c:v>CMF</c:v>
                </c:pt>
                <c:pt idx="2">
                  <c:v>CCI toolbox</c:v>
                </c:pt>
                <c:pt idx="3">
                  <c:v>CCI data portal</c:v>
                </c:pt>
                <c:pt idx="4">
                  <c:v>Obs4MIPs</c:v>
                </c:pt>
              </c:strCache>
            </c:strRef>
          </c:cat>
          <c:val>
            <c:numRef>
              <c:f>Sheet1!$B$2:$B$6</c:f>
              <c:numCache>
                <c:formatCode>General</c:formatCode>
                <c:ptCount val="5"/>
                <c:pt idx="0">
                  <c:v>4.0</c:v>
                </c:pt>
                <c:pt idx="1">
                  <c:v>2.0</c:v>
                </c:pt>
                <c:pt idx="2">
                  <c:v>6.0</c:v>
                </c:pt>
                <c:pt idx="3">
                  <c:v>2.0</c:v>
                </c:pt>
                <c:pt idx="4">
                  <c:v>3.0</c:v>
                </c:pt>
              </c:numCache>
            </c:numRef>
          </c:val>
          <c:extLst xmlns:c16r2="http://schemas.microsoft.com/office/drawing/2015/06/chart">
            <c:ext xmlns:c16="http://schemas.microsoft.com/office/drawing/2014/chart" uri="{C3380CC4-5D6E-409C-BE32-E72D297353CC}">
              <c16:uniqueId val="{00000000-91D9-4C75-9293-83D7CFAF54E0}"/>
            </c:ext>
          </c:extLst>
        </c:ser>
        <c:dLbls>
          <c:showLegendKey val="0"/>
          <c:showVal val="0"/>
          <c:showCatName val="0"/>
          <c:showSerName val="0"/>
          <c:showPercent val="0"/>
          <c:showBubbleSize val="0"/>
        </c:dLbls>
        <c:gapWidth val="219"/>
        <c:overlap val="-27"/>
        <c:axId val="666218864"/>
        <c:axId val="666219392"/>
      </c:barChart>
      <c:catAx>
        <c:axId val="66621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219392"/>
        <c:crosses val="autoZero"/>
        <c:auto val="1"/>
        <c:lblAlgn val="ctr"/>
        <c:lblOffset val="100"/>
        <c:noMultiLvlLbl val="0"/>
      </c:catAx>
      <c:valAx>
        <c:axId val="6662193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6218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anose="020B0604020202020204" pitchFamily="34" charset="0"/>
              </a:defRPr>
            </a:lvl1pPr>
          </a:lstStyle>
          <a:p>
            <a:fld id="{65B87E98-0639-4231-B255-0610A8A0BCEF}" type="slidenum">
              <a:rPr lang="it-IT" altLang="en-US"/>
              <a:pPr/>
              <a:t>‹#›</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B5A8051E-9B47-4207-A40E-F5B5FDD08BB7}" type="datetimeFigureOut">
              <a:rPr lang="en-GB" altLang="en-US"/>
              <a:pPr/>
              <a:t>31/10/2018</a:t>
            </a:fld>
            <a:endParaRPr lang="en-GB" altLang="en-US"/>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6DF48260-AB77-4914-9783-09E61CC0E64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Calibri" pitchFamily="34" charset="0"/>
                <a:ea typeface="MS PGothic" panose="020B0600070205080204" pitchFamily="34" charset="-128"/>
                <a:cs typeface="ＭＳ Ｐゴシック" charset="0"/>
              </a:rPr>
              <a:t>Task 6: Coordination and outreach</a:t>
            </a:r>
          </a:p>
          <a:p>
            <a:r>
              <a:rPr lang="en-GB" sz="1200" i="1" kern="1200" dirty="0">
                <a:solidFill>
                  <a:schemeClr val="tx1"/>
                </a:solidFill>
                <a:effectLst/>
                <a:latin typeface="Calibri" pitchFamily="34" charset="0"/>
                <a:ea typeface="MS PGothic" panose="020B0600070205080204" pitchFamily="34" charset="-128"/>
                <a:cs typeface="ＭＳ Ｐゴシック" charset="0"/>
              </a:rPr>
              <a:t>Responsible partners: Met Office, ECMWF, MPI-M, </a:t>
            </a:r>
            <a:r>
              <a:rPr lang="en-GB" sz="1200" i="1" kern="1200" dirty="0" err="1">
                <a:solidFill>
                  <a:schemeClr val="tx1"/>
                </a:solidFill>
                <a:effectLst/>
                <a:latin typeface="Calibri" pitchFamily="34" charset="0"/>
                <a:ea typeface="MS PGothic" panose="020B0600070205080204" pitchFamily="34" charset="-128"/>
                <a:cs typeface="ＭＳ Ｐゴシック" charset="0"/>
              </a:rPr>
              <a:t>Météo</a:t>
            </a:r>
            <a:r>
              <a:rPr lang="en-GB" sz="1200" i="1" kern="1200" dirty="0">
                <a:solidFill>
                  <a:schemeClr val="tx1"/>
                </a:solidFill>
                <a:effectLst/>
                <a:latin typeface="Calibri" pitchFamily="34" charset="0"/>
                <a:ea typeface="MS PGothic" panose="020B0600070205080204" pitchFamily="34" charset="-128"/>
                <a:cs typeface="ＭＳ Ｐゴシック" charset="0"/>
              </a:rPr>
              <a:t> France, IPSL, SMHI, BSC </a:t>
            </a:r>
            <a:br>
              <a:rPr lang="en-GB" sz="1200" i="1" kern="1200" dirty="0">
                <a:solidFill>
                  <a:schemeClr val="tx1"/>
                </a:solidFill>
                <a:effectLst/>
                <a:latin typeface="Calibri" pitchFamily="34" charset="0"/>
                <a:ea typeface="MS PGothic" panose="020B0600070205080204" pitchFamily="34" charset="-128"/>
                <a:cs typeface="ＭＳ Ｐゴシック" charset="0"/>
              </a:rPr>
            </a:br>
            <a:r>
              <a:rPr lang="en-GB" sz="1200" i="1" kern="1200" dirty="0">
                <a:solidFill>
                  <a:schemeClr val="tx1"/>
                </a:solidFill>
                <a:effectLst/>
                <a:latin typeface="Calibri" pitchFamily="34" charset="0"/>
                <a:ea typeface="MS PGothic" panose="020B0600070205080204" pitchFamily="34" charset="-128"/>
                <a:cs typeface="ＭＳ Ｐゴシック" charset="0"/>
              </a:rPr>
              <a:t>[All partners = 8.8 PM]</a:t>
            </a:r>
            <a:endParaRPr lang="en-GB" sz="1200" kern="1200" dirty="0">
              <a:solidFill>
                <a:schemeClr val="tx1"/>
              </a:solidFill>
              <a:effectLst/>
              <a:latin typeface="Calibri" pitchFamily="34" charset="0"/>
              <a:ea typeface="MS PGothic" panose="020B0600070205080204" pitchFamily="34" charset="-128"/>
              <a:cs typeface="ＭＳ Ｐゴシック" charset="0"/>
            </a:endParaRPr>
          </a:p>
          <a:p>
            <a:pPr lvl="2"/>
            <a:endParaRPr lang="en-GB" sz="1200" b="1" kern="1200" dirty="0">
              <a:solidFill>
                <a:schemeClr val="tx1"/>
              </a:solidFill>
              <a:effectLst/>
              <a:latin typeface="Calibri" pitchFamily="34" charset="0"/>
              <a:ea typeface="MS PGothic" panose="020B0600070205080204" pitchFamily="34" charset="-128"/>
              <a:cs typeface="+mn-cs"/>
            </a:endParaRPr>
          </a:p>
          <a:p>
            <a:pPr lvl="0"/>
            <a:r>
              <a:rPr lang="en-GB" sz="1200" b="1" kern="1200" dirty="0">
                <a:solidFill>
                  <a:schemeClr val="tx1"/>
                </a:solidFill>
                <a:effectLst/>
                <a:latin typeface="Calibri" pitchFamily="34" charset="0"/>
                <a:ea typeface="MS PGothic" panose="020B0600070205080204" pitchFamily="34" charset="-128"/>
                <a:cs typeface="ＭＳ Ｐゴシック" charset="0"/>
              </a:rPr>
              <a:t>CMUG workshops and events</a:t>
            </a:r>
          </a:p>
          <a:p>
            <a:pPr lvl="0"/>
            <a:r>
              <a:rPr lang="en-GB" sz="1200" b="0" kern="1200" dirty="0">
                <a:solidFill>
                  <a:schemeClr val="tx1"/>
                </a:solidFill>
                <a:effectLst/>
                <a:latin typeface="Calibri" pitchFamily="34" charset="0"/>
                <a:ea typeface="MS PGothic" panose="020B0600070205080204" pitchFamily="34" charset="-128"/>
                <a:cs typeface="ＭＳ Ｐゴシック" charset="0"/>
              </a:rPr>
              <a:t>… It is proposed to continue the Integration meetings hosted by CMUG annually (as in Phase 2)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BE" sz="1200" b="0" kern="1200" dirty="0">
                <a:solidFill>
                  <a:schemeClr val="tx1"/>
                </a:solidFill>
                <a:effectLst/>
                <a:latin typeface="Calibri" pitchFamily="34" charset="0"/>
                <a:ea typeface="MS PGothic" panose="020B0600070205080204" pitchFamily="34" charset="-128"/>
                <a:cs typeface="ＭＳ Ｐゴシック" charset="0"/>
              </a:rPr>
              <a:t>…</a:t>
            </a:r>
            <a:r>
              <a:rPr lang="en-GB" sz="1200" b="0" kern="1200" baseline="0" dirty="0">
                <a:solidFill>
                  <a:schemeClr val="tx1"/>
                </a:solidFill>
                <a:effectLst/>
                <a:latin typeface="Calibri" pitchFamily="34" charset="0"/>
                <a:ea typeface="MS PGothic" panose="020B0600070205080204" pitchFamily="34" charset="-128"/>
                <a:cs typeface="ＭＳ Ｐゴシック" charset="0"/>
              </a:rPr>
              <a:t> </a:t>
            </a:r>
            <a:r>
              <a:rPr lang="en-GB" sz="1200" b="0" kern="1200" dirty="0">
                <a:solidFill>
                  <a:schemeClr val="tx1"/>
                </a:solidFill>
                <a:effectLst/>
                <a:latin typeface="Calibri" pitchFamily="34" charset="0"/>
                <a:ea typeface="MS PGothic" panose="020B0600070205080204" pitchFamily="34" charset="-128"/>
                <a:cs typeface="ＭＳ Ｐゴシック" charset="0"/>
              </a:rPr>
              <a:t>CMUG input to climate meetings to engage researchers across Europe will be organised … (</a:t>
            </a:r>
            <a:r>
              <a:rPr lang="en-US" sz="1200" b="0" i="0" kern="1200" dirty="0">
                <a:solidFill>
                  <a:schemeClr val="tx1"/>
                </a:solidFill>
                <a:effectLst/>
                <a:latin typeface="Calibri" pitchFamily="34" charset="0"/>
                <a:ea typeface="MS PGothic" panose="020B0600070205080204" pitchFamily="34" charset="-128"/>
                <a:cs typeface="ＭＳ Ｐゴシック" charset="0"/>
              </a:rPr>
              <a:t>European Conference on Applied Climatology (ECAC)</a:t>
            </a:r>
            <a:r>
              <a:rPr lang="en-GB" sz="1200" b="0" i="0" kern="1200" dirty="0">
                <a:solidFill>
                  <a:schemeClr val="tx1"/>
                </a:solidFill>
                <a:effectLst/>
                <a:latin typeface="Calibri" pitchFamily="34" charset="0"/>
                <a:ea typeface="MS PGothic" panose="020B0600070205080204" pitchFamily="34" charset="-128"/>
                <a:cs typeface="ＭＳ Ｐゴシック" charset="0"/>
              </a:rPr>
              <a:t>)</a:t>
            </a:r>
            <a:endParaRPr lang="en-GB" sz="1200" b="0" kern="1200" dirty="0">
              <a:solidFill>
                <a:schemeClr val="tx1"/>
              </a:solidFill>
              <a:effectLst/>
              <a:latin typeface="Calibri" pitchFamily="34" charset="0"/>
              <a:ea typeface="MS PGothic" panose="020B0600070205080204" pitchFamily="34" charset="-128"/>
              <a:cs typeface="ＭＳ Ｐゴシック" charset="0"/>
            </a:endParaRPr>
          </a:p>
          <a:p>
            <a:pPr lvl="0"/>
            <a:r>
              <a:rPr lang="en-GB" sz="1200" b="0" kern="1200" dirty="0">
                <a:solidFill>
                  <a:schemeClr val="tx1"/>
                </a:solidFill>
                <a:effectLst/>
                <a:latin typeface="Calibri" pitchFamily="34" charset="0"/>
                <a:ea typeface="MS PGothic" panose="020B0600070205080204" pitchFamily="34" charset="-128"/>
                <a:cs typeface="ＭＳ Ｐゴシック" charset="0"/>
              </a:rPr>
              <a:t>… A workshop in the third year of CMUG is also proposed to gather input for the CMUG deliverable of a Foresight report / community white paper on satellite Earth observations</a:t>
            </a:r>
            <a:r>
              <a:rPr lang="en-GB" sz="1200" b="0" kern="1200" baseline="0" dirty="0">
                <a:solidFill>
                  <a:schemeClr val="tx1"/>
                </a:solidFill>
                <a:effectLst/>
                <a:latin typeface="Calibri" pitchFamily="34" charset="0"/>
                <a:ea typeface="MS PGothic" panose="020B0600070205080204" pitchFamily="34" charset="-128"/>
                <a:cs typeface="ＭＳ Ｐゴシック" charset="0"/>
              </a:rPr>
              <a:t> …</a:t>
            </a:r>
          </a:p>
          <a:p>
            <a:pPr lvl="0"/>
            <a:endParaRPr lang="en-GB" sz="1200" kern="1200" dirty="0">
              <a:solidFill>
                <a:schemeClr val="tx1"/>
              </a:solidFill>
              <a:effectLst/>
              <a:latin typeface="Calibri" pitchFamily="34" charset="0"/>
              <a:ea typeface="MS PGothic" panose="020B0600070205080204" pitchFamily="34" charset="-128"/>
              <a:cs typeface="ＭＳ Ｐゴシック" charset="0"/>
            </a:endParaRPr>
          </a:p>
          <a:p>
            <a:pPr lvl="0"/>
            <a:r>
              <a:rPr lang="en-GB" sz="1200" b="1" kern="1200" dirty="0">
                <a:solidFill>
                  <a:schemeClr val="tx1"/>
                </a:solidFill>
                <a:effectLst/>
                <a:latin typeface="Calibri" pitchFamily="34" charset="0"/>
                <a:ea typeface="MS PGothic" panose="020B0600070205080204" pitchFamily="34" charset="-128"/>
                <a:cs typeface="ＭＳ Ｐゴシック" charset="0"/>
              </a:rPr>
              <a:t>Publications</a:t>
            </a:r>
          </a:p>
          <a:p>
            <a:r>
              <a:rPr lang="en-GB" sz="1200" kern="1200" dirty="0">
                <a:solidFill>
                  <a:schemeClr val="tx1"/>
                </a:solidFill>
                <a:effectLst/>
                <a:latin typeface="Calibri" pitchFamily="34" charset="0"/>
                <a:ea typeface="MS PGothic" panose="020B0600070205080204" pitchFamily="34" charset="-128"/>
                <a:cs typeface="ＭＳ Ｐゴシック" charset="0"/>
              </a:rPr>
              <a:t>… publish the results of its climate science research on CCI dataset …</a:t>
            </a:r>
          </a:p>
          <a:p>
            <a:r>
              <a:rPr lang="en-GB" sz="1200" kern="1200" dirty="0">
                <a:solidFill>
                  <a:schemeClr val="tx1"/>
                </a:solidFill>
                <a:effectLst/>
                <a:latin typeface="Calibri" pitchFamily="34" charset="0"/>
                <a:ea typeface="MS PGothic" panose="020B0600070205080204" pitchFamily="34" charset="-128"/>
                <a:cs typeface="ＭＳ Ｐゴシック" charset="0"/>
              </a:rPr>
              <a:t>… </a:t>
            </a:r>
            <a:r>
              <a:rPr lang="en-GB" sz="1200" b="0" kern="1200" dirty="0">
                <a:solidFill>
                  <a:schemeClr val="tx1"/>
                </a:solidFill>
                <a:effectLst/>
                <a:latin typeface="Calibri" pitchFamily="34" charset="0"/>
                <a:ea typeface="MS PGothic" panose="020B0600070205080204" pitchFamily="34" charset="-128"/>
                <a:cs typeface="ＭＳ Ｐゴシック" charset="0"/>
              </a:rPr>
              <a:t>CCI special issue</a:t>
            </a:r>
            <a:r>
              <a:rPr lang="en-GB" sz="1200" kern="1200" dirty="0">
                <a:solidFill>
                  <a:schemeClr val="tx1"/>
                </a:solidFill>
                <a:effectLst/>
                <a:latin typeface="Calibri" pitchFamily="34" charset="0"/>
                <a:ea typeface="MS PGothic" panose="020B0600070205080204" pitchFamily="34" charset="-128"/>
                <a:cs typeface="ＭＳ Ｐゴシック" charset="0"/>
              </a:rPr>
              <a:t>, focusing on the exploitation of CCI data products …</a:t>
            </a:r>
          </a:p>
          <a:p>
            <a:r>
              <a:rPr lang="en-GB" sz="1200" kern="1200" dirty="0">
                <a:solidFill>
                  <a:schemeClr val="tx1"/>
                </a:solidFill>
                <a:effectLst/>
                <a:latin typeface="Calibri" pitchFamily="34" charset="0"/>
                <a:ea typeface="MS PGothic" panose="020B0600070205080204" pitchFamily="34" charset="-128"/>
                <a:cs typeface="ＭＳ Ｐゴシック" charset="0"/>
              </a:rPr>
              <a:t>… IPCC WG1 deadline which is (approximately) January 2020 …</a:t>
            </a:r>
          </a:p>
          <a:p>
            <a:pPr lvl="0"/>
            <a:endParaRPr lang="en-GB" sz="1200" b="1" kern="1200" dirty="0">
              <a:solidFill>
                <a:schemeClr val="tx1"/>
              </a:solidFill>
              <a:effectLst/>
              <a:latin typeface="Calibri" pitchFamily="34" charset="0"/>
              <a:ea typeface="MS PGothic" panose="020B0600070205080204" pitchFamily="34" charset="-128"/>
              <a:cs typeface="ＭＳ Ｐゴシック" charset="0"/>
            </a:endParaRPr>
          </a:p>
          <a:p>
            <a:pPr lvl="0"/>
            <a:r>
              <a:rPr lang="en-GB" sz="1200" b="1" kern="1200" dirty="0">
                <a:solidFill>
                  <a:schemeClr val="tx1"/>
                </a:solidFill>
                <a:effectLst/>
                <a:latin typeface="Calibri" pitchFamily="34" charset="0"/>
                <a:ea typeface="MS PGothic" panose="020B0600070205080204" pitchFamily="34" charset="-128"/>
                <a:cs typeface="ＭＳ Ｐゴシック" charset="0"/>
              </a:rPr>
              <a:t>Coordination with other activities</a:t>
            </a:r>
          </a:p>
          <a:p>
            <a:r>
              <a:rPr lang="en-GB" sz="1200" kern="1200" dirty="0">
                <a:solidFill>
                  <a:schemeClr val="tx1"/>
                </a:solidFill>
                <a:effectLst/>
                <a:latin typeface="Calibri" pitchFamily="34" charset="0"/>
                <a:ea typeface="MS PGothic" panose="020B0600070205080204" pitchFamily="34" charset="-128"/>
                <a:cs typeface="ＭＳ Ｐゴシック" charset="0"/>
              </a:rPr>
              <a:t>… CMUG will ensure it works alongside related activities from the EC, EUMETSAT, GCOS or other international initiatives and research projects …</a:t>
            </a:r>
          </a:p>
          <a:p>
            <a:r>
              <a:rPr lang="en-GB" sz="1200" kern="1200" dirty="0">
                <a:solidFill>
                  <a:schemeClr val="tx1"/>
                </a:solidFill>
                <a:effectLst/>
                <a:latin typeface="Calibri" pitchFamily="34" charset="0"/>
                <a:ea typeface="MS PGothic" panose="020B0600070205080204" pitchFamily="34" charset="-128"/>
                <a:cs typeface="ＭＳ Ｐゴシック" charset="0"/>
              </a:rPr>
              <a:t>… CMUG will work with the CCI Knowledge exchange team (and the experts it employs such as Planetary Visions) to ensure effective communications and synergies with special events (e.g. Living Planet, EGU) …</a:t>
            </a:r>
          </a:p>
          <a:p>
            <a:r>
              <a:rPr lang="en-GB" sz="1200" kern="1200" dirty="0">
                <a:solidFill>
                  <a:schemeClr val="tx1"/>
                </a:solidFill>
                <a:effectLst/>
                <a:latin typeface="Calibri" pitchFamily="34" charset="0"/>
                <a:ea typeface="MS PGothic" panose="020B0600070205080204" pitchFamily="34" charset="-128"/>
                <a:cs typeface="ＭＳ Ｐゴシック" charset="0"/>
              </a:rPr>
              <a:t>… CMUG will also continue to engage with European funded research projects</a:t>
            </a:r>
            <a:r>
              <a:rPr lang="en-GB" sz="1200" kern="1200" baseline="0" dirty="0">
                <a:solidFill>
                  <a:schemeClr val="tx1"/>
                </a:solidFill>
                <a:effectLst/>
                <a:latin typeface="Calibri" pitchFamily="34" charset="0"/>
                <a:ea typeface="MS PGothic" panose="020B0600070205080204" pitchFamily="34" charset="-128"/>
                <a:cs typeface="ＭＳ Ｐゴシック" charset="0"/>
              </a:rPr>
              <a:t> ..</a:t>
            </a:r>
            <a:r>
              <a:rPr lang="en-GB" sz="1200" kern="1200" dirty="0">
                <a:solidFill>
                  <a:schemeClr val="tx1"/>
                </a:solidFill>
                <a:effectLst/>
                <a:latin typeface="Calibri" pitchFamily="34" charset="0"/>
                <a:ea typeface="MS PGothic" panose="020B0600070205080204" pitchFamily="34" charset="-128"/>
                <a:cs typeface="ＭＳ Ｐゴシック" charset="0"/>
              </a:rPr>
              <a:t>.</a:t>
            </a:r>
          </a:p>
          <a:p>
            <a:r>
              <a:rPr lang="en-GB" sz="1200" b="0" kern="1200" dirty="0">
                <a:solidFill>
                  <a:schemeClr val="tx1"/>
                </a:solidFill>
                <a:effectLst/>
                <a:latin typeface="Calibri" pitchFamily="34" charset="0"/>
                <a:ea typeface="MS PGothic" panose="020B0600070205080204" pitchFamily="34" charset="-128"/>
                <a:cs typeface="ＭＳ Ｐゴシック" charset="0"/>
              </a:rPr>
              <a:t>… Obs4MIPS </a:t>
            </a:r>
            <a:r>
              <a:rPr lang="en-GB" sz="1200" kern="1200" dirty="0">
                <a:solidFill>
                  <a:schemeClr val="tx1"/>
                </a:solidFill>
                <a:effectLst/>
                <a:latin typeface="Calibri" pitchFamily="34" charset="0"/>
                <a:ea typeface="MS PGothic" panose="020B0600070205080204" pitchFamily="34" charset="-128"/>
                <a:cs typeface="ＭＳ Ｐゴシック" charset="0"/>
              </a:rPr>
              <a:t>is creating a one stop shop for satellite climate datasets and the continued inclusion of the CCI datasets relevant to climate modelling should be a high priority for the CMUG …</a:t>
            </a:r>
          </a:p>
          <a:p>
            <a:endParaRPr lang="en-GB" sz="1200" kern="1200" dirty="0">
              <a:solidFill>
                <a:schemeClr val="tx1"/>
              </a:solidFill>
              <a:effectLst/>
              <a:latin typeface="Calibri" pitchFamily="34" charset="0"/>
              <a:ea typeface="MS PGothic" panose="020B0600070205080204" pitchFamily="34" charset="-128"/>
              <a:cs typeface="ＭＳ Ｐゴシック" charset="0"/>
            </a:endParaRPr>
          </a:p>
          <a:p>
            <a:pPr lvl="0"/>
            <a:r>
              <a:rPr lang="en-GB" sz="1200" b="1" kern="1200" dirty="0">
                <a:solidFill>
                  <a:schemeClr val="tx1"/>
                </a:solidFill>
                <a:effectLst/>
                <a:latin typeface="Calibri" pitchFamily="34" charset="0"/>
                <a:ea typeface="MS PGothic" panose="020B0600070205080204" pitchFamily="34" charset="-128"/>
                <a:cs typeface="ＭＳ Ｐゴシック" charset="0"/>
              </a:rPr>
              <a:t>Climate data forum</a:t>
            </a:r>
          </a:p>
          <a:p>
            <a:r>
              <a:rPr lang="en-GB" sz="1200" kern="1200" dirty="0">
                <a:solidFill>
                  <a:schemeClr val="tx1"/>
                </a:solidFill>
                <a:effectLst/>
                <a:latin typeface="Calibri" pitchFamily="34" charset="0"/>
                <a:ea typeface="MS PGothic" panose="020B0600070205080204" pitchFamily="34" charset="-128"/>
                <a:cs typeface="ＭＳ Ｐゴシック" charset="0"/>
              </a:rPr>
              <a:t>… the climate data portal and forum website will be maintained (WP2.2) …</a:t>
            </a:r>
          </a:p>
          <a:p>
            <a:r>
              <a:rPr lang="en-GB" sz="1200" kern="1200" dirty="0">
                <a:solidFill>
                  <a:schemeClr val="tx1"/>
                </a:solidFill>
                <a:effectLst/>
                <a:latin typeface="Calibri" pitchFamily="34" charset="0"/>
                <a:ea typeface="MS PGothic" panose="020B0600070205080204" pitchFamily="34" charset="-128"/>
                <a:cs typeface="ＭＳ Ｐゴシック" charset="0"/>
              </a:rPr>
              <a:t>… The outreach part of CMUG will also be used to promote this to the wider user community which includes Copernicus related projects, other stakeholders (EEA, JRC) and commercial users of climate data …</a:t>
            </a:r>
          </a:p>
          <a:p>
            <a:r>
              <a:rPr lang="en-GB" sz="1200" kern="1200" dirty="0">
                <a:solidFill>
                  <a:schemeClr val="tx1"/>
                </a:solidFill>
                <a:effectLst/>
                <a:latin typeface="Calibri" pitchFamily="34" charset="0"/>
                <a:ea typeface="MS PGothic" panose="020B0600070205080204" pitchFamily="34" charset="-128"/>
                <a:cs typeface="ＭＳ Ｐゴシック" charset="0"/>
              </a:rPr>
              <a:t>… Web statistics, and surveys (if needed) …</a:t>
            </a:r>
          </a:p>
          <a:p>
            <a:endParaRPr lang="en-GB" sz="1200" kern="1200" dirty="0">
              <a:solidFill>
                <a:schemeClr val="tx1"/>
              </a:solidFill>
              <a:effectLst/>
              <a:latin typeface="Calibri" pitchFamily="34" charset="0"/>
              <a:ea typeface="MS PGothic" panose="020B0600070205080204" pitchFamily="34" charset="-128"/>
              <a:cs typeface="ＭＳ Ｐゴシック" charset="0"/>
            </a:endParaRPr>
          </a:p>
          <a:p>
            <a:pPr lvl="0"/>
            <a:r>
              <a:rPr lang="en-GB" sz="1200" b="1" kern="1200" dirty="0">
                <a:solidFill>
                  <a:schemeClr val="tx1"/>
                </a:solidFill>
                <a:effectLst/>
                <a:latin typeface="Calibri" pitchFamily="34" charset="0"/>
                <a:ea typeface="MS PGothic" panose="020B0600070205080204" pitchFamily="34" charset="-128"/>
                <a:cs typeface="ＭＳ Ｐゴシック" charset="0"/>
              </a:rPr>
              <a:t>Including CCI results in IPCC climate science assessments</a:t>
            </a:r>
          </a:p>
          <a:p>
            <a:r>
              <a:rPr lang="en-GB" sz="1200" kern="1200" dirty="0">
                <a:solidFill>
                  <a:schemeClr val="tx1"/>
                </a:solidFill>
                <a:effectLst/>
                <a:latin typeface="Calibri" pitchFamily="34" charset="0"/>
                <a:ea typeface="MS PGothic" panose="020B0600070205080204" pitchFamily="34" charset="-128"/>
                <a:cs typeface="ＭＳ Ｐゴシック" charset="0"/>
              </a:rPr>
              <a:t>… the CCI data sets have a key role (by providing observations of climate change trends and effects and also through supporting climate models) especially if CCI projects such as CMUG can provide input to the IPCC process ...</a:t>
            </a:r>
          </a:p>
        </p:txBody>
      </p:sp>
      <p:sp>
        <p:nvSpPr>
          <p:cNvPr id="4" name="Slide Number Placeholder 3"/>
          <p:cNvSpPr>
            <a:spLocks noGrp="1"/>
          </p:cNvSpPr>
          <p:nvPr>
            <p:ph type="sldNum" sz="quarter" idx="10"/>
          </p:nvPr>
        </p:nvSpPr>
        <p:spPr/>
        <p:txBody>
          <a:bodyPr/>
          <a:lstStyle/>
          <a:p>
            <a:fld id="{6DF48260-AB77-4914-9783-09E61CC0E647}" type="slidenum">
              <a:rPr lang="en-GB" altLang="en-US" smtClean="0"/>
              <a:pPr/>
              <a:t>12</a:t>
            </a:fld>
            <a:endParaRPr lang="en-GB" altLang="en-US"/>
          </a:p>
        </p:txBody>
      </p:sp>
    </p:spTree>
    <p:extLst>
      <p:ext uri="{BB962C8B-B14F-4D97-AF65-F5344CB8AC3E}">
        <p14:creationId xmlns:p14="http://schemas.microsoft.com/office/powerpoint/2010/main" val="178793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F48260-AB77-4914-9783-09E61CC0E647}" type="slidenum">
              <a:rPr lang="en-GB" altLang="en-US" smtClean="0"/>
              <a:pPr/>
              <a:t>13</a:t>
            </a:fld>
            <a:endParaRPr lang="en-GB" altLang="en-US"/>
          </a:p>
        </p:txBody>
      </p:sp>
    </p:spTree>
    <p:extLst>
      <p:ext uri="{BB962C8B-B14F-4D97-AF65-F5344CB8AC3E}">
        <p14:creationId xmlns:p14="http://schemas.microsoft.com/office/powerpoint/2010/main" val="89775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F48260-AB77-4914-9783-09E61CC0E647}" type="slidenum">
              <a:rPr lang="en-GB" altLang="en-US" smtClean="0"/>
              <a:pPr/>
              <a:t>14</a:t>
            </a:fld>
            <a:endParaRPr lang="en-GB" altLang="en-US"/>
          </a:p>
        </p:txBody>
      </p:sp>
    </p:spTree>
    <p:extLst>
      <p:ext uri="{BB962C8B-B14F-4D97-AF65-F5344CB8AC3E}">
        <p14:creationId xmlns:p14="http://schemas.microsoft.com/office/powerpoint/2010/main" val="182699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F48260-AB77-4914-9783-09E61CC0E647}" type="slidenum">
              <a:rPr lang="en-GB" altLang="en-US" smtClean="0"/>
              <a:pPr/>
              <a:t>15</a:t>
            </a:fld>
            <a:endParaRPr lang="en-GB" altLang="en-US"/>
          </a:p>
        </p:txBody>
      </p:sp>
    </p:spTree>
    <p:extLst>
      <p:ext uri="{BB962C8B-B14F-4D97-AF65-F5344CB8AC3E}">
        <p14:creationId xmlns:p14="http://schemas.microsoft.com/office/powerpoint/2010/main" val="121152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F48260-AB77-4914-9783-09E61CC0E647}" type="slidenum">
              <a:rPr lang="en-GB" altLang="en-US" smtClean="0"/>
              <a:pPr/>
              <a:t>16</a:t>
            </a:fld>
            <a:endParaRPr lang="en-GB" altLang="en-US"/>
          </a:p>
        </p:txBody>
      </p:sp>
    </p:spTree>
    <p:extLst>
      <p:ext uri="{BB962C8B-B14F-4D97-AF65-F5344CB8AC3E}">
        <p14:creationId xmlns:p14="http://schemas.microsoft.com/office/powerpoint/2010/main" val="1782099572"/>
      </p:ext>
    </p:extLst>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28.jpeg"/><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CCI_ppt_edits_cmu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smtClean="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smtClean="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en-US" noProof="0" smtClean="0"/>
              <a:t>Click to edit Master title style</a:t>
            </a:r>
            <a:endParaRPr lang="en-GB" noProof="0" dirty="0" smtClean="0"/>
          </a:p>
        </p:txBody>
      </p:sp>
    </p:spTree>
    <p:extLst>
      <p:ext uri="{BB962C8B-B14F-4D97-AF65-F5344CB8AC3E}">
        <p14:creationId xmlns:p14="http://schemas.microsoft.com/office/powerpoint/2010/main" val="17284361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0">
              <a:defRPr baseline="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5966880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Edit Master text styles</a:t>
            </a:r>
          </a:p>
        </p:txBody>
      </p:sp>
    </p:spTree>
    <p:extLst>
      <p:ext uri="{BB962C8B-B14F-4D97-AF65-F5344CB8AC3E}">
        <p14:creationId xmlns:p14="http://schemas.microsoft.com/office/powerpoint/2010/main" val="25123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3518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558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a:lstStyle>
            <a:lvl1pPr>
              <a:defRPr lang="en-GB" sz="2200" b="0" dirty="0" smtClean="0">
                <a:solidFill>
                  <a:srgbClr val="0070C0"/>
                </a:solidFill>
                <a:latin typeface="Verdana"/>
                <a:ea typeface="+mj-ea"/>
                <a:cs typeface="Verdana"/>
              </a:defRPr>
            </a:lvl1pPr>
          </a:lstStyle>
          <a:p>
            <a:pPr lvl="0"/>
            <a:r>
              <a:rPr lang="en-US" smtClean="0"/>
              <a:t>Click to edit Master title style</a:t>
            </a:r>
            <a:endParaRPr lang="en-GB" dirty="0" smtClean="0"/>
          </a:p>
        </p:txBody>
      </p:sp>
    </p:spTree>
    <p:extLst>
      <p:ext uri="{BB962C8B-B14F-4D97-AF65-F5344CB8AC3E}">
        <p14:creationId xmlns:p14="http://schemas.microsoft.com/office/powerpoint/2010/main" val="377685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24360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Tree>
    <p:extLst>
      <p:ext uri="{BB962C8B-B14F-4D97-AF65-F5344CB8AC3E}">
        <p14:creationId xmlns:p14="http://schemas.microsoft.com/office/powerpoint/2010/main" val="2692342802"/>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theme" Target="../theme/theme1.xml"/><Relationship Id="rId11" Type="http://schemas.openxmlformats.org/officeDocument/2006/relationships/image" Target="../media/image1.jpeg"/><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CI_ppt_edits_cmug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smtClean="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dirty="0" smtClean="0">
                <a:solidFill>
                  <a:srgbClr val="404040"/>
                </a:solidFill>
              </a:rPr>
              <a:t>Climate Modelling User Group</a:t>
            </a:r>
          </a:p>
        </p:txBody>
      </p:sp>
      <p:sp>
        <p:nvSpPr>
          <p:cNvPr id="1032" name="Text Box 34"/>
          <p:cNvSpPr txBox="1">
            <a:spLocks noChangeAspect="1" noChangeArrowheads="1"/>
          </p:cNvSpPr>
          <p:nvPr/>
        </p:nvSpPr>
        <p:spPr bwMode="auto">
          <a:xfrm>
            <a:off x="4473788"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spcBef>
                <a:spcPct val="50000"/>
              </a:spcBef>
            </a:pPr>
            <a:r>
              <a:rPr lang="en-GB" altLang="en-US" sz="800" noProof="1" smtClean="0">
                <a:solidFill>
                  <a:schemeClr val="bg2"/>
                </a:solidFill>
              </a:rPr>
              <a:t>CMUG </a:t>
            </a:r>
            <a:r>
              <a:rPr lang="en-GB" altLang="en-US" sz="800" noProof="1">
                <a:solidFill>
                  <a:schemeClr val="bg2"/>
                </a:solidFill>
              </a:rPr>
              <a:t>| </a:t>
            </a:r>
            <a:r>
              <a:rPr lang="en-GB" altLang="en-US" sz="800" noProof="1" smtClean="0">
                <a:solidFill>
                  <a:schemeClr val="bg2"/>
                </a:solidFill>
              </a:rPr>
              <a:t>30-10-2018 </a:t>
            </a:r>
            <a:r>
              <a:rPr lang="en-GB" altLang="en-US" sz="800" noProof="1">
                <a:solidFill>
                  <a:schemeClr val="bg2"/>
                </a:solidFill>
              </a:rPr>
              <a:t>| Slide  </a:t>
            </a:r>
            <a:fld id="{52AB8474-ED92-413E-8575-36E5F8D3A884}" type="slidenum">
              <a:rPr altLang="en-US" sz="800" noProof="1">
                <a:solidFill>
                  <a:schemeClr val="bg2"/>
                </a:solidFill>
              </a:rPr>
              <a:pPr algn="r" eaLnBrk="1" hangingPunct="1">
                <a:spcBef>
                  <a:spcPct val="50000"/>
                </a:spcBef>
              </a:pPr>
              <a:t>‹#›</a:t>
            </a:fld>
            <a:endParaRPr lang="en-GB" altLang="en-US"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anose="020B0600070205080204"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cmug-cci-slack" TargetMode="External"/><Relationship Id="rId3" Type="http://schemas.openxmlformats.org/officeDocument/2006/relationships/hyperlink" Target="http://cmug-cci.slack.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940526" y="158750"/>
            <a:ext cx="6790599" cy="430213"/>
          </a:xfrm>
        </p:spPr>
        <p:txBody>
          <a:bodyPr/>
          <a:lstStyle/>
          <a:p>
            <a:pPr eaLnBrk="1" hangingPunct="1"/>
            <a:r>
              <a:rPr lang="en-US" altLang="en-US" dirty="0" smtClean="0">
                <a:latin typeface="Verdana" panose="020B0604030504040204" pitchFamily="34" charset="0"/>
              </a:rPr>
              <a:t>Summary of CSWG breakout group </a:t>
            </a:r>
          </a:p>
        </p:txBody>
      </p:sp>
      <p:sp>
        <p:nvSpPr>
          <p:cNvPr id="2" name="TextBox 1"/>
          <p:cNvSpPr txBox="1"/>
          <p:nvPr/>
        </p:nvSpPr>
        <p:spPr>
          <a:xfrm>
            <a:off x="774699" y="802060"/>
            <a:ext cx="8081917" cy="3785652"/>
          </a:xfrm>
          <a:prstGeom prst="rect">
            <a:avLst/>
          </a:prstGeom>
          <a:noFill/>
        </p:spPr>
        <p:txBody>
          <a:bodyPr wrap="square" rtlCol="0">
            <a:spAutoFit/>
          </a:bodyPr>
          <a:lstStyle/>
          <a:p>
            <a:r>
              <a:rPr lang="en-GB" sz="1600" b="1" dirty="0" smtClean="0"/>
              <a:t>Session </a:t>
            </a:r>
            <a:r>
              <a:rPr lang="en-GB" sz="1600" b="1" dirty="0"/>
              <a:t>I – Round-table discussions of topics </a:t>
            </a:r>
            <a:r>
              <a:rPr lang="en-GB" sz="1600" b="1" dirty="0" smtClean="0"/>
              <a:t>below</a:t>
            </a:r>
            <a:r>
              <a:rPr lang="en-GB" sz="1600" dirty="0" smtClean="0"/>
              <a:t>	</a:t>
            </a:r>
            <a:endParaRPr lang="en-GB" sz="1600" i="1" dirty="0" smtClean="0"/>
          </a:p>
          <a:p>
            <a:pPr marL="342900" indent="-342900">
              <a:buAutoNum type="arabicPeriod"/>
            </a:pPr>
            <a:r>
              <a:rPr lang="en-GB" sz="1600" dirty="0" smtClean="0"/>
              <a:t>Treatment </a:t>
            </a:r>
            <a:r>
              <a:rPr lang="en-GB" sz="1600" dirty="0"/>
              <a:t>of </a:t>
            </a:r>
            <a:r>
              <a:rPr lang="en-GB" sz="1600" dirty="0" smtClean="0"/>
              <a:t>uncertainties (Rob)</a:t>
            </a:r>
          </a:p>
          <a:p>
            <a:pPr marL="342900" indent="-342900">
              <a:buAutoNum type="arabicPeriod"/>
            </a:pPr>
            <a:r>
              <a:rPr lang="en-GB" sz="1600" dirty="0" smtClean="0"/>
              <a:t>Consistency </a:t>
            </a:r>
            <a:r>
              <a:rPr lang="en-GB" sz="1600" dirty="0"/>
              <a:t>between </a:t>
            </a:r>
            <a:r>
              <a:rPr lang="en-GB" sz="1600" dirty="0" smtClean="0"/>
              <a:t>ECVs (Paul)</a:t>
            </a:r>
          </a:p>
          <a:p>
            <a:pPr marL="342900" indent="-342900">
              <a:buAutoNum type="arabicPeriod"/>
            </a:pPr>
            <a:r>
              <a:rPr lang="en-GB" sz="1600" dirty="0" smtClean="0"/>
              <a:t>Visualisations</a:t>
            </a:r>
            <a:r>
              <a:rPr lang="en-GB" sz="1600" dirty="0"/>
              <a:t>, data portal, toolbox, CMF, </a:t>
            </a:r>
            <a:r>
              <a:rPr lang="en-GB" sz="1600" dirty="0" err="1"/>
              <a:t>ESMVal</a:t>
            </a:r>
            <a:r>
              <a:rPr lang="en-GB" sz="1600" dirty="0"/>
              <a:t> </a:t>
            </a:r>
            <a:r>
              <a:rPr lang="en-GB" sz="1600" dirty="0" smtClean="0"/>
              <a:t>Tool (Emilie)</a:t>
            </a:r>
          </a:p>
          <a:p>
            <a:pPr marL="342900" indent="-342900">
              <a:buFontTx/>
              <a:buAutoNum type="arabicPeriod"/>
            </a:pPr>
            <a:r>
              <a:rPr lang="en-GB" sz="1600" dirty="0" smtClean="0"/>
              <a:t>Data </a:t>
            </a:r>
            <a:r>
              <a:rPr lang="en-GB" sz="1600" dirty="0"/>
              <a:t>delivery times &amp; </a:t>
            </a:r>
            <a:r>
              <a:rPr lang="en-GB" sz="1600" dirty="0" smtClean="0"/>
              <a:t>AOB </a:t>
            </a:r>
            <a:r>
              <a:rPr lang="en-GB" sz="1600" dirty="0" smtClean="0">
                <a:solidFill>
                  <a:srgbClr val="000000"/>
                </a:solidFill>
              </a:rPr>
              <a:t>(</a:t>
            </a:r>
            <a:r>
              <a:rPr lang="en-GB" sz="1600" dirty="0">
                <a:solidFill>
                  <a:srgbClr val="000000"/>
                </a:solidFill>
              </a:rPr>
              <a:t>Paul)</a:t>
            </a:r>
          </a:p>
          <a:p>
            <a:pPr marL="342900" indent="-342900">
              <a:buAutoNum type="arabicPeriod"/>
            </a:pPr>
            <a:endParaRPr lang="en-GB" sz="1600" dirty="0"/>
          </a:p>
          <a:p>
            <a:r>
              <a:rPr lang="en-GB" sz="1600" b="1" dirty="0"/>
              <a:t>Session II – Communication across CMUG and ECV project CRGs</a:t>
            </a:r>
          </a:p>
          <a:p>
            <a:pPr marL="285750" indent="-285750">
              <a:buFontTx/>
              <a:buChar char="-"/>
            </a:pPr>
            <a:r>
              <a:rPr lang="en-GB" sz="1600" dirty="0" smtClean="0">
                <a:solidFill>
                  <a:srgbClr val="000000"/>
                </a:solidFill>
              </a:rPr>
              <a:t>Overview </a:t>
            </a:r>
            <a:r>
              <a:rPr lang="en-GB" sz="1600" dirty="0">
                <a:solidFill>
                  <a:srgbClr val="000000"/>
                </a:solidFill>
              </a:rPr>
              <a:t>of Slack </a:t>
            </a:r>
            <a:r>
              <a:rPr lang="en-GB" sz="1600" dirty="0" smtClean="0">
                <a:solidFill>
                  <a:srgbClr val="000000"/>
                </a:solidFill>
              </a:rPr>
              <a:t>(Paul)</a:t>
            </a:r>
          </a:p>
          <a:p>
            <a:pPr marL="285750" indent="-285750">
              <a:buFontTx/>
              <a:buChar char="-"/>
            </a:pPr>
            <a:r>
              <a:rPr lang="en-GB" sz="1600" dirty="0" smtClean="0">
                <a:solidFill>
                  <a:srgbClr val="000000"/>
                </a:solidFill>
              </a:rPr>
              <a:t>Do </a:t>
            </a:r>
            <a:r>
              <a:rPr lang="en-GB" sz="1600" dirty="0">
                <a:solidFill>
                  <a:srgbClr val="000000"/>
                </a:solidFill>
              </a:rPr>
              <a:t>you know who else is working with the same CCI </a:t>
            </a:r>
            <a:r>
              <a:rPr lang="en-GB" sz="1600" dirty="0" smtClean="0">
                <a:solidFill>
                  <a:srgbClr val="000000"/>
                </a:solidFill>
              </a:rPr>
              <a:t>datasets (</a:t>
            </a:r>
            <a:r>
              <a:rPr lang="en-GB" sz="1600" dirty="0">
                <a:solidFill>
                  <a:srgbClr val="000000"/>
                </a:solidFill>
              </a:rPr>
              <a:t>Paul)</a:t>
            </a:r>
          </a:p>
          <a:p>
            <a:pPr marL="285750" indent="-285750">
              <a:buFontTx/>
              <a:buChar char="-"/>
            </a:pPr>
            <a:endParaRPr lang="en-GB" sz="1600" dirty="0">
              <a:solidFill>
                <a:srgbClr val="000000"/>
              </a:solidFill>
            </a:endParaRPr>
          </a:p>
          <a:p>
            <a:r>
              <a:rPr lang="en-GB" sz="1600" b="1" dirty="0"/>
              <a:t>Session III – Engagement with external </a:t>
            </a:r>
            <a:r>
              <a:rPr lang="en-GB" sz="1600" b="1" dirty="0" smtClean="0"/>
              <a:t>groups</a:t>
            </a:r>
            <a:endParaRPr lang="en-GB" sz="1600" b="1" dirty="0"/>
          </a:p>
          <a:p>
            <a:pPr marL="285750" indent="-285750">
              <a:buFontTx/>
              <a:buChar char="-"/>
            </a:pPr>
            <a:r>
              <a:rPr lang="en-GB" sz="1600" dirty="0"/>
              <a:t>Are you involved in any project/initiative relevant for CCI </a:t>
            </a:r>
            <a:r>
              <a:rPr lang="en-GB" sz="1600" dirty="0" smtClean="0"/>
              <a:t>datasets? </a:t>
            </a:r>
            <a:r>
              <a:rPr lang="en-GB" sz="1600" dirty="0">
                <a:solidFill>
                  <a:srgbClr val="000000"/>
                </a:solidFill>
              </a:rPr>
              <a:t>(Paul</a:t>
            </a:r>
            <a:r>
              <a:rPr lang="en-GB" sz="1600" dirty="0" smtClean="0">
                <a:solidFill>
                  <a:srgbClr val="000000"/>
                </a:solidFill>
              </a:rPr>
              <a:t>)</a:t>
            </a:r>
            <a:endParaRPr lang="en-GB" sz="1600" dirty="0" smtClean="0"/>
          </a:p>
          <a:p>
            <a:pPr marL="285750" indent="-285750">
              <a:buFontTx/>
              <a:buChar char="-"/>
            </a:pPr>
            <a:r>
              <a:rPr lang="en-GB" sz="1600" dirty="0" smtClean="0"/>
              <a:t>How </a:t>
            </a:r>
            <a:r>
              <a:rPr lang="en-GB" sz="1600" dirty="0"/>
              <a:t>can we reach out to potential CCI data users?</a:t>
            </a:r>
          </a:p>
          <a:p>
            <a:pPr marL="285750" indent="-285750">
              <a:buFontTx/>
              <a:buChar char="-"/>
            </a:pPr>
            <a:r>
              <a:rPr lang="en-GB" sz="1600" dirty="0"/>
              <a:t>How can we maximise uptake of CCI datasets?</a:t>
            </a:r>
          </a:p>
          <a:p>
            <a:pPr marL="285750" indent="-285750">
              <a:buFontTx/>
              <a:buChar char="-"/>
            </a:pPr>
            <a:r>
              <a:rPr lang="en-GB" sz="1600" dirty="0"/>
              <a:t>Publishing results for IPCC </a:t>
            </a:r>
            <a:r>
              <a:rPr lang="en-GB" sz="1600" dirty="0" smtClean="0"/>
              <a:t>AR6</a:t>
            </a:r>
            <a:endParaRPr lang="en-GB" sz="1600" b="1" dirty="0" smtClean="0">
              <a:solidFill>
                <a:srgbClr val="000000"/>
              </a:solidFill>
            </a:endParaRPr>
          </a:p>
        </p:txBody>
      </p:sp>
    </p:spTree>
    <p:extLst>
      <p:ext uri="{BB962C8B-B14F-4D97-AF65-F5344CB8AC3E}">
        <p14:creationId xmlns:p14="http://schemas.microsoft.com/office/powerpoint/2010/main" val="4268143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“consistency” between ECVs (3 of 3)</a:t>
            </a:r>
            <a:endParaRPr lang="en-US" dirty="0"/>
          </a:p>
        </p:txBody>
      </p:sp>
      <p:sp>
        <p:nvSpPr>
          <p:cNvPr id="3" name="Content Placeholder 2"/>
          <p:cNvSpPr>
            <a:spLocks noGrp="1"/>
          </p:cNvSpPr>
          <p:nvPr>
            <p:ph idx="1"/>
          </p:nvPr>
        </p:nvSpPr>
        <p:spPr>
          <a:xfrm>
            <a:off x="920061" y="1139081"/>
            <a:ext cx="7936094" cy="3440793"/>
          </a:xfrm>
        </p:spPr>
        <p:txBody>
          <a:bodyPr/>
          <a:lstStyle/>
          <a:p>
            <a:pPr marL="361950" indent="-354013">
              <a:buFont typeface="Arial" charset="0"/>
              <a:buChar char="•"/>
            </a:pPr>
            <a:r>
              <a:rPr lang="en-US" dirty="0" smtClean="0"/>
              <a:t>Most (all?) of the new CCI+ ECV projects have a requirement for reanalysis data to support the development of their CCI data – and this will be ERA5</a:t>
            </a:r>
          </a:p>
          <a:p>
            <a:pPr marL="361950" indent="-354013">
              <a:buFont typeface="Arial" charset="0"/>
              <a:buChar char="•"/>
            </a:pPr>
            <a:r>
              <a:rPr lang="en-US" dirty="0" smtClean="0"/>
              <a:t>Projects have a clear understanding of what ERA5 data they need</a:t>
            </a:r>
          </a:p>
          <a:p>
            <a:pPr marL="361950" indent="-354013">
              <a:buFont typeface="Arial" charset="0"/>
              <a:buChar char="•"/>
            </a:pPr>
            <a:r>
              <a:rPr lang="en-US" dirty="0" smtClean="0"/>
              <a:t>Seek agreement with ESA about a which version/time-step/resolution for CCI use. </a:t>
            </a:r>
            <a:r>
              <a:rPr lang="en-US" dirty="0"/>
              <a:t>S</a:t>
            </a:r>
            <a:r>
              <a:rPr lang="en-US" dirty="0" smtClean="0"/>
              <a:t>hould ESA endorse or approve this?</a:t>
            </a:r>
          </a:p>
          <a:p>
            <a:pPr marL="361950" indent="-354013">
              <a:buFont typeface="Arial" charset="0"/>
              <a:buChar char="•"/>
            </a:pPr>
            <a:r>
              <a:rPr lang="en-US" dirty="0" smtClean="0"/>
              <a:t>Noted that (1) existing CCI projects used ERA-interim</a:t>
            </a:r>
          </a:p>
          <a:p>
            <a:pPr marL="817562" lvl="1" indent="0"/>
            <a:r>
              <a:rPr lang="en-US" dirty="0"/>
              <a:t> </a:t>
            </a:r>
            <a:r>
              <a:rPr lang="en-US" dirty="0" smtClean="0"/>
              <a:t>         (2) ERA-interim will be discontinued soon</a:t>
            </a:r>
          </a:p>
          <a:p>
            <a:pPr marL="293687" indent="-285750">
              <a:buFont typeface="Arial" charset="0"/>
              <a:buChar char="•"/>
            </a:pPr>
            <a:r>
              <a:rPr lang="en-US" dirty="0" smtClean="0"/>
              <a:t>Can the CMUG researchers at ECMWF help?</a:t>
            </a:r>
            <a:endParaRPr lang="en-US" dirty="0"/>
          </a:p>
        </p:txBody>
      </p:sp>
    </p:spTree>
    <p:extLst>
      <p:ext uri="{BB962C8B-B14F-4D97-AF65-F5344CB8AC3E}">
        <p14:creationId xmlns:p14="http://schemas.microsoft.com/office/powerpoint/2010/main" val="99125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4361" y="2914650"/>
            <a:ext cx="7948800" cy="387414"/>
          </a:xfrm>
        </p:spPr>
        <p:txBody>
          <a:bodyPr/>
          <a:lstStyle/>
          <a:p>
            <a:r>
              <a:rPr lang="en-US" dirty="0"/>
              <a:t>Integration meeting, Met Office, Exeter, UK, 31 October 2018</a:t>
            </a:r>
          </a:p>
        </p:txBody>
      </p:sp>
      <p:sp>
        <p:nvSpPr>
          <p:cNvPr id="4" name="Title 3"/>
          <p:cNvSpPr>
            <a:spLocks noGrp="1"/>
          </p:cNvSpPr>
          <p:nvPr>
            <p:ph type="ctrTitle"/>
          </p:nvPr>
        </p:nvSpPr>
        <p:spPr>
          <a:xfrm>
            <a:off x="587375" y="1609875"/>
            <a:ext cx="7947025" cy="1077218"/>
          </a:xfrm>
        </p:spPr>
        <p:txBody>
          <a:bodyPr/>
          <a:lstStyle/>
          <a:p>
            <a:r>
              <a:rPr lang="fr-BE" dirty="0"/>
              <a:t>Visualisation and </a:t>
            </a:r>
            <a:r>
              <a:rPr lang="fr-BE" dirty="0" err="1"/>
              <a:t>analysis</a:t>
            </a:r>
            <a:r>
              <a:rPr lang="fr-BE" dirty="0"/>
              <a:t> </a:t>
            </a:r>
            <a:r>
              <a:rPr lang="fr-BE" dirty="0" err="1"/>
              <a:t>tools</a:t>
            </a:r>
            <a:r>
              <a:rPr lang="fr-BE" dirty="0"/>
              <a:t/>
            </a:r>
            <a:br>
              <a:rPr lang="fr-BE" dirty="0"/>
            </a:br>
            <a:r>
              <a:rPr lang="fr-BE" dirty="0"/>
              <a:t>(CSWG </a:t>
            </a:r>
            <a:r>
              <a:rPr lang="fr-BE" dirty="0" err="1"/>
              <a:t>summary</a:t>
            </a:r>
            <a:r>
              <a:rPr lang="fr-BE" dirty="0"/>
              <a:t>)</a:t>
            </a:r>
            <a:endParaRPr lang="en-GB" dirty="0"/>
          </a:p>
        </p:txBody>
      </p:sp>
    </p:spTree>
    <p:extLst>
      <p:ext uri="{BB962C8B-B14F-4D97-AF65-F5344CB8AC3E}">
        <p14:creationId xmlns:p14="http://schemas.microsoft.com/office/powerpoint/2010/main" val="90862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a:t>Tools</a:t>
            </a:r>
            <a:endParaRPr lang="en-GB" dirty="0"/>
          </a:p>
        </p:txBody>
      </p:sp>
      <p:sp>
        <p:nvSpPr>
          <p:cNvPr id="6146" name="Content Placeholder 2"/>
          <p:cNvSpPr>
            <a:spLocks noGrp="1"/>
          </p:cNvSpPr>
          <p:nvPr>
            <p:ph idx="1"/>
          </p:nvPr>
        </p:nvSpPr>
        <p:spPr/>
        <p:txBody>
          <a:bodyPr/>
          <a:lstStyle/>
          <a:p>
            <a:r>
              <a:rPr lang="en-US" b="1" dirty="0"/>
              <a:t>Aim: </a:t>
            </a:r>
            <a:r>
              <a:rPr lang="en-US" dirty="0"/>
              <a:t>Sharing knowledge of these tools, ensuring everyone is aware of what already exists and what can be used for what.</a:t>
            </a:r>
          </a:p>
          <a:p>
            <a:endParaRPr lang="en-US" altLang="en-US" dirty="0"/>
          </a:p>
          <a:p>
            <a:r>
              <a:rPr lang="en-US" altLang="en-US" dirty="0"/>
              <a:t>Ran a quick informal count of how many (presents) have used or tried to use each tool (excluding tool developers)</a:t>
            </a:r>
          </a:p>
          <a:p>
            <a:endParaRPr lang="en-US" altLang="en-US" dirty="0"/>
          </a:p>
        </p:txBody>
      </p:sp>
      <p:graphicFrame>
        <p:nvGraphicFramePr>
          <p:cNvPr id="5" name="Chart 4">
            <a:extLst>
              <a:ext uri="{FF2B5EF4-FFF2-40B4-BE49-F238E27FC236}">
                <a16:creationId xmlns="" xmlns:a16="http://schemas.microsoft.com/office/drawing/2014/main" id="{0F52F0B0-941A-45CE-82B6-301DD168B8D3}"/>
              </a:ext>
            </a:extLst>
          </p:cNvPr>
          <p:cNvGraphicFramePr/>
          <p:nvPr>
            <p:extLst/>
          </p:nvPr>
        </p:nvGraphicFramePr>
        <p:xfrm>
          <a:off x="173038" y="2571750"/>
          <a:ext cx="8747125" cy="1779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34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FC442C0-5483-474A-8755-86C3EA3ED1F8}"/>
              </a:ext>
            </a:extLst>
          </p:cNvPr>
          <p:cNvSpPr>
            <a:spLocks noGrp="1"/>
          </p:cNvSpPr>
          <p:nvPr>
            <p:ph type="title"/>
          </p:nvPr>
        </p:nvSpPr>
        <p:spPr/>
        <p:txBody>
          <a:bodyPr/>
          <a:lstStyle/>
          <a:p>
            <a:r>
              <a:rPr lang="fr-BE" dirty="0"/>
              <a:t>Brief </a:t>
            </a:r>
            <a:r>
              <a:rPr lang="fr-BE" dirty="0" err="1"/>
              <a:t>summary</a:t>
            </a:r>
            <a:r>
              <a:rPr lang="fr-BE" dirty="0"/>
              <a:t> of discussions</a:t>
            </a:r>
            <a:endParaRPr lang="en-GB" dirty="0"/>
          </a:p>
        </p:txBody>
      </p:sp>
      <p:sp>
        <p:nvSpPr>
          <p:cNvPr id="6" name="Content Placeholder 5">
            <a:extLst>
              <a:ext uri="{FF2B5EF4-FFF2-40B4-BE49-F238E27FC236}">
                <a16:creationId xmlns="" xmlns:a16="http://schemas.microsoft.com/office/drawing/2014/main" id="{555CD4B5-E4C6-4297-9186-ED3D5BE5CDE3}"/>
              </a:ext>
            </a:extLst>
          </p:cNvPr>
          <p:cNvSpPr>
            <a:spLocks noGrp="1"/>
          </p:cNvSpPr>
          <p:nvPr>
            <p:ph idx="1"/>
          </p:nvPr>
        </p:nvSpPr>
        <p:spPr/>
        <p:txBody>
          <a:bodyPr/>
          <a:lstStyle/>
          <a:p>
            <a:r>
              <a:rPr lang="en-US" b="1" dirty="0" err="1"/>
              <a:t>ESMValTool</a:t>
            </a:r>
            <a:endParaRPr lang="en-US" dirty="0"/>
          </a:p>
          <a:p>
            <a:pPr marL="285750" indent="-285750">
              <a:buFont typeface="Arial" panose="020B0604020202020204" pitchFamily="34" charset="0"/>
              <a:buChar char="•"/>
            </a:pPr>
            <a:r>
              <a:rPr lang="en-US" dirty="0"/>
              <a:t>Useful for comparison of climate model outputs with observations</a:t>
            </a:r>
          </a:p>
          <a:p>
            <a:pPr marL="285750" indent="-285750">
              <a:buFont typeface="Arial" panose="020B0604020202020204" pitchFamily="34" charset="0"/>
              <a:buChar char="•"/>
            </a:pPr>
            <a:r>
              <a:rPr lang="en-US" dirty="0"/>
              <a:t>New version coming soon, will handle more spatial projections thanks to Iris Python library (+ further capabilities)</a:t>
            </a:r>
          </a:p>
          <a:p>
            <a:endParaRPr lang="en-US" b="1" dirty="0"/>
          </a:p>
          <a:p>
            <a:r>
              <a:rPr lang="en-US" b="1" dirty="0"/>
              <a:t>CMF</a:t>
            </a:r>
            <a:endParaRPr lang="en-US" dirty="0"/>
          </a:p>
          <a:p>
            <a:pPr marL="285750" indent="-285750">
              <a:buFont typeface="Arial" panose="020B0604020202020204" pitchFamily="34" charset="0"/>
              <a:buChar char="•"/>
            </a:pPr>
            <a:r>
              <a:rPr lang="en-US" dirty="0"/>
              <a:t>Useful for looking a time series and slow variability and cross-ECV analysis</a:t>
            </a:r>
          </a:p>
          <a:p>
            <a:pPr marL="285750" indent="-285750">
              <a:buFont typeface="Arial" panose="020B0604020202020204" pitchFamily="34" charset="0"/>
              <a:buChar char="•"/>
            </a:pPr>
            <a:r>
              <a:rPr lang="en-US" dirty="0"/>
              <a:t>Easy to use</a:t>
            </a:r>
          </a:p>
          <a:p>
            <a:endParaRPr lang="en-GB" dirty="0"/>
          </a:p>
        </p:txBody>
      </p:sp>
    </p:spTree>
    <p:extLst>
      <p:ext uri="{BB962C8B-B14F-4D97-AF65-F5344CB8AC3E}">
        <p14:creationId xmlns:p14="http://schemas.microsoft.com/office/powerpoint/2010/main" val="3519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FC442C0-5483-474A-8755-86C3EA3ED1F8}"/>
              </a:ext>
            </a:extLst>
          </p:cNvPr>
          <p:cNvSpPr>
            <a:spLocks noGrp="1"/>
          </p:cNvSpPr>
          <p:nvPr>
            <p:ph type="title"/>
          </p:nvPr>
        </p:nvSpPr>
        <p:spPr/>
        <p:txBody>
          <a:bodyPr/>
          <a:lstStyle/>
          <a:p>
            <a:r>
              <a:rPr lang="fr-BE" dirty="0"/>
              <a:t>Brief </a:t>
            </a:r>
            <a:r>
              <a:rPr lang="fr-BE" dirty="0" err="1"/>
              <a:t>summary</a:t>
            </a:r>
            <a:r>
              <a:rPr lang="fr-BE" dirty="0"/>
              <a:t> of discussions</a:t>
            </a:r>
            <a:endParaRPr lang="en-GB" dirty="0"/>
          </a:p>
        </p:txBody>
      </p:sp>
      <p:sp>
        <p:nvSpPr>
          <p:cNvPr id="6" name="Content Placeholder 5">
            <a:extLst>
              <a:ext uri="{FF2B5EF4-FFF2-40B4-BE49-F238E27FC236}">
                <a16:creationId xmlns="" xmlns:a16="http://schemas.microsoft.com/office/drawing/2014/main" id="{555CD4B5-E4C6-4297-9186-ED3D5BE5CDE3}"/>
              </a:ext>
            </a:extLst>
          </p:cNvPr>
          <p:cNvSpPr>
            <a:spLocks noGrp="1"/>
          </p:cNvSpPr>
          <p:nvPr>
            <p:ph idx="1"/>
          </p:nvPr>
        </p:nvSpPr>
        <p:spPr>
          <a:xfrm>
            <a:off x="173038" y="792163"/>
            <a:ext cx="8845232" cy="3824287"/>
          </a:xfrm>
        </p:spPr>
        <p:txBody>
          <a:bodyPr/>
          <a:lstStyle/>
          <a:p>
            <a:r>
              <a:rPr lang="en-US" b="1" dirty="0"/>
              <a:t>Data portal</a:t>
            </a:r>
            <a:endParaRPr lang="en-US" dirty="0"/>
          </a:p>
          <a:p>
            <a:pPr marL="285750" indent="-285750">
              <a:buFont typeface="Arial" panose="020B0604020202020204" pitchFamily="34" charset="0"/>
              <a:buChar char="•"/>
            </a:pPr>
            <a:r>
              <a:rPr lang="en-US" dirty="0"/>
              <a:t>Single point of access to CCI data – Has all “old” ECVs</a:t>
            </a:r>
          </a:p>
          <a:p>
            <a:pPr marL="285750" indent="-285750">
              <a:buFont typeface="Arial" panose="020B0604020202020204" pitchFamily="34" charset="0"/>
              <a:buChar char="•"/>
            </a:pPr>
            <a:r>
              <a:rPr lang="en-US" dirty="0"/>
              <a:t>Dataset final version (working versions exchanged differently between researchers)</a:t>
            </a:r>
          </a:p>
          <a:p>
            <a:pPr marL="285750" indent="-285750">
              <a:buFont typeface="Arial" panose="020B0604020202020204" pitchFamily="34" charset="0"/>
              <a:buChar char="•"/>
            </a:pPr>
            <a:r>
              <a:rPr lang="en-US" dirty="0"/>
              <a:t>Sometimes information mismatch between ECV project websites and data portal</a:t>
            </a:r>
          </a:p>
          <a:p>
            <a:endParaRPr lang="en-US" dirty="0"/>
          </a:p>
          <a:p>
            <a:r>
              <a:rPr lang="en-US" b="1" dirty="0"/>
              <a:t>CCI toolbox</a:t>
            </a:r>
            <a:endParaRPr lang="en-US" dirty="0"/>
          </a:p>
          <a:p>
            <a:pPr marL="285750" indent="-285750">
              <a:buFont typeface="Arial" panose="020B0604020202020204" pitchFamily="34" charset="0"/>
              <a:buChar char="•"/>
            </a:pPr>
            <a:r>
              <a:rPr lang="en-US" dirty="0"/>
              <a:t>Useful for </a:t>
            </a:r>
            <a:r>
              <a:rPr lang="en-US" dirty="0" err="1"/>
              <a:t>analysing</a:t>
            </a:r>
            <a:r>
              <a:rPr lang="en-US" dirty="0"/>
              <a:t> CCI ECVs, 30 to 40 operations currently available </a:t>
            </a:r>
            <a:br>
              <a:rPr lang="en-US" dirty="0"/>
            </a:br>
            <a:r>
              <a:rPr lang="en-US" dirty="0"/>
              <a:t>(e.g. </a:t>
            </a:r>
            <a:r>
              <a:rPr lang="en-US" dirty="0" err="1"/>
              <a:t>regridding</a:t>
            </a:r>
            <a:r>
              <a:rPr lang="en-US" dirty="0"/>
              <a:t>, blending)</a:t>
            </a:r>
          </a:p>
          <a:p>
            <a:pPr marL="285750" indent="-285750">
              <a:buFont typeface="Arial" panose="020B0604020202020204" pitchFamily="34" charset="0"/>
              <a:buChar char="•"/>
            </a:pPr>
            <a:r>
              <a:rPr lang="en-US" dirty="0"/>
              <a:t>Not cloud based right now – must be installed on platform where data are located (which can be an issue)</a:t>
            </a:r>
          </a:p>
        </p:txBody>
      </p:sp>
    </p:spTree>
    <p:extLst>
      <p:ext uri="{BB962C8B-B14F-4D97-AF65-F5344CB8AC3E}">
        <p14:creationId xmlns:p14="http://schemas.microsoft.com/office/powerpoint/2010/main" val="36387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FC442C0-5483-474A-8755-86C3EA3ED1F8}"/>
              </a:ext>
            </a:extLst>
          </p:cNvPr>
          <p:cNvSpPr>
            <a:spLocks noGrp="1"/>
          </p:cNvSpPr>
          <p:nvPr>
            <p:ph type="title"/>
          </p:nvPr>
        </p:nvSpPr>
        <p:spPr/>
        <p:txBody>
          <a:bodyPr/>
          <a:lstStyle/>
          <a:p>
            <a:r>
              <a:rPr lang="fr-BE" dirty="0"/>
              <a:t>Brief </a:t>
            </a:r>
            <a:r>
              <a:rPr lang="fr-BE" dirty="0" err="1"/>
              <a:t>summary</a:t>
            </a:r>
            <a:r>
              <a:rPr lang="fr-BE" dirty="0"/>
              <a:t> of discussions</a:t>
            </a:r>
            <a:endParaRPr lang="en-GB" dirty="0"/>
          </a:p>
        </p:txBody>
      </p:sp>
      <p:sp>
        <p:nvSpPr>
          <p:cNvPr id="6" name="Content Placeholder 5">
            <a:extLst>
              <a:ext uri="{FF2B5EF4-FFF2-40B4-BE49-F238E27FC236}">
                <a16:creationId xmlns="" xmlns:a16="http://schemas.microsoft.com/office/drawing/2014/main" id="{555CD4B5-E4C6-4297-9186-ED3D5BE5CDE3}"/>
              </a:ext>
            </a:extLst>
          </p:cNvPr>
          <p:cNvSpPr>
            <a:spLocks noGrp="1"/>
          </p:cNvSpPr>
          <p:nvPr>
            <p:ph idx="1"/>
          </p:nvPr>
        </p:nvSpPr>
        <p:spPr/>
        <p:txBody>
          <a:bodyPr/>
          <a:lstStyle/>
          <a:p>
            <a:r>
              <a:rPr lang="en-US" b="1" dirty="0"/>
              <a:t>Obs4MIPs</a:t>
            </a:r>
            <a:endParaRPr lang="en-US" dirty="0"/>
          </a:p>
          <a:p>
            <a:pPr marL="285750" indent="-285750">
              <a:buFont typeface="Arial" panose="020B0604020202020204" pitchFamily="34" charset="0"/>
              <a:buChar char="•"/>
            </a:pPr>
            <a:r>
              <a:rPr lang="en-US" dirty="0"/>
              <a:t>Another way to get the CCI data</a:t>
            </a:r>
          </a:p>
          <a:p>
            <a:pPr marL="285750" indent="-285750">
              <a:buFont typeface="Arial" panose="020B0604020202020204" pitchFamily="34" charset="0"/>
              <a:buChar char="•"/>
            </a:pPr>
            <a:r>
              <a:rPr lang="en-US" dirty="0" err="1"/>
              <a:t>Regridded</a:t>
            </a:r>
            <a:r>
              <a:rPr lang="en-US" dirty="0"/>
              <a:t> for model comparison (caution: units changed!)</a:t>
            </a:r>
          </a:p>
          <a:p>
            <a:pPr marL="285750" indent="-285750">
              <a:buFont typeface="Arial" panose="020B0604020202020204" pitchFamily="34" charset="0"/>
              <a:buChar char="•"/>
            </a:pPr>
            <a:r>
              <a:rPr lang="en-US" dirty="0"/>
              <a:t>Retrieval through web interface or your own scripts</a:t>
            </a:r>
          </a:p>
          <a:p>
            <a:r>
              <a:rPr lang="en-US" dirty="0"/>
              <a:t/>
            </a:r>
            <a:br>
              <a:rPr lang="en-US" dirty="0"/>
            </a:br>
            <a:r>
              <a:rPr lang="en-US" b="1" dirty="0"/>
              <a:t>Other comments</a:t>
            </a:r>
            <a:endParaRPr lang="en-US" dirty="0"/>
          </a:p>
          <a:p>
            <a:pPr marL="285750" indent="-285750">
              <a:buFont typeface="Arial" panose="020B0604020202020204" pitchFamily="34" charset="0"/>
              <a:buChar char="•"/>
            </a:pPr>
            <a:r>
              <a:rPr lang="en-US" dirty="0"/>
              <a:t>All CCI data in a big data cube (e.g. Digital Earth Australia)</a:t>
            </a:r>
          </a:p>
          <a:p>
            <a:pPr marL="285750" indent="-285750">
              <a:buFont typeface="Arial" panose="020B0604020202020204" pitchFamily="34" charset="0"/>
              <a:buChar char="•"/>
            </a:pPr>
            <a:r>
              <a:rPr lang="en-US" dirty="0"/>
              <a:t>Link to Google Earth Engine Tool?</a:t>
            </a:r>
          </a:p>
          <a:p>
            <a:pPr marL="285750" indent="-285750">
              <a:buFont typeface="Arial" panose="020B0604020202020204" pitchFamily="34" charset="0"/>
              <a:buChar char="•"/>
            </a:pPr>
            <a:r>
              <a:rPr lang="en-US" dirty="0"/>
              <a:t>earthsystemdatacube.net already has CCI data (some on the cloud, can use Python to carry out analysis directly there)</a:t>
            </a:r>
          </a:p>
          <a:p>
            <a:pPr marL="285750" indent="-285750">
              <a:buFont typeface="Arial" panose="020B0604020202020204" pitchFamily="34" charset="0"/>
              <a:buChar char="•"/>
            </a:pPr>
            <a:r>
              <a:rPr lang="en-US" dirty="0"/>
              <a:t>Could be useful if researchers shared some of their scripts (e.g. calculating ocean current)</a:t>
            </a:r>
            <a:endParaRPr lang="en-GB" dirty="0"/>
          </a:p>
        </p:txBody>
      </p:sp>
    </p:spTree>
    <p:extLst>
      <p:ext uri="{BB962C8B-B14F-4D97-AF65-F5344CB8AC3E}">
        <p14:creationId xmlns:p14="http://schemas.microsoft.com/office/powerpoint/2010/main" val="163761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FC442C0-5483-474A-8755-86C3EA3ED1F8}"/>
              </a:ext>
            </a:extLst>
          </p:cNvPr>
          <p:cNvSpPr>
            <a:spLocks noGrp="1"/>
          </p:cNvSpPr>
          <p:nvPr>
            <p:ph type="title"/>
          </p:nvPr>
        </p:nvSpPr>
        <p:spPr/>
        <p:txBody>
          <a:bodyPr/>
          <a:lstStyle/>
          <a:p>
            <a:r>
              <a:rPr lang="fr-BE" dirty="0"/>
              <a:t>Actions</a:t>
            </a:r>
            <a:endParaRPr lang="en-GB" dirty="0"/>
          </a:p>
        </p:txBody>
      </p:sp>
      <p:sp>
        <p:nvSpPr>
          <p:cNvPr id="6" name="Content Placeholder 5">
            <a:extLst>
              <a:ext uri="{FF2B5EF4-FFF2-40B4-BE49-F238E27FC236}">
                <a16:creationId xmlns="" xmlns:a16="http://schemas.microsoft.com/office/drawing/2014/main" id="{555CD4B5-E4C6-4297-9186-ED3D5BE5CDE3}"/>
              </a:ext>
            </a:extLst>
          </p:cNvPr>
          <p:cNvSpPr>
            <a:spLocks noGrp="1"/>
          </p:cNvSpPr>
          <p:nvPr>
            <p:ph idx="1"/>
          </p:nvPr>
        </p:nvSpPr>
        <p:spPr/>
        <p:txBody>
          <a:bodyPr/>
          <a:lstStyle/>
          <a:p>
            <a:pPr marL="342900" indent="-342900">
              <a:buFont typeface="+mj-lt"/>
              <a:buAutoNum type="arabicPeriod"/>
            </a:pPr>
            <a:r>
              <a:rPr lang="en-US" dirty="0"/>
              <a:t>Gather in one place a list of all ECVs (or point to existing list more clearly)</a:t>
            </a:r>
          </a:p>
          <a:p>
            <a:pPr marL="342900" indent="-342900">
              <a:buFont typeface="+mj-lt"/>
              <a:buAutoNum type="arabicPeriod"/>
            </a:pPr>
            <a:r>
              <a:rPr lang="en-US" dirty="0"/>
              <a:t>Gather in one place a list of all available tools with a quick explanation of what they can be used for and links to each</a:t>
            </a:r>
          </a:p>
          <a:p>
            <a:pPr marL="342900" indent="-342900">
              <a:buFont typeface="+mj-lt"/>
              <a:buAutoNum type="arabicPeriod"/>
            </a:pPr>
            <a:r>
              <a:rPr lang="en-US" dirty="0"/>
              <a:t>Try to get a sense of which ECV datasets are used with which tool and what they are used for</a:t>
            </a:r>
          </a:p>
          <a:p>
            <a:endParaRPr lang="en-GB" dirty="0"/>
          </a:p>
        </p:txBody>
      </p:sp>
    </p:spTree>
    <p:extLst>
      <p:ext uri="{BB962C8B-B14F-4D97-AF65-F5344CB8AC3E}">
        <p14:creationId xmlns:p14="http://schemas.microsoft.com/office/powerpoint/2010/main" val="177717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endParaRPr lang="en-US" altLang="en-US" dirty="0" smtClean="0">
              <a:latin typeface="Verdana" panose="020B0604030504040204" pitchFamily="34" charset="0"/>
            </a:endParaRPr>
          </a:p>
        </p:txBody>
      </p:sp>
      <p:sp>
        <p:nvSpPr>
          <p:cNvPr id="3" name="TextBox 2"/>
          <p:cNvSpPr txBox="1"/>
          <p:nvPr/>
        </p:nvSpPr>
        <p:spPr>
          <a:xfrm>
            <a:off x="615697" y="1036320"/>
            <a:ext cx="7832488" cy="2308324"/>
          </a:xfrm>
          <a:prstGeom prst="rect">
            <a:avLst/>
          </a:prstGeom>
          <a:noFill/>
        </p:spPr>
        <p:txBody>
          <a:bodyPr wrap="square" rtlCol="0">
            <a:spAutoFit/>
          </a:bodyPr>
          <a:lstStyle/>
          <a:p>
            <a:r>
              <a:rPr lang="en-GB" sz="1600" b="1" dirty="0"/>
              <a:t>Session II – Communication across CMUG and ECV project CRGs</a:t>
            </a:r>
          </a:p>
          <a:p>
            <a:pPr marL="285750" indent="-285750">
              <a:buFontTx/>
              <a:buChar char="-"/>
            </a:pPr>
            <a:r>
              <a:rPr lang="en-GB" sz="1600" dirty="0">
                <a:solidFill>
                  <a:srgbClr val="000000"/>
                </a:solidFill>
              </a:rPr>
              <a:t>Overview of Slack </a:t>
            </a:r>
            <a:endParaRPr lang="en-GB" sz="1600" dirty="0" smtClean="0">
              <a:solidFill>
                <a:srgbClr val="000000"/>
              </a:solidFill>
            </a:endParaRPr>
          </a:p>
          <a:p>
            <a:pPr marL="285750" indent="-285750">
              <a:buFontTx/>
              <a:buChar char="-"/>
            </a:pPr>
            <a:r>
              <a:rPr lang="en-GB" sz="1600" dirty="0" smtClean="0">
                <a:solidFill>
                  <a:srgbClr val="000000"/>
                </a:solidFill>
              </a:rPr>
              <a:t>Do </a:t>
            </a:r>
            <a:r>
              <a:rPr lang="en-GB" sz="1600" dirty="0">
                <a:solidFill>
                  <a:srgbClr val="000000"/>
                </a:solidFill>
              </a:rPr>
              <a:t>you know who else is working with the same CCI datasets</a:t>
            </a:r>
          </a:p>
          <a:p>
            <a:pPr marL="285750" indent="-285750">
              <a:buFontTx/>
              <a:buChar char="-"/>
            </a:pPr>
            <a:endParaRPr lang="en-GB" sz="1600" dirty="0">
              <a:solidFill>
                <a:srgbClr val="000000"/>
              </a:solidFill>
            </a:endParaRPr>
          </a:p>
          <a:p>
            <a:r>
              <a:rPr lang="en-GB" sz="1600" b="1" dirty="0"/>
              <a:t>Session III – Engagement with external groups</a:t>
            </a:r>
          </a:p>
          <a:p>
            <a:pPr marL="285750" indent="-285750">
              <a:buFontTx/>
              <a:buChar char="-"/>
            </a:pPr>
            <a:r>
              <a:rPr lang="en-GB" sz="1600" dirty="0"/>
              <a:t>Are you involved in any project/initiative relevant for CCI datasets?</a:t>
            </a:r>
          </a:p>
          <a:p>
            <a:pPr marL="285750" indent="-285750">
              <a:buFontTx/>
              <a:buChar char="-"/>
            </a:pPr>
            <a:r>
              <a:rPr lang="en-GB" sz="1600" dirty="0"/>
              <a:t>How can we reach out to potential CCI data users?</a:t>
            </a:r>
          </a:p>
          <a:p>
            <a:pPr marL="285750" indent="-285750">
              <a:buFontTx/>
              <a:buChar char="-"/>
            </a:pPr>
            <a:r>
              <a:rPr lang="en-GB" sz="1600" dirty="0"/>
              <a:t>How can we maximise uptake of CCI datasets?</a:t>
            </a:r>
          </a:p>
          <a:p>
            <a:pPr marL="285750" indent="-285750">
              <a:buFontTx/>
              <a:buChar char="-"/>
            </a:pPr>
            <a:r>
              <a:rPr lang="en-GB" sz="1600" dirty="0"/>
              <a:t>Publishing results for IPCC AR6</a:t>
            </a:r>
          </a:p>
        </p:txBody>
      </p:sp>
    </p:spTree>
    <p:extLst>
      <p:ext uri="{BB962C8B-B14F-4D97-AF65-F5344CB8AC3E}">
        <p14:creationId xmlns:p14="http://schemas.microsoft.com/office/powerpoint/2010/main" val="802425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750"/>
            <a:ext cx="6816725" cy="430213"/>
          </a:xfrm>
        </p:spPr>
        <p:txBody>
          <a:bodyPr/>
          <a:lstStyle/>
          <a:p>
            <a:r>
              <a:rPr lang="en-US" dirty="0" smtClean="0"/>
              <a:t>Communication within the CSWG </a:t>
            </a:r>
            <a:endParaRPr lang="en-US" dirty="0"/>
          </a:p>
        </p:txBody>
      </p:sp>
      <p:sp>
        <p:nvSpPr>
          <p:cNvPr id="3" name="Content Placeholder 2"/>
          <p:cNvSpPr>
            <a:spLocks noGrp="1"/>
          </p:cNvSpPr>
          <p:nvPr>
            <p:ph idx="1"/>
          </p:nvPr>
        </p:nvSpPr>
        <p:spPr>
          <a:xfrm>
            <a:off x="1005840" y="1124712"/>
            <a:ext cx="7914323" cy="3491738"/>
          </a:xfrm>
        </p:spPr>
        <p:txBody>
          <a:bodyPr/>
          <a:lstStyle/>
          <a:p>
            <a:pPr marL="407988" indent="-400050">
              <a:buFont typeface="Arial" charset="0"/>
              <a:buChar char="•"/>
            </a:pPr>
            <a:r>
              <a:rPr lang="en-US" dirty="0" smtClean="0"/>
              <a:t>CMUG proposal to use a social media </a:t>
            </a:r>
            <a:r>
              <a:rPr lang="en-US" dirty="0" err="1" smtClean="0"/>
              <a:t>comms</a:t>
            </a:r>
            <a:r>
              <a:rPr lang="en-US" dirty="0" smtClean="0"/>
              <a:t> tool, in addition to email and other existing tools (email, wiki, video-conf.).  </a:t>
            </a:r>
          </a:p>
          <a:p>
            <a:pPr marL="407988" indent="-400050">
              <a:buFont typeface="Arial" charset="0"/>
              <a:buChar char="•"/>
            </a:pPr>
            <a:r>
              <a:rPr lang="en-US" dirty="0" smtClean="0"/>
              <a:t>Slack was chosen, needs to be approved by ESA (security and data sharing concerns)</a:t>
            </a:r>
          </a:p>
          <a:p>
            <a:pPr marL="407988" indent="-400050">
              <a:buFont typeface="Arial" charset="0"/>
              <a:buChar char="•"/>
            </a:pPr>
            <a:r>
              <a:rPr lang="en-US" dirty="0" smtClean="0">
                <a:hlinkClick r:id="rId2"/>
              </a:rPr>
              <a:t>http://bit.ly/cmug-cci-slack</a:t>
            </a:r>
            <a:r>
              <a:rPr lang="en-US" dirty="0" smtClean="0"/>
              <a:t>  = how to join</a:t>
            </a:r>
          </a:p>
          <a:p>
            <a:pPr marL="407988" indent="-400050">
              <a:buFont typeface="Arial" charset="0"/>
              <a:buChar char="•"/>
            </a:pPr>
            <a:r>
              <a:rPr lang="en-US" dirty="0" smtClean="0"/>
              <a:t>Assuming it is approved, we will know within a year whether it is useful </a:t>
            </a:r>
          </a:p>
          <a:p>
            <a:pPr marL="407988" indent="-400050">
              <a:buFont typeface="Arial" charset="0"/>
              <a:buChar char="•"/>
            </a:pPr>
            <a:r>
              <a:rPr lang="en-US" dirty="0">
                <a:hlinkClick r:id="rId3"/>
              </a:rPr>
              <a:t>http</a:t>
            </a:r>
            <a:r>
              <a:rPr lang="en-US" dirty="0" smtClean="0">
                <a:hlinkClick r:id="rId3"/>
              </a:rPr>
              <a:t>://cmug-cci.slack.com</a:t>
            </a:r>
            <a:r>
              <a:rPr lang="en-US" dirty="0" smtClean="0"/>
              <a:t>  = website</a:t>
            </a:r>
          </a:p>
          <a:p>
            <a:pPr marL="407988" indent="-400050">
              <a:buFont typeface="Arial" charset="0"/>
              <a:buChar char="•"/>
            </a:pPr>
            <a:endParaRPr lang="en-US" dirty="0" smtClean="0"/>
          </a:p>
          <a:p>
            <a:pPr marL="407988" indent="-400050">
              <a:buFont typeface="Arial" charset="0"/>
              <a:buChar char="•"/>
            </a:pPr>
            <a:endParaRPr lang="en-US" dirty="0"/>
          </a:p>
        </p:txBody>
      </p:sp>
    </p:spTree>
    <p:extLst>
      <p:ext uri="{BB962C8B-B14F-4D97-AF65-F5344CB8AC3E}">
        <p14:creationId xmlns:p14="http://schemas.microsoft.com/office/powerpoint/2010/main" val="1839321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external groups</a:t>
            </a:r>
            <a:endParaRPr lang="en-US" dirty="0"/>
          </a:p>
        </p:txBody>
      </p:sp>
      <p:sp>
        <p:nvSpPr>
          <p:cNvPr id="3" name="Content Placeholder 2"/>
          <p:cNvSpPr>
            <a:spLocks noGrp="1"/>
          </p:cNvSpPr>
          <p:nvPr>
            <p:ph idx="1"/>
          </p:nvPr>
        </p:nvSpPr>
        <p:spPr>
          <a:xfrm>
            <a:off x="502921" y="1280160"/>
            <a:ext cx="8037576" cy="2833370"/>
          </a:xfrm>
        </p:spPr>
        <p:txBody>
          <a:bodyPr/>
          <a:lstStyle/>
          <a:p>
            <a:r>
              <a:rPr lang="en-US" dirty="0"/>
              <a:t>https://</a:t>
            </a:r>
            <a:r>
              <a:rPr lang="en-US" dirty="0" err="1"/>
              <a:t>docs.google.com</a:t>
            </a:r>
            <a:r>
              <a:rPr lang="en-US" dirty="0"/>
              <a:t>/document/d/1yokmbGSn0aQjwYJcsxKnEUg6eVqoewUd-H9NtcKuZas/edit</a:t>
            </a:r>
          </a:p>
        </p:txBody>
      </p:sp>
    </p:spTree>
    <p:extLst>
      <p:ext uri="{BB962C8B-B14F-4D97-AF65-F5344CB8AC3E}">
        <p14:creationId xmlns:p14="http://schemas.microsoft.com/office/powerpoint/2010/main" val="82599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4"/>
          <p:cNvSpPr txBox="1">
            <a:spLocks noChangeArrowheads="1"/>
          </p:cNvSpPr>
          <p:nvPr/>
        </p:nvSpPr>
        <p:spPr bwMode="auto">
          <a:xfrm>
            <a:off x="615950" y="2593434"/>
            <a:ext cx="3688830"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GB" altLang="en-US" sz="1800" b="1" dirty="0" smtClean="0">
                <a:solidFill>
                  <a:schemeClr val="bg1"/>
                </a:solidFill>
              </a:rPr>
              <a:t>Treatment of Uncertainties</a:t>
            </a:r>
            <a:endParaRPr lang="en-GB" altLang="en-US" sz="1800" dirty="0">
              <a:solidFill>
                <a:schemeClr val="bg1"/>
              </a:solidFill>
            </a:endParaRPr>
          </a:p>
        </p:txBody>
      </p:sp>
      <p:sp>
        <p:nvSpPr>
          <p:cNvPr id="5122" name="Text Box 25"/>
          <p:cNvSpPr txBox="1">
            <a:spLocks noChangeArrowheads="1"/>
          </p:cNvSpPr>
          <p:nvPr/>
        </p:nvSpPr>
        <p:spPr bwMode="auto">
          <a:xfrm>
            <a:off x="615950" y="3262313"/>
            <a:ext cx="2385667" cy="369332"/>
          </a:xfrm>
          <a:prstGeom prst="rect">
            <a:avLst/>
          </a:prstGeom>
          <a:solidFill>
            <a:schemeClr val="tx1"/>
          </a:solidFill>
          <a:ln>
            <a:solidFill>
              <a:srgbClr val="FDC82F"/>
            </a:solidFill>
          </a:ln>
          <a:effectLst/>
          <a:extLst/>
        </p:spPr>
        <p:txBody>
          <a:bodyPr wrap="square">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smtClean="0">
                <a:solidFill>
                  <a:srgbClr val="FFC000"/>
                </a:solidFill>
              </a:rPr>
              <a:t>The </a:t>
            </a:r>
            <a:r>
              <a:rPr lang="en-US" altLang="en-US" sz="1800" b="1" dirty="0">
                <a:solidFill>
                  <a:srgbClr val="FFC000"/>
                </a:solidFill>
              </a:rPr>
              <a:t>Yellow</a:t>
            </a:r>
            <a:r>
              <a:rPr lang="en-US" altLang="en-US" sz="1800" b="1" dirty="0" smtClean="0">
                <a:solidFill>
                  <a:srgbClr val="FFC000"/>
                </a:solidFill>
              </a:rPr>
              <a:t> Table</a:t>
            </a:r>
            <a:endParaRPr lang="en-US" altLang="en-US" sz="1800" b="1" dirty="0">
              <a:solidFill>
                <a:srgbClr val="FFC000"/>
              </a:solidFill>
            </a:endParaRPr>
          </a:p>
        </p:txBody>
      </p:sp>
    </p:spTree>
    <p:extLst>
      <p:ext uri="{BB962C8B-B14F-4D97-AF65-F5344CB8AC3E}">
        <p14:creationId xmlns:p14="http://schemas.microsoft.com/office/powerpoint/2010/main" val="932767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4700" y="1051560"/>
            <a:ext cx="8145463" cy="3564890"/>
          </a:xfrm>
        </p:spPr>
        <p:txBody>
          <a:bodyPr/>
          <a:lstStyle/>
          <a:p>
            <a:pPr marL="361950" indent="-354013">
              <a:buFont typeface="Arial" charset="0"/>
              <a:buChar char="•"/>
            </a:pPr>
            <a:r>
              <a:rPr lang="en-US" dirty="0" smtClean="0"/>
              <a:t>CMUG will produce a report of the meeting to capture the agreements, issues and actions</a:t>
            </a:r>
          </a:p>
          <a:p>
            <a:pPr marL="361950" indent="-354013">
              <a:buFont typeface="Arial" charset="0"/>
              <a:buChar char="•"/>
            </a:pPr>
            <a:r>
              <a:rPr lang="en-US" dirty="0" smtClean="0"/>
              <a:t>We would like to put the presentations online – please opt out if you so wish</a:t>
            </a:r>
          </a:p>
          <a:p>
            <a:pPr marL="361950" indent="-354013">
              <a:buFont typeface="Arial" charset="0"/>
              <a:buChar char="•"/>
            </a:pPr>
            <a:r>
              <a:rPr lang="en-US" dirty="0" smtClean="0"/>
              <a:t>Next CMUG meeting – Autumn 2019, place TBD</a:t>
            </a:r>
            <a:endParaRPr lang="en-US" dirty="0"/>
          </a:p>
        </p:txBody>
      </p:sp>
    </p:spTree>
    <p:extLst>
      <p:ext uri="{BB962C8B-B14F-4D97-AF65-F5344CB8AC3E}">
        <p14:creationId xmlns:p14="http://schemas.microsoft.com/office/powerpoint/2010/main" val="123685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altLang="en-US" dirty="0" smtClean="0">
                <a:latin typeface="Verdana" panose="020B0604030504040204" pitchFamily="34" charset="0"/>
              </a:rPr>
              <a:t>Uncertainties</a:t>
            </a:r>
          </a:p>
        </p:txBody>
      </p:sp>
      <p:sp>
        <p:nvSpPr>
          <p:cNvPr id="6146" name="Content Placeholder 2"/>
          <p:cNvSpPr>
            <a:spLocks noGrp="1"/>
          </p:cNvSpPr>
          <p:nvPr>
            <p:ph idx="1"/>
          </p:nvPr>
        </p:nvSpPr>
        <p:spPr/>
        <p:txBody>
          <a:bodyPr/>
          <a:lstStyle/>
          <a:p>
            <a:pPr marL="285750" indent="-285750" eaLnBrk="1" hangingPunct="1">
              <a:buFont typeface="Arial" panose="020B0604020202020204" pitchFamily="34" charset="0"/>
              <a:buChar char="•"/>
            </a:pPr>
            <a:r>
              <a:rPr lang="en-US" altLang="en-US" dirty="0" smtClean="0">
                <a:solidFill>
                  <a:schemeClr val="tx1"/>
                </a:solidFill>
                <a:latin typeface="Verdana" panose="020B0604030504040204" pitchFamily="34" charset="0"/>
              </a:rPr>
              <a:t>Same language to describe uncertainties across all ECVs</a:t>
            </a:r>
          </a:p>
          <a:p>
            <a:pPr marL="1095375" lvl="1" indent="-285750">
              <a:buFont typeface="Arial" panose="020B0604020202020204" pitchFamily="34" charset="0"/>
              <a:buChar char="•"/>
            </a:pPr>
            <a:r>
              <a:rPr lang="en-US" altLang="en-US" dirty="0" smtClean="0">
                <a:solidFill>
                  <a:schemeClr val="tx1"/>
                </a:solidFill>
                <a:latin typeface="Verdana" panose="020B0604030504040204" pitchFamily="34" charset="0"/>
              </a:rPr>
              <a:t>What is needed depends on the applications – work with ECV teams to get this</a:t>
            </a:r>
          </a:p>
          <a:p>
            <a:pPr marL="285750" indent="-285750">
              <a:buFont typeface="Arial" panose="020B0604020202020204" pitchFamily="34" charset="0"/>
              <a:buChar char="•"/>
            </a:pPr>
            <a:r>
              <a:rPr lang="en-US" altLang="en-US" dirty="0" smtClean="0">
                <a:solidFill>
                  <a:schemeClr val="tx1"/>
                </a:solidFill>
                <a:latin typeface="Verdana" panose="020B0604030504040204" pitchFamily="34" charset="0"/>
              </a:rPr>
              <a:t>Not all information is statistical</a:t>
            </a:r>
          </a:p>
          <a:p>
            <a:pPr marL="1095375" lvl="1" indent="-285750">
              <a:buFont typeface="Arial" panose="020B0604020202020204" pitchFamily="34" charset="0"/>
              <a:buChar char="•"/>
            </a:pPr>
            <a:r>
              <a:rPr lang="en-US" altLang="en-US" dirty="0" smtClean="0">
                <a:solidFill>
                  <a:schemeClr val="tx1"/>
                </a:solidFill>
                <a:latin typeface="Verdana" panose="020B0604030504040204" pitchFamily="34" charset="0"/>
              </a:rPr>
              <a:t>Radar info for AGB, view angle for LST</a:t>
            </a:r>
          </a:p>
          <a:p>
            <a:pPr marL="285750" indent="-285750" eaLnBrk="1" hangingPunct="1">
              <a:buFont typeface="Arial" panose="020B0604020202020204" pitchFamily="34" charset="0"/>
              <a:buChar char="•"/>
            </a:pPr>
            <a:r>
              <a:rPr lang="en-US" altLang="en-US" dirty="0" smtClean="0">
                <a:solidFill>
                  <a:schemeClr val="tx1"/>
                </a:solidFill>
                <a:latin typeface="Verdana" panose="020B0604030504040204" pitchFamily="34" charset="0"/>
              </a:rPr>
              <a:t>Good documentation</a:t>
            </a:r>
          </a:p>
          <a:p>
            <a:pPr marL="1095375" lvl="1" indent="-285750">
              <a:buFont typeface="Arial" panose="020B0604020202020204" pitchFamily="34" charset="0"/>
              <a:buChar char="•"/>
            </a:pPr>
            <a:r>
              <a:rPr lang="en-GB" altLang="en-US" dirty="0" smtClean="0">
                <a:solidFill>
                  <a:schemeClr val="tx1"/>
                </a:solidFill>
                <a:latin typeface="Verdana" panose="020B0604030504040204" pitchFamily="34" charset="0"/>
              </a:rPr>
              <a:t>Measurement equations and their different components, </a:t>
            </a:r>
            <a:r>
              <a:rPr lang="en-GB" altLang="en-US" b="1" i="1" dirty="0" smtClean="0">
                <a:solidFill>
                  <a:schemeClr val="tx1"/>
                </a:solidFill>
                <a:latin typeface="Verdana" panose="020B0604030504040204" pitchFamily="34" charset="0"/>
              </a:rPr>
              <a:t>even</a:t>
            </a:r>
            <a:r>
              <a:rPr lang="en-GB" altLang="en-US" dirty="0" smtClean="0">
                <a:solidFill>
                  <a:schemeClr val="tx1"/>
                </a:solidFill>
                <a:latin typeface="Verdana" panose="020B0604030504040204" pitchFamily="34" charset="0"/>
              </a:rPr>
              <a:t> </a:t>
            </a:r>
            <a:r>
              <a:rPr lang="en-GB" altLang="en-US" dirty="0">
                <a:solidFill>
                  <a:schemeClr val="tx1"/>
                </a:solidFill>
                <a:latin typeface="Verdana" panose="020B0604030504040204" pitchFamily="34" charset="0"/>
              </a:rPr>
              <a:t>if not all </a:t>
            </a:r>
            <a:r>
              <a:rPr lang="en-GB" altLang="en-US" dirty="0" smtClean="0">
                <a:solidFill>
                  <a:schemeClr val="tx1"/>
                </a:solidFill>
                <a:latin typeface="Verdana" panose="020B0604030504040204" pitchFamily="34" charset="0"/>
              </a:rPr>
              <a:t>parts can </a:t>
            </a:r>
            <a:r>
              <a:rPr lang="en-GB" altLang="en-US" dirty="0">
                <a:solidFill>
                  <a:schemeClr val="tx1"/>
                </a:solidFill>
                <a:latin typeface="Verdana" panose="020B0604030504040204" pitchFamily="34" charset="0"/>
              </a:rPr>
              <a:t>be </a:t>
            </a:r>
            <a:r>
              <a:rPr lang="en-GB" altLang="en-US" dirty="0" smtClean="0">
                <a:solidFill>
                  <a:schemeClr val="tx1"/>
                </a:solidFill>
                <a:latin typeface="Verdana" panose="020B0604030504040204" pitchFamily="34" charset="0"/>
              </a:rPr>
              <a:t>understood. See how the uncertainty arises</a:t>
            </a:r>
          </a:p>
          <a:p>
            <a:pPr marL="1095375" lvl="1" indent="-285750">
              <a:buFont typeface="Arial" panose="020B0604020202020204" pitchFamily="34" charset="0"/>
              <a:buChar char="•"/>
            </a:pPr>
            <a:r>
              <a:rPr lang="en-GB" altLang="en-US" dirty="0" smtClean="0">
                <a:solidFill>
                  <a:schemeClr val="tx1"/>
                </a:solidFill>
                <a:latin typeface="Verdana" panose="020B0604030504040204" pitchFamily="34" charset="0"/>
              </a:rPr>
              <a:t>Breakdown of the uncertainties as well as overall value</a:t>
            </a:r>
          </a:p>
          <a:p>
            <a:pPr marL="1692275" lvl="2" indent="-285750">
              <a:buFont typeface="Arial" panose="020B0604020202020204" pitchFamily="34" charset="0"/>
              <a:buChar char="•"/>
            </a:pPr>
            <a:r>
              <a:rPr lang="en-GB" altLang="en-US" dirty="0" err="1" smtClean="0">
                <a:solidFill>
                  <a:schemeClr val="tx1"/>
                </a:solidFill>
                <a:latin typeface="Verdana" panose="020B0604030504040204" pitchFamily="34" charset="0"/>
              </a:rPr>
              <a:t>Eg</a:t>
            </a:r>
            <a:r>
              <a:rPr lang="en-GB" altLang="en-US" dirty="0" smtClean="0">
                <a:solidFill>
                  <a:schemeClr val="tx1"/>
                </a:solidFill>
                <a:latin typeface="Verdana" panose="020B0604030504040204" pitchFamily="34" charset="0"/>
              </a:rPr>
              <a:t> LST errors split to cloud and emissivity components</a:t>
            </a:r>
          </a:p>
          <a:p>
            <a:pPr marL="1095375" lvl="1" indent="-285750">
              <a:buFont typeface="Arial" panose="020B0604020202020204" pitchFamily="34" charset="0"/>
              <a:buChar char="•"/>
            </a:pPr>
            <a:r>
              <a:rPr lang="en-US" altLang="en-US" dirty="0" smtClean="0">
                <a:solidFill>
                  <a:schemeClr val="tx1"/>
                </a:solidFill>
                <a:latin typeface="Verdana" panose="020B0604030504040204" pitchFamily="34" charset="0"/>
              </a:rPr>
              <a:t>What ground/site date used as validation</a:t>
            </a:r>
          </a:p>
          <a:p>
            <a:pPr marL="1692275" lvl="2" indent="-285750">
              <a:buFont typeface="Arial" panose="020B0604020202020204" pitchFamily="34" charset="0"/>
              <a:buChar char="•"/>
            </a:pPr>
            <a:r>
              <a:rPr lang="en-US" altLang="en-US" dirty="0" smtClean="0">
                <a:solidFill>
                  <a:schemeClr val="tx1"/>
                </a:solidFill>
                <a:latin typeface="Verdana" panose="020B0604030504040204" pitchFamily="34" charset="0"/>
              </a:rPr>
              <a:t>Can see if in a dense or sparse sampled region</a:t>
            </a:r>
          </a:p>
        </p:txBody>
      </p:sp>
    </p:spTree>
    <p:extLst>
      <p:ext uri="{BB962C8B-B14F-4D97-AF65-F5344CB8AC3E}">
        <p14:creationId xmlns:p14="http://schemas.microsoft.com/office/powerpoint/2010/main" val="38878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dirty="0">
                <a:latin typeface="Verdana" panose="020B0604030504040204" pitchFamily="34" charset="0"/>
              </a:rPr>
              <a:t>Uncertainties</a:t>
            </a:r>
            <a:endParaRPr lang="en-US" altLang="en-US" dirty="0" smtClean="0">
              <a:latin typeface="Verdana" panose="020B0604030504040204" pitchFamily="34" charset="0"/>
            </a:endParaRPr>
          </a:p>
        </p:txBody>
      </p:sp>
      <p:sp>
        <p:nvSpPr>
          <p:cNvPr id="6146" name="Content Placeholder 2"/>
          <p:cNvSpPr>
            <a:spLocks noGrp="1"/>
          </p:cNvSpPr>
          <p:nvPr>
            <p:ph idx="1"/>
          </p:nvPr>
        </p:nvSpPr>
        <p:spPr/>
        <p:txBody>
          <a:bodyPr/>
          <a:lstStyle/>
          <a:p>
            <a:pPr indent="-342900" eaLnBrk="1" hangingPunct="1">
              <a:buFont typeface="Arial" panose="020B0604020202020204" pitchFamily="34" charset="0"/>
              <a:buChar char="•"/>
            </a:pPr>
            <a:r>
              <a:rPr lang="en-US" altLang="en-US" sz="1800" dirty="0" smtClean="0">
                <a:solidFill>
                  <a:schemeClr val="tx1"/>
                </a:solidFill>
                <a:latin typeface="Verdana" panose="020B0604030504040204" pitchFamily="34" charset="0"/>
              </a:rPr>
              <a:t>How to work with the uncertainties</a:t>
            </a:r>
          </a:p>
          <a:p>
            <a:pPr lvl="1" indent="-342900">
              <a:buFont typeface="Arial" panose="020B0604020202020204" pitchFamily="34" charset="0"/>
              <a:buChar char="•"/>
            </a:pPr>
            <a:r>
              <a:rPr lang="en-US" altLang="en-US" sz="1800" dirty="0" smtClean="0">
                <a:solidFill>
                  <a:schemeClr val="tx1"/>
                </a:solidFill>
                <a:latin typeface="Verdana" panose="020B0604030504040204" pitchFamily="34" charset="0"/>
              </a:rPr>
              <a:t>Document how to propagate the information</a:t>
            </a:r>
          </a:p>
          <a:p>
            <a:pPr lvl="1" indent="-342900">
              <a:buFont typeface="Arial" panose="020B0604020202020204" pitchFamily="34" charset="0"/>
              <a:buChar char="•"/>
            </a:pPr>
            <a:r>
              <a:rPr lang="en-US" altLang="en-US" sz="1800" dirty="0" smtClean="0">
                <a:solidFill>
                  <a:schemeClr val="tx1"/>
                </a:solidFill>
                <a:latin typeface="Verdana" panose="020B0604030504040204" pitchFamily="34" charset="0"/>
              </a:rPr>
              <a:t>Including spatial correlations</a:t>
            </a:r>
          </a:p>
          <a:p>
            <a:pPr lvl="2" indent="-342900">
              <a:buFont typeface="Arial" panose="020B0604020202020204" pitchFamily="34" charset="0"/>
              <a:buChar char="•"/>
            </a:pPr>
            <a:r>
              <a:rPr lang="en-US" altLang="en-US" sz="1800" dirty="0" err="1" smtClean="0">
                <a:solidFill>
                  <a:schemeClr val="tx1"/>
                </a:solidFill>
                <a:latin typeface="Verdana" panose="020B0604030504040204" pitchFamily="34" charset="0"/>
              </a:rPr>
              <a:t>Eg</a:t>
            </a:r>
            <a:r>
              <a:rPr lang="en-US" altLang="en-US" sz="1800" dirty="0" smtClean="0">
                <a:solidFill>
                  <a:schemeClr val="tx1"/>
                </a:solidFill>
                <a:latin typeface="Verdana" panose="020B0604030504040204" pitchFamily="34" charset="0"/>
              </a:rPr>
              <a:t> Cloud fraction, land cover…</a:t>
            </a:r>
          </a:p>
          <a:p>
            <a:pPr indent="-342900">
              <a:buFont typeface="Arial" panose="020B0604020202020204" pitchFamily="34" charset="0"/>
              <a:buChar char="•"/>
            </a:pPr>
            <a:r>
              <a:rPr lang="en-GB" altLang="en-US" sz="1800" dirty="0">
                <a:solidFill>
                  <a:schemeClr val="tx1"/>
                </a:solidFill>
                <a:latin typeface="Verdana" panose="020B0604030504040204" pitchFamily="34" charset="0"/>
              </a:rPr>
              <a:t>Communicate what we don’t know about the </a:t>
            </a:r>
            <a:r>
              <a:rPr lang="en-GB" altLang="en-US" sz="1800" dirty="0" smtClean="0">
                <a:solidFill>
                  <a:schemeClr val="tx1"/>
                </a:solidFill>
                <a:latin typeface="Verdana" panose="020B0604030504040204" pitchFamily="34" charset="0"/>
              </a:rPr>
              <a:t>uncertainties</a:t>
            </a:r>
          </a:p>
          <a:p>
            <a:pPr lvl="1" indent="-342900">
              <a:buFont typeface="Arial" panose="020B0604020202020204" pitchFamily="34" charset="0"/>
              <a:buChar char="•"/>
            </a:pPr>
            <a:r>
              <a:rPr lang="en-GB" altLang="en-US" sz="1800" dirty="0" err="1" smtClean="0">
                <a:solidFill>
                  <a:schemeClr val="tx1"/>
                </a:solidFill>
                <a:latin typeface="Verdana" panose="020B0604030504040204" pitchFamily="34" charset="0"/>
              </a:rPr>
              <a:t>Eg</a:t>
            </a:r>
            <a:r>
              <a:rPr lang="en-GB" altLang="en-US" sz="1800" dirty="0" smtClean="0">
                <a:solidFill>
                  <a:schemeClr val="tx1"/>
                </a:solidFill>
                <a:latin typeface="Verdana" panose="020B0604030504040204" pitchFamily="34" charset="0"/>
              </a:rPr>
              <a:t> </a:t>
            </a:r>
            <a:r>
              <a:rPr lang="en-GB" altLang="en-US" sz="1800" dirty="0">
                <a:solidFill>
                  <a:schemeClr val="tx1"/>
                </a:solidFill>
                <a:latin typeface="Verdana" panose="020B0604030504040204" pitchFamily="34" charset="0"/>
              </a:rPr>
              <a:t>aerosol clear sky vs cloud, </a:t>
            </a:r>
            <a:r>
              <a:rPr lang="en-GB" altLang="en-US" sz="1800" dirty="0" smtClean="0">
                <a:solidFill>
                  <a:schemeClr val="tx1"/>
                </a:solidFill>
                <a:latin typeface="Verdana" panose="020B0604030504040204" pitchFamily="34" charset="0"/>
              </a:rPr>
              <a:t>LST = </a:t>
            </a:r>
            <a:r>
              <a:rPr lang="en-GB" altLang="en-US" sz="1800" dirty="0">
                <a:solidFill>
                  <a:schemeClr val="tx1"/>
                </a:solidFill>
                <a:latin typeface="Verdana" panose="020B0604030504040204" pitchFamily="34" charset="0"/>
              </a:rPr>
              <a:t>canopy or </a:t>
            </a:r>
            <a:r>
              <a:rPr lang="en-GB" altLang="en-US" sz="1800" dirty="0" smtClean="0">
                <a:solidFill>
                  <a:schemeClr val="tx1"/>
                </a:solidFill>
                <a:latin typeface="Verdana" panose="020B0604030504040204" pitchFamily="34" charset="0"/>
              </a:rPr>
              <a:t>ground?</a:t>
            </a:r>
          </a:p>
          <a:p>
            <a:pPr indent="-342900">
              <a:buFont typeface="Arial" panose="020B0604020202020204" pitchFamily="34" charset="0"/>
              <a:buChar char="•"/>
            </a:pPr>
            <a:r>
              <a:rPr lang="en-GB" altLang="en-US" sz="1800" dirty="0" smtClean="0">
                <a:solidFill>
                  <a:schemeClr val="tx1"/>
                </a:solidFill>
                <a:latin typeface="Verdana" panose="020B0604030504040204" pitchFamily="34" charset="0"/>
              </a:rPr>
              <a:t>Users and ECV teams must work together to get the right information</a:t>
            </a:r>
          </a:p>
          <a:p>
            <a:pPr lvl="1" indent="-342900">
              <a:buFont typeface="Arial" panose="020B0604020202020204" pitchFamily="34" charset="0"/>
              <a:buChar char="•"/>
            </a:pPr>
            <a:r>
              <a:rPr lang="en-GB" altLang="en-US" sz="1800" dirty="0" smtClean="0">
                <a:solidFill>
                  <a:schemeClr val="tx1"/>
                </a:solidFill>
                <a:latin typeface="Verdana" panose="020B0604030504040204" pitchFamily="34" charset="0"/>
              </a:rPr>
              <a:t>Uncertainty information must add value to the product</a:t>
            </a:r>
          </a:p>
          <a:p>
            <a:pPr lvl="1" indent="-342900">
              <a:buFont typeface="Arial" panose="020B0604020202020204" pitchFamily="34" charset="0"/>
              <a:buChar char="•"/>
            </a:pPr>
            <a:endParaRPr lang="en-US" altLang="en-US" sz="18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629752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altLang="en-US" dirty="0" smtClean="0">
                <a:latin typeface="Verdana" panose="020B0604030504040204" pitchFamily="34" charset="0"/>
              </a:rPr>
              <a:t>Uncertainties</a:t>
            </a:r>
          </a:p>
        </p:txBody>
      </p:sp>
      <p:sp>
        <p:nvSpPr>
          <p:cNvPr id="6146" name="Content Placeholder 2"/>
          <p:cNvSpPr>
            <a:spLocks noGrp="1"/>
          </p:cNvSpPr>
          <p:nvPr>
            <p:ph idx="1"/>
          </p:nvPr>
        </p:nvSpPr>
        <p:spPr/>
        <p:txBody>
          <a:bodyPr/>
          <a:lstStyle/>
          <a:p>
            <a:pPr indent="-342900" eaLnBrk="1" hangingPunct="1">
              <a:buFont typeface="Arial" panose="020B0604020202020204" pitchFamily="34" charset="0"/>
              <a:buChar char="•"/>
            </a:pPr>
            <a:r>
              <a:rPr lang="en-US" altLang="en-US" sz="1800" dirty="0" smtClean="0">
                <a:solidFill>
                  <a:schemeClr val="tx1"/>
                </a:solidFill>
                <a:latin typeface="Verdana" panose="020B0604030504040204" pitchFamily="34" charset="0"/>
              </a:rPr>
              <a:t>Feedback and lessons learnt from Phase 1</a:t>
            </a:r>
          </a:p>
          <a:p>
            <a:pPr lvl="1" indent="-342900">
              <a:buFont typeface="Arial" panose="020B0604020202020204" pitchFamily="34" charset="0"/>
              <a:buChar char="•"/>
            </a:pPr>
            <a:r>
              <a:rPr lang="en-US" altLang="en-US" sz="1800" dirty="0" smtClean="0">
                <a:solidFill>
                  <a:schemeClr val="tx1"/>
                </a:solidFill>
                <a:latin typeface="Verdana" panose="020B0604030504040204" pitchFamily="34" charset="0"/>
              </a:rPr>
              <a:t>Remind existing ECVs</a:t>
            </a:r>
          </a:p>
          <a:p>
            <a:pPr lvl="1" indent="-342900">
              <a:buFont typeface="Arial" panose="020B0604020202020204" pitchFamily="34" charset="0"/>
              <a:buChar char="•"/>
            </a:pPr>
            <a:r>
              <a:rPr lang="en-US" altLang="en-US" sz="1800" dirty="0" smtClean="0">
                <a:solidFill>
                  <a:schemeClr val="tx1"/>
                </a:solidFill>
                <a:latin typeface="Verdana" panose="020B0604030504040204" pitchFamily="34" charset="0"/>
              </a:rPr>
              <a:t>Share with new ECVs</a:t>
            </a:r>
          </a:p>
          <a:p>
            <a:pPr indent="-342900">
              <a:buFont typeface="Arial" panose="020B0604020202020204" pitchFamily="34" charset="0"/>
              <a:buChar char="•"/>
            </a:pPr>
            <a:r>
              <a:rPr lang="en-US" altLang="en-US" sz="1800" dirty="0" smtClean="0">
                <a:solidFill>
                  <a:schemeClr val="tx1"/>
                </a:solidFill>
                <a:latin typeface="Verdana" panose="020B0604030504040204" pitchFamily="34" charset="0"/>
              </a:rPr>
              <a:t>Lots of material available</a:t>
            </a:r>
          </a:p>
          <a:p>
            <a:pPr indent="-342900">
              <a:buFont typeface="Arial" panose="020B0604020202020204" pitchFamily="34" charset="0"/>
              <a:buChar char="•"/>
            </a:pPr>
            <a:endParaRPr lang="en-US" altLang="en-US" sz="18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0243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86" y="815007"/>
            <a:ext cx="7345051" cy="6691935"/>
          </a:xfrm>
          <a:prstGeom prst="rect">
            <a:avLst/>
          </a:prstGeom>
        </p:spPr>
      </p:pic>
    </p:spTree>
    <p:extLst>
      <p:ext uri="{BB962C8B-B14F-4D97-AF65-F5344CB8AC3E}">
        <p14:creationId xmlns:p14="http://schemas.microsoft.com/office/powerpoint/2010/main" val="147634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indent="-342900" eaLnBrk="1" hangingPunct="1"/>
            <a:endParaRPr lang="en-US" altLang="en-US" dirty="0">
              <a:solidFill>
                <a:schemeClr val="tx1"/>
              </a:solidFill>
              <a:latin typeface="Verdana" panose="020B0604030504040204" pitchFamily="34"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3706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“consistency” between </a:t>
            </a:r>
            <a:r>
              <a:rPr lang="en-US" dirty="0" smtClean="0"/>
              <a:t>ECVs (1 of 3)</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9340449"/>
              </p:ext>
            </p:extLst>
          </p:nvPr>
        </p:nvGraphicFramePr>
        <p:xfrm>
          <a:off x="464832" y="792165"/>
          <a:ext cx="8329918" cy="3629655"/>
        </p:xfrm>
        <a:graphic>
          <a:graphicData uri="http://schemas.openxmlformats.org/drawingml/2006/table">
            <a:tbl>
              <a:tblPr firstRow="1" firstCol="1" bandRow="1">
                <a:tableStyleId>{5C22544A-7EE6-4342-B048-85BDC9FD1C3A}</a:tableStyleId>
              </a:tblPr>
              <a:tblGrid>
                <a:gridCol w="500691">
                  <a:extLst>
                    <a:ext uri="{9D8B030D-6E8A-4147-A177-3AD203B41FA5}">
                      <a16:colId xmlns:a16="http://schemas.microsoft.com/office/drawing/2014/main" xmlns="" val="3335932628"/>
                    </a:ext>
                  </a:extLst>
                </a:gridCol>
                <a:gridCol w="465906">
                  <a:extLst>
                    <a:ext uri="{9D8B030D-6E8A-4147-A177-3AD203B41FA5}">
                      <a16:colId xmlns:a16="http://schemas.microsoft.com/office/drawing/2014/main" xmlns="" val="953322380"/>
                    </a:ext>
                  </a:extLst>
                </a:gridCol>
                <a:gridCol w="478028">
                  <a:extLst>
                    <a:ext uri="{9D8B030D-6E8A-4147-A177-3AD203B41FA5}">
                      <a16:colId xmlns:a16="http://schemas.microsoft.com/office/drawing/2014/main" xmlns="" val="3740323736"/>
                    </a:ext>
                  </a:extLst>
                </a:gridCol>
                <a:gridCol w="363660">
                  <a:extLst>
                    <a:ext uri="{9D8B030D-6E8A-4147-A177-3AD203B41FA5}">
                      <a16:colId xmlns:a16="http://schemas.microsoft.com/office/drawing/2014/main" xmlns="" val="1009317996"/>
                    </a:ext>
                  </a:extLst>
                </a:gridCol>
                <a:gridCol w="403715">
                  <a:extLst>
                    <a:ext uri="{9D8B030D-6E8A-4147-A177-3AD203B41FA5}">
                      <a16:colId xmlns:a16="http://schemas.microsoft.com/office/drawing/2014/main" xmlns="" val="93252084"/>
                    </a:ext>
                  </a:extLst>
                </a:gridCol>
                <a:gridCol w="386322">
                  <a:extLst>
                    <a:ext uri="{9D8B030D-6E8A-4147-A177-3AD203B41FA5}">
                      <a16:colId xmlns:a16="http://schemas.microsoft.com/office/drawing/2014/main" xmlns="" val="1057902590"/>
                    </a:ext>
                  </a:extLst>
                </a:gridCol>
                <a:gridCol w="461163">
                  <a:extLst>
                    <a:ext uri="{9D8B030D-6E8A-4147-A177-3AD203B41FA5}">
                      <a16:colId xmlns:a16="http://schemas.microsoft.com/office/drawing/2014/main" xmlns="" val="2131947872"/>
                    </a:ext>
                  </a:extLst>
                </a:gridCol>
                <a:gridCol w="305684">
                  <a:extLst>
                    <a:ext uri="{9D8B030D-6E8A-4147-A177-3AD203B41FA5}">
                      <a16:colId xmlns:a16="http://schemas.microsoft.com/office/drawing/2014/main" xmlns="" val="2093907314"/>
                    </a:ext>
                  </a:extLst>
                </a:gridCol>
                <a:gridCol w="397390">
                  <a:extLst>
                    <a:ext uri="{9D8B030D-6E8A-4147-A177-3AD203B41FA5}">
                      <a16:colId xmlns:a16="http://schemas.microsoft.com/office/drawing/2014/main" xmlns="" val="3442541012"/>
                    </a:ext>
                  </a:extLst>
                </a:gridCol>
                <a:gridCol w="340470">
                  <a:extLst>
                    <a:ext uri="{9D8B030D-6E8A-4147-A177-3AD203B41FA5}">
                      <a16:colId xmlns:a16="http://schemas.microsoft.com/office/drawing/2014/main" xmlns="" val="1047802470"/>
                    </a:ext>
                  </a:extLst>
                </a:gridCol>
                <a:gridCol w="311483">
                  <a:extLst>
                    <a:ext uri="{9D8B030D-6E8A-4147-A177-3AD203B41FA5}">
                      <a16:colId xmlns:a16="http://schemas.microsoft.com/office/drawing/2014/main" xmlns="" val="3278842673"/>
                    </a:ext>
                  </a:extLst>
                </a:gridCol>
                <a:gridCol w="265629">
                  <a:extLst>
                    <a:ext uri="{9D8B030D-6E8A-4147-A177-3AD203B41FA5}">
                      <a16:colId xmlns:a16="http://schemas.microsoft.com/office/drawing/2014/main" xmlns="" val="3283133061"/>
                    </a:ext>
                  </a:extLst>
                </a:gridCol>
                <a:gridCol w="323605">
                  <a:extLst>
                    <a:ext uri="{9D8B030D-6E8A-4147-A177-3AD203B41FA5}">
                      <a16:colId xmlns:a16="http://schemas.microsoft.com/office/drawing/2014/main" xmlns="" val="3999385309"/>
                    </a:ext>
                  </a:extLst>
                </a:gridCol>
                <a:gridCol w="228422">
                  <a:extLst>
                    <a:ext uri="{9D8B030D-6E8A-4147-A177-3AD203B41FA5}">
                      <a16:colId xmlns:a16="http://schemas.microsoft.com/office/drawing/2014/main" xmlns="" val="3967561107"/>
                    </a:ext>
                  </a:extLst>
                </a:gridCol>
                <a:gridCol w="228526">
                  <a:extLst>
                    <a:ext uri="{9D8B030D-6E8A-4147-A177-3AD203B41FA5}">
                      <a16:colId xmlns:a16="http://schemas.microsoft.com/office/drawing/2014/main" xmlns="" val="685032829"/>
                    </a:ext>
                  </a:extLst>
                </a:gridCol>
                <a:gridCol w="346268">
                  <a:extLst>
                    <a:ext uri="{9D8B030D-6E8A-4147-A177-3AD203B41FA5}">
                      <a16:colId xmlns:a16="http://schemas.microsoft.com/office/drawing/2014/main" xmlns="" val="1125604421"/>
                    </a:ext>
                  </a:extLst>
                </a:gridCol>
                <a:gridCol w="334673">
                  <a:extLst>
                    <a:ext uri="{9D8B030D-6E8A-4147-A177-3AD203B41FA5}">
                      <a16:colId xmlns:a16="http://schemas.microsoft.com/office/drawing/2014/main" xmlns="" val="1750477713"/>
                    </a:ext>
                  </a:extLst>
                </a:gridCol>
                <a:gridCol w="346268">
                  <a:extLst>
                    <a:ext uri="{9D8B030D-6E8A-4147-A177-3AD203B41FA5}">
                      <a16:colId xmlns:a16="http://schemas.microsoft.com/office/drawing/2014/main" xmlns="" val="747960836"/>
                    </a:ext>
                  </a:extLst>
                </a:gridCol>
                <a:gridCol w="300414">
                  <a:extLst>
                    <a:ext uri="{9D8B030D-6E8A-4147-A177-3AD203B41FA5}">
                      <a16:colId xmlns:a16="http://schemas.microsoft.com/office/drawing/2014/main" xmlns="" val="2766976914"/>
                    </a:ext>
                  </a:extLst>
                </a:gridCol>
                <a:gridCol w="248765">
                  <a:extLst>
                    <a:ext uri="{9D8B030D-6E8A-4147-A177-3AD203B41FA5}">
                      <a16:colId xmlns:a16="http://schemas.microsoft.com/office/drawing/2014/main" xmlns="" val="2821789990"/>
                    </a:ext>
                  </a:extLst>
                </a:gridCol>
                <a:gridCol w="265629">
                  <a:extLst>
                    <a:ext uri="{9D8B030D-6E8A-4147-A177-3AD203B41FA5}">
                      <a16:colId xmlns:a16="http://schemas.microsoft.com/office/drawing/2014/main" xmlns="" val="2632921928"/>
                    </a:ext>
                  </a:extLst>
                </a:gridCol>
                <a:gridCol w="409512">
                  <a:extLst>
                    <a:ext uri="{9D8B030D-6E8A-4147-A177-3AD203B41FA5}">
                      <a16:colId xmlns:a16="http://schemas.microsoft.com/office/drawing/2014/main" xmlns="" val="745510422"/>
                    </a:ext>
                  </a:extLst>
                </a:gridCol>
                <a:gridCol w="283022">
                  <a:extLst>
                    <a:ext uri="{9D8B030D-6E8A-4147-A177-3AD203B41FA5}">
                      <a16:colId xmlns:a16="http://schemas.microsoft.com/office/drawing/2014/main" xmlns="" val="735325336"/>
                    </a:ext>
                  </a:extLst>
                </a:gridCol>
                <a:gridCol w="334673">
                  <a:extLst>
                    <a:ext uri="{9D8B030D-6E8A-4147-A177-3AD203B41FA5}">
                      <a16:colId xmlns:a16="http://schemas.microsoft.com/office/drawing/2014/main" xmlns="" val="1422901140"/>
                    </a:ext>
                  </a:extLst>
                </a:gridCol>
              </a:tblGrid>
              <a:tr h="139976">
                <a:tc>
                  <a:txBody>
                    <a:bodyPr/>
                    <a:lstStyle/>
                    <a:p>
                      <a:pPr algn="just">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gridSpan="9">
                  <a:txBody>
                    <a:bodyPr/>
                    <a:lstStyle/>
                    <a:p>
                      <a:pPr algn="ctr">
                        <a:spcAft>
                          <a:spcPts val="0"/>
                        </a:spcAft>
                      </a:pPr>
                      <a:r>
                        <a:rPr lang="en-GB" sz="700">
                          <a:effectLst/>
                        </a:rPr>
                        <a:t>New ECVs</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4">
                  <a:txBody>
                    <a:bodyPr/>
                    <a:lstStyle/>
                    <a:p>
                      <a:pPr algn="ctr">
                        <a:spcAft>
                          <a:spcPts val="0"/>
                        </a:spcAft>
                      </a:pPr>
                      <a:r>
                        <a:rPr lang="en-GB" sz="700">
                          <a:effectLst/>
                        </a:rPr>
                        <a:t>Existing ECVs</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44523178"/>
                  </a:ext>
                </a:extLst>
              </a:tr>
              <a:tr h="223135">
                <a:tc>
                  <a:txBody>
                    <a:bodyPr/>
                    <a:lstStyle/>
                    <a:p>
                      <a:pPr algn="just">
                        <a:spcAft>
                          <a:spcPts val="0"/>
                        </a:spcAf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Water</a:t>
                      </a:r>
                      <a:endParaRPr lang="en-GB" sz="800" dirty="0">
                        <a:effectLst/>
                      </a:endParaRPr>
                    </a:p>
                    <a:p>
                      <a:pPr algn="ctr">
                        <a:spcAft>
                          <a:spcPts val="0"/>
                        </a:spcAft>
                      </a:pPr>
                      <a:r>
                        <a:rPr lang="en-GB" sz="700" dirty="0">
                          <a:effectLst/>
                        </a:rPr>
                        <a:t>Vapour</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Sea Salinity</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Sea State</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Lakes</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Snow</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Perma-frost</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LST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HRLC</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AGB</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SST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OC</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SSH</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marL="0" indent="0" algn="ctr">
                        <a:spcAft>
                          <a:spcPts val="0"/>
                        </a:spcAft>
                      </a:pPr>
                      <a:r>
                        <a:rPr lang="en-GB" sz="700" dirty="0">
                          <a:effectLst/>
                        </a:rPr>
                        <a:t>SI</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marL="0" indent="0" algn="ctr">
                        <a:spcAft>
                          <a:spcPts val="0"/>
                        </a:spcAft>
                      </a:pPr>
                      <a:r>
                        <a:rPr lang="en-GB" sz="700" dirty="0">
                          <a:effectLst/>
                        </a:rPr>
                        <a:t>O3</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Aero</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Clds</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GHG</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Fire</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LC</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SM</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IS - Green</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IS </a:t>
                      </a:r>
                      <a:r>
                        <a:rPr lang="en-GB" sz="700" dirty="0" smtClean="0">
                          <a:effectLst/>
                        </a:rPr>
                        <a:t>Ant</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Glac</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1341496556"/>
                  </a:ext>
                </a:extLst>
              </a:tr>
              <a:tr h="132228">
                <a:tc>
                  <a:txBody>
                    <a:bodyPr/>
                    <a:lstStyle/>
                    <a:p>
                      <a:pPr algn="just">
                        <a:spcAft>
                          <a:spcPts val="0"/>
                        </a:spcAft>
                      </a:pPr>
                      <a:r>
                        <a:rPr lang="en-GB" sz="700" dirty="0" smtClean="0">
                          <a:effectLst/>
                        </a:rPr>
                        <a:t>WV</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821182051"/>
                  </a:ext>
                </a:extLst>
              </a:tr>
              <a:tr h="139976">
                <a:tc>
                  <a:txBody>
                    <a:bodyPr/>
                    <a:lstStyle/>
                    <a:p>
                      <a:pPr algn="just">
                        <a:spcAft>
                          <a:spcPts val="0"/>
                        </a:spcAft>
                      </a:pPr>
                      <a:r>
                        <a:rPr lang="en-GB" sz="700" dirty="0" smtClean="0">
                          <a:effectLst/>
                        </a:rPr>
                        <a:t>S. Sal</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4000294052"/>
                  </a:ext>
                </a:extLst>
              </a:tr>
              <a:tr h="132228">
                <a:tc>
                  <a:txBody>
                    <a:bodyPr/>
                    <a:lstStyle/>
                    <a:p>
                      <a:pPr algn="just">
                        <a:spcAft>
                          <a:spcPts val="0"/>
                        </a:spcAft>
                      </a:pPr>
                      <a:r>
                        <a:rPr lang="en-GB" sz="700" dirty="0" smtClean="0">
                          <a:effectLst/>
                        </a:rPr>
                        <a:t>S.</a:t>
                      </a:r>
                      <a:r>
                        <a:rPr lang="en-GB" sz="700" baseline="0" dirty="0" smtClean="0">
                          <a:effectLst/>
                        </a:rPr>
                        <a:t> </a:t>
                      </a:r>
                      <a:r>
                        <a:rPr lang="en-GB" sz="700" dirty="0" smtClean="0">
                          <a:effectLst/>
                        </a:rPr>
                        <a:t>Stat</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000094094"/>
                  </a:ext>
                </a:extLst>
              </a:tr>
              <a:tr h="139976">
                <a:tc>
                  <a:txBody>
                    <a:bodyPr/>
                    <a:lstStyle/>
                    <a:p>
                      <a:pPr algn="just">
                        <a:spcAft>
                          <a:spcPts val="0"/>
                        </a:spcAft>
                      </a:pPr>
                      <a:r>
                        <a:rPr lang="en-GB" sz="700" dirty="0" smtClean="0">
                          <a:effectLst/>
                        </a:rPr>
                        <a:t>Lakes</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3123824045"/>
                  </a:ext>
                </a:extLst>
              </a:tr>
              <a:tr h="132228">
                <a:tc>
                  <a:txBody>
                    <a:bodyPr/>
                    <a:lstStyle/>
                    <a:p>
                      <a:pPr algn="just">
                        <a:spcAft>
                          <a:spcPts val="0"/>
                        </a:spcAft>
                      </a:pPr>
                      <a:r>
                        <a:rPr lang="en-GB" sz="700" dirty="0" smtClean="0">
                          <a:effectLst/>
                        </a:rPr>
                        <a:t>Snow</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1241056711"/>
                  </a:ext>
                </a:extLst>
              </a:tr>
              <a:tr h="139976">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PF</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3258620232"/>
                  </a:ext>
                </a:extLst>
              </a:tr>
              <a:tr h="1322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dirty="0" smtClean="0">
                          <a:effectLst/>
                        </a:rPr>
                        <a:t>LST</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900867051"/>
                  </a:ext>
                </a:extLst>
              </a:tr>
              <a:tr h="1322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dirty="0" smtClean="0">
                          <a:effectLst/>
                        </a:rPr>
                        <a:t>HRLC</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800" dirty="0"/>
                        <a:t> </a:t>
                      </a:r>
                    </a:p>
                  </a:txBody>
                  <a:tcPr marL="55784" marR="55784" marT="0" marB="0"/>
                </a:tc>
                <a:tc>
                  <a:txBody>
                    <a:bodyPr/>
                    <a:lstStyle/>
                    <a:p>
                      <a:pPr algn="ctr">
                        <a:spcAft>
                          <a:spcPts val="0"/>
                        </a:spcAft>
                      </a:pPr>
                      <a:r>
                        <a:rPr lang="en-GB" sz="800" dirty="0"/>
                        <a:t> </a:t>
                      </a: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383736451"/>
                  </a:ext>
                </a:extLst>
              </a:tr>
              <a:tr h="1322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dirty="0" smtClean="0">
                          <a:effectLst/>
                        </a:rPr>
                        <a:t>AGB</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139220947"/>
                  </a:ext>
                </a:extLst>
              </a:tr>
              <a:tr h="69828">
                <a:tc>
                  <a:txBody>
                    <a:bodyPr/>
                    <a:lstStyle/>
                    <a:p>
                      <a:pPr algn="just">
                        <a:spcAft>
                          <a:spcPts val="0"/>
                        </a:spcAft>
                      </a:pP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a:effectLst/>
                        </a:rPr>
                        <a:t> </a:t>
                      </a:r>
                      <a:endParaRPr lang="en-GB" sz="3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300" dirty="0">
                          <a:effectLst/>
                        </a:rPr>
                        <a:t> </a:t>
                      </a:r>
                      <a:endParaRPr lang="en-GB" sz="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1011867140"/>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SST</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457478489"/>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OC</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1557035309"/>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SSH</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791282715"/>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SI</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239288673"/>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O3</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569540331"/>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Aero</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278611954"/>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Clds</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3819210296"/>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GHG</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3956729644"/>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Fire</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1823720351"/>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LC</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423819026"/>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SM</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185936546"/>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IS – G</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2864882329"/>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IS – Ant</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808924265"/>
                  </a:ext>
                </a:extLst>
              </a:tr>
              <a:tr h="132228">
                <a:tc>
                  <a:txBody>
                    <a:bodyPr/>
                    <a:lstStyle/>
                    <a:p>
                      <a:pPr algn="just">
                        <a:spcAft>
                          <a:spcPts val="0"/>
                        </a:spcAft>
                      </a:pPr>
                      <a:r>
                        <a:rPr lang="en-GB" sz="800" dirty="0" smtClean="0">
                          <a:effectLst/>
                          <a:latin typeface="Arial" panose="020B0604020202020204" pitchFamily="34" charset="0"/>
                          <a:ea typeface="Times New Roman" panose="02020603050405020304" pitchFamily="18" charset="0"/>
                          <a:cs typeface="Times New Roman" panose="02020603050405020304" pitchFamily="18" charset="0"/>
                        </a:rPr>
                        <a:t>Glac</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rgbClr val="92D050"/>
                    </a:solidFill>
                  </a:tcPr>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solidFill>
                      <a:schemeClr val="tx1"/>
                    </a:solidFill>
                  </a:tcPr>
                </a:tc>
                <a:extLst>
                  <a:ext uri="{0D108BD9-81ED-4DB2-BD59-A6C34878D82A}">
                    <a16:rowId xmlns:a16="http://schemas.microsoft.com/office/drawing/2014/main" xmlns="" val="3459970789"/>
                  </a:ext>
                </a:extLst>
              </a:tr>
              <a:tr h="132228">
                <a:tc>
                  <a:txBody>
                    <a:bodyPr/>
                    <a:lstStyle/>
                    <a:p>
                      <a:pPr algn="just">
                        <a:spcAft>
                          <a:spcPts val="0"/>
                        </a:spcAf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tc>
                  <a:txBody>
                    <a:bodyPr/>
                    <a:lstStyle/>
                    <a:p>
                      <a:pPr algn="ctr">
                        <a:spcAft>
                          <a:spcPts val="0"/>
                        </a:spcAft>
                      </a:pPr>
                      <a:r>
                        <a:rPr lang="en-GB" sz="7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784" marR="55784" marT="0" marB="0"/>
                </a:tc>
                <a:extLst>
                  <a:ext uri="{0D108BD9-81ED-4DB2-BD59-A6C34878D82A}">
                    <a16:rowId xmlns:a16="http://schemas.microsoft.com/office/drawing/2014/main" xmlns="" val="4094305674"/>
                  </a:ext>
                </a:extLst>
              </a:tr>
            </a:tbl>
          </a:graphicData>
        </a:graphic>
      </p:graphicFrame>
    </p:spTree>
    <p:extLst>
      <p:ext uri="{BB962C8B-B14F-4D97-AF65-F5344CB8AC3E}">
        <p14:creationId xmlns:p14="http://schemas.microsoft.com/office/powerpoint/2010/main" val="3977606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“consistency” between ECVs (2 of 3)</a:t>
            </a:r>
            <a:endParaRPr lang="en-US" dirty="0"/>
          </a:p>
        </p:txBody>
      </p:sp>
      <p:sp>
        <p:nvSpPr>
          <p:cNvPr id="3" name="Content Placeholder 2"/>
          <p:cNvSpPr>
            <a:spLocks noGrp="1"/>
          </p:cNvSpPr>
          <p:nvPr>
            <p:ph idx="1"/>
          </p:nvPr>
        </p:nvSpPr>
        <p:spPr>
          <a:xfrm>
            <a:off x="774700" y="832975"/>
            <a:ext cx="8014472" cy="3353707"/>
          </a:xfrm>
        </p:spPr>
        <p:txBody>
          <a:bodyPr/>
          <a:lstStyle/>
          <a:p>
            <a:pPr>
              <a:buFont typeface="+mj-lt"/>
              <a:buAutoNum type="arabicPeriod"/>
            </a:pPr>
            <a:r>
              <a:rPr lang="en-US" dirty="0" smtClean="0"/>
              <a:t>CCI Land Sea mask, </a:t>
            </a:r>
          </a:p>
          <a:p>
            <a:pPr lvl="1">
              <a:buFont typeface="Arial" charset="0"/>
              <a:buChar char="•"/>
            </a:pPr>
            <a:r>
              <a:rPr lang="en-US" dirty="0" smtClean="0"/>
              <a:t>As provided by the Land Cover project, </a:t>
            </a:r>
          </a:p>
          <a:p>
            <a:pPr lvl="1">
              <a:buFont typeface="Arial" charset="0"/>
              <a:buChar char="•"/>
            </a:pPr>
            <a:r>
              <a:rPr lang="en-US" dirty="0" smtClean="0"/>
              <a:t>Higher resolution version needed by some</a:t>
            </a:r>
          </a:p>
          <a:p>
            <a:pPr lvl="1">
              <a:buFont typeface="Arial" charset="0"/>
              <a:buChar char="•"/>
            </a:pPr>
            <a:r>
              <a:rPr lang="en-US" dirty="0" smtClean="0"/>
              <a:t>Other masks needed</a:t>
            </a:r>
          </a:p>
          <a:p>
            <a:pPr>
              <a:buFont typeface="+mj-lt"/>
              <a:buAutoNum type="arabicPeriod"/>
            </a:pPr>
            <a:r>
              <a:rPr lang="en-US" dirty="0" smtClean="0"/>
              <a:t>Standards for Data</a:t>
            </a:r>
          </a:p>
          <a:p>
            <a:pPr lvl="1">
              <a:buFont typeface="Arial" charset="0"/>
              <a:buChar char="•"/>
            </a:pPr>
            <a:r>
              <a:rPr lang="en-US" dirty="0" smtClean="0"/>
              <a:t>DEWG have a document on agreed data standards</a:t>
            </a:r>
          </a:p>
          <a:p>
            <a:pPr lvl="1">
              <a:buFont typeface="Arial" charset="0"/>
              <a:buChar char="•"/>
            </a:pPr>
            <a:r>
              <a:rPr lang="en-US" dirty="0" smtClean="0"/>
              <a:t>Ed can provide more info (maybe already has)</a:t>
            </a:r>
          </a:p>
          <a:p>
            <a:pPr>
              <a:buFont typeface="+mj-lt"/>
              <a:buAutoNum type="arabicPeriod"/>
            </a:pPr>
            <a:r>
              <a:rPr lang="en-US" dirty="0" smtClean="0"/>
              <a:t>Common retrievals of satellite data</a:t>
            </a:r>
          </a:p>
          <a:p>
            <a:pPr lvl="1">
              <a:buFont typeface="Arial" charset="0"/>
              <a:buChar char="•"/>
            </a:pPr>
            <a:r>
              <a:rPr lang="en-US" dirty="0" smtClean="0"/>
              <a:t>Possibility of sharing downloads and processing</a:t>
            </a:r>
          </a:p>
          <a:p>
            <a:pPr marL="669925" indent="-661988">
              <a:buFont typeface="+mj-lt"/>
              <a:buAutoNum type="arabicPeriod"/>
            </a:pPr>
            <a:r>
              <a:rPr lang="en-US" dirty="0" smtClean="0"/>
              <a:t>CCI Data delivery times – plans have been shared and projects are aware, in case they have dependencies – summary in CMUG report</a:t>
            </a:r>
          </a:p>
          <a:p>
            <a:endParaRPr lang="en-US" dirty="0"/>
          </a:p>
        </p:txBody>
      </p:sp>
    </p:spTree>
    <p:extLst>
      <p:ext uri="{BB962C8B-B14F-4D97-AF65-F5344CB8AC3E}">
        <p14:creationId xmlns:p14="http://schemas.microsoft.com/office/powerpoint/2010/main" val="1018297820"/>
      </p:ext>
    </p:extLst>
  </p:cSld>
  <p:clrMapOvr>
    <a:masterClrMapping/>
  </p:clrMapOvr>
</p:sld>
</file>

<file path=ppt/theme/theme1.xml><?xml version="1.0" encoding="utf-8"?>
<a:theme xmlns:a="http://schemas.openxmlformats.org/drawingml/2006/main" name="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1bb55a9-a1b5-4196-b12d-1833970ed366" ContentTypeId="0x01010008EC4BDFB4C3D542892399C37F0B505F" PreviousValue="false"/>
</file>

<file path=customXml/item2.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CFAC3E0671A91D4694736BDE93165D36" ma:contentTypeVersion="3" ma:contentTypeDescription="" ma:contentTypeScope="" ma:versionID="8454625681fc4c883e1df9766e263c2a">
  <xsd:schema xmlns:xsd="http://www.w3.org/2001/XMLSchema" xmlns:xs="http://www.w3.org/2001/XMLSchema" xmlns:p="http://schemas.microsoft.com/office/2006/metadata/properties" xmlns:ns2="95a6d21c-7db0-4b7e-981f-b4f22b02b9d8" targetNamespace="http://schemas.microsoft.com/office/2006/metadata/properties" ma:root="true" ma:fieldsID="6602e900eaf8209c46d2cb10fcb605ad"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NA xmlns="95a6d21c-7db0-4b7e-981f-b4f22b02b9d8">Not of potential interest</TNA>
    <ReviewDate xmlns="95a6d21c-7db0-4b7e-981f-b4f22b02b9d8" xsi:nil="true"/>
  </documentManagement>
</p:properties>
</file>

<file path=customXml/itemProps1.xml><?xml version="1.0" encoding="utf-8"?>
<ds:datastoreItem xmlns:ds="http://schemas.openxmlformats.org/officeDocument/2006/customXml" ds:itemID="{BFED4488-2A76-461D-B9EE-B953A1FB4DC6}">
  <ds:schemaRefs>
    <ds:schemaRef ds:uri="Microsoft.SharePoint.Taxonomy.ContentTypeSync"/>
  </ds:schemaRefs>
</ds:datastoreItem>
</file>

<file path=customXml/itemProps2.xml><?xml version="1.0" encoding="utf-8"?>
<ds:datastoreItem xmlns:ds="http://schemas.openxmlformats.org/officeDocument/2006/customXml" ds:itemID="{0D307EE0-7CFB-40C0-A20F-A27FA73C1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4.xml><?xml version="1.0" encoding="utf-8"?>
<ds:datastoreItem xmlns:ds="http://schemas.openxmlformats.org/officeDocument/2006/customXml" ds:itemID="{8E22279E-2C4C-4C93-8498-455A58D1433E}">
  <ds:schemaRefs>
    <ds:schemaRef ds:uri="http://www.w3.org/XML/1998/namespace"/>
    <ds:schemaRef ds:uri="95a6d21c-7db0-4b7e-981f-b4f22b02b9d8"/>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CCI_cmug</Template>
  <TotalTime>3332</TotalTime>
  <Words>942</Words>
  <Application>Microsoft Macintosh PowerPoint</Application>
  <PresentationFormat>On-screen Show (16:9)</PresentationFormat>
  <Paragraphs>775</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MS PGothic</vt:lpstr>
      <vt:lpstr>ＭＳ Ｐゴシック</vt:lpstr>
      <vt:lpstr>Times New Roman</vt:lpstr>
      <vt:lpstr>Verdana</vt:lpstr>
      <vt:lpstr>Arial</vt:lpstr>
      <vt:lpstr>ESA Presentation 16-9</vt:lpstr>
      <vt:lpstr>Summary of CSWG breakout group </vt:lpstr>
      <vt:lpstr>PowerPoint Presentation</vt:lpstr>
      <vt:lpstr>Uncertainties</vt:lpstr>
      <vt:lpstr>Uncertainties</vt:lpstr>
      <vt:lpstr>Uncertainties</vt:lpstr>
      <vt:lpstr>PowerPoint Presentation</vt:lpstr>
      <vt:lpstr>PowerPoint Presentation</vt:lpstr>
      <vt:lpstr>Ensuring “consistency” between ECVs (1 of 3)</vt:lpstr>
      <vt:lpstr>Ensuring “consistency” between ECVs (2 of 3)</vt:lpstr>
      <vt:lpstr>Ensuring “consistency” between ECVs (3 of 3)</vt:lpstr>
      <vt:lpstr>Visualisation and analysis tools (CSWG summary)</vt:lpstr>
      <vt:lpstr>Tools</vt:lpstr>
      <vt:lpstr>Brief summary of discussions</vt:lpstr>
      <vt:lpstr>Brief summary of discussions</vt:lpstr>
      <vt:lpstr>Brief summary of discussions</vt:lpstr>
      <vt:lpstr>Actions</vt:lpstr>
      <vt:lpstr>PowerPoint Presentation</vt:lpstr>
      <vt:lpstr>Communication within the CSWG </vt:lpstr>
      <vt:lpstr>Engagement with external groups</vt:lpstr>
      <vt:lpstr>PowerPoint Presentation</vt:lpstr>
    </vt:vector>
  </TitlesOfParts>
  <Manager/>
  <Company>Met Office</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Van Der Linden, Paul</dc:creator>
  <cp:keywords/>
  <dc:description/>
  <cp:lastModifiedBy>vanda_linden@yahoo.co.uk</cp:lastModifiedBy>
  <cp:revision>68</cp:revision>
  <cp:lastPrinted>2008-08-26T16:26:23Z</cp:lastPrinted>
  <dcterms:created xsi:type="dcterms:W3CDTF">2018-07-10T10:00:37Z</dcterms:created>
  <dcterms:modified xsi:type="dcterms:W3CDTF">2018-10-31T15:02:56Z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0x01010008EC4BDFB4C3D542892399C37F0B505F00CFAC3E0671A91D4694736BDE93165D36</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