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45" autoAdjust="0"/>
  </p:normalViewPr>
  <p:slideViewPr>
    <p:cSldViewPr>
      <p:cViewPr varScale="1">
        <p:scale>
          <a:sx n="103" d="100"/>
          <a:sy n="103" d="100"/>
        </p:scale>
        <p:origin x="874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628A9-E606-40EB-83C4-4F1E0BE4E2A3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C70F0-F59F-4322-A8C0-3E246E8B1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spc="-10" dirty="0" smtClean="0">
                <a:solidFill>
                  <a:srgbClr val="4D4F53"/>
                </a:solidFill>
                <a:latin typeface="Verdana"/>
                <a:cs typeface="Verdana"/>
              </a:rPr>
              <a:t>CCI at GCOS Conference:</a:t>
            </a:r>
            <a:r>
              <a:rPr lang="en-GB" sz="1200" spc="-10" baseline="0" dirty="0" smtClean="0">
                <a:solidFill>
                  <a:srgbClr val="4D4F53"/>
                </a:solidFill>
                <a:latin typeface="Verdana"/>
                <a:cs typeface="Verdana"/>
              </a:rPr>
              <a:t> </a:t>
            </a:r>
            <a:r>
              <a:rPr lang="en-GB" sz="1200" spc="-10" dirty="0" smtClean="0">
                <a:solidFill>
                  <a:srgbClr val="4D4F53"/>
                </a:solidFill>
                <a:latin typeface="Verdana"/>
                <a:cs typeface="Verdana"/>
              </a:rPr>
              <a:t>This was seen as potentially useful/necessary but there was not overwhelming support amongst the science leads.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C70F0-F59F-4322-A8C0-3E246E8B1B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572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spc="-10" dirty="0" smtClean="0">
                <a:solidFill>
                  <a:srgbClr val="4D4F53"/>
                </a:solidFill>
                <a:latin typeface="Verdana"/>
                <a:cs typeface="Verdana"/>
              </a:rPr>
              <a:t>This material could be used directly, possibly with the contributor being invited to be a Contributing Author on the relevant chapter</a:t>
            </a:r>
          </a:p>
          <a:p>
            <a:endParaRPr lang="en-GB" sz="1200" spc="-10" dirty="0" smtClean="0">
              <a:solidFill>
                <a:srgbClr val="4D4F53"/>
              </a:solidFill>
              <a:latin typeface="Verdana"/>
              <a:cs typeface="Verdana"/>
            </a:endParaRPr>
          </a:p>
          <a:p>
            <a:r>
              <a:rPr lang="en-GB" sz="1200" spc="-10" dirty="0" smtClean="0">
                <a:solidFill>
                  <a:srgbClr val="4D4F53"/>
                </a:solidFill>
                <a:latin typeface="Verdana"/>
                <a:cs typeface="Verdana"/>
              </a:rPr>
              <a:t>WG-I: Physical science basis</a:t>
            </a:r>
          </a:p>
          <a:p>
            <a:r>
              <a:rPr lang="en-GB" sz="1200" spc="-10" dirty="0" smtClean="0">
                <a:solidFill>
                  <a:srgbClr val="4D4F53"/>
                </a:solidFill>
                <a:latin typeface="Verdana"/>
                <a:cs typeface="Verdana"/>
              </a:rPr>
              <a:t>WG-II: Impacts, adaptation and vulnerability</a:t>
            </a:r>
          </a:p>
          <a:p>
            <a:r>
              <a:rPr lang="en-GB" sz="1200" spc="-10" dirty="0" smtClean="0">
                <a:solidFill>
                  <a:srgbClr val="4D4F53"/>
                </a:solidFill>
                <a:latin typeface="Verdana"/>
                <a:cs typeface="Verdana"/>
              </a:rPr>
              <a:t>WG-III: Mitigation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C70F0-F59F-4322-A8C0-3E246E8B1B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918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UNCLASSIFIED </a:t>
            </a:r>
            <a:r>
              <a:rPr spc="-5" dirty="0"/>
              <a:t>- For Official</a:t>
            </a:r>
            <a:r>
              <a:rPr spc="105" dirty="0"/>
              <a:t> </a:t>
            </a:r>
            <a:r>
              <a:rPr spc="-5" dirty="0"/>
              <a:t>Use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D4F53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</a:t>
            </a:r>
            <a:r>
              <a:rPr spc="-5" dirty="0"/>
              <a:t>| 01/01/2016 | Slide</a:t>
            </a:r>
            <a:r>
              <a:rPr spc="65" dirty="0"/>
              <a:t> </a:t>
            </a: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2F2F2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UNCLASSIFIED </a:t>
            </a:r>
            <a:r>
              <a:rPr spc="-5" dirty="0"/>
              <a:t>- For Official</a:t>
            </a:r>
            <a:r>
              <a:rPr spc="105" dirty="0"/>
              <a:t> </a:t>
            </a:r>
            <a:r>
              <a:rPr spc="-5" dirty="0"/>
              <a:t>Use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D4F53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</a:t>
            </a:r>
            <a:r>
              <a:rPr spc="-5" dirty="0"/>
              <a:t>| 01/01/2016 | Slide</a:t>
            </a:r>
            <a:r>
              <a:rPr spc="65" dirty="0"/>
              <a:t> </a:t>
            </a: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2F2F2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UNCLASSIFIED </a:t>
            </a:r>
            <a:r>
              <a:rPr spc="-5" dirty="0"/>
              <a:t>- For Official</a:t>
            </a:r>
            <a:r>
              <a:rPr spc="105" dirty="0"/>
              <a:t> </a:t>
            </a:r>
            <a:r>
              <a:rPr spc="-5" dirty="0"/>
              <a:t>Use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D4F53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</a:t>
            </a:r>
            <a:r>
              <a:rPr spc="-5" dirty="0"/>
              <a:t>| 01/01/2016 | Slide</a:t>
            </a:r>
            <a:r>
              <a:rPr spc="65" dirty="0"/>
              <a:t> </a:t>
            </a: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2F2F2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UNCLASSIFIED </a:t>
            </a:r>
            <a:r>
              <a:rPr spc="-5" dirty="0"/>
              <a:t>- For Official</a:t>
            </a:r>
            <a:r>
              <a:rPr spc="105" dirty="0"/>
              <a:t> </a:t>
            </a:r>
            <a:r>
              <a:rPr spc="-5" dirty="0"/>
              <a:t>Use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D4F53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</a:t>
            </a:r>
            <a:r>
              <a:rPr spc="-5" dirty="0"/>
              <a:t>| 01/01/2016 | Slide</a:t>
            </a:r>
            <a:r>
              <a:rPr spc="65" dirty="0"/>
              <a:t> </a:t>
            </a: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UNCLASSIFIED </a:t>
            </a:r>
            <a:r>
              <a:rPr spc="-5" dirty="0"/>
              <a:t>- For Official</a:t>
            </a:r>
            <a:r>
              <a:rPr spc="105" dirty="0"/>
              <a:t> </a:t>
            </a:r>
            <a:r>
              <a:rPr spc="-5" dirty="0"/>
              <a:t>Use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D4F53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</a:t>
            </a:r>
            <a:r>
              <a:rPr spc="-5" dirty="0"/>
              <a:t>| 01/01/2016 | Slide</a:t>
            </a:r>
            <a:r>
              <a:rPr spc="65" dirty="0"/>
              <a:t> </a:t>
            </a: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87640" y="152400"/>
            <a:ext cx="1213103" cy="5090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776787"/>
            <a:ext cx="9144000" cy="3667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2269" y="4911182"/>
            <a:ext cx="163905" cy="10834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48055" y="4910328"/>
            <a:ext cx="167640" cy="1097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835029" y="4908007"/>
            <a:ext cx="163905" cy="10834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755666" y="4911182"/>
            <a:ext cx="163905" cy="10834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31519" y="4910328"/>
            <a:ext cx="164592" cy="1097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130471" y="4911182"/>
            <a:ext cx="163905" cy="10834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09765" y="4911182"/>
            <a:ext cx="163905" cy="10834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288298" y="4911182"/>
            <a:ext cx="163905" cy="10834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196840" y="4910328"/>
            <a:ext cx="164591" cy="10972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571956" y="4911182"/>
            <a:ext cx="163905" cy="10834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847088" y="4910328"/>
            <a:ext cx="167639" cy="10972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404872" y="4910328"/>
            <a:ext cx="167639" cy="10972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682239" y="4910328"/>
            <a:ext cx="167639" cy="10972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959607" y="4910328"/>
            <a:ext cx="167639" cy="10972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236976" y="4910328"/>
            <a:ext cx="167639" cy="10972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517391" y="4910328"/>
            <a:ext cx="167639" cy="10972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799629" y="4911182"/>
            <a:ext cx="163905" cy="10834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083386" y="4911182"/>
            <a:ext cx="163905" cy="10834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359446" y="4911182"/>
            <a:ext cx="163905" cy="10834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639055" y="4910328"/>
            <a:ext cx="164591" cy="10972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919471" y="4910328"/>
            <a:ext cx="167639" cy="109727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475800" y="4911182"/>
            <a:ext cx="163905" cy="10834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6030535" y="4911182"/>
            <a:ext cx="163905" cy="10834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434328" y="4907279"/>
            <a:ext cx="164592" cy="11277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1688" y="1325372"/>
            <a:ext cx="7920623" cy="1000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2F2F2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1080" y="1061415"/>
            <a:ext cx="8381839" cy="2741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2899" y="4607527"/>
            <a:ext cx="1933575" cy="147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UNCLASSIFIED </a:t>
            </a:r>
            <a:r>
              <a:rPr spc="-5" dirty="0"/>
              <a:t>- For Official</a:t>
            </a:r>
            <a:r>
              <a:rPr spc="105" dirty="0"/>
              <a:t> </a:t>
            </a:r>
            <a:r>
              <a:rPr spc="-5" dirty="0"/>
              <a:t>Use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78491" y="4613623"/>
            <a:ext cx="1546225" cy="147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4D4F53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</a:t>
            </a:r>
            <a:r>
              <a:rPr spc="-5" dirty="0"/>
              <a:t>| 01/01/2016 | Slide</a:t>
            </a:r>
            <a:r>
              <a:rPr spc="65" dirty="0"/>
              <a:t> </a:t>
            </a: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8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27.jp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9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87640" y="155447"/>
            <a:ext cx="1213103" cy="469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0124" y="4605020"/>
            <a:ext cx="193357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D9D9D9"/>
                </a:solidFill>
                <a:latin typeface="Verdana"/>
                <a:cs typeface="Verdana"/>
              </a:rPr>
              <a:t>ESA UNCLASSIFIED </a:t>
            </a:r>
            <a:r>
              <a:rPr sz="800" spc="-5" dirty="0">
                <a:solidFill>
                  <a:srgbClr val="D9D9D9"/>
                </a:solidFill>
                <a:latin typeface="Verdana"/>
                <a:cs typeface="Verdana"/>
              </a:rPr>
              <a:t>- For Official</a:t>
            </a:r>
            <a:r>
              <a:rPr sz="800" spc="105" dirty="0">
                <a:solidFill>
                  <a:srgbClr val="D9D9D9"/>
                </a:solidFill>
                <a:latin typeface="Verdana"/>
                <a:cs typeface="Verdana"/>
              </a:rPr>
              <a:t> </a:t>
            </a:r>
            <a:r>
              <a:rPr sz="800" spc="-5" dirty="0">
                <a:solidFill>
                  <a:srgbClr val="D9D9D9"/>
                </a:solidFill>
                <a:latin typeface="Verdana"/>
                <a:cs typeface="Verdana"/>
              </a:rPr>
              <a:t>Use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87640" y="4898135"/>
            <a:ext cx="1200911" cy="1463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5931" y="4789187"/>
            <a:ext cx="8825230" cy="0"/>
          </a:xfrm>
          <a:custGeom>
            <a:avLst/>
            <a:gdLst/>
            <a:ahLst/>
            <a:cxnLst/>
            <a:rect l="l" t="t" r="r" b="b"/>
            <a:pathLst>
              <a:path w="8825230">
                <a:moveTo>
                  <a:pt x="0" y="0"/>
                </a:moveTo>
                <a:lnTo>
                  <a:pt x="8824779" y="1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2269" y="4911182"/>
            <a:ext cx="163905" cy="108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8055" y="4910328"/>
            <a:ext cx="167640" cy="1097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35029" y="4908007"/>
            <a:ext cx="163905" cy="108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55666" y="4911182"/>
            <a:ext cx="163905" cy="1083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1519" y="4910328"/>
            <a:ext cx="164592" cy="1097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30471" y="4911182"/>
            <a:ext cx="163905" cy="1083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09765" y="4911182"/>
            <a:ext cx="163905" cy="10834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88298" y="4911182"/>
            <a:ext cx="163905" cy="10834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96840" y="4910328"/>
            <a:ext cx="164591" cy="1097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71956" y="4911182"/>
            <a:ext cx="163905" cy="10834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47088" y="4910328"/>
            <a:ext cx="167639" cy="10972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04872" y="4910328"/>
            <a:ext cx="167639" cy="10972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82239" y="4910328"/>
            <a:ext cx="167639" cy="10972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59607" y="4910328"/>
            <a:ext cx="167639" cy="10972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36976" y="4910328"/>
            <a:ext cx="167639" cy="10972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17391" y="4910328"/>
            <a:ext cx="167639" cy="10972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99629" y="4911182"/>
            <a:ext cx="163905" cy="10834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83386" y="4911182"/>
            <a:ext cx="163905" cy="10834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59446" y="4911182"/>
            <a:ext cx="163905" cy="10834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39055" y="4910328"/>
            <a:ext cx="164591" cy="10972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19471" y="4910328"/>
            <a:ext cx="167639" cy="10972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75800" y="4911182"/>
            <a:ext cx="163905" cy="10834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30535" y="4911182"/>
            <a:ext cx="163905" cy="10834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34328" y="4907279"/>
            <a:ext cx="164592" cy="11277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611688" y="1325372"/>
            <a:ext cx="7920623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lang="en-GB" spc="-5" dirty="0" smtClean="0"/>
              <a:t>Feedback from Science Leads</a:t>
            </a:r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5598" y="2793600"/>
            <a:ext cx="4820920" cy="32124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381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45"/>
              </a:spcBef>
            </a:pPr>
            <a:r>
              <a:rPr lang="en-GB" sz="1800" dirty="0" smtClean="0">
                <a:solidFill>
                  <a:srgbClr val="FFFFFF"/>
                </a:solidFill>
                <a:latin typeface="Verdana"/>
                <a:cs typeface="Verdana"/>
              </a:rPr>
              <a:t>CMUG Integration Meeting </a:t>
            </a:r>
            <a:r>
              <a:rPr sz="1800" dirty="0" smtClean="0">
                <a:solidFill>
                  <a:srgbClr val="FFFFFF"/>
                </a:solidFill>
                <a:latin typeface="Verdana"/>
                <a:cs typeface="Verdana"/>
              </a:rPr>
              <a:t>2018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824" y="182372"/>
            <a:ext cx="671237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2200" dirty="0" smtClean="0">
                <a:solidFill>
                  <a:srgbClr val="0070C0"/>
                </a:solidFill>
              </a:rPr>
              <a:t>1</a:t>
            </a:r>
            <a:r>
              <a:rPr lang="en-GB" sz="2200" dirty="0">
                <a:solidFill>
                  <a:srgbClr val="0070C0"/>
                </a:solidFill>
              </a:rPr>
              <a:t>. CCI sessions at international conferences</a:t>
            </a:r>
            <a:endParaRPr sz="22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UNCLASSIFIED </a:t>
            </a:r>
            <a:r>
              <a:rPr spc="-5" dirty="0"/>
              <a:t>- For Official</a:t>
            </a:r>
            <a:r>
              <a:rPr spc="105" dirty="0"/>
              <a:t> </a:t>
            </a:r>
            <a:r>
              <a:rPr spc="-5" dirty="0"/>
              <a:t>Use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</a:t>
            </a:r>
            <a:r>
              <a:rPr spc="-5" dirty="0"/>
              <a:t>| 01/01/2016 | Slide</a:t>
            </a:r>
            <a:r>
              <a:rPr spc="65" dirty="0"/>
              <a:t> </a:t>
            </a:r>
            <a:fld id="{81D60167-4931-47E6-BA6A-407CBD079E47}" type="slidenum">
              <a:rPr spc="-10" dirty="0"/>
              <a:t>2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51538" y="742950"/>
            <a:ext cx="8663861" cy="36631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Living Planet Symposium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 panose="020B0604020202020204" pitchFamily="34" charset="0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Tuesday will include a session “Observations for supporting the UNFCCC Paris Agreement” which comprises a high-level panel discussion (UNFCCC, GCOS </a:t>
            </a:r>
            <a:r>
              <a:rPr lang="en-GB" sz="1600" spc="-10" dirty="0" err="1" smtClean="0">
                <a:solidFill>
                  <a:srgbClr val="4D4F53"/>
                </a:solidFill>
                <a:latin typeface="Verdana"/>
                <a:cs typeface="Verdana"/>
              </a:rPr>
              <a:t>etc</a:t>
            </a: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) and an open session for talks </a:t>
            </a:r>
            <a:r>
              <a:rPr lang="en-GB" sz="1600" spc="-10" dirty="0" err="1" smtClean="0">
                <a:solidFill>
                  <a:srgbClr val="4D4F53"/>
                </a:solidFill>
                <a:latin typeface="Verdana"/>
                <a:cs typeface="Verdana"/>
              </a:rPr>
              <a:t>etc</a:t>
            </a:r>
            <a:endParaRPr lang="en-GB" sz="1600" spc="-10" dirty="0" smtClean="0">
              <a:solidFill>
                <a:srgbClr val="4D4F53"/>
              </a:solidFill>
              <a:latin typeface="Verdana"/>
              <a:cs typeface="Verdana"/>
            </a:endParaRP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 panose="020B0604020202020204" pitchFamily="34" charset="0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Single </a:t>
            </a: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CCI overview talk in the latter with an overall storyline taking contributions from the science leads - Discuss specifics of the content at the next Colocation Meeting.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 panose="020B0604020202020204" pitchFamily="34" charset="0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Projects are encouraged to submit to the symposium and their contributions will go into the relevant disciplinary sessions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Discussion on having a CCI session at a future GCOS Conference, with the aims being to feed back to GCOS and have visibility in the wider community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Suggestion to compile a “CCI slide pack” as a resource for all to use as appropriate when attending relevant meetings/conferences/workshops.</a:t>
            </a:r>
            <a:endParaRPr lang="en-GB" sz="1600" spc="-10" dirty="0">
              <a:solidFill>
                <a:srgbClr val="4D4F53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824" y="182372"/>
            <a:ext cx="671237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2200" dirty="0" smtClean="0">
                <a:solidFill>
                  <a:srgbClr val="0070C0"/>
                </a:solidFill>
              </a:rPr>
              <a:t>2</a:t>
            </a:r>
            <a:r>
              <a:rPr lang="en-GB" sz="2200" dirty="0">
                <a:solidFill>
                  <a:srgbClr val="0070C0"/>
                </a:solidFill>
              </a:rPr>
              <a:t>. Interactions with </a:t>
            </a:r>
            <a:r>
              <a:rPr lang="en-GB" sz="2200" dirty="0" smtClean="0">
                <a:solidFill>
                  <a:srgbClr val="0070C0"/>
                </a:solidFill>
              </a:rPr>
              <a:t>GCOS / ECV Inventory</a:t>
            </a:r>
            <a:endParaRPr sz="22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UNCLASSIFIED </a:t>
            </a:r>
            <a:r>
              <a:rPr spc="-5" dirty="0"/>
              <a:t>- For Official</a:t>
            </a:r>
            <a:r>
              <a:rPr spc="105" dirty="0"/>
              <a:t> </a:t>
            </a:r>
            <a:r>
              <a:rPr spc="-5" dirty="0"/>
              <a:t>Use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</a:t>
            </a:r>
            <a:r>
              <a:rPr spc="-5" dirty="0"/>
              <a:t>| 01/01/2016 | Slide</a:t>
            </a:r>
            <a:r>
              <a:rPr spc="65" dirty="0"/>
              <a:t> </a:t>
            </a:r>
            <a:fld id="{81D60167-4931-47E6-BA6A-407CBD079E47}" type="slidenum">
              <a:rPr spc="-10" dirty="0"/>
              <a:t>3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51538" y="742950"/>
            <a:ext cx="8663861" cy="32605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Discussion about how to feed in to GCOS requirements/discussions: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Through direct input into the panels: TOPC/AOPC/OOPC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Proposal to update the ESA response to GCOS with current status of existing ECVs and adding entries for new ECVs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Currently much interest/activities in GCOS to generate “Climate Indicators” relevant to adaptation and mitigation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Beyond the scope of current CCI to support this sort of activity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Suggestion to take note of what IPCC requires to provide policy relevant assessments that could include such indicators and use this as a way of making a contribution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ECV inventory needs to be updated and that this includes a linked gap analysis</a:t>
            </a:r>
          </a:p>
        </p:txBody>
      </p:sp>
    </p:spTree>
    <p:extLst>
      <p:ext uri="{BB962C8B-B14F-4D97-AF65-F5344CB8AC3E}">
        <p14:creationId xmlns:p14="http://schemas.microsoft.com/office/powerpoint/2010/main" val="124097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824" y="182372"/>
            <a:ext cx="671237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2200" dirty="0" smtClean="0">
                <a:solidFill>
                  <a:srgbClr val="0070C0"/>
                </a:solidFill>
              </a:rPr>
              <a:t>3</a:t>
            </a:r>
            <a:r>
              <a:rPr lang="en-GB" sz="2200" dirty="0">
                <a:solidFill>
                  <a:srgbClr val="0070C0"/>
                </a:solidFill>
              </a:rPr>
              <a:t>. CCI paper on consistency</a:t>
            </a:r>
            <a:endParaRPr sz="22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UNCLASSIFIED </a:t>
            </a:r>
            <a:r>
              <a:rPr spc="-5" dirty="0"/>
              <a:t>- For Official</a:t>
            </a:r>
            <a:r>
              <a:rPr spc="105" dirty="0"/>
              <a:t> </a:t>
            </a:r>
            <a:r>
              <a:rPr spc="-5" dirty="0"/>
              <a:t>Use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</a:t>
            </a:r>
            <a:r>
              <a:rPr spc="-5" dirty="0"/>
              <a:t>| 01/01/2016 | Slide</a:t>
            </a:r>
            <a:r>
              <a:rPr spc="65" dirty="0"/>
              <a:t> </a:t>
            </a:r>
            <a:fld id="{81D60167-4931-47E6-BA6A-407CBD079E47}" type="slidenum">
              <a:rPr spc="-10" dirty="0"/>
              <a:t>4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51538" y="742950"/>
            <a:ext cx="8663861" cy="15138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Thomas/Rainer/Michaela leading a paper on consistency across ECVs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The status of the paper was presented: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Drafts of framing sections are evolving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To be circulated in the coming weeks for science leads to provide examples as input</a:t>
            </a:r>
            <a:endParaRPr lang="en-GB" sz="1600" spc="-10" dirty="0">
              <a:solidFill>
                <a:srgbClr val="4D4F53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6807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824" y="182372"/>
            <a:ext cx="671237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2200" dirty="0">
                <a:solidFill>
                  <a:srgbClr val="0070C0"/>
                </a:solidFill>
              </a:rPr>
              <a:t>4. Maximising input into IPCC</a:t>
            </a:r>
            <a:endParaRPr sz="22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UNCLASSIFIED </a:t>
            </a:r>
            <a:r>
              <a:rPr spc="-5" dirty="0"/>
              <a:t>- For Official</a:t>
            </a:r>
            <a:r>
              <a:rPr spc="105" dirty="0"/>
              <a:t> </a:t>
            </a:r>
            <a:r>
              <a:rPr spc="-5" dirty="0"/>
              <a:t>Use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</a:t>
            </a:r>
            <a:r>
              <a:rPr spc="-5" dirty="0"/>
              <a:t>| 01/01/2016 | Slide</a:t>
            </a:r>
            <a:r>
              <a:rPr spc="65" dirty="0"/>
              <a:t> </a:t>
            </a:r>
            <a:fld id="{81D60167-4931-47E6-BA6A-407CBD079E47}" type="slidenum">
              <a:rPr spc="-10" dirty="0"/>
              <a:t>5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51538" y="742950"/>
            <a:ext cx="8663861" cy="32605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Grey literature is relevant and a good way to make a contribution is to identify relevant chapters and authors and provide them with papers, project reports along with a brief summary of their relevance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Deadlines for WG-I are December 2019 for paper submission, September 2020 for acceptance but, importantly, the WG-II and WG-III deadlines are later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Suggestion of two focus areas for possible CCI input into AR6: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Closing budgets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Multiple lines of evidence to underpin statements on observed changes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ESA mentioned that a specific proposal on cross-ECV work relevant to AR6 could be favourably received if attached to an existing contract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IPCC chapter outlines and author lists will be circulated</a:t>
            </a:r>
          </a:p>
        </p:txBody>
      </p:sp>
    </p:spTree>
    <p:extLst>
      <p:ext uri="{BB962C8B-B14F-4D97-AF65-F5344CB8AC3E}">
        <p14:creationId xmlns:p14="http://schemas.microsoft.com/office/powerpoint/2010/main" val="120470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824" y="182372"/>
            <a:ext cx="671237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2200" dirty="0">
                <a:solidFill>
                  <a:srgbClr val="0070C0"/>
                </a:solidFill>
              </a:rPr>
              <a:t>5</a:t>
            </a:r>
            <a:r>
              <a:rPr lang="en-GB" sz="2200" dirty="0" smtClean="0">
                <a:solidFill>
                  <a:srgbClr val="0070C0"/>
                </a:solidFill>
              </a:rPr>
              <a:t>. </a:t>
            </a:r>
            <a:r>
              <a:rPr lang="en-GB" sz="2200" dirty="0">
                <a:solidFill>
                  <a:srgbClr val="0070C0"/>
                </a:solidFill>
              </a:rPr>
              <a:t>Cross ECV studies including consistency</a:t>
            </a:r>
            <a:endParaRPr sz="22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UNCLASSIFIED </a:t>
            </a:r>
            <a:r>
              <a:rPr spc="-5" dirty="0"/>
              <a:t>- For Official</a:t>
            </a:r>
            <a:r>
              <a:rPr spc="105" dirty="0"/>
              <a:t> </a:t>
            </a:r>
            <a:r>
              <a:rPr spc="-5" dirty="0"/>
              <a:t>Use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</a:t>
            </a:r>
            <a:r>
              <a:rPr spc="-5" dirty="0"/>
              <a:t>| 01/01/2016 | Slide</a:t>
            </a:r>
            <a:r>
              <a:rPr spc="65" dirty="0"/>
              <a:t> </a:t>
            </a:r>
            <a:fld id="{81D60167-4931-47E6-BA6A-407CBD079E47}" type="slidenum">
              <a:rPr spc="-10" dirty="0"/>
              <a:t>6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51538" y="742950"/>
            <a:ext cx="8663861" cy="20063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There was a lack of clarity on how much cross-ECV consistency work had been undertaken previously with existing ECVs: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Some bilaterally between ECV projects rather than by CMUG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Feeling that such activities should continue for the new ECVs in addition to the work done by CMUG</a:t>
            </a:r>
            <a:endParaRPr lang="en-GB" sz="1600" spc="-10" dirty="0" smtClean="0">
              <a:solidFill>
                <a:srgbClr val="4D4F53"/>
              </a:solidFill>
              <a:latin typeface="Verdana"/>
              <a:cs typeface="Verdana"/>
            </a:endParaRP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To help generate more cross-ECV work, CMUG to circulate its CCI+ cross-ECV table and previous work on ECVs with physical links from a process perspective</a:t>
            </a:r>
          </a:p>
        </p:txBody>
      </p:sp>
    </p:spTree>
    <p:extLst>
      <p:ext uri="{BB962C8B-B14F-4D97-AF65-F5344CB8AC3E}">
        <p14:creationId xmlns:p14="http://schemas.microsoft.com/office/powerpoint/2010/main" val="279473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824" y="182372"/>
            <a:ext cx="671237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2200" dirty="0">
                <a:solidFill>
                  <a:srgbClr val="0070C0"/>
                </a:solidFill>
              </a:rPr>
              <a:t>6</a:t>
            </a:r>
            <a:r>
              <a:rPr lang="en-GB" sz="2200" dirty="0" smtClean="0">
                <a:solidFill>
                  <a:srgbClr val="0070C0"/>
                </a:solidFill>
              </a:rPr>
              <a:t>. </a:t>
            </a:r>
            <a:r>
              <a:rPr lang="en-GB" sz="2200" dirty="0">
                <a:solidFill>
                  <a:srgbClr val="0070C0"/>
                </a:solidFill>
              </a:rPr>
              <a:t>Golden year</a:t>
            </a:r>
            <a:endParaRPr sz="22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UNCLASSIFIED </a:t>
            </a:r>
            <a:r>
              <a:rPr spc="-5" dirty="0"/>
              <a:t>- For Official</a:t>
            </a:r>
            <a:r>
              <a:rPr spc="105" dirty="0"/>
              <a:t> </a:t>
            </a:r>
            <a:r>
              <a:rPr spc="-5" dirty="0"/>
              <a:t>Use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ESA </a:t>
            </a:r>
            <a:r>
              <a:rPr spc="-5" dirty="0"/>
              <a:t>| 01/01/2016 | Slide</a:t>
            </a:r>
            <a:r>
              <a:rPr spc="65" dirty="0"/>
              <a:t> </a:t>
            </a:r>
            <a:fld id="{81D60167-4931-47E6-BA6A-407CBD079E47}" type="slidenum">
              <a:rPr spc="-10" dirty="0"/>
              <a:t>7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51538" y="742950"/>
            <a:ext cx="8663861" cy="30142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Particularly relevant for new ECVs when generating their very first datasets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Keep 2008 as a reference given the work done on this in CCI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Agreed to having an 18-month period (October 201x to March 201(x+2)) so set of full seasons were included in both hemispheres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There was support for 2018 given the hot summer in the northern hemisphere: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Would mean starting now to generate data for October 2017-September 2018</a:t>
            </a:r>
          </a:p>
          <a:p>
            <a:pPr marL="755650" lvl="1" indent="-285750"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>
                <a:solidFill>
                  <a:srgbClr val="4D4F53"/>
                </a:solidFill>
                <a:latin typeface="Verdana"/>
                <a:cs typeface="Verdana"/>
              </a:rPr>
              <a:t>E</a:t>
            </a: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xtending to March 2019 over the coming months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  <a:buClr>
                <a:srgbClr val="0098DB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1600" spc="-10" dirty="0" smtClean="0">
                <a:solidFill>
                  <a:srgbClr val="4D4F53"/>
                </a:solidFill>
                <a:latin typeface="Verdana"/>
                <a:cs typeface="Verdana"/>
              </a:rPr>
              <a:t>To help generate consensus on which 18 months to choose, each ECV project to provide information on which recent years it would have a problem with</a:t>
            </a:r>
          </a:p>
        </p:txBody>
      </p:sp>
    </p:spTree>
    <p:extLst>
      <p:ext uri="{BB962C8B-B14F-4D97-AF65-F5344CB8AC3E}">
        <p14:creationId xmlns:p14="http://schemas.microsoft.com/office/powerpoint/2010/main" val="119394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8D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760</Words>
  <Application>Microsoft Office PowerPoint</Application>
  <PresentationFormat>On-screen Show (16:9)</PresentationFormat>
  <Paragraphs>64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Office Theme</vt:lpstr>
      <vt:lpstr>Feedback from Science Leads</vt:lpstr>
      <vt:lpstr>1. CCI sessions at international conferences</vt:lpstr>
      <vt:lpstr>2. Interactions with GCOS / ECV Inventory</vt:lpstr>
      <vt:lpstr>3. CCI paper on consistency</vt:lpstr>
      <vt:lpstr>4. Maximising input into IPCC</vt:lpstr>
      <vt:lpstr>5. Cross ECV studies including consistency</vt:lpstr>
      <vt:lpstr>6. Golden year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from Science Leads</dc:title>
  <cp:lastModifiedBy>Ghent, Darren</cp:lastModifiedBy>
  <cp:revision>10</cp:revision>
  <dcterms:created xsi:type="dcterms:W3CDTF">2018-10-31T09:12:41Z</dcterms:created>
  <dcterms:modified xsi:type="dcterms:W3CDTF">2018-10-31T10:13:33Z</dcterms:modified>
</cp:coreProperties>
</file>