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928" r:id="rId5"/>
  </p:sldMasterIdLst>
  <p:notesMasterIdLst>
    <p:notesMasterId r:id="rId10"/>
  </p:notesMasterIdLst>
  <p:handoutMasterIdLst>
    <p:handoutMasterId r:id="rId11"/>
  </p:handoutMasterIdLst>
  <p:sldIdLst>
    <p:sldId id="302" r:id="rId6"/>
    <p:sldId id="303" r:id="rId7"/>
    <p:sldId id="304" r:id="rId8"/>
    <p:sldId id="305" r:id="rId9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82F"/>
    <a:srgbClr val="0098DB"/>
    <a:srgbClr val="00549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89" autoAdjust="0"/>
  </p:normalViewPr>
  <p:slideViewPr>
    <p:cSldViewPr snapToGrid="0">
      <p:cViewPr varScale="1">
        <p:scale>
          <a:sx n="121" d="100"/>
          <a:sy n="121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4" Type="http://schemas.openxmlformats.org/officeDocument/2006/relationships/theme" Target="theme/theme1.xml"/><Relationship Id="rId9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Number of CCI publications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20</c:v>
                </c:pt>
                <c:pt idx="3">
                  <c:v>47</c:v>
                </c:pt>
                <c:pt idx="4">
                  <c:v>59</c:v>
                </c:pt>
                <c:pt idx="5">
                  <c:v>71</c:v>
                </c:pt>
                <c:pt idx="6">
                  <c:v>95</c:v>
                </c:pt>
                <c:pt idx="7">
                  <c:v>99</c:v>
                </c:pt>
                <c:pt idx="8">
                  <c:v>126</c:v>
                </c:pt>
                <c:pt idx="9">
                  <c:v>98</c:v>
                </c:pt>
                <c:pt idx="1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9-4CC2-8533-8DA2CFE3F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224208"/>
        <c:axId val="531228800"/>
      </c:barChart>
      <c:catAx>
        <c:axId val="531224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228800"/>
        <c:crosses val="autoZero"/>
        <c:auto val="1"/>
        <c:lblAlgn val="ctr"/>
        <c:lblOffset val="100"/>
        <c:noMultiLvlLbl val="0"/>
      </c:catAx>
      <c:valAx>
        <c:axId val="53122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Number of publications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22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anose="020B0604020202020204" pitchFamily="34" charset="0"/>
              </a:defRPr>
            </a:lvl1pPr>
          </a:lstStyle>
          <a:p>
            <a:fld id="{65B87E98-0639-4231-B255-0610A8A0BCEF}" type="slidenum">
              <a:rPr lang="it-IT" altLang="en-US"/>
              <a:pPr/>
              <a:t>‹#›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B5A8051E-9B47-4207-A40E-F5B5FDD08BB7}" type="datetimeFigureOut">
              <a:rPr lang="en-GB" altLang="en-US"/>
              <a:pPr/>
              <a:t>01/11/2019</a:t>
            </a:fld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6DF48260-AB77-4914-9783-09E61CC0E64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/>
              <a:t>The last scientific exploitation report was conducted in May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768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Compiled from Paul Fisher’s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117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User breakdown is poor- not captured where user is from or what they are using the data for.</a:t>
            </a:r>
          </a:p>
          <a:p>
            <a:r>
              <a:rPr lang="en-GB" dirty="0"/>
              <a:t>Data taken from </a:t>
            </a:r>
            <a:r>
              <a:rPr lang="en-GB"/>
              <a:t>Alison Waterfall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F48260-AB77-4914-9783-09E61CC0E647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36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7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8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4" descr="CCI_ppt_edits_cmu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631825" y="482282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800"/>
          </a:p>
        </p:txBody>
      </p:sp>
      <p:pic>
        <p:nvPicPr>
          <p:cNvPr id="6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3"/>
          <a:stretch>
            <a:fillRect/>
          </a:stretch>
        </p:blipFill>
        <p:spPr bwMode="auto">
          <a:xfrm>
            <a:off x="7788275" y="155575"/>
            <a:ext cx="12096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8"/>
          <p:cNvSpPr txBox="1">
            <a:spLocks noChangeArrowheads="1"/>
          </p:cNvSpPr>
          <p:nvPr/>
        </p:nvSpPr>
        <p:spPr bwMode="auto">
          <a:xfrm>
            <a:off x="163513" y="45720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>
                <a:solidFill>
                  <a:srgbClr val="D9D9D9"/>
                </a:solidFill>
              </a:rPr>
              <a:t>ESA UNCLASSIFIED - For Official Use</a:t>
            </a:r>
          </a:p>
        </p:txBody>
      </p:sp>
      <p:pic>
        <p:nvPicPr>
          <p:cNvPr id="8" name="Picture 6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>
            <a:fillRect/>
          </a:stretch>
        </p:blipFill>
        <p:spPr bwMode="auto">
          <a:xfrm>
            <a:off x="7789863" y="4899025"/>
            <a:ext cx="1195387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66688" y="4789488"/>
            <a:ext cx="8823325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173038" y="4908550"/>
            <a:ext cx="6826250" cy="111125"/>
            <a:chOff x="172269" y="6621494"/>
            <a:chExt cx="6826666" cy="111519"/>
          </a:xfrm>
        </p:grpSpPr>
        <p:pic>
          <p:nvPicPr>
            <p:cNvPr id="11" name="Picture 68" descr="at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6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9" descr="be.p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9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70" descr="ca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029" y="6621494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71" descr="ch.pn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66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72" descr="cz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3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3" descr="de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0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4" descr="dk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76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5" descr="ee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8298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76" descr="es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71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77" descr="fi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95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78" descr="fr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931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79" descr="gr.pn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83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80" descr="hu.png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19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81" descr="ie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5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82" descr="i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991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83" descr="lu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8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84" descr="nl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62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85" descr="no.pn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38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86" descr="pl.png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4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87" descr="pt.png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930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88" descr="ro.png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0460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89" descr="se.png"/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80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90" descr="uk.png"/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53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91" descr="si.png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327" y="6623401"/>
              <a:ext cx="163385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2843612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668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34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3518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558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85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9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360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234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37" Type="http://schemas.openxmlformats.org/officeDocument/2006/relationships/image" Target="../media/image27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CI_ppt_edits_cmug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038" y="792163"/>
            <a:ext cx="8747125" cy="382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Text Box DG"/>
          <p:cNvSpPr txBox="1">
            <a:spLocks noChangeArrowheads="1"/>
          </p:cNvSpPr>
          <p:nvPr/>
        </p:nvSpPr>
        <p:spPr bwMode="auto">
          <a:xfrm>
            <a:off x="577850" y="334963"/>
            <a:ext cx="50165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80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74700" y="158750"/>
            <a:ext cx="69564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pic>
        <p:nvPicPr>
          <p:cNvPr id="1030" name="Picture 11" descr="PPT_Footer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76788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8"/>
          <p:cNvSpPr txBox="1">
            <a:spLocks noChangeArrowheads="1"/>
          </p:cNvSpPr>
          <p:nvPr/>
        </p:nvSpPr>
        <p:spPr bwMode="auto">
          <a:xfrm>
            <a:off x="165100" y="45751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800" dirty="0">
                <a:solidFill>
                  <a:srgbClr val="404040"/>
                </a:solidFill>
              </a:rPr>
              <a:t>Climate Modelling User Group</a:t>
            </a:r>
          </a:p>
        </p:txBody>
      </p:sp>
      <p:sp>
        <p:nvSpPr>
          <p:cNvPr id="1032" name="Text Box 34"/>
          <p:cNvSpPr txBox="1">
            <a:spLocks noChangeAspect="1" noChangeArrowheads="1"/>
          </p:cNvSpPr>
          <p:nvPr/>
        </p:nvSpPr>
        <p:spPr bwMode="auto">
          <a:xfrm>
            <a:off x="4473788" y="4579938"/>
            <a:ext cx="4521200" cy="14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sz="800" noProof="1">
                <a:solidFill>
                  <a:schemeClr val="bg2"/>
                </a:solidFill>
              </a:rPr>
              <a:t>CMUG | 25-07-2018 | Slide  </a:t>
            </a:r>
            <a:fld id="{52AB8474-ED92-413E-8575-36E5F8D3A884}" type="slidenum">
              <a:rPr altLang="en-US" sz="800" noProof="1">
                <a:solidFill>
                  <a:schemeClr val="bg2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GB" altLang="en-US" sz="800" noProof="1">
              <a:solidFill>
                <a:schemeClr val="bg2"/>
              </a:solidFill>
            </a:endParaRPr>
          </a:p>
        </p:txBody>
      </p:sp>
      <p:grpSp>
        <p:nvGrpSpPr>
          <p:cNvPr id="1033" name="Group 39"/>
          <p:cNvGrpSpPr>
            <a:grpSpLocks/>
          </p:cNvGrpSpPr>
          <p:nvPr/>
        </p:nvGrpSpPr>
        <p:grpSpPr bwMode="auto">
          <a:xfrm>
            <a:off x="173038" y="4908550"/>
            <a:ext cx="6826250" cy="111125"/>
            <a:chOff x="172269" y="6621494"/>
            <a:chExt cx="6826666" cy="111519"/>
          </a:xfrm>
        </p:grpSpPr>
        <p:pic>
          <p:nvPicPr>
            <p:cNvPr id="1035" name="Picture 40" descr="at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26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41" descr="be.png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9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42" descr="ca.png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029" y="6621494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43" descr="ch.pn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66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44" descr="cz.png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53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45" descr="de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0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Picture 46" descr="dk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76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Picture 47" descr="ee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8298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Picture 48" descr="es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71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fi.png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1956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fr.png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931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Picture 51" descr="gr.png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83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Picture 52" descr="hu.png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519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8" name="Picture 53" descr="ie.png"/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255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9" name="Picture 54" descr="it.png"/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991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0" name="Picture 55" descr="lu.png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8472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1" name="Picture 56" descr="nl.png"/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9629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2" name="Picture 57" descr="no.png"/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38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3" name="Picture 58" descr="pl.png"/>
            <p:cNvPicPr>
              <a:picLocks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9447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4" name="Picture 59" descr="pt.png"/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9303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5" name="Picture 60" descr="ro.png"/>
            <p:cNvPicPr>
              <a:picLocks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0460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6" name="Picture 61" descr="se.png"/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5801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7" name="Picture 62" descr="uk.png"/>
            <p:cNvPicPr>
              <a:picLocks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535" y="6624669"/>
              <a:ext cx="163906" cy="108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8" name="Picture 63" descr="si.png"/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5327" y="6623401"/>
              <a:ext cx="163385" cy="1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4" name="Picture 34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3"/>
          <a:stretch>
            <a:fillRect/>
          </a:stretch>
        </p:blipFill>
        <p:spPr bwMode="auto">
          <a:xfrm>
            <a:off x="7788275" y="155575"/>
            <a:ext cx="12096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dirty="0">
          <a:solidFill>
            <a:srgbClr val="FFFFFF"/>
          </a:solidFill>
          <a:latin typeface="Verdana"/>
          <a:ea typeface="MS PGothic" panose="020B0600070205080204" pitchFamily="34" charset="-128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Verdana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6858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1pPr>
      <a:lvl2pPr marL="809625" indent="-35242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2pPr>
      <a:lvl3pPr marL="1406525" indent="-492125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3pPr>
      <a:lvl4pPr marL="2005013" indent="-63341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4pPr>
      <a:lvl5pPr marL="2601913" indent="-773113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anose="020B0604030504040204" pitchFamily="34" charset="0"/>
        <a:defRPr lang="en-GB" sz="1600" dirty="0">
          <a:solidFill>
            <a:schemeClr val="bg2"/>
          </a:solidFill>
          <a:latin typeface="Verdana"/>
          <a:ea typeface="MS PGothic" panose="020B0600070205080204" pitchFamily="34" charset="-128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E485-72EC-451A-9EB7-8E5BF29B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Scientific </a:t>
            </a:r>
            <a:r>
              <a:rPr lang="en-GB" b="1"/>
              <a:t>Exploitation Report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0102B-DED6-4ECC-9685-CE5CC6020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PURPOSE:</a:t>
            </a:r>
          </a:p>
          <a:p>
            <a:r>
              <a:rPr lang="en-GB" dirty="0"/>
              <a:t>Documents the scientific engagement, exploitation activities and their outcomes/successes.</a:t>
            </a:r>
          </a:p>
          <a:p>
            <a:endParaRPr lang="en-GB" dirty="0"/>
          </a:p>
          <a:p>
            <a:r>
              <a:rPr lang="en-GB" b="1" dirty="0"/>
              <a:t>Key engagement through: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CMUG project website (reports, newsletters, information on events)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Data forum (blog, showcase, community pages, links to CCI datasets)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CCI Open Data Portal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Uptake through other initiatives (e.g. Obs4MIPs, CMIP)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Newsletters, email bulletins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CMUG attendance at national and international climate research events (e.g. conferences)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Peer reviewed literature, articles in programme bulletins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70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588A9-F5F4-4FCB-A176-53A07DC0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Scientific Exploitation Report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AF614-849A-4253-AEA2-E6C92BFC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Summarise the use of CCI datasets through outcomes of integration meetings and results presented in other relevant conference and publications.</a:t>
            </a:r>
          </a:p>
          <a:p>
            <a:endParaRPr lang="en-GB" dirty="0"/>
          </a:p>
          <a:p>
            <a:pPr>
              <a:buAutoNum type="arabicPeriod"/>
            </a:pPr>
            <a:r>
              <a:rPr lang="en-GB" b="1" dirty="0"/>
              <a:t>Gather feedback on the uses of CCI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Contact with science leads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Compile list of publications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+mj-lt"/>
              <a:buAutoNum type="arabicPeriod"/>
            </a:pPr>
            <a:r>
              <a:rPr lang="en-GB" b="1" dirty="0"/>
              <a:t>Compile reports and engagement through integration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 previous exploitation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Gather data from key engagement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217061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4E05-D060-449B-9637-8A18DB02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CCI Publications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7CAC079-8E1D-44F9-8176-2E118BC0D3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332047"/>
              </p:ext>
            </p:extLst>
          </p:nvPr>
        </p:nvGraphicFramePr>
        <p:xfrm>
          <a:off x="1291277" y="1011078"/>
          <a:ext cx="5923269" cy="3548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4603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8B4A-4F17-4BC2-93B6-85BC7459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July-September 2019 download statistics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B463AD-74ED-4B0F-8694-412BA2304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007180"/>
              </p:ext>
            </p:extLst>
          </p:nvPr>
        </p:nvGraphicFramePr>
        <p:xfrm>
          <a:off x="173038" y="746443"/>
          <a:ext cx="8666160" cy="4052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232">
                  <a:extLst>
                    <a:ext uri="{9D8B030D-6E8A-4147-A177-3AD203B41FA5}">
                      <a16:colId xmlns:a16="http://schemas.microsoft.com/office/drawing/2014/main" val="4052223302"/>
                    </a:ext>
                  </a:extLst>
                </a:gridCol>
                <a:gridCol w="1733232">
                  <a:extLst>
                    <a:ext uri="{9D8B030D-6E8A-4147-A177-3AD203B41FA5}">
                      <a16:colId xmlns:a16="http://schemas.microsoft.com/office/drawing/2014/main" val="3500351702"/>
                    </a:ext>
                  </a:extLst>
                </a:gridCol>
                <a:gridCol w="1733232">
                  <a:extLst>
                    <a:ext uri="{9D8B030D-6E8A-4147-A177-3AD203B41FA5}">
                      <a16:colId xmlns:a16="http://schemas.microsoft.com/office/drawing/2014/main" val="487109543"/>
                    </a:ext>
                  </a:extLst>
                </a:gridCol>
                <a:gridCol w="1733232">
                  <a:extLst>
                    <a:ext uri="{9D8B030D-6E8A-4147-A177-3AD203B41FA5}">
                      <a16:colId xmlns:a16="http://schemas.microsoft.com/office/drawing/2014/main" val="700859607"/>
                    </a:ext>
                  </a:extLst>
                </a:gridCol>
                <a:gridCol w="1733232">
                  <a:extLst>
                    <a:ext uri="{9D8B030D-6E8A-4147-A177-3AD203B41FA5}">
                      <a16:colId xmlns:a16="http://schemas.microsoft.com/office/drawing/2014/main" val="3517384368"/>
                    </a:ext>
                  </a:extLst>
                </a:gridCol>
              </a:tblGrid>
              <a:tr h="260288">
                <a:tc>
                  <a:txBody>
                    <a:bodyPr/>
                    <a:lstStyle/>
                    <a:p>
                      <a:r>
                        <a:rPr lang="en-GB" sz="1400" dirty="0"/>
                        <a:t>ECV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Methods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Activity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52341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aerosol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336365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9554996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cloud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48735185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fire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65167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56038369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3075055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sheets antarctica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8359323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 sheets greenland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15128028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 cover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7604639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 colour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569734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ozone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0664813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ice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34595581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 level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6780131"/>
                  </a:ext>
                </a:extLst>
              </a:tr>
              <a:tr h="31234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soil moisture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238543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336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722870"/>
      </p:ext>
    </p:extLst>
  </p:cSld>
  <p:clrMapOvr>
    <a:masterClrMapping/>
  </p:clrMapOvr>
</p:sld>
</file>

<file path=ppt/theme/theme1.xml><?xml version="1.0" encoding="utf-8"?>
<a:theme xmlns:a="http://schemas.openxmlformats.org/drawingml/2006/main" name="ESA Presentation 16-9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ListForm</Display>
  <Edit>ListForm</Edit>
  <New>ListForm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lder" ma:contentTypeID="0x01200074ECA997A812C74BAA81AFF03B94B1D7" ma:contentTypeVersion="0" ma:contentTypeDescription="Create a new folder." ma:contentTypeScope="" ma:versionID="57d10aa4cf2adcbf22d783c36272a93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eecaa7691a5b0582f944e87f49c95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temChildCount" minOccurs="0"/>
                <xsd:element ref="ns1:FolderChild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temChildCount" ma:index="3" nillable="true" ma:displayName="Item Child Count" ma:hidden="true" ma:list="Docs" ma:internalName="ItemChildCount" ma:readOnly="true" ma:showField="ItemChildCount">
      <xsd:simpleType>
        <xsd:restriction base="dms:Lookup"/>
      </xsd:simpleType>
    </xsd:element>
    <xsd:element name="FolderChildCount" ma:index="4" nillable="true" ma:displayName="Folder Child Count" ma:hidden="true" ma:list="Docs" ma:internalName="FolderChildCount" ma:readOnly="true" ma:showField="FolderChildCount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CFAC3E0671A91D4694736BDE93165D36" ma:contentTypeVersion="3" ma:contentTypeDescription="" ma:contentTypeScope="" ma:versionID="076acad2616d4b3929761e122bee25dc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0c47093d323f43d893bd58568f08500a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A8DD60-1E33-46C3-914B-DC13F0601038}"/>
</file>

<file path=customXml/itemProps2.xml><?xml version="1.0" encoding="utf-8"?>
<ds:datastoreItem xmlns:ds="http://schemas.openxmlformats.org/officeDocument/2006/customXml" ds:itemID="{711E4F13-8A2E-4E9E-A6BE-BE4DFBC12ED1}"/>
</file>

<file path=customXml/itemProps3.xml><?xml version="1.0" encoding="utf-8"?>
<ds:datastoreItem xmlns:ds="http://schemas.openxmlformats.org/officeDocument/2006/customXml" ds:itemID="{8E22279E-2C4C-4C93-8498-455A58D1433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5a6d21c-7db0-4b7e-981f-b4f22b02b9d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BAAF28BB-CBC5-46FB-AABA-959B2534B6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CCI_cmug</Template>
  <TotalTime>6626</TotalTime>
  <Words>284</Words>
  <Application>Microsoft Office PowerPoint</Application>
  <PresentationFormat>On-screen Show (16:9)</PresentationFormat>
  <Paragraphs>99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ESA Presentation 16-9</vt:lpstr>
      <vt:lpstr>Scientific Exploitation Report</vt:lpstr>
      <vt:lpstr>Scientific Exploitation Report next steps</vt:lpstr>
      <vt:lpstr>CCI Publications</vt:lpstr>
      <vt:lpstr>July-September 2019 download statistics</vt:lpstr>
    </vt:vector>
  </TitlesOfParts>
  <Manager/>
  <Company>Met Office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TITLE OF PRESENTATION</dc:subject>
  <dc:creator>Van Der Linden, Paul</dc:creator>
  <cp:keywords/>
  <dc:description/>
  <cp:lastModifiedBy>Salmon, Kate</cp:lastModifiedBy>
  <cp:revision>65</cp:revision>
  <cp:lastPrinted>2008-08-26T16:26:23Z</cp:lastPrinted>
  <dcterms:created xsi:type="dcterms:W3CDTF">2018-07-10T10:00:37Z</dcterms:created>
  <dcterms:modified xsi:type="dcterms:W3CDTF">2019-11-01T17:32:46Z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5GV2.0</vt:lpwstr>
  </property>
  <property fmtid="{D5CDD505-2E9C-101B-9397-08002B2CF9AE}" pid="13" name="ShowESADialog1">
    <vt:bool>true</vt:bool>
  </property>
  <property fmtid="{D5CDD505-2E9C-101B-9397-08002B2CF9AE}" pid="14" name="ContentTypeId">
    <vt:lpwstr>0x01200074ECA997A812C74BAA81AFF03B94B1D7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  <property fmtid="{D5CDD505-2E9C-101B-9397-08002B2CF9AE}" pid="29" name="Order">
    <vt:r8>1077900</vt:r8>
  </property>
  <property fmtid="{D5CDD505-2E9C-101B-9397-08002B2CF9AE}" pid="30" name="xd_Signature">
    <vt:bool>false</vt:bool>
  </property>
  <property fmtid="{D5CDD505-2E9C-101B-9397-08002B2CF9AE}" pid="31" name="xd_ProgID">
    <vt:lpwstr/>
  </property>
  <property fmtid="{D5CDD505-2E9C-101B-9397-08002B2CF9AE}" pid="32" name="_SourceUrl">
    <vt:lpwstr/>
  </property>
  <property fmtid="{D5CDD505-2E9C-101B-9397-08002B2CF9AE}" pid="33" name="_SharedFileIndex">
    <vt:lpwstr/>
  </property>
  <property fmtid="{D5CDD505-2E9C-101B-9397-08002B2CF9AE}" pid="34" name="ComplianceAssetId">
    <vt:lpwstr/>
  </property>
  <property fmtid="{D5CDD505-2E9C-101B-9397-08002B2CF9AE}" pid="35" name="TemplateUrl">
    <vt:lpwstr/>
  </property>
  <property fmtid="{D5CDD505-2E9C-101B-9397-08002B2CF9AE}" pid="36" name="TNA">
    <vt:lpwstr>Not of potential interest</vt:lpwstr>
  </property>
</Properties>
</file>