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68" r:id="rId5"/>
    <p:sldId id="261" r:id="rId6"/>
    <p:sldId id="262" r:id="rId7"/>
    <p:sldId id="260" r:id="rId8"/>
    <p:sldId id="263" r:id="rId9"/>
    <p:sldId id="264" r:id="rId10"/>
    <p:sldId id="269" r:id="rId11"/>
    <p:sldId id="270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81" r:id="rId21"/>
    <p:sldId id="277" r:id="rId22"/>
    <p:sldId id="279" r:id="rId23"/>
    <p:sldId id="280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EB0"/>
    <a:srgbClr val="041E5D"/>
    <a:srgbClr val="DE0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416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993B-B9CF-48BD-AA44-58A5248C0632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9A67-51B4-4BA6-B161-1D27D431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BD406-257A-4D0E-8B85-EBE391377205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DE44-2E36-41E9-B661-2866AF18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84785"/>
            <a:ext cx="7772400" cy="16561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spc="-80" baseline="0">
                <a:solidFill>
                  <a:srgbClr val="041E5D"/>
                </a:solidFill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306688"/>
            <a:ext cx="7787208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 spc="120" baseline="0">
                <a:solidFill>
                  <a:srgbClr val="00B0F0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Sub-Title</a:t>
            </a:r>
            <a:r>
              <a:rPr lang="fr-FR" dirty="0" smtClean="0"/>
              <a:t> (</a:t>
            </a:r>
            <a:r>
              <a:rPr lang="fr-FR" dirty="0" err="1" smtClean="0"/>
              <a:t>eg</a:t>
            </a:r>
            <a:r>
              <a:rPr lang="fr-FR" dirty="0" smtClean="0"/>
              <a:t> </a:t>
            </a:r>
            <a:r>
              <a:rPr lang="fr-FR" dirty="0" err="1" smtClean="0"/>
              <a:t>author</a:t>
            </a:r>
            <a:r>
              <a:rPr lang="fr-FR" dirty="0" smtClean="0"/>
              <a:t>, affiliation, etc.)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1807"/>
            <a:ext cx="3600000" cy="1340825"/>
          </a:xfrm>
          <a:prstGeom prst="rect">
            <a:avLst/>
          </a:prstGeom>
        </p:spPr>
      </p:pic>
      <p:pic>
        <p:nvPicPr>
          <p:cNvPr id="1026" name="Picture 2" descr="R:\Projets\UOL-924\1650-CCI-LST\Management\Logos\LST-CCI_all-logo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99" y="4518000"/>
            <a:ext cx="468000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068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448" y="980728"/>
            <a:ext cx="4068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pn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247308" y="6381328"/>
            <a:ext cx="835714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tabLst>
                <a:tab pos="8343900" algn="r"/>
              </a:tabLst>
            </a:pPr>
            <a:r>
              <a:rPr lang="en-US" sz="1200" baseline="0" dirty="0" smtClean="0">
                <a:solidFill>
                  <a:srgbClr val="067EB0"/>
                </a:solidFill>
                <a:latin typeface="Calibri" panose="020F0502020204030204" pitchFamily="34" charset="0"/>
              </a:rPr>
              <a:t>24</a:t>
            </a:r>
            <a:r>
              <a:rPr lang="en-US" sz="1200" baseline="30000" dirty="0" smtClean="0">
                <a:solidFill>
                  <a:srgbClr val="067EB0"/>
                </a:solidFill>
                <a:latin typeface="Calibri" panose="020F0502020204030204" pitchFamily="34" charset="0"/>
              </a:rPr>
              <a:t>th</a:t>
            </a:r>
            <a:r>
              <a:rPr lang="en-US" sz="1200" baseline="0" dirty="0" smtClean="0">
                <a:solidFill>
                  <a:srgbClr val="067EB0"/>
                </a:solidFill>
                <a:latin typeface="Calibri" panose="020F0502020204030204" pitchFamily="34" charset="0"/>
              </a:rPr>
              <a:t> June 2020, LST CCI User Workshop	</a:t>
            </a:r>
            <a:r>
              <a:rPr lang="en-US" sz="1200" b="1" baseline="0" dirty="0" smtClean="0">
                <a:solidFill>
                  <a:srgbClr val="067EB0"/>
                </a:solidFill>
                <a:latin typeface="Calibri" panose="020F0502020204030204" pitchFamily="34" charset="0"/>
              </a:rPr>
              <a:t>CCI+ LST</a:t>
            </a:r>
            <a:endParaRPr lang="en-US" sz="1200" b="1" dirty="0">
              <a:solidFill>
                <a:srgbClr val="067EB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352928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3848" y="44624"/>
            <a:ext cx="5400600" cy="611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dirty="0" err="1" smtClean="0"/>
              <a:t>Title</a:t>
            </a:r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51520" y="6381328"/>
            <a:ext cx="8352928" cy="0"/>
          </a:xfrm>
          <a:prstGeom prst="line">
            <a:avLst/>
          </a:prstGeom>
          <a:ln>
            <a:solidFill>
              <a:srgbClr val="067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563888" y="6611779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© ESA – CCI+ LST </a:t>
            </a:r>
            <a:r>
              <a:rPr lang="en-US" sz="1000" i="1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Consortium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748464" y="6669360"/>
            <a:ext cx="23724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C129BBD-FD7C-4B99-A230-6BE5E473BDAB}" type="slidenum">
              <a:rPr lang="en-US" sz="1100" b="1" smtClean="0">
                <a:solidFill>
                  <a:srgbClr val="041E5D"/>
                </a:solidFill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solidFill>
                <a:srgbClr val="041E5D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" y="-2551"/>
            <a:ext cx="1440000" cy="536333"/>
          </a:xfrm>
          <a:prstGeom prst="rect">
            <a:avLst/>
          </a:prstGeom>
        </p:spPr>
      </p:pic>
      <p:pic>
        <p:nvPicPr>
          <p:cNvPr id="7" name="Picture 6" descr="UReading.jpe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1584176" cy="5544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2" r:id="rId4"/>
    <p:sldLayoutId id="2147483703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lang="en-US" sz="2400" b="1" kern="1200" cap="small" spc="-60" baseline="0" dirty="0">
          <a:solidFill>
            <a:srgbClr val="067EB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itchFamily="34" charset="0"/>
        <a:buNone/>
        <a:defRPr sz="2200" b="1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1pPr>
      <a:lvl2pPr marL="271463" indent="-182563" algn="l" defTabSz="914400" rtl="0" eaLnBrk="1" latinLnBrk="0" hangingPunct="1">
        <a:spcBef>
          <a:spcPct val="20000"/>
        </a:spcBef>
        <a:buClr>
          <a:srgbClr val="067EB0"/>
        </a:buClr>
        <a:buSzPct val="100000"/>
        <a:buFont typeface="Wingdings" panose="05000000000000000000" pitchFamily="2" charset="2"/>
        <a:buChar char="§"/>
        <a:defRPr sz="20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2pPr>
      <a:lvl3pPr marL="538163" indent="-228600" algn="l" defTabSz="914400" rtl="0" eaLnBrk="1" latinLnBrk="0" hangingPunct="1">
        <a:spcBef>
          <a:spcPct val="20000"/>
        </a:spcBef>
        <a:buClr>
          <a:srgbClr val="B03806"/>
        </a:buClr>
        <a:buSzPct val="80000"/>
        <a:buFont typeface="Wingdings" panose="05000000000000000000" pitchFamily="2" charset="2"/>
        <a:buChar char="v"/>
        <a:defRPr sz="18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3pPr>
      <a:lvl4pPr marL="895350" indent="-228600" algn="l" defTabSz="914400" rtl="0" eaLnBrk="1" latinLnBrk="0" hangingPunct="1">
        <a:spcBef>
          <a:spcPct val="20000"/>
        </a:spcBef>
        <a:buClr>
          <a:srgbClr val="067EB0"/>
        </a:buClr>
        <a:buFont typeface="Wingdings" panose="05000000000000000000" pitchFamily="2" charset="2"/>
        <a:buChar char="Ø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4pPr>
      <a:lvl5pPr marL="1260475" indent="-228600" algn="l" defTabSz="914400" rtl="0" eaLnBrk="1" latinLnBrk="0" hangingPunct="1">
        <a:spcBef>
          <a:spcPct val="20000"/>
        </a:spcBef>
        <a:buClr>
          <a:srgbClr val="B03806"/>
        </a:buClr>
        <a:buFont typeface="Wingdings" panose="05000000000000000000" pitchFamily="2" charset="2"/>
        <a:buChar char="ü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656183"/>
          </a:xfrm>
        </p:spPr>
        <p:txBody>
          <a:bodyPr/>
          <a:lstStyle/>
          <a:p>
            <a:r>
              <a:rPr lang="en-US" dirty="0" smtClean="0"/>
              <a:t>Recent Advances in the Field of Satellite Data Uncertainties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7787208" cy="1584176"/>
          </a:xfrm>
        </p:spPr>
        <p:txBody>
          <a:bodyPr>
            <a:normAutofit/>
          </a:bodyPr>
          <a:lstStyle/>
          <a:p>
            <a:r>
              <a:rPr lang="en-US" dirty="0" smtClean="0"/>
              <a:t>Claire Bulgin</a:t>
            </a:r>
            <a:r>
              <a:rPr lang="en-US" baseline="30000" dirty="0" smtClean="0"/>
              <a:t>1</a:t>
            </a:r>
            <a:r>
              <a:rPr lang="en-US" dirty="0" smtClean="0"/>
              <a:t>, Chris Merchant</a:t>
            </a:r>
            <a:r>
              <a:rPr lang="en-US" baseline="30000" dirty="0" smtClean="0"/>
              <a:t>1</a:t>
            </a:r>
            <a:r>
              <a:rPr lang="en-US" dirty="0" smtClean="0"/>
              <a:t>, Darren Ghent</a:t>
            </a:r>
            <a:r>
              <a:rPr lang="en-US" baseline="30000" dirty="0" smtClean="0"/>
              <a:t>2</a:t>
            </a:r>
          </a:p>
          <a:p>
            <a:r>
              <a:rPr lang="en-US" sz="1400" baseline="30000" dirty="0" smtClean="0"/>
              <a:t>1</a:t>
            </a:r>
            <a:r>
              <a:rPr lang="en-US" sz="1400" dirty="0" smtClean="0"/>
              <a:t>University of Reading, UK</a:t>
            </a:r>
          </a:p>
          <a:p>
            <a:r>
              <a:rPr lang="en-US" sz="1400" baseline="30000" dirty="0" smtClean="0"/>
              <a:t>2</a:t>
            </a:r>
            <a:r>
              <a:rPr lang="en-US" sz="1400" dirty="0" smtClean="0"/>
              <a:t>University of Leicester, UK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180720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5400600" cy="611986"/>
          </a:xfrm>
        </p:spPr>
        <p:txBody>
          <a:bodyPr/>
          <a:lstStyle/>
          <a:p>
            <a:r>
              <a:rPr lang="en-US" dirty="0" smtClean="0"/>
              <a:t>The complete uncertainty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224" y="1412776"/>
            <a:ext cx="2304256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Uncertainties introduced directly in the retrieval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317448"/>
              </p:ext>
            </p:extLst>
          </p:nvPr>
        </p:nvGraphicFramePr>
        <p:xfrm>
          <a:off x="251519" y="836712"/>
          <a:ext cx="5384247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4" imgW="6083300" imgH="8242300" progId="Word.Document.12">
                  <p:embed/>
                </p:oleObj>
              </mc:Choice>
              <mc:Fallback>
                <p:oleObj name="Document" r:id="rId4" imgW="6083300" imgH="824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19" y="836712"/>
                        <a:ext cx="5384247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1124744"/>
            <a:ext cx="5616624" cy="2088232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96136" y="2204864"/>
            <a:ext cx="72008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23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5400600" cy="611986"/>
          </a:xfrm>
        </p:spPr>
        <p:txBody>
          <a:bodyPr/>
          <a:lstStyle/>
          <a:p>
            <a:r>
              <a:rPr lang="en-US" dirty="0" smtClean="0"/>
              <a:t>The complete uncertainty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2780928"/>
            <a:ext cx="2376264" cy="2016224"/>
          </a:xfrm>
        </p:spPr>
        <p:txBody>
          <a:bodyPr>
            <a:normAutofit/>
          </a:bodyPr>
          <a:lstStyle/>
          <a:p>
            <a:r>
              <a:rPr lang="en-US" dirty="0" smtClean="0"/>
              <a:t>Uncertainties propagated through from the satellite measurements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317448"/>
              </p:ext>
            </p:extLst>
          </p:nvPr>
        </p:nvGraphicFramePr>
        <p:xfrm>
          <a:off x="251519" y="836712"/>
          <a:ext cx="5384247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4" imgW="6083300" imgH="8242300" progId="Word.Document.12">
                  <p:embed/>
                </p:oleObj>
              </mc:Choice>
              <mc:Fallback>
                <p:oleObj name="Document" r:id="rId4" imgW="6083300" imgH="824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19" y="836712"/>
                        <a:ext cx="5384247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3140968"/>
            <a:ext cx="5616624" cy="1080120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96136" y="3717032"/>
            <a:ext cx="72008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23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complete uncertainty budget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16205"/>
              </p:ext>
            </p:extLst>
          </p:nvPr>
        </p:nvGraphicFramePr>
        <p:xfrm>
          <a:off x="251519" y="836712"/>
          <a:ext cx="5384247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Document" r:id="rId4" imgW="6083300" imgH="8242300" progId="Word.Document.12">
                  <p:embed/>
                </p:oleObj>
              </mc:Choice>
              <mc:Fallback>
                <p:oleObj name="Document" r:id="rId4" imgW="6083300" imgH="824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19" y="836712"/>
                        <a:ext cx="5384247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4077072"/>
            <a:ext cx="3312368" cy="2160240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56176" y="3429001"/>
            <a:ext cx="2448272" cy="864095"/>
          </a:xfrm>
        </p:spPr>
        <p:txBody>
          <a:bodyPr/>
          <a:lstStyle/>
          <a:p>
            <a:r>
              <a:rPr lang="en-US" dirty="0" smtClean="0"/>
              <a:t>What is included in the ‘+0’ term?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91880" y="3933056"/>
            <a:ext cx="2520280" cy="9361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84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+0 Term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749603"/>
              </p:ext>
            </p:extLst>
          </p:nvPr>
        </p:nvGraphicFramePr>
        <p:xfrm>
          <a:off x="539552" y="1844824"/>
          <a:ext cx="8208912" cy="3230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768"/>
                <a:gridCol w="2427385"/>
                <a:gridCol w="1347732"/>
                <a:gridCol w="30630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Measurement Term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 Notation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Effect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Effects expected</a:t>
                      </a:r>
                      <a:endParaRPr lang="en-US" sz="1600" dirty="0"/>
                    </a:p>
                  </a:txBody>
                  <a:tcPr/>
                </a:tc>
              </a:tr>
              <a:tr h="182880">
                <a:tc rowSpan="5">
                  <a:txBody>
                    <a:bodyPr/>
                    <a:lstStyle/>
                    <a:p>
                      <a:pPr algn="ctr"/>
                      <a:endParaRPr lang="en-GB" sz="1800" b="0" dirty="0" smtClean="0"/>
                    </a:p>
                    <a:p>
                      <a:pPr algn="ctr"/>
                      <a:endParaRPr lang="en-GB" sz="1800" b="0" dirty="0" smtClean="0"/>
                    </a:p>
                    <a:p>
                      <a:pPr algn="ctr"/>
                      <a:endParaRPr lang="en-GB" sz="1800" b="0" dirty="0" smtClean="0"/>
                    </a:p>
                    <a:p>
                      <a:pPr algn="ctr"/>
                      <a:r>
                        <a:rPr lang="en-GB" sz="1800" b="0" dirty="0" smtClean="0"/>
                        <a:t> +0 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Geolocation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Correction of known geolocation mismatch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Re-projection of native instrument grid to image grid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Cloud Detection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Undetected cloud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Error in RTM simulation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NWP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Error in RTM inputs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99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use this 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Starting from the measurement equation as illustrated on the previous slides has a number of benefits: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It is methodological considering each component in turn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It is rooted in metrology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It is transparent for both data users and data producers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It is a mean to identify gaps</a:t>
            </a:r>
            <a:endParaRPr lang="en-US" b="0" dirty="0"/>
          </a:p>
        </p:txBody>
      </p:sp>
      <p:pic>
        <p:nvPicPr>
          <p:cNvPr id="4" name="Picture Placeholder 13" descr="FIDUCEO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" b="8892"/>
          <a:stretch>
            <a:fillRect/>
          </a:stretch>
        </p:blipFill>
        <p:spPr>
          <a:xfrm>
            <a:off x="107504" y="620688"/>
            <a:ext cx="1440160" cy="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5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provide to data users?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3"/>
            <a:ext cx="8352928" cy="4896544"/>
          </a:xfrm>
        </p:spPr>
        <p:txBody>
          <a:bodyPr/>
          <a:lstStyle/>
          <a:p>
            <a:r>
              <a:rPr lang="en-US" dirty="0" smtClean="0"/>
              <a:t>Our objective for uncertainty information provision is: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To provide uncertainties for every LST retrieval made.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To provide uncertainties for products at different levels (L2, L3).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To provide uncertainties for data re-gridded at different resolutions.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To derive these uncertainties independently of in-situ data.</a:t>
            </a:r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r>
              <a:rPr lang="en-US" dirty="0" smtClean="0"/>
              <a:t>One key benefit of deriving uncertainties independently of in-situ data is that we can then use in-situ data to validate both the retrieved LST and the associated uncertainty.</a:t>
            </a:r>
            <a:endParaRPr lang="en-US" dirty="0"/>
          </a:p>
        </p:txBody>
      </p:sp>
      <p:pic>
        <p:nvPicPr>
          <p:cNvPr id="4" name="Picture 3" descr="SST-cci-with-acrony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1008112" cy="5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0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provide to data users?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352928" cy="54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our data products we provide: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Total uncertainty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Three additional categories of uncertainty information:</a:t>
            </a:r>
          </a:p>
          <a:p>
            <a:pPr marL="614363" lvl="1" indent="-342900">
              <a:buFont typeface="Arial"/>
              <a:buChar char="•"/>
            </a:pPr>
            <a:r>
              <a:rPr lang="en-US" dirty="0" smtClean="0"/>
              <a:t>Uncertainties arising from random error effects (uncorrelated between observations)</a:t>
            </a:r>
          </a:p>
          <a:p>
            <a:pPr marL="614363" lvl="1" indent="-342900">
              <a:buFont typeface="Arial"/>
              <a:buChar char="•"/>
            </a:pPr>
            <a:r>
              <a:rPr lang="en-US" b="0" dirty="0" smtClean="0"/>
              <a:t>Uncertainties arising from locally systematic error effects</a:t>
            </a:r>
          </a:p>
          <a:p>
            <a:pPr marL="881063" lvl="2" indent="-342900">
              <a:buFont typeface="Arial"/>
              <a:buChar char="•"/>
            </a:pPr>
            <a:r>
              <a:rPr lang="en-US" dirty="0" smtClean="0"/>
              <a:t>For LST products there are typically two components in this category </a:t>
            </a:r>
            <a:r>
              <a:rPr lang="mr-IN" dirty="0" smtClean="0"/>
              <a:t>–</a:t>
            </a:r>
            <a:r>
              <a:rPr lang="en-US" dirty="0" smtClean="0"/>
              <a:t> uncertainties from surface processes and uncertainties from atmospheric processes</a:t>
            </a:r>
            <a:endParaRPr lang="en-US" b="0" dirty="0" smtClean="0"/>
          </a:p>
          <a:p>
            <a:pPr marL="614363" lvl="1" indent="-342900">
              <a:buFont typeface="Arial"/>
              <a:buChar char="•"/>
            </a:pPr>
            <a:r>
              <a:rPr lang="en-US" dirty="0" smtClean="0"/>
              <a:t>Uncertainties arising from large-scale error effects</a:t>
            </a:r>
            <a:endParaRPr lang="en-US" dirty="0"/>
          </a:p>
          <a:p>
            <a:pPr marL="614363" lvl="1" indent="-34290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The reason for providing the breakdown of uncertainty components is to allow the uncertainties to be correctly propagated in any further processing or generation of derived products.</a:t>
            </a:r>
            <a:endParaRPr lang="en-US" dirty="0"/>
          </a:p>
        </p:txBody>
      </p:sp>
      <p:pic>
        <p:nvPicPr>
          <p:cNvPr id="4" name="Picture 3" descr="SST-cci-with-acrony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1008112" cy="5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4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589240"/>
            <a:ext cx="8352928" cy="608931"/>
          </a:xfrm>
        </p:spPr>
        <p:txBody>
          <a:bodyPr/>
          <a:lstStyle/>
          <a:p>
            <a:pPr algn="ctr"/>
            <a:r>
              <a:rPr lang="en-US" dirty="0" smtClean="0"/>
              <a:t>MODIS TERRA LST and breakdown of uncertainties 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" y="980728"/>
            <a:ext cx="901219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3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733256"/>
            <a:ext cx="8352928" cy="536923"/>
          </a:xfrm>
        </p:spPr>
        <p:txBody>
          <a:bodyPr/>
          <a:lstStyle/>
          <a:p>
            <a:pPr algn="ctr"/>
            <a:r>
              <a:rPr lang="en-US" dirty="0" smtClean="0"/>
              <a:t>MODIS TERRA L3C Daily LST and total uncertainty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056784" cy="48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3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/>
          <a:lstStyle/>
          <a:p>
            <a:r>
              <a:rPr lang="en-US" dirty="0" smtClean="0"/>
              <a:t>Validation of uncertainties tests the goodness of fit between: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dirty="0" smtClean="0"/>
              <a:t>The uncertainty calculated from the difference between the satellite and in-situ measurements (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diff</a:t>
            </a:r>
            <a:r>
              <a:rPr lang="en-US" dirty="0" smtClean="0"/>
              <a:t>)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dirty="0" smtClean="0"/>
              <a:t>The total satellite product uncertainty</a:t>
            </a:r>
          </a:p>
          <a:p>
            <a:pPr marL="457200" indent="-457200">
              <a:buFont typeface="+mj-lt"/>
              <a:buAutoNum type="alphaLcPeriod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85107"/>
              </p:ext>
            </p:extLst>
          </p:nvPr>
        </p:nvGraphicFramePr>
        <p:xfrm>
          <a:off x="2411760" y="2852936"/>
          <a:ext cx="4320480" cy="60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3" imgW="2578100" imgH="330200" progId="Equation.3">
                  <p:embed/>
                </p:oleObj>
              </mc:Choice>
              <mc:Fallback>
                <p:oleObj name="Equation" r:id="rId3" imgW="2578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2852936"/>
                        <a:ext cx="4320480" cy="603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73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Why do we need to provide uncertainties?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352928" cy="5688632"/>
          </a:xfrm>
        </p:spPr>
        <p:txBody>
          <a:bodyPr>
            <a:normAutofit/>
          </a:bodyPr>
          <a:lstStyle/>
          <a:p>
            <a:r>
              <a:rPr lang="en-US" dirty="0" smtClean="0"/>
              <a:t>All measurements (in-situ and remote sensing) have an associated uncertainty:</a:t>
            </a:r>
          </a:p>
          <a:p>
            <a:pPr marL="342900" indent="-342900">
              <a:buFont typeface="Arial"/>
              <a:buChar char="•"/>
            </a:pPr>
            <a:r>
              <a:rPr lang="en-GB" sz="2000" b="0" dirty="0"/>
              <a:t>Every measurement we make deviates from the ‘true’ surface temperature due imperfections in the instrumentation and measurement process.</a:t>
            </a:r>
          </a:p>
          <a:p>
            <a:pPr marL="342900" indent="-342900">
              <a:buFont typeface="Arial"/>
              <a:buChar char="•"/>
            </a:pPr>
            <a:r>
              <a:rPr lang="en-GB" sz="2000" b="0" dirty="0"/>
              <a:t>We need to understand this uncertainty in the measurement in order to use the data properly</a:t>
            </a:r>
            <a:r>
              <a:rPr lang="en-GB" sz="2000" b="0" dirty="0" smtClean="0"/>
              <a:t>.</a:t>
            </a:r>
            <a:endParaRPr lang="en-GB" sz="2000" b="0" dirty="0"/>
          </a:p>
          <a:p>
            <a:r>
              <a:rPr lang="en-GB" dirty="0"/>
              <a:t>Error and uncertainty are two different concepts</a:t>
            </a:r>
            <a:r>
              <a:rPr lang="mr-IN" dirty="0"/>
              <a:t>…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sz="2000" dirty="0"/>
              <a:t>Error</a:t>
            </a:r>
            <a:r>
              <a:rPr lang="en-GB" sz="2000" i="1" dirty="0"/>
              <a:t>: </a:t>
            </a:r>
            <a:r>
              <a:rPr lang="en-GB" sz="2000" b="0" dirty="0"/>
              <a:t>How different is the measured value from the true value?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/>
              <a:t>Uncertainty</a:t>
            </a:r>
            <a:r>
              <a:rPr lang="en-GB" sz="2000" i="1" dirty="0"/>
              <a:t>: </a:t>
            </a:r>
            <a:r>
              <a:rPr lang="en-GB" sz="2000" b="0" dirty="0"/>
              <a:t>To what degree is the measured value in doubt?</a:t>
            </a:r>
          </a:p>
          <a:p>
            <a:r>
              <a:rPr lang="en-US" dirty="0" smtClean="0"/>
              <a:t>Measurement error </a:t>
            </a:r>
            <a:r>
              <a:rPr lang="en-US" dirty="0"/>
              <a:t>is often unknown (and if we did know what it was we would correct for it).  We therefore </a:t>
            </a:r>
            <a:r>
              <a:rPr lang="en-US" dirty="0" smtClean="0"/>
              <a:t>provide an </a:t>
            </a:r>
            <a:r>
              <a:rPr lang="en-US" dirty="0"/>
              <a:t>uncertainty, a measure of the dispersion of the error distribution.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31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217443"/>
          </a:xfrm>
        </p:spPr>
        <p:txBody>
          <a:bodyPr/>
          <a:lstStyle/>
          <a:p>
            <a:r>
              <a:rPr lang="en-US" dirty="0" smtClean="0"/>
              <a:t>Validation of uncertainties tests the goodness of fit between: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dirty="0" smtClean="0"/>
              <a:t>The uncertainty calculated from the difference between the satellite and in-situ measurements (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diff</a:t>
            </a:r>
            <a:r>
              <a:rPr lang="en-US" dirty="0" smtClean="0"/>
              <a:t>)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dirty="0" smtClean="0"/>
              <a:t>The total satellite product uncertainty</a:t>
            </a:r>
          </a:p>
          <a:p>
            <a:pPr marL="457200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lphaLcPeriod"/>
            </a:pPr>
            <a:endParaRPr lang="en-US" b="0" dirty="0" smtClean="0"/>
          </a:p>
          <a:p>
            <a:pPr>
              <a:lnSpc>
                <a:spcPct val="60000"/>
              </a:lnSpc>
            </a:pPr>
            <a:r>
              <a:rPr lang="en-US" b="0" dirty="0" err="1" smtClean="0"/>
              <a:t>σ</a:t>
            </a:r>
            <a:r>
              <a:rPr lang="en-US" sz="2000" b="0" baseline="-25000" dirty="0" err="1" smtClean="0"/>
              <a:t>sat</a:t>
            </a:r>
            <a:r>
              <a:rPr lang="en-US" sz="2000" b="0" baseline="-25000" dirty="0" smtClean="0"/>
              <a:t>        </a:t>
            </a:r>
            <a:r>
              <a:rPr lang="en-US" sz="2000" b="0" dirty="0" smtClean="0"/>
              <a:t> = the total uncertainty in the satellite observation</a:t>
            </a:r>
          </a:p>
          <a:p>
            <a:endParaRPr lang="en-US" b="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98846"/>
              </p:ext>
            </p:extLst>
          </p:nvPr>
        </p:nvGraphicFramePr>
        <p:xfrm>
          <a:off x="2411760" y="2852936"/>
          <a:ext cx="4320480" cy="60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3" imgW="2578100" imgH="330200" progId="Equation.3">
                  <p:embed/>
                </p:oleObj>
              </mc:Choice>
              <mc:Fallback>
                <p:oleObj name="Equation" r:id="rId3" imgW="2578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2852936"/>
                        <a:ext cx="4320480" cy="603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852936"/>
            <a:ext cx="792088" cy="648072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0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17443"/>
          </a:xfrm>
        </p:spPr>
        <p:txBody>
          <a:bodyPr/>
          <a:lstStyle/>
          <a:p>
            <a:r>
              <a:rPr lang="en-US" dirty="0" smtClean="0"/>
              <a:t>Validation of uncertainties tests the goodness of fit between: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dirty="0" smtClean="0"/>
              <a:t>The uncertainty calculated from the difference between the satellite and in-situ measurements (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diff</a:t>
            </a:r>
            <a:r>
              <a:rPr lang="en-US" dirty="0" smtClean="0"/>
              <a:t>)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dirty="0" smtClean="0"/>
              <a:t>The total satellite product uncertainty</a:t>
            </a:r>
          </a:p>
          <a:p>
            <a:pPr marL="457200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lphaLcPeriod"/>
            </a:pPr>
            <a:endParaRPr lang="en-US" b="0" dirty="0" smtClean="0"/>
          </a:p>
          <a:p>
            <a:pPr>
              <a:lnSpc>
                <a:spcPct val="60000"/>
              </a:lnSpc>
            </a:pPr>
            <a:r>
              <a:rPr lang="en-US" sz="2000" b="0" dirty="0" err="1" smtClean="0"/>
              <a:t>σ</a:t>
            </a:r>
            <a:r>
              <a:rPr lang="en-US" sz="2000" b="0" baseline="-25000" dirty="0" err="1" smtClean="0"/>
              <a:t>sat</a:t>
            </a:r>
            <a:r>
              <a:rPr lang="en-US" sz="2000" b="0" baseline="-25000" dirty="0" smtClean="0"/>
              <a:t>        </a:t>
            </a:r>
            <a:r>
              <a:rPr lang="en-US" sz="2000" b="0" dirty="0" smtClean="0"/>
              <a:t> = the total uncertainty in the satellite observation</a:t>
            </a:r>
          </a:p>
          <a:p>
            <a:pPr>
              <a:lnSpc>
                <a:spcPct val="60000"/>
              </a:lnSpc>
            </a:pPr>
            <a:r>
              <a:rPr lang="en-US" sz="2000" b="0" dirty="0" err="1" smtClean="0"/>
              <a:t>σ</a:t>
            </a:r>
            <a:r>
              <a:rPr lang="en-US" sz="2000" b="0" baseline="-25000" dirty="0" err="1" smtClean="0"/>
              <a:t>ground</a:t>
            </a:r>
            <a:r>
              <a:rPr lang="en-US" sz="2000" b="0" dirty="0" smtClean="0"/>
              <a:t> </a:t>
            </a:r>
            <a:r>
              <a:rPr lang="en-US" sz="2000" b="0" dirty="0"/>
              <a:t>= the total uncertainty in the </a:t>
            </a:r>
            <a:r>
              <a:rPr lang="en-US" sz="2000" b="0" dirty="0" smtClean="0"/>
              <a:t>in-situ </a:t>
            </a:r>
            <a:r>
              <a:rPr lang="en-US" sz="2000" b="0" dirty="0"/>
              <a:t>observation</a:t>
            </a:r>
          </a:p>
          <a:p>
            <a:endParaRPr lang="en-US" b="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59023"/>
              </p:ext>
            </p:extLst>
          </p:nvPr>
        </p:nvGraphicFramePr>
        <p:xfrm>
          <a:off x="2411760" y="2852936"/>
          <a:ext cx="4320480" cy="60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2578100" imgH="330200" progId="Equation.3">
                  <p:embed/>
                </p:oleObj>
              </mc:Choice>
              <mc:Fallback>
                <p:oleObj name="Equation" r:id="rId3" imgW="2578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2852936"/>
                        <a:ext cx="4320480" cy="603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779912" y="2852936"/>
            <a:ext cx="792088" cy="648072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/>
          <a:lstStyle/>
          <a:p>
            <a:r>
              <a:rPr lang="en-US" dirty="0" smtClean="0"/>
              <a:t>Validation of uncertainties tests the goodness of fit between: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dirty="0" smtClean="0"/>
              <a:t>The uncertainty calculated from the difference between the satellite and in-situ measurements (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diff</a:t>
            </a:r>
            <a:r>
              <a:rPr lang="en-US" dirty="0" smtClean="0"/>
              <a:t>)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dirty="0" smtClean="0"/>
              <a:t>The total satellite product uncertainty</a:t>
            </a:r>
          </a:p>
          <a:p>
            <a:pPr marL="457200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lphaLcPeriod"/>
            </a:pPr>
            <a:endParaRPr lang="en-US" b="0" dirty="0" smtClean="0"/>
          </a:p>
          <a:p>
            <a:pPr>
              <a:lnSpc>
                <a:spcPct val="60000"/>
              </a:lnSpc>
            </a:pPr>
            <a:r>
              <a:rPr lang="en-US" sz="2000" b="0" dirty="0" err="1" smtClean="0"/>
              <a:t>σ</a:t>
            </a:r>
            <a:r>
              <a:rPr lang="en-US" sz="2000" b="0" baseline="-25000" dirty="0" err="1" smtClean="0"/>
              <a:t>sat</a:t>
            </a:r>
            <a:r>
              <a:rPr lang="en-US" sz="2000" b="0" baseline="-25000" dirty="0" smtClean="0"/>
              <a:t>        </a:t>
            </a:r>
            <a:r>
              <a:rPr lang="en-US" sz="2000" b="0" dirty="0" smtClean="0"/>
              <a:t> = the total uncertainty in the satellite observation</a:t>
            </a:r>
          </a:p>
          <a:p>
            <a:pPr>
              <a:lnSpc>
                <a:spcPct val="60000"/>
              </a:lnSpc>
            </a:pPr>
            <a:r>
              <a:rPr lang="en-US" sz="2000" b="0" dirty="0" err="1" smtClean="0"/>
              <a:t>σ</a:t>
            </a:r>
            <a:r>
              <a:rPr lang="en-US" sz="2000" b="0" baseline="-25000" dirty="0" err="1" smtClean="0"/>
              <a:t>ground</a:t>
            </a:r>
            <a:r>
              <a:rPr lang="en-US" sz="2000" b="0" dirty="0" smtClean="0"/>
              <a:t> </a:t>
            </a:r>
            <a:r>
              <a:rPr lang="en-US" sz="2000" b="0" dirty="0"/>
              <a:t>= the total uncertainty in the </a:t>
            </a:r>
            <a:r>
              <a:rPr lang="en-US" sz="2000" b="0" dirty="0" smtClean="0"/>
              <a:t>in-situ observation</a:t>
            </a:r>
          </a:p>
          <a:p>
            <a:pPr>
              <a:lnSpc>
                <a:spcPct val="80000"/>
              </a:lnSpc>
            </a:pPr>
            <a:r>
              <a:rPr lang="en-US" sz="2000" b="0" dirty="0" err="1" smtClean="0"/>
              <a:t>σ</a:t>
            </a:r>
            <a:r>
              <a:rPr lang="en-US" sz="2000" b="0" baseline="-25000" dirty="0" err="1" smtClean="0"/>
              <a:t>space</a:t>
            </a:r>
            <a:r>
              <a:rPr lang="en-US" sz="2000" b="0" dirty="0" smtClean="0"/>
              <a:t>   = </a:t>
            </a:r>
            <a:r>
              <a:rPr lang="en-US" sz="2000" b="0" dirty="0"/>
              <a:t>the </a:t>
            </a:r>
            <a:r>
              <a:rPr lang="en-US" sz="2000" b="0" dirty="0" smtClean="0"/>
              <a:t>geophysical uncertainty associated with comparing a point measurement with an area average</a:t>
            </a:r>
            <a:endParaRPr lang="en-US" sz="2000" b="0" dirty="0"/>
          </a:p>
          <a:p>
            <a:pPr>
              <a:lnSpc>
                <a:spcPct val="60000"/>
              </a:lnSpc>
            </a:pPr>
            <a:endParaRPr lang="en-US" b="0" dirty="0"/>
          </a:p>
          <a:p>
            <a:endParaRPr lang="en-US" b="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553257"/>
              </p:ext>
            </p:extLst>
          </p:nvPr>
        </p:nvGraphicFramePr>
        <p:xfrm>
          <a:off x="2411760" y="2852936"/>
          <a:ext cx="4320480" cy="60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2578100" imgH="330200" progId="Equation.3">
                  <p:embed/>
                </p:oleObj>
              </mc:Choice>
              <mc:Fallback>
                <p:oleObj name="Equation" r:id="rId3" imgW="2578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2852936"/>
                        <a:ext cx="4320480" cy="603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644008" y="2852936"/>
            <a:ext cx="792088" cy="648072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9001000" cy="5949280"/>
          </a:xfrm>
        </p:spPr>
        <p:txBody>
          <a:bodyPr>
            <a:normAutofit/>
          </a:bodyPr>
          <a:lstStyle/>
          <a:p>
            <a:r>
              <a:rPr lang="en-US" dirty="0" smtClean="0"/>
              <a:t>Validation of uncertainties tests the goodness of fit between: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dirty="0" smtClean="0"/>
              <a:t>The uncertainty calculated from the difference between the satellite and in-situ measurements (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diff</a:t>
            </a:r>
            <a:r>
              <a:rPr lang="en-US" dirty="0" smtClean="0"/>
              <a:t>)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dirty="0" smtClean="0"/>
              <a:t>The total satellite product uncertainty</a:t>
            </a:r>
          </a:p>
          <a:p>
            <a:pPr marL="457200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lphaLcPeriod"/>
            </a:pPr>
            <a:endParaRPr lang="en-US" b="0" dirty="0" smtClean="0"/>
          </a:p>
          <a:p>
            <a:pPr>
              <a:lnSpc>
                <a:spcPct val="60000"/>
              </a:lnSpc>
            </a:pPr>
            <a:r>
              <a:rPr lang="en-US" sz="2000" b="0" dirty="0" err="1" smtClean="0"/>
              <a:t>σ</a:t>
            </a:r>
            <a:r>
              <a:rPr lang="en-US" sz="2000" b="0" baseline="-25000" dirty="0" err="1" smtClean="0"/>
              <a:t>sat</a:t>
            </a:r>
            <a:r>
              <a:rPr lang="en-US" sz="2000" b="0" baseline="-25000" dirty="0" smtClean="0"/>
              <a:t>        </a:t>
            </a:r>
            <a:r>
              <a:rPr lang="en-US" sz="2000" b="0" dirty="0" smtClean="0"/>
              <a:t> = the total uncertainty in the satellite observation</a:t>
            </a:r>
          </a:p>
          <a:p>
            <a:pPr>
              <a:lnSpc>
                <a:spcPct val="60000"/>
              </a:lnSpc>
            </a:pPr>
            <a:r>
              <a:rPr lang="en-US" sz="2000" b="0" dirty="0" err="1" smtClean="0"/>
              <a:t>σ</a:t>
            </a:r>
            <a:r>
              <a:rPr lang="en-US" sz="2000" b="0" baseline="-25000" dirty="0" err="1" smtClean="0"/>
              <a:t>ground</a:t>
            </a:r>
            <a:r>
              <a:rPr lang="en-US" sz="2000" b="0" dirty="0" smtClean="0"/>
              <a:t> </a:t>
            </a:r>
            <a:r>
              <a:rPr lang="en-US" sz="2000" b="0" dirty="0"/>
              <a:t>= the total uncertainty in the </a:t>
            </a:r>
            <a:r>
              <a:rPr lang="en-US" sz="2000" b="0" dirty="0" smtClean="0"/>
              <a:t>in-situ observation</a:t>
            </a:r>
          </a:p>
          <a:p>
            <a:pPr>
              <a:lnSpc>
                <a:spcPct val="80000"/>
              </a:lnSpc>
            </a:pPr>
            <a:r>
              <a:rPr lang="en-US" sz="2000" b="0" dirty="0" err="1" smtClean="0"/>
              <a:t>σ</a:t>
            </a:r>
            <a:r>
              <a:rPr lang="en-US" sz="2000" b="0" baseline="-25000" dirty="0" err="1" smtClean="0"/>
              <a:t>space</a:t>
            </a:r>
            <a:r>
              <a:rPr lang="en-US" sz="2000" b="0" dirty="0" smtClean="0"/>
              <a:t>   = </a:t>
            </a:r>
            <a:r>
              <a:rPr lang="en-US" sz="2000" b="0" dirty="0"/>
              <a:t>the </a:t>
            </a:r>
            <a:r>
              <a:rPr lang="en-US" sz="2000" b="0" dirty="0" smtClean="0"/>
              <a:t>geophysical uncertainty associated with comparing a point measurement with an area average</a:t>
            </a:r>
          </a:p>
          <a:p>
            <a:pPr>
              <a:lnSpc>
                <a:spcPct val="80000"/>
              </a:lnSpc>
            </a:pPr>
            <a:r>
              <a:rPr lang="en-US" sz="2000" b="0" dirty="0" err="1" smtClean="0"/>
              <a:t>σ</a:t>
            </a:r>
            <a:r>
              <a:rPr lang="en-US" sz="2000" b="0" baseline="-25000" dirty="0" err="1" smtClean="0"/>
              <a:t>time</a:t>
            </a:r>
            <a:r>
              <a:rPr lang="en-US" sz="2000" b="0" dirty="0" smtClean="0"/>
              <a:t>    </a:t>
            </a:r>
            <a:r>
              <a:rPr lang="en-US" sz="2000" b="0" dirty="0"/>
              <a:t>= </a:t>
            </a:r>
            <a:r>
              <a:rPr lang="en-US" sz="2000" b="0" dirty="0" smtClean="0"/>
              <a:t>the geophysical uncertainty from comparing observations at different times</a:t>
            </a:r>
            <a:endParaRPr lang="en-US" sz="2000" b="0" dirty="0"/>
          </a:p>
          <a:p>
            <a:pPr>
              <a:lnSpc>
                <a:spcPct val="60000"/>
              </a:lnSpc>
            </a:pPr>
            <a:endParaRPr lang="en-US" b="0" dirty="0"/>
          </a:p>
          <a:p>
            <a:pPr>
              <a:lnSpc>
                <a:spcPct val="60000"/>
              </a:lnSpc>
            </a:pPr>
            <a:endParaRPr lang="en-US" b="0" dirty="0"/>
          </a:p>
          <a:p>
            <a:endParaRPr lang="en-US" b="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128895"/>
              </p:ext>
            </p:extLst>
          </p:nvPr>
        </p:nvGraphicFramePr>
        <p:xfrm>
          <a:off x="2411760" y="2852936"/>
          <a:ext cx="4320480" cy="60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3" imgW="2578100" imgH="330200" progId="Equation.3">
                  <p:embed/>
                </p:oleObj>
              </mc:Choice>
              <mc:Fallback>
                <p:oleObj name="Equation" r:id="rId3" imgW="2578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2852936"/>
                        <a:ext cx="4320480" cy="603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220072" y="2852936"/>
            <a:ext cx="792088" cy="648072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4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949280"/>
          </a:xfrm>
        </p:spPr>
        <p:txBody>
          <a:bodyPr>
            <a:normAutofit/>
          </a:bodyPr>
          <a:lstStyle/>
          <a:p>
            <a:r>
              <a:rPr lang="en-US" dirty="0" smtClean="0"/>
              <a:t>Validation of uncertainties tests the goodness of fit between: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dirty="0" smtClean="0"/>
              <a:t>The uncertainty calculated from the difference between the satellite and in-situ measurements (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diff</a:t>
            </a:r>
            <a:r>
              <a:rPr lang="en-US" dirty="0" smtClean="0"/>
              <a:t>)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dirty="0" smtClean="0"/>
              <a:t>The total satellite product uncertainty</a:t>
            </a:r>
          </a:p>
          <a:p>
            <a:pPr marL="457200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lphaLcPeriod"/>
            </a:pPr>
            <a:endParaRPr lang="en-US" b="0" dirty="0" smtClean="0"/>
          </a:p>
          <a:p>
            <a:pPr>
              <a:lnSpc>
                <a:spcPct val="60000"/>
              </a:lnSpc>
            </a:pPr>
            <a:r>
              <a:rPr lang="en-US" sz="2000" b="0" dirty="0" err="1" smtClean="0"/>
              <a:t>σ</a:t>
            </a:r>
            <a:r>
              <a:rPr lang="en-US" sz="2000" b="0" baseline="-25000" dirty="0" err="1" smtClean="0"/>
              <a:t>sat</a:t>
            </a:r>
            <a:r>
              <a:rPr lang="en-US" sz="2000" b="0" baseline="-25000" dirty="0" smtClean="0"/>
              <a:t>        </a:t>
            </a:r>
            <a:r>
              <a:rPr lang="en-US" sz="2000" b="0" dirty="0" smtClean="0"/>
              <a:t> = the total uncertainty in the satellite observation</a:t>
            </a:r>
          </a:p>
          <a:p>
            <a:pPr>
              <a:lnSpc>
                <a:spcPct val="60000"/>
              </a:lnSpc>
            </a:pPr>
            <a:r>
              <a:rPr lang="en-US" sz="2000" b="0" dirty="0" err="1" smtClean="0"/>
              <a:t>σ</a:t>
            </a:r>
            <a:r>
              <a:rPr lang="en-US" sz="2000" b="0" baseline="-25000" dirty="0" err="1" smtClean="0"/>
              <a:t>ground</a:t>
            </a:r>
            <a:r>
              <a:rPr lang="en-US" sz="2000" b="0" dirty="0" smtClean="0"/>
              <a:t> </a:t>
            </a:r>
            <a:r>
              <a:rPr lang="en-US" sz="2000" b="0" dirty="0"/>
              <a:t>= the total uncertainty in the </a:t>
            </a:r>
            <a:r>
              <a:rPr lang="en-US" sz="2000" b="0" dirty="0" smtClean="0"/>
              <a:t>in-situ observation</a:t>
            </a:r>
          </a:p>
          <a:p>
            <a:pPr>
              <a:lnSpc>
                <a:spcPct val="80000"/>
              </a:lnSpc>
            </a:pPr>
            <a:r>
              <a:rPr lang="en-US" sz="2000" b="0" dirty="0" err="1" smtClean="0"/>
              <a:t>σ</a:t>
            </a:r>
            <a:r>
              <a:rPr lang="en-US" sz="2000" b="0" baseline="-25000" dirty="0" err="1" smtClean="0"/>
              <a:t>space</a:t>
            </a:r>
            <a:r>
              <a:rPr lang="en-US" sz="2000" b="0" dirty="0" smtClean="0"/>
              <a:t>   = </a:t>
            </a:r>
            <a:r>
              <a:rPr lang="en-US" sz="2000" b="0" dirty="0"/>
              <a:t>the </a:t>
            </a:r>
            <a:r>
              <a:rPr lang="en-US" sz="2000" b="0" dirty="0" smtClean="0"/>
              <a:t>geophysical uncertainty associated with comparing a point measurement with an area average</a:t>
            </a:r>
          </a:p>
          <a:p>
            <a:pPr>
              <a:lnSpc>
                <a:spcPct val="80000"/>
              </a:lnSpc>
            </a:pPr>
            <a:r>
              <a:rPr lang="en-US" sz="2000" b="0" dirty="0" err="1" smtClean="0"/>
              <a:t>σ</a:t>
            </a:r>
            <a:r>
              <a:rPr lang="en-US" sz="2000" b="0" baseline="-25000" dirty="0" err="1" smtClean="0"/>
              <a:t>time</a:t>
            </a:r>
            <a:r>
              <a:rPr lang="en-US" sz="2000" b="0" dirty="0" smtClean="0"/>
              <a:t>    </a:t>
            </a:r>
            <a:r>
              <a:rPr lang="en-US" sz="2000" b="0" dirty="0"/>
              <a:t>= </a:t>
            </a:r>
            <a:r>
              <a:rPr lang="en-US" sz="2000" b="0" dirty="0" smtClean="0"/>
              <a:t>the geophysical uncertainty from comparing observations at different times</a:t>
            </a:r>
            <a:endParaRPr lang="en-US" sz="2000" b="0" dirty="0"/>
          </a:p>
          <a:p>
            <a:pPr>
              <a:lnSpc>
                <a:spcPct val="80000"/>
              </a:lnSpc>
            </a:pPr>
            <a:r>
              <a:rPr lang="en-US" sz="2000" b="0" dirty="0" err="1"/>
              <a:t>σ</a:t>
            </a:r>
            <a:r>
              <a:rPr lang="en-US" sz="2000" b="0" baseline="-25000" dirty="0" err="1"/>
              <a:t>time</a:t>
            </a:r>
            <a:r>
              <a:rPr lang="en-US" sz="2000" b="0" dirty="0"/>
              <a:t>    = the geophysical </a:t>
            </a:r>
            <a:r>
              <a:rPr lang="en-US" sz="2000" b="0" dirty="0" smtClean="0"/>
              <a:t>uncertainty due to the difference in measurement depth (MW only)</a:t>
            </a:r>
            <a:endParaRPr lang="en-US" sz="2000" b="0" dirty="0"/>
          </a:p>
          <a:p>
            <a:pPr>
              <a:lnSpc>
                <a:spcPct val="60000"/>
              </a:lnSpc>
            </a:pPr>
            <a:endParaRPr lang="en-US" b="0" dirty="0"/>
          </a:p>
          <a:p>
            <a:pPr>
              <a:lnSpc>
                <a:spcPct val="60000"/>
              </a:lnSpc>
            </a:pPr>
            <a:endParaRPr lang="en-US" b="0" dirty="0"/>
          </a:p>
          <a:p>
            <a:endParaRPr lang="en-US" b="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497709"/>
              </p:ext>
            </p:extLst>
          </p:nvPr>
        </p:nvGraphicFramePr>
        <p:xfrm>
          <a:off x="2411760" y="2852936"/>
          <a:ext cx="4320480" cy="60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3" imgW="2578100" imgH="330200" progId="Equation.3">
                  <p:embed/>
                </p:oleObj>
              </mc:Choice>
              <mc:Fallback>
                <p:oleObj name="Equation" r:id="rId3" imgW="2578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2852936"/>
                        <a:ext cx="4320480" cy="603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940152" y="2852936"/>
            <a:ext cx="792088" cy="648072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1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uncertainties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" r="715"/>
          <a:stretch>
            <a:fillRect/>
          </a:stretch>
        </p:blipFill>
        <p:spPr bwMode="auto">
          <a:xfrm>
            <a:off x="597366" y="1124744"/>
            <a:ext cx="8007082" cy="50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59492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Retrieval Uncertainty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407883" y="3424355"/>
            <a:ext cx="525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Uncertainty from satellite and in-situ differences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3789040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Expected uncertainty model:</a:t>
            </a:r>
          </a:p>
          <a:p>
            <a:pPr algn="ctr"/>
            <a:r>
              <a:rPr lang="en-US" dirty="0" smtClean="0"/>
              <a:t>This doesn’t tend to zero due to uncertainties in the in-situ data and data matching process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56176" y="4005064"/>
            <a:ext cx="100811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76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summary: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We derive our uncertainties independently of in-situ data, based on the measurement equation for the retrieval process.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We provide to the user both total uncertainty, and a breakdown of the uncertainty components by correlation length scale to enable correct propagation of these to derived products.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We validate the uncertainties in addition to the LST using in-situ observations.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6994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uncertainties propagate?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3312368" cy="4569371"/>
          </a:xfrm>
        </p:spPr>
        <p:txBody>
          <a:bodyPr/>
          <a:lstStyle/>
          <a:p>
            <a:r>
              <a:rPr lang="en-US" dirty="0" smtClean="0"/>
              <a:t>Uncertainties arise at each step of the measurement process: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Uncertainties arising early in the process need to be propagated through each stage of the processing.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New uncertainties will be introduced at each stage of the processing.</a:t>
            </a:r>
            <a:endParaRPr lang="en-US" b="0" dirty="0"/>
          </a:p>
        </p:txBody>
      </p:sp>
      <p:pic>
        <p:nvPicPr>
          <p:cNvPr id="4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4" b="-1392"/>
          <a:stretch/>
        </p:blipFill>
        <p:spPr>
          <a:xfrm>
            <a:off x="3707904" y="1340768"/>
            <a:ext cx="525658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3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uncertainties propagate?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3312368" cy="4569371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Uncertainties arise at each step of the measurement process: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chemeClr val="bg1">
                    <a:lumMod val="85000"/>
                  </a:schemeClr>
                </a:solidFill>
              </a:rPr>
              <a:t>Uncertainties arising early in the process need to be propagated through each stage of the processing.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chemeClr val="bg1">
                    <a:lumMod val="85000"/>
                  </a:schemeClr>
                </a:solidFill>
              </a:rPr>
              <a:t>New uncertainties will be introduced at each stage of the processing.</a:t>
            </a:r>
            <a:endParaRPr lang="en-US" b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4" b="-1392"/>
          <a:stretch/>
        </p:blipFill>
        <p:spPr>
          <a:xfrm>
            <a:off x="3707904" y="1340768"/>
            <a:ext cx="5256584" cy="4536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1880" y="2348880"/>
            <a:ext cx="5544616" cy="1296144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2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understand and quantify the uncertainties for a given processing step?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412776"/>
            <a:ext cx="856895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2200" b="1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71463" indent="-182563" algn="l" defTabSz="914400" rtl="0" eaLnBrk="1" latinLnBrk="0" hangingPunct="1">
              <a:spcBef>
                <a:spcPct val="20000"/>
              </a:spcBef>
              <a:buClr>
                <a:srgbClr val="067EB0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228600" algn="l" defTabSz="914400" rtl="0" eaLnBrk="1" latinLnBrk="0" hangingPunct="1">
              <a:spcBef>
                <a:spcPct val="20000"/>
              </a:spcBef>
              <a:buClr>
                <a:srgbClr val="B03806"/>
              </a:buClr>
              <a:buSzPct val="80000"/>
              <a:buFont typeface="Wingdings" panose="05000000000000000000" pitchFamily="2" charset="2"/>
              <a:buChar char="v"/>
              <a:defRPr sz="18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95350" indent="-228600" algn="l" defTabSz="914400" rtl="0" eaLnBrk="1" latinLnBrk="0" hangingPunct="1">
              <a:spcBef>
                <a:spcPct val="20000"/>
              </a:spcBef>
              <a:buClr>
                <a:srgbClr val="067EB0"/>
              </a:buClr>
              <a:buFont typeface="Wingdings" panose="05000000000000000000" pitchFamily="2" charset="2"/>
              <a:buChar char="Ø"/>
              <a:defRPr sz="18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60475" indent="-228600" algn="l" defTabSz="914400" rtl="0" eaLnBrk="1" latinLnBrk="0" hangingPunct="1">
              <a:spcBef>
                <a:spcPct val="20000"/>
              </a:spcBef>
              <a:buClr>
                <a:srgbClr val="B03806"/>
              </a:buClr>
              <a:buFont typeface="Wingdings" panose="05000000000000000000" pitchFamily="2" charset="2"/>
              <a:buChar char="ü"/>
              <a:defRPr sz="18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We start from the measurement equation.  Lets consider first a LST retrieval in the form:</a:t>
            </a:r>
          </a:p>
          <a:p>
            <a:pPr algn="ctr"/>
            <a:r>
              <a:rPr lang="en-GB" sz="2400" b="0" dirty="0" smtClean="0"/>
              <a:t>z=g(</a:t>
            </a:r>
            <a:r>
              <a:rPr lang="en-GB" sz="2400" dirty="0" smtClean="0"/>
              <a:t>y,β</a:t>
            </a:r>
            <a:r>
              <a:rPr lang="en-GB" sz="2400" b="0" dirty="0" smtClean="0"/>
              <a:t>)+0</a:t>
            </a:r>
          </a:p>
          <a:p>
            <a:pPr algn="ctr"/>
            <a:endParaRPr lang="en-GB" sz="2400" b="0" dirty="0" smtClean="0"/>
          </a:p>
          <a:p>
            <a:r>
              <a:rPr lang="en-GB" sz="2400" dirty="0" smtClean="0"/>
              <a:t>  y</a:t>
            </a:r>
            <a:r>
              <a:rPr lang="en-GB" sz="2400" b="0" dirty="0" smtClean="0"/>
              <a:t> = observations     	 </a:t>
            </a:r>
            <a:r>
              <a:rPr lang="en-GB" sz="2400" dirty="0" smtClean="0"/>
              <a:t>β</a:t>
            </a:r>
            <a:r>
              <a:rPr lang="en-GB" sz="2400" b="0" dirty="0" smtClean="0"/>
              <a:t> = retrieval parameters           +0 = process</a:t>
            </a:r>
            <a:endParaRPr lang="en-GB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39752" y="2924944"/>
            <a:ext cx="172819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0" y="292494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48064" y="2924944"/>
            <a:ext cx="180020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3" descr="FIDUCEO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" b="8892"/>
          <a:stretch>
            <a:fillRect/>
          </a:stretch>
        </p:blipFill>
        <p:spPr>
          <a:xfrm>
            <a:off x="107504" y="620688"/>
            <a:ext cx="1440160" cy="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understand and quantify the uncertainties for a given processing step?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412776"/>
            <a:ext cx="856895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2200" b="1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71463" indent="-182563" algn="l" defTabSz="914400" rtl="0" eaLnBrk="1" latinLnBrk="0" hangingPunct="1">
              <a:spcBef>
                <a:spcPct val="20000"/>
              </a:spcBef>
              <a:buClr>
                <a:srgbClr val="067EB0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228600" algn="l" defTabSz="914400" rtl="0" eaLnBrk="1" latinLnBrk="0" hangingPunct="1">
              <a:spcBef>
                <a:spcPct val="20000"/>
              </a:spcBef>
              <a:buClr>
                <a:srgbClr val="B03806"/>
              </a:buClr>
              <a:buSzPct val="80000"/>
              <a:buFont typeface="Wingdings" panose="05000000000000000000" pitchFamily="2" charset="2"/>
              <a:buChar char="v"/>
              <a:defRPr sz="18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95350" indent="-228600" algn="l" defTabSz="914400" rtl="0" eaLnBrk="1" latinLnBrk="0" hangingPunct="1">
              <a:spcBef>
                <a:spcPct val="20000"/>
              </a:spcBef>
              <a:buClr>
                <a:srgbClr val="067EB0"/>
              </a:buClr>
              <a:buFont typeface="Wingdings" panose="05000000000000000000" pitchFamily="2" charset="2"/>
              <a:buChar char="Ø"/>
              <a:defRPr sz="18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60475" indent="-228600" algn="l" defTabSz="914400" rtl="0" eaLnBrk="1" latinLnBrk="0" hangingPunct="1">
              <a:spcBef>
                <a:spcPct val="20000"/>
              </a:spcBef>
              <a:buClr>
                <a:srgbClr val="B03806"/>
              </a:buClr>
              <a:buFont typeface="Wingdings" panose="05000000000000000000" pitchFamily="2" charset="2"/>
              <a:buChar char="ü"/>
              <a:defRPr sz="18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We start from the measurement equation.  Lets consider first a LST retrieval in the form:</a:t>
            </a:r>
          </a:p>
          <a:p>
            <a:pPr algn="ctr"/>
            <a:r>
              <a:rPr lang="en-GB" sz="2400" b="0" dirty="0" smtClean="0"/>
              <a:t>z=g(</a:t>
            </a:r>
            <a:r>
              <a:rPr lang="en-GB" sz="2400" dirty="0" smtClean="0"/>
              <a:t>y,β</a:t>
            </a:r>
            <a:r>
              <a:rPr lang="en-GB" sz="2400" b="0" dirty="0" smtClean="0"/>
              <a:t>)+0</a:t>
            </a:r>
          </a:p>
          <a:p>
            <a:pPr algn="ctr"/>
            <a:endParaRPr lang="en-GB" sz="2400" b="0" dirty="0" smtClean="0"/>
          </a:p>
          <a:p>
            <a:r>
              <a:rPr lang="en-GB" sz="2400" dirty="0" smtClean="0"/>
              <a:t>  y</a:t>
            </a:r>
            <a:r>
              <a:rPr lang="en-GB" sz="2400" b="0" dirty="0" smtClean="0"/>
              <a:t> = observations     	 </a:t>
            </a:r>
            <a:r>
              <a:rPr lang="en-GB" sz="2400" dirty="0" smtClean="0"/>
              <a:t>β</a:t>
            </a:r>
            <a:r>
              <a:rPr lang="en-GB" sz="2400" b="0" dirty="0" smtClean="0"/>
              <a:t> = retrieval parameters           +0 = process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5301208"/>
            <a:ext cx="568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i="1" dirty="0"/>
              <a:t>LST=a</a:t>
            </a:r>
            <a:r>
              <a:rPr lang="en-GB" sz="2200" i="1" baseline="-25000" dirty="0"/>
              <a:t>f,i,pw</a:t>
            </a:r>
            <a:r>
              <a:rPr lang="en-GB" sz="2200" i="1" dirty="0"/>
              <a:t>+b</a:t>
            </a:r>
            <a:r>
              <a:rPr lang="en-GB" sz="2200" i="1" baseline="-25000" dirty="0"/>
              <a:t>f,i</a:t>
            </a:r>
            <a:r>
              <a:rPr lang="en-GB" sz="2200" i="1" dirty="0"/>
              <a:t>(T</a:t>
            </a:r>
            <a:r>
              <a:rPr lang="en-GB" sz="2200" i="1" baseline="-25000" dirty="0"/>
              <a:t>11</a:t>
            </a:r>
            <a:r>
              <a:rPr lang="en-GB" sz="2200" i="1" dirty="0"/>
              <a:t>-T</a:t>
            </a:r>
            <a:r>
              <a:rPr lang="en-GB" sz="2200" i="1" baseline="-25000" dirty="0"/>
              <a:t>12</a:t>
            </a:r>
            <a:r>
              <a:rPr lang="en-GB" sz="2200" i="1" dirty="0"/>
              <a:t>)</a:t>
            </a:r>
            <a:r>
              <a:rPr lang="en-GB" sz="2200" i="1" baseline="30000" dirty="0"/>
              <a:t>n</a:t>
            </a:r>
            <a:r>
              <a:rPr lang="en-GB" sz="2200" i="1" dirty="0"/>
              <a:t>+(b</a:t>
            </a:r>
            <a:r>
              <a:rPr lang="en-GB" sz="2200" i="1" baseline="-25000" dirty="0"/>
              <a:t>f,i</a:t>
            </a:r>
            <a:r>
              <a:rPr lang="en-GB" sz="2200" i="1" dirty="0"/>
              <a:t>+c</a:t>
            </a:r>
            <a:r>
              <a:rPr lang="en-GB" sz="2200" i="1" baseline="-25000" dirty="0"/>
              <a:t>f,i</a:t>
            </a:r>
            <a:r>
              <a:rPr lang="en-GB" sz="2200" i="1" dirty="0"/>
              <a:t>)</a:t>
            </a:r>
            <a:r>
              <a:rPr lang="en-GB" sz="2200" i="1" dirty="0" smtClean="0"/>
              <a:t>T</a:t>
            </a:r>
            <a:r>
              <a:rPr lang="en-GB" sz="2200" i="1" baseline="-25000" dirty="0" smtClean="0"/>
              <a:t>12</a:t>
            </a:r>
            <a:r>
              <a:rPr lang="en-GB" sz="2200" dirty="0" smtClean="0"/>
              <a:t> + 0</a:t>
            </a:r>
            <a:endParaRPr lang="en-US" sz="2200" dirty="0" smtClean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39752" y="2924944"/>
            <a:ext cx="172819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292494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48064" y="2924944"/>
            <a:ext cx="180020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13" descr="FIDUCEO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" b="8892"/>
          <a:stretch>
            <a:fillRect/>
          </a:stretch>
        </p:blipFill>
        <p:spPr>
          <a:xfrm>
            <a:off x="107504" y="620688"/>
            <a:ext cx="1440160" cy="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0"/>
            <a:ext cx="5472608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we understand and quantify the uncertainties for a given processing step?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266429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We start from the measurement equation.  Lets consider first a LST retrieval in the form:</a:t>
            </a:r>
          </a:p>
          <a:p>
            <a:pPr algn="ctr"/>
            <a:r>
              <a:rPr lang="en-GB" sz="2400" b="0" dirty="0" smtClean="0"/>
              <a:t>z</a:t>
            </a:r>
            <a:r>
              <a:rPr lang="en-GB" sz="2400" b="0" dirty="0"/>
              <a:t>=g(</a:t>
            </a:r>
            <a:r>
              <a:rPr lang="en-GB" sz="2400" dirty="0"/>
              <a:t>y,</a:t>
            </a:r>
            <a:r>
              <a:rPr lang="en-GB" sz="2400" dirty="0" smtClean="0"/>
              <a:t>β</a:t>
            </a:r>
            <a:r>
              <a:rPr lang="en-GB" sz="2400" b="0" dirty="0" smtClean="0"/>
              <a:t>)</a:t>
            </a:r>
            <a:r>
              <a:rPr lang="en-GB" sz="2400" b="0" dirty="0"/>
              <a:t>+</a:t>
            </a:r>
            <a:r>
              <a:rPr lang="en-GB" sz="2400" b="0" dirty="0" smtClean="0"/>
              <a:t>0</a:t>
            </a:r>
          </a:p>
          <a:p>
            <a:pPr algn="ctr"/>
            <a:endParaRPr lang="en-GB" sz="2400" b="0" dirty="0" smtClean="0"/>
          </a:p>
          <a:p>
            <a:r>
              <a:rPr lang="en-GB" sz="2400" dirty="0" smtClean="0"/>
              <a:t>  y</a:t>
            </a:r>
            <a:r>
              <a:rPr lang="en-GB" sz="2400" b="0" dirty="0" smtClean="0"/>
              <a:t> = observations     	 </a:t>
            </a:r>
            <a:r>
              <a:rPr lang="en-GB" sz="2400" dirty="0" smtClean="0"/>
              <a:t>β</a:t>
            </a:r>
            <a:r>
              <a:rPr lang="en-GB" sz="2400" b="0" dirty="0" smtClean="0"/>
              <a:t> = retrieval parameters           +0 = process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5301208"/>
            <a:ext cx="568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i="1" dirty="0"/>
              <a:t>LST=a</a:t>
            </a:r>
            <a:r>
              <a:rPr lang="en-GB" sz="2200" i="1" baseline="-25000" dirty="0"/>
              <a:t>f,i,pw</a:t>
            </a:r>
            <a:r>
              <a:rPr lang="en-GB" sz="2200" i="1" dirty="0"/>
              <a:t>+b</a:t>
            </a:r>
            <a:r>
              <a:rPr lang="en-GB" sz="2200" i="1" baseline="-25000" dirty="0"/>
              <a:t>f,i</a:t>
            </a:r>
            <a:r>
              <a:rPr lang="en-GB" sz="2200" i="1" dirty="0"/>
              <a:t>(T</a:t>
            </a:r>
            <a:r>
              <a:rPr lang="en-GB" sz="2200" i="1" baseline="-25000" dirty="0"/>
              <a:t>11</a:t>
            </a:r>
            <a:r>
              <a:rPr lang="en-GB" sz="2200" i="1" dirty="0"/>
              <a:t>-T</a:t>
            </a:r>
            <a:r>
              <a:rPr lang="en-GB" sz="2200" i="1" baseline="-25000" dirty="0"/>
              <a:t>12</a:t>
            </a:r>
            <a:r>
              <a:rPr lang="en-GB" sz="2200" i="1" dirty="0"/>
              <a:t>)</a:t>
            </a:r>
            <a:r>
              <a:rPr lang="en-GB" sz="2200" i="1" baseline="30000" dirty="0"/>
              <a:t>n</a:t>
            </a:r>
            <a:r>
              <a:rPr lang="en-GB" sz="2200" i="1" dirty="0"/>
              <a:t>+(b</a:t>
            </a:r>
            <a:r>
              <a:rPr lang="en-GB" sz="2200" i="1" baseline="-25000" dirty="0"/>
              <a:t>f,i</a:t>
            </a:r>
            <a:r>
              <a:rPr lang="en-GB" sz="2200" i="1" dirty="0"/>
              <a:t>+c</a:t>
            </a:r>
            <a:r>
              <a:rPr lang="en-GB" sz="2200" i="1" baseline="-25000" dirty="0"/>
              <a:t>f,i</a:t>
            </a:r>
            <a:r>
              <a:rPr lang="en-GB" sz="2200" i="1" dirty="0"/>
              <a:t>)</a:t>
            </a:r>
            <a:r>
              <a:rPr lang="en-GB" sz="2200" i="1" dirty="0" smtClean="0"/>
              <a:t>T</a:t>
            </a:r>
            <a:r>
              <a:rPr lang="en-GB" sz="2200" i="1" baseline="-25000" dirty="0" smtClean="0"/>
              <a:t>12</a:t>
            </a:r>
            <a:r>
              <a:rPr lang="en-GB" sz="2200" dirty="0" smtClean="0"/>
              <a:t> + 0</a:t>
            </a:r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3528" y="4077072"/>
            <a:ext cx="856895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2200" b="1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71463" indent="-182563" algn="l" defTabSz="914400" rtl="0" eaLnBrk="1" latinLnBrk="0" hangingPunct="1">
              <a:spcBef>
                <a:spcPct val="20000"/>
              </a:spcBef>
              <a:buClr>
                <a:srgbClr val="067EB0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228600" algn="l" defTabSz="914400" rtl="0" eaLnBrk="1" latinLnBrk="0" hangingPunct="1">
              <a:spcBef>
                <a:spcPct val="20000"/>
              </a:spcBef>
              <a:buClr>
                <a:srgbClr val="B03806"/>
              </a:buClr>
              <a:buSzPct val="80000"/>
              <a:buFont typeface="Wingdings" panose="05000000000000000000" pitchFamily="2" charset="2"/>
              <a:buChar char="v"/>
              <a:defRPr sz="18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95350" indent="-228600" algn="l" defTabSz="914400" rtl="0" eaLnBrk="1" latinLnBrk="0" hangingPunct="1">
              <a:spcBef>
                <a:spcPct val="20000"/>
              </a:spcBef>
              <a:buClr>
                <a:srgbClr val="067EB0"/>
              </a:buClr>
              <a:buFont typeface="Wingdings" panose="05000000000000000000" pitchFamily="2" charset="2"/>
              <a:buChar char="Ø"/>
              <a:defRPr sz="18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60475" indent="-228600" algn="l" defTabSz="914400" rtl="0" eaLnBrk="1" latinLnBrk="0" hangingPunct="1">
              <a:spcBef>
                <a:spcPct val="20000"/>
              </a:spcBef>
              <a:buClr>
                <a:srgbClr val="B03806"/>
              </a:buClr>
              <a:buFont typeface="Wingdings" panose="05000000000000000000" pitchFamily="2" charset="2"/>
              <a:buChar char="ü"/>
              <a:defRPr sz="18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/>
              <a:t> </a:t>
            </a:r>
            <a:r>
              <a:rPr lang="en-GB" sz="2400" b="0" dirty="0" smtClean="0"/>
              <a:t>       {T</a:t>
            </a:r>
            <a:r>
              <a:rPr lang="en-GB" sz="2400" b="0" baseline="-25000" dirty="0" smtClean="0"/>
              <a:t>11</a:t>
            </a:r>
            <a:r>
              <a:rPr lang="en-GB" sz="2400" b="0" dirty="0" smtClean="0"/>
              <a:t>, T</a:t>
            </a:r>
            <a:r>
              <a:rPr lang="en-GB" sz="2400" b="0" baseline="-25000" dirty="0" smtClean="0"/>
              <a:t>12</a:t>
            </a:r>
            <a:r>
              <a:rPr lang="en-GB" sz="2400" b="0" dirty="0" smtClean="0"/>
              <a:t>}                                 {a, b, c}                                      {+0}</a:t>
            </a:r>
            <a:endParaRPr lang="en-GB" sz="2400" b="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979712" y="4653136"/>
            <a:ext cx="26642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644008" y="45811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44008" y="4653136"/>
            <a:ext cx="26642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339752" y="2924944"/>
            <a:ext cx="172819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72000" y="292494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48064" y="2924944"/>
            <a:ext cx="180020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Placeholder 13" descr="FIDUCEO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" b="8892"/>
          <a:stretch>
            <a:fillRect/>
          </a:stretch>
        </p:blipFill>
        <p:spPr>
          <a:xfrm>
            <a:off x="107504" y="620688"/>
            <a:ext cx="1440160" cy="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6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construct an uncertainty budget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14778"/>
              </p:ext>
            </p:extLst>
          </p:nvPr>
        </p:nvGraphicFramePr>
        <p:xfrm>
          <a:off x="323528" y="1196752"/>
          <a:ext cx="8568951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627"/>
                <a:gridCol w="1025345"/>
                <a:gridCol w="805628"/>
                <a:gridCol w="2115928"/>
                <a:gridCol w="1080120"/>
                <a:gridCol w="1512168"/>
                <a:gridCol w="12241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Measurement Term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 Notation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Effect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Effects expected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Correlation length scale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Attributed uncertainties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Sensitivity</a:t>
                      </a:r>
                      <a:endParaRPr lang="en-US" sz="1600" dirty="0"/>
                    </a:p>
                  </a:txBody>
                  <a:tcPr/>
                </a:tc>
              </a:tr>
              <a:tr h="121920">
                <a:tc rowSpan="7">
                  <a:txBody>
                    <a:bodyPr/>
                    <a:lstStyle/>
                    <a:p>
                      <a:pPr algn="ctr"/>
                      <a:endParaRPr lang="en-GB" sz="1800" b="0" dirty="0" smtClean="0"/>
                    </a:p>
                    <a:p>
                      <a:pPr algn="ctr"/>
                      <a:endParaRPr lang="en-GB" sz="1800" b="0" dirty="0" smtClean="0"/>
                    </a:p>
                    <a:p>
                      <a:pPr algn="ctr"/>
                      <a:endParaRPr lang="en-GB" sz="1800" b="0" dirty="0" smtClean="0"/>
                    </a:p>
                    <a:p>
                      <a:pPr algn="ctr"/>
                      <a:endParaRPr lang="en-GB" sz="1800" b="0" dirty="0" smtClean="0"/>
                    </a:p>
                    <a:p>
                      <a:pPr algn="ctr"/>
                      <a:endParaRPr lang="en-GB" sz="1800" b="0" dirty="0" smtClean="0"/>
                    </a:p>
                    <a:p>
                      <a:pPr algn="ctr"/>
                      <a:r>
                        <a:rPr lang="en-GB" sz="1800" b="0" dirty="0" smtClean="0"/>
                        <a:t> </a:t>
                      </a:r>
                      <a:r>
                        <a:rPr lang="en-GB" sz="1800" dirty="0" smtClean="0"/>
                        <a:t>β</a:t>
                      </a:r>
                      <a:r>
                        <a:rPr lang="en-GB" sz="1800" b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Fractional vegetation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FCOVER uncertainty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43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Fitting error (atmospheric and emissivity)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Fitting</a:t>
                      </a:r>
                      <a:r>
                        <a:rPr lang="en-US" baseline="0" dirty="0" smtClean="0"/>
                        <a:t> residual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121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Precipitable</a:t>
                      </a:r>
                      <a:r>
                        <a:rPr lang="en-US" baseline="0" dirty="0" smtClean="0"/>
                        <a:t> water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attributed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911216"/>
              </p:ext>
            </p:extLst>
          </p:nvPr>
        </p:nvGraphicFramePr>
        <p:xfrm>
          <a:off x="8100392" y="2204864"/>
          <a:ext cx="395015" cy="768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3" imgW="228600" imgH="444500" progId="Equation.3">
                  <p:embed/>
                </p:oleObj>
              </mc:Choice>
              <mc:Fallback>
                <p:oleObj name="Equation" r:id="rId3" imgW="228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00392" y="2204864"/>
                        <a:ext cx="395015" cy="768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60713"/>
              </p:ext>
            </p:extLst>
          </p:nvPr>
        </p:nvGraphicFramePr>
        <p:xfrm>
          <a:off x="8100392" y="3717032"/>
          <a:ext cx="395015" cy="768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5" imgW="228600" imgH="444500" progId="Equation.3">
                  <p:embed/>
                </p:oleObj>
              </mc:Choice>
              <mc:Fallback>
                <p:oleObj name="Equation" r:id="rId5" imgW="228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00392" y="3717032"/>
                        <a:ext cx="395015" cy="768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16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5400600" cy="611986"/>
          </a:xfrm>
        </p:spPr>
        <p:txBody>
          <a:bodyPr/>
          <a:lstStyle/>
          <a:p>
            <a:r>
              <a:rPr lang="en-US" dirty="0" smtClean="0"/>
              <a:t>The complete uncertainty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744596"/>
              </p:ext>
            </p:extLst>
          </p:nvPr>
        </p:nvGraphicFramePr>
        <p:xfrm>
          <a:off x="251519" y="836712"/>
          <a:ext cx="5384247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Document" r:id="rId4" imgW="6083300" imgH="8242300" progId="Word.Document.12">
                  <p:embed/>
                </p:oleObj>
              </mc:Choice>
              <mc:Fallback>
                <p:oleObj name="Document" r:id="rId4" imgW="6083300" imgH="824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19" y="836712"/>
                        <a:ext cx="5384247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70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obTemp_slides_template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5483</TotalTime>
  <Words>1357</Words>
  <Application>Microsoft Macintosh PowerPoint</Application>
  <PresentationFormat>On-screen Show (4:3)</PresentationFormat>
  <Paragraphs>198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GlobTemp_slides_template</vt:lpstr>
      <vt:lpstr>Equation</vt:lpstr>
      <vt:lpstr>Document</vt:lpstr>
      <vt:lpstr>Recent Advances in the Field of Satellite Data Uncertainties</vt:lpstr>
      <vt:lpstr>Why do we need to provide uncertainties?</vt:lpstr>
      <vt:lpstr>How do uncertainties propagate?</vt:lpstr>
      <vt:lpstr>How do uncertainties propagate?</vt:lpstr>
      <vt:lpstr>How can we understand and quantify the uncertainties for a given processing step?</vt:lpstr>
      <vt:lpstr>How can we understand and quantify the uncertainties for a given processing step?</vt:lpstr>
      <vt:lpstr>How can we understand and quantify the uncertainties for a given processing step?</vt:lpstr>
      <vt:lpstr>How to construct an uncertainty budget</vt:lpstr>
      <vt:lpstr>The complete uncertainty budget</vt:lpstr>
      <vt:lpstr>The complete uncertainty budget</vt:lpstr>
      <vt:lpstr>The complete uncertainty budget</vt:lpstr>
      <vt:lpstr>The complete uncertainty budget</vt:lpstr>
      <vt:lpstr>The +0 Term</vt:lpstr>
      <vt:lpstr>Why do we use this approach?</vt:lpstr>
      <vt:lpstr>What do we provide to data users?</vt:lpstr>
      <vt:lpstr>What do we provide to data users?</vt:lpstr>
      <vt:lpstr>Some Example products</vt:lpstr>
      <vt:lpstr>Some example products</vt:lpstr>
      <vt:lpstr>Validation of uncertainties</vt:lpstr>
      <vt:lpstr>Validation of uncertainties</vt:lpstr>
      <vt:lpstr>Validation of uncertainties</vt:lpstr>
      <vt:lpstr>Validation of uncertainties</vt:lpstr>
      <vt:lpstr>Validation of uncertainties</vt:lpstr>
      <vt:lpstr>Validation of uncertainties</vt:lpstr>
      <vt:lpstr>Validating uncertainties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Bruniquel</dc:creator>
  <cp:lastModifiedBy>Claire Bulgin</cp:lastModifiedBy>
  <cp:revision>47</cp:revision>
  <dcterms:created xsi:type="dcterms:W3CDTF">2013-11-06T14:28:03Z</dcterms:created>
  <dcterms:modified xsi:type="dcterms:W3CDTF">2020-06-23T11:19:52Z</dcterms:modified>
</cp:coreProperties>
</file>