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26"/>
  </p:notesMasterIdLst>
  <p:sldIdLst>
    <p:sldId id="282" r:id="rId5"/>
    <p:sldId id="311" r:id="rId6"/>
    <p:sldId id="284" r:id="rId7"/>
    <p:sldId id="283" r:id="rId8"/>
    <p:sldId id="288" r:id="rId9"/>
    <p:sldId id="313" r:id="rId10"/>
    <p:sldId id="312" r:id="rId11"/>
    <p:sldId id="289" r:id="rId12"/>
    <p:sldId id="290" r:id="rId13"/>
    <p:sldId id="285" r:id="rId14"/>
    <p:sldId id="286" r:id="rId15"/>
    <p:sldId id="287" r:id="rId16"/>
    <p:sldId id="295" r:id="rId17"/>
    <p:sldId id="294" r:id="rId18"/>
    <p:sldId id="296" r:id="rId19"/>
    <p:sldId id="297" r:id="rId20"/>
    <p:sldId id="299" r:id="rId21"/>
    <p:sldId id="301" r:id="rId22"/>
    <p:sldId id="302" r:id="rId23"/>
    <p:sldId id="307" r:id="rId24"/>
    <p:sldId id="31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73BB8-B628-49B6-83D6-F0FBDC62ACA8}" v="52" dt="2020-06-23T15:53:2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n, Robert" userId="1d4e964b-094b-4622-aeed-bff925818ec4" providerId="ADAL" clId="{EA373BB8-B628-49B6-83D6-F0FBDC62ACA8}"/>
    <pc:docChg chg="undo custSel addSld delSld modSld sldOrd">
      <pc:chgData name="Dunn, Robert" userId="1d4e964b-094b-4622-aeed-bff925818ec4" providerId="ADAL" clId="{EA373BB8-B628-49B6-83D6-F0FBDC62ACA8}" dt="2020-06-23T15:53:32.380" v="2708" actId="20577"/>
      <pc:docMkLst>
        <pc:docMk/>
      </pc:docMkLst>
      <pc:sldChg chg="del">
        <pc:chgData name="Dunn, Robert" userId="1d4e964b-094b-4622-aeed-bff925818ec4" providerId="ADAL" clId="{EA373BB8-B628-49B6-83D6-F0FBDC62ACA8}" dt="2020-06-17T11:14:00.338" v="1" actId="2696"/>
        <pc:sldMkLst>
          <pc:docMk/>
          <pc:sldMk cId="1195207268" sldId="257"/>
        </pc:sldMkLst>
      </pc:sldChg>
      <pc:sldChg chg="del">
        <pc:chgData name="Dunn, Robert" userId="1d4e964b-094b-4622-aeed-bff925818ec4" providerId="ADAL" clId="{EA373BB8-B628-49B6-83D6-F0FBDC62ACA8}" dt="2020-06-17T11:14:01.294" v="2" actId="2696"/>
        <pc:sldMkLst>
          <pc:docMk/>
          <pc:sldMk cId="3436823980" sldId="281"/>
        </pc:sldMkLst>
      </pc:sldChg>
      <pc:sldChg chg="modSp add">
        <pc:chgData name="Dunn, Robert" userId="1d4e964b-094b-4622-aeed-bff925818ec4" providerId="ADAL" clId="{EA373BB8-B628-49B6-83D6-F0FBDC62ACA8}" dt="2020-06-17T11:17:46.176" v="13" actId="27636"/>
        <pc:sldMkLst>
          <pc:docMk/>
          <pc:sldMk cId="766397953" sldId="282"/>
        </pc:sldMkLst>
        <pc:spChg chg="mod">
          <ac:chgData name="Dunn, Robert" userId="1d4e964b-094b-4622-aeed-bff925818ec4" providerId="ADAL" clId="{EA373BB8-B628-49B6-83D6-F0FBDC62ACA8}" dt="2020-06-17T11:14:11.688" v="11" actId="20577"/>
          <ac:spMkLst>
            <pc:docMk/>
            <pc:sldMk cId="766397953" sldId="282"/>
            <ac:spMk id="2" creationId="{00000000-0000-0000-0000-000000000000}"/>
          </ac:spMkLst>
        </pc:spChg>
        <pc:spChg chg="mod">
          <ac:chgData name="Dunn, Robert" userId="1d4e964b-094b-4622-aeed-bff925818ec4" providerId="ADAL" clId="{EA373BB8-B628-49B6-83D6-F0FBDC62ACA8}" dt="2020-06-17T11:17:46.176" v="13" actId="27636"/>
          <ac:spMkLst>
            <pc:docMk/>
            <pc:sldMk cId="766397953" sldId="282"/>
            <ac:spMk id="3" creationId="{00000000-0000-0000-0000-000000000000}"/>
          </ac:spMkLst>
        </pc:spChg>
      </pc:sldChg>
      <pc:sldChg chg="addSp modSp add modAnim">
        <pc:chgData name="Dunn, Robert" userId="1d4e964b-094b-4622-aeed-bff925818ec4" providerId="ADAL" clId="{EA373BB8-B628-49B6-83D6-F0FBDC62ACA8}" dt="2020-06-23T15:38:53.470" v="2187" actId="20577"/>
        <pc:sldMkLst>
          <pc:docMk/>
          <pc:sldMk cId="2484826199" sldId="283"/>
        </pc:sldMkLst>
        <pc:spChg chg="mod">
          <ac:chgData name="Dunn, Robert" userId="1d4e964b-094b-4622-aeed-bff925818ec4" providerId="ADAL" clId="{EA373BB8-B628-49B6-83D6-F0FBDC62ACA8}" dt="2020-06-17T11:23:15.356" v="696" actId="20577"/>
          <ac:spMkLst>
            <pc:docMk/>
            <pc:sldMk cId="2484826199" sldId="283"/>
            <ac:spMk id="2" creationId="{00000000-0000-0000-0000-000000000000}"/>
          </ac:spMkLst>
        </pc:spChg>
        <pc:spChg chg="mod">
          <ac:chgData name="Dunn, Robert" userId="1d4e964b-094b-4622-aeed-bff925818ec4" providerId="ADAL" clId="{EA373BB8-B628-49B6-83D6-F0FBDC62ACA8}" dt="2020-06-17T11:22:37.309" v="586" actId="20577"/>
          <ac:spMkLst>
            <pc:docMk/>
            <pc:sldMk cId="2484826199" sldId="283"/>
            <ac:spMk id="3" creationId="{00000000-0000-0000-0000-000000000000}"/>
          </ac:spMkLst>
        </pc:spChg>
        <pc:spChg chg="add mod">
          <ac:chgData name="Dunn, Robert" userId="1d4e964b-094b-4622-aeed-bff925818ec4" providerId="ADAL" clId="{EA373BB8-B628-49B6-83D6-F0FBDC62ACA8}" dt="2020-06-23T15:38:53.470" v="2187" actId="20577"/>
          <ac:spMkLst>
            <pc:docMk/>
            <pc:sldMk cId="2484826199" sldId="283"/>
            <ac:spMk id="4" creationId="{4E17DBF1-8FB3-4A20-B2AB-7CB6E75B9FEB}"/>
          </ac:spMkLst>
        </pc:spChg>
        <pc:cxnChg chg="add mod">
          <ac:chgData name="Dunn, Robert" userId="1d4e964b-094b-4622-aeed-bff925818ec4" providerId="ADAL" clId="{EA373BB8-B628-49B6-83D6-F0FBDC62ACA8}" dt="2020-06-17T11:24:36.006" v="724" actId="692"/>
          <ac:cxnSpMkLst>
            <pc:docMk/>
            <pc:sldMk cId="2484826199" sldId="283"/>
            <ac:cxnSpMk id="6" creationId="{22D4527D-9BA3-4643-8F3E-344DB027D50E}"/>
          </ac:cxnSpMkLst>
        </pc:cxnChg>
      </pc:sldChg>
      <pc:sldChg chg="modSp add ord">
        <pc:chgData name="Dunn, Robert" userId="1d4e964b-094b-4622-aeed-bff925818ec4" providerId="ADAL" clId="{EA373BB8-B628-49B6-83D6-F0FBDC62ACA8}" dt="2020-06-22T13:19:45.586" v="1881" actId="20577"/>
        <pc:sldMkLst>
          <pc:docMk/>
          <pc:sldMk cId="2914571868" sldId="284"/>
        </pc:sldMkLst>
        <pc:spChg chg="mod">
          <ac:chgData name="Dunn, Robert" userId="1d4e964b-094b-4622-aeed-bff925818ec4" providerId="ADAL" clId="{EA373BB8-B628-49B6-83D6-F0FBDC62ACA8}" dt="2020-06-22T13:19:45.586" v="1881" actId="20577"/>
          <ac:spMkLst>
            <pc:docMk/>
            <pc:sldMk cId="2914571868" sldId="284"/>
            <ac:spMk id="2" creationId="{CC66420C-83AD-4845-A01C-3DC309281776}"/>
          </ac:spMkLst>
        </pc:spChg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2847530751" sldId="285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1290350282" sldId="286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1997560087" sldId="287"/>
        </pc:sldMkLst>
      </pc:sldChg>
      <pc:sldChg chg="addSp delSp modSp add">
        <pc:chgData name="Dunn, Robert" userId="1d4e964b-094b-4622-aeed-bff925818ec4" providerId="ADAL" clId="{EA373BB8-B628-49B6-83D6-F0FBDC62ACA8}" dt="2020-06-22T13:20:09.693" v="1883" actId="478"/>
        <pc:sldMkLst>
          <pc:docMk/>
          <pc:sldMk cId="3055692722" sldId="288"/>
        </pc:sldMkLst>
        <pc:spChg chg="mod">
          <ac:chgData name="Dunn, Robert" userId="1d4e964b-094b-4622-aeed-bff925818ec4" providerId="ADAL" clId="{EA373BB8-B628-49B6-83D6-F0FBDC62ACA8}" dt="2020-06-17T11:35:09.111" v="775" actId="20577"/>
          <ac:spMkLst>
            <pc:docMk/>
            <pc:sldMk cId="3055692722" sldId="288"/>
            <ac:spMk id="2" creationId="{183412FC-2341-490D-A7BB-0CF91596F98A}"/>
          </ac:spMkLst>
        </pc:spChg>
        <pc:picChg chg="add del">
          <ac:chgData name="Dunn, Robert" userId="1d4e964b-094b-4622-aeed-bff925818ec4" providerId="ADAL" clId="{EA373BB8-B628-49B6-83D6-F0FBDC62ACA8}" dt="2020-06-22T13:20:09.693" v="1883" actId="478"/>
          <ac:picMkLst>
            <pc:docMk/>
            <pc:sldMk cId="3055692722" sldId="288"/>
            <ac:picMk id="17" creationId="{F40DBE24-6ED0-4630-AC01-1C51D0CAB457}"/>
          </ac:picMkLst>
        </pc:picChg>
      </pc:sldChg>
      <pc:sldChg chg="modSp add">
        <pc:chgData name="Dunn, Robert" userId="1d4e964b-094b-4622-aeed-bff925818ec4" providerId="ADAL" clId="{EA373BB8-B628-49B6-83D6-F0FBDC62ACA8}" dt="2020-06-23T15:44:58.526" v="2663" actId="1036"/>
        <pc:sldMkLst>
          <pc:docMk/>
          <pc:sldMk cId="3243487416" sldId="289"/>
        </pc:sldMkLst>
        <pc:spChg chg="mod">
          <ac:chgData name="Dunn, Robert" userId="1d4e964b-094b-4622-aeed-bff925818ec4" providerId="ADAL" clId="{EA373BB8-B628-49B6-83D6-F0FBDC62ACA8}" dt="2020-06-23T15:44:46.907" v="2644" actId="14100"/>
          <ac:spMkLst>
            <pc:docMk/>
            <pc:sldMk cId="3243487416" sldId="289"/>
            <ac:spMk id="2" creationId="{2576453A-A722-453F-8B72-E5AAC192DC49}"/>
          </ac:spMkLst>
        </pc:spChg>
        <pc:picChg chg="mod">
          <ac:chgData name="Dunn, Robert" userId="1d4e964b-094b-4622-aeed-bff925818ec4" providerId="ADAL" clId="{EA373BB8-B628-49B6-83D6-F0FBDC62ACA8}" dt="2020-06-23T15:44:58.526" v="2663" actId="1036"/>
          <ac:picMkLst>
            <pc:docMk/>
            <pc:sldMk cId="3243487416" sldId="289"/>
            <ac:picMk id="5" creationId="{5E4AF8CB-1823-4C7B-9080-84AD088DF055}"/>
          </ac:picMkLst>
        </pc:picChg>
        <pc:picChg chg="mod">
          <ac:chgData name="Dunn, Robert" userId="1d4e964b-094b-4622-aeed-bff925818ec4" providerId="ADAL" clId="{EA373BB8-B628-49B6-83D6-F0FBDC62ACA8}" dt="2020-06-23T15:44:55.872" v="2655" actId="1035"/>
          <ac:picMkLst>
            <pc:docMk/>
            <pc:sldMk cId="3243487416" sldId="289"/>
            <ac:picMk id="7" creationId="{7626ED44-6D4A-4762-B3D9-B971B0A2BF5A}"/>
          </ac:picMkLst>
        </pc:picChg>
        <pc:picChg chg="mod">
          <ac:chgData name="Dunn, Robert" userId="1d4e964b-094b-4622-aeed-bff925818ec4" providerId="ADAL" clId="{EA373BB8-B628-49B6-83D6-F0FBDC62ACA8}" dt="2020-06-23T15:44:52.115" v="2645" actId="14100"/>
          <ac:picMkLst>
            <pc:docMk/>
            <pc:sldMk cId="3243487416" sldId="289"/>
            <ac:picMk id="9" creationId="{5541CE6A-59F0-4FEF-9FF1-9B0379376917}"/>
          </ac:picMkLst>
        </pc:picChg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2194373259" sldId="290"/>
        </pc:sldMkLst>
      </pc:sldChg>
      <pc:sldChg chg="add del modTransition">
        <pc:chgData name="Dunn, Robert" userId="1d4e964b-094b-4622-aeed-bff925818ec4" providerId="ADAL" clId="{EA373BB8-B628-49B6-83D6-F0FBDC62ACA8}" dt="2020-06-22T16:21:24.395" v="2149" actId="2696"/>
        <pc:sldMkLst>
          <pc:docMk/>
          <pc:sldMk cId="2183006761" sldId="291"/>
        </pc:sldMkLst>
      </pc:sldChg>
      <pc:sldChg chg="add del modTransition">
        <pc:chgData name="Dunn, Robert" userId="1d4e964b-094b-4622-aeed-bff925818ec4" providerId="ADAL" clId="{EA373BB8-B628-49B6-83D6-F0FBDC62ACA8}" dt="2020-06-22T16:21:24.377" v="2148" actId="2696"/>
        <pc:sldMkLst>
          <pc:docMk/>
          <pc:sldMk cId="1937277230" sldId="292"/>
        </pc:sldMkLst>
      </pc:sldChg>
      <pc:sldChg chg="add del modTransition">
        <pc:chgData name="Dunn, Robert" userId="1d4e964b-094b-4622-aeed-bff925818ec4" providerId="ADAL" clId="{EA373BB8-B628-49B6-83D6-F0FBDC62ACA8}" dt="2020-06-22T16:21:24.360" v="2147" actId="2696"/>
        <pc:sldMkLst>
          <pc:docMk/>
          <pc:sldMk cId="12485613" sldId="293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2652288377" sldId="294"/>
        </pc:sldMkLst>
      </pc:sldChg>
      <pc:sldChg chg="add del">
        <pc:chgData name="Dunn, Robert" userId="1d4e964b-094b-4622-aeed-bff925818ec4" providerId="ADAL" clId="{EA373BB8-B628-49B6-83D6-F0FBDC62ACA8}" dt="2020-06-22T16:21:19.804" v="2146" actId="2696"/>
        <pc:sldMkLst>
          <pc:docMk/>
          <pc:sldMk cId="3734250322" sldId="295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1465279202" sldId="296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3064289179" sldId="297"/>
        </pc:sldMkLst>
      </pc:sldChg>
      <pc:sldChg chg="add del modTransition">
        <pc:chgData name="Dunn, Robert" userId="1d4e964b-094b-4622-aeed-bff925818ec4" providerId="ADAL" clId="{EA373BB8-B628-49B6-83D6-F0FBDC62ACA8}" dt="2020-06-22T16:21:40.319" v="2154" actId="2696"/>
        <pc:sldMkLst>
          <pc:docMk/>
          <pc:sldMk cId="2573916989" sldId="298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4103310911" sldId="299"/>
        </pc:sldMkLst>
      </pc:sldChg>
      <pc:sldChg chg="add del modTransition">
        <pc:chgData name="Dunn, Robert" userId="1d4e964b-094b-4622-aeed-bff925818ec4" providerId="ADAL" clId="{EA373BB8-B628-49B6-83D6-F0FBDC62ACA8}" dt="2020-06-22T16:21:43.252" v="2155" actId="2696"/>
        <pc:sldMkLst>
          <pc:docMk/>
          <pc:sldMk cId="3502751550" sldId="300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3165633912" sldId="301"/>
        </pc:sldMkLst>
      </pc:sldChg>
      <pc:sldChg chg="add">
        <pc:chgData name="Dunn, Robert" userId="1d4e964b-094b-4622-aeed-bff925818ec4" providerId="ADAL" clId="{EA373BB8-B628-49B6-83D6-F0FBDC62ACA8}" dt="2020-06-17T11:13:53.618" v="0"/>
        <pc:sldMkLst>
          <pc:docMk/>
          <pc:sldMk cId="2858459001" sldId="302"/>
        </pc:sldMkLst>
      </pc:sldChg>
      <pc:sldChg chg="add del modTransition">
        <pc:chgData name="Dunn, Robert" userId="1d4e964b-094b-4622-aeed-bff925818ec4" providerId="ADAL" clId="{EA373BB8-B628-49B6-83D6-F0FBDC62ACA8}" dt="2020-06-22T16:21:35.277" v="2151" actId="2696"/>
        <pc:sldMkLst>
          <pc:docMk/>
          <pc:sldMk cId="2584528675" sldId="303"/>
        </pc:sldMkLst>
      </pc:sldChg>
      <pc:sldChg chg="add del modTransition">
        <pc:chgData name="Dunn, Robert" userId="1d4e964b-094b-4622-aeed-bff925818ec4" providerId="ADAL" clId="{EA373BB8-B628-49B6-83D6-F0FBDC62ACA8}" dt="2020-06-22T16:21:40.288" v="2152" actId="2696"/>
        <pc:sldMkLst>
          <pc:docMk/>
          <pc:sldMk cId="2388046032" sldId="304"/>
        </pc:sldMkLst>
      </pc:sldChg>
      <pc:sldChg chg="add del modTransition">
        <pc:chgData name="Dunn, Robert" userId="1d4e964b-094b-4622-aeed-bff925818ec4" providerId="ADAL" clId="{EA373BB8-B628-49B6-83D6-F0FBDC62ACA8}" dt="2020-06-22T16:21:40.305" v="2153" actId="2696"/>
        <pc:sldMkLst>
          <pc:docMk/>
          <pc:sldMk cId="2221506143" sldId="305"/>
        </pc:sldMkLst>
      </pc:sldChg>
      <pc:sldChg chg="add del modTransition">
        <pc:chgData name="Dunn, Robert" userId="1d4e964b-094b-4622-aeed-bff925818ec4" providerId="ADAL" clId="{EA373BB8-B628-49B6-83D6-F0FBDC62ACA8}" dt="2020-06-22T16:21:46.968" v="2156" actId="2696"/>
        <pc:sldMkLst>
          <pc:docMk/>
          <pc:sldMk cId="378727112" sldId="306"/>
        </pc:sldMkLst>
      </pc:sldChg>
      <pc:sldChg chg="modSp add">
        <pc:chgData name="Dunn, Robert" userId="1d4e964b-094b-4622-aeed-bff925818ec4" providerId="ADAL" clId="{EA373BB8-B628-49B6-83D6-F0FBDC62ACA8}" dt="2020-06-22T13:22:47.010" v="2143" actId="20577"/>
        <pc:sldMkLst>
          <pc:docMk/>
          <pc:sldMk cId="773747938" sldId="307"/>
        </pc:sldMkLst>
        <pc:spChg chg="mod">
          <ac:chgData name="Dunn, Robert" userId="1d4e964b-094b-4622-aeed-bff925818ec4" providerId="ADAL" clId="{EA373BB8-B628-49B6-83D6-F0FBDC62ACA8}" dt="2020-06-22T13:22:47.010" v="2143" actId="20577"/>
          <ac:spMkLst>
            <pc:docMk/>
            <pc:sldMk cId="773747938" sldId="307"/>
            <ac:spMk id="2" creationId="{29D3B7CC-BD35-4E50-ADD3-2B0D70857FC1}"/>
          </ac:spMkLst>
        </pc:spChg>
      </pc:sldChg>
      <pc:sldChg chg="add del modTransition">
        <pc:chgData name="Dunn, Robert" userId="1d4e964b-094b-4622-aeed-bff925818ec4" providerId="ADAL" clId="{EA373BB8-B628-49B6-83D6-F0FBDC62ACA8}" dt="2020-06-22T16:21:16.696" v="2144" actId="2696"/>
        <pc:sldMkLst>
          <pc:docMk/>
          <pc:sldMk cId="974079246" sldId="308"/>
        </pc:sldMkLst>
      </pc:sldChg>
      <pc:sldChg chg="add del modTransition">
        <pc:chgData name="Dunn, Robert" userId="1d4e964b-094b-4622-aeed-bff925818ec4" providerId="ADAL" clId="{EA373BB8-B628-49B6-83D6-F0FBDC62ACA8}" dt="2020-06-22T16:21:35.273" v="2150" actId="2696"/>
        <pc:sldMkLst>
          <pc:docMk/>
          <pc:sldMk cId="1783395730" sldId="309"/>
        </pc:sldMkLst>
      </pc:sldChg>
      <pc:sldChg chg="add del modTransition">
        <pc:chgData name="Dunn, Robert" userId="1d4e964b-094b-4622-aeed-bff925818ec4" providerId="ADAL" clId="{EA373BB8-B628-49B6-83D6-F0FBDC62ACA8}" dt="2020-06-22T16:21:46.983" v="2157" actId="2696"/>
        <pc:sldMkLst>
          <pc:docMk/>
          <pc:sldMk cId="1059054880" sldId="310"/>
        </pc:sldMkLst>
      </pc:sldChg>
      <pc:sldChg chg="modSp add ord">
        <pc:chgData name="Dunn, Robert" userId="1d4e964b-094b-4622-aeed-bff925818ec4" providerId="ADAL" clId="{EA373BB8-B628-49B6-83D6-F0FBDC62ACA8}" dt="2020-06-23T15:39:49.303" v="2357" actId="27636"/>
        <pc:sldMkLst>
          <pc:docMk/>
          <pc:sldMk cId="2706033987" sldId="311"/>
        </pc:sldMkLst>
        <pc:spChg chg="mod">
          <ac:chgData name="Dunn, Robert" userId="1d4e964b-094b-4622-aeed-bff925818ec4" providerId="ADAL" clId="{EA373BB8-B628-49B6-83D6-F0FBDC62ACA8}" dt="2020-06-23T15:39:49.303" v="2357" actId="27636"/>
          <ac:spMkLst>
            <pc:docMk/>
            <pc:sldMk cId="2706033987" sldId="311"/>
            <ac:spMk id="2" creationId="{7848DA29-180E-4077-87B4-8A5FB80332EE}"/>
          </ac:spMkLst>
        </pc:spChg>
        <pc:spChg chg="mod">
          <ac:chgData name="Dunn, Robert" userId="1d4e964b-094b-4622-aeed-bff925818ec4" providerId="ADAL" clId="{EA373BB8-B628-49B6-83D6-F0FBDC62ACA8}" dt="2020-06-17T11:18:06.884" v="54" actId="313"/>
          <ac:spMkLst>
            <pc:docMk/>
            <pc:sldMk cId="2706033987" sldId="311"/>
            <ac:spMk id="3" creationId="{35013CA8-D8D3-4801-A8FF-AD2A7CD73A52}"/>
          </ac:spMkLst>
        </pc:spChg>
      </pc:sldChg>
      <pc:sldChg chg="add del">
        <pc:chgData name="Dunn, Robert" userId="1d4e964b-094b-4622-aeed-bff925818ec4" providerId="ADAL" clId="{EA373BB8-B628-49B6-83D6-F0FBDC62ACA8}" dt="2020-06-17T11:17:57.045" v="15"/>
        <pc:sldMkLst>
          <pc:docMk/>
          <pc:sldMk cId="3886190230" sldId="311"/>
        </pc:sldMkLst>
      </pc:sldChg>
      <pc:sldChg chg="modSp add">
        <pc:chgData name="Dunn, Robert" userId="1d4e964b-094b-4622-aeed-bff925818ec4" providerId="ADAL" clId="{EA373BB8-B628-49B6-83D6-F0FBDC62ACA8}" dt="2020-06-23T15:43:53.385" v="2639" actId="403"/>
        <pc:sldMkLst>
          <pc:docMk/>
          <pc:sldMk cId="2320405407" sldId="312"/>
        </pc:sldMkLst>
        <pc:spChg chg="mod">
          <ac:chgData name="Dunn, Robert" userId="1d4e964b-094b-4622-aeed-bff925818ec4" providerId="ADAL" clId="{EA373BB8-B628-49B6-83D6-F0FBDC62ACA8}" dt="2020-06-23T15:43:53.385" v="2639" actId="403"/>
          <ac:spMkLst>
            <pc:docMk/>
            <pc:sldMk cId="2320405407" sldId="312"/>
            <ac:spMk id="2" creationId="{FAC69B1B-3CB2-42A1-BA71-B7AF6BFF9BD6}"/>
          </ac:spMkLst>
        </pc:spChg>
        <pc:spChg chg="mod">
          <ac:chgData name="Dunn, Robert" userId="1d4e964b-094b-4622-aeed-bff925818ec4" providerId="ADAL" clId="{EA373BB8-B628-49B6-83D6-F0FBDC62ACA8}" dt="2020-06-17T11:35:50.118" v="789" actId="20577"/>
          <ac:spMkLst>
            <pc:docMk/>
            <pc:sldMk cId="2320405407" sldId="312"/>
            <ac:spMk id="3" creationId="{F81FC524-8694-4112-9131-9EBDF806FF9B}"/>
          </ac:spMkLst>
        </pc:spChg>
      </pc:sldChg>
      <pc:sldChg chg="modSp add ord">
        <pc:chgData name="Dunn, Robert" userId="1d4e964b-094b-4622-aeed-bff925818ec4" providerId="ADAL" clId="{EA373BB8-B628-49B6-83D6-F0FBDC62ACA8}" dt="2020-06-23T15:45:25.533" v="2696" actId="403"/>
        <pc:sldMkLst>
          <pc:docMk/>
          <pc:sldMk cId="4071230579" sldId="313"/>
        </pc:sldMkLst>
        <pc:spChg chg="mod">
          <ac:chgData name="Dunn, Robert" userId="1d4e964b-094b-4622-aeed-bff925818ec4" providerId="ADAL" clId="{EA373BB8-B628-49B6-83D6-F0FBDC62ACA8}" dt="2020-06-23T15:45:25.533" v="2696" actId="403"/>
          <ac:spMkLst>
            <pc:docMk/>
            <pc:sldMk cId="4071230579" sldId="313"/>
            <ac:spMk id="2" creationId="{D47A4165-D528-4E1F-A83C-1F6F95C1431F}"/>
          </ac:spMkLst>
        </pc:spChg>
        <pc:spChg chg="mod">
          <ac:chgData name="Dunn, Robert" userId="1d4e964b-094b-4622-aeed-bff925818ec4" providerId="ADAL" clId="{EA373BB8-B628-49B6-83D6-F0FBDC62ACA8}" dt="2020-06-17T12:39:51.336" v="1278" actId="20577"/>
          <ac:spMkLst>
            <pc:docMk/>
            <pc:sldMk cId="4071230579" sldId="313"/>
            <ac:spMk id="3" creationId="{969817B5-F40F-42EC-AD1D-F8DE6F647B04}"/>
          </ac:spMkLst>
        </pc:spChg>
      </pc:sldChg>
      <pc:sldChg chg="addSp delSp modSp add">
        <pc:chgData name="Dunn, Robert" userId="1d4e964b-094b-4622-aeed-bff925818ec4" providerId="ADAL" clId="{EA373BB8-B628-49B6-83D6-F0FBDC62ACA8}" dt="2020-06-23T15:53:32.380" v="2708" actId="20577"/>
        <pc:sldMkLst>
          <pc:docMk/>
          <pc:sldMk cId="3617975067" sldId="314"/>
        </pc:sldMkLst>
        <pc:spChg chg="del">
          <ac:chgData name="Dunn, Robert" userId="1d4e964b-094b-4622-aeed-bff925818ec4" providerId="ADAL" clId="{EA373BB8-B628-49B6-83D6-F0FBDC62ACA8}" dt="2020-06-23T15:53:27.591" v="2698"/>
          <ac:spMkLst>
            <pc:docMk/>
            <pc:sldMk cId="3617975067" sldId="314"/>
            <ac:spMk id="2" creationId="{16F2B5BF-768D-4EA5-9774-75CC694CA09A}"/>
          </ac:spMkLst>
        </pc:spChg>
        <pc:spChg chg="del">
          <ac:chgData name="Dunn, Robert" userId="1d4e964b-094b-4622-aeed-bff925818ec4" providerId="ADAL" clId="{EA373BB8-B628-49B6-83D6-F0FBDC62ACA8}" dt="2020-06-23T15:53:27.591" v="2698"/>
          <ac:spMkLst>
            <pc:docMk/>
            <pc:sldMk cId="3617975067" sldId="314"/>
            <ac:spMk id="3" creationId="{500E4190-57FA-4C46-9A5F-29A5091283F9}"/>
          </ac:spMkLst>
        </pc:spChg>
        <pc:spChg chg="add mod">
          <ac:chgData name="Dunn, Robert" userId="1d4e964b-094b-4622-aeed-bff925818ec4" providerId="ADAL" clId="{EA373BB8-B628-49B6-83D6-F0FBDC62ACA8}" dt="2020-06-23T15:53:32.380" v="2708" actId="20577"/>
          <ac:spMkLst>
            <pc:docMk/>
            <pc:sldMk cId="3617975067" sldId="314"/>
            <ac:spMk id="4" creationId="{3FBCCE3A-0D18-48B7-9FDE-1EA60EDF9368}"/>
          </ac:spMkLst>
        </pc:spChg>
        <pc:spChg chg="add mod">
          <ac:chgData name="Dunn, Robert" userId="1d4e964b-094b-4622-aeed-bff925818ec4" providerId="ADAL" clId="{EA373BB8-B628-49B6-83D6-F0FBDC62ACA8}" dt="2020-06-23T15:53:27.591" v="2698"/>
          <ac:spMkLst>
            <pc:docMk/>
            <pc:sldMk cId="3617975067" sldId="314"/>
            <ac:spMk id="5" creationId="{EFE416C5-CA27-450A-87C2-7A55CF7E2C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5016036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764088"/>
            <a:ext cx="4087988" cy="511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09468"/>
            <a:ext cx="9143999" cy="40223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5016036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 dirty="0"/>
              <a:t>www.metoffice.gov.uk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2000" y="858033"/>
            <a:ext cx="8640000" cy="7421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44586"/>
            <a:ext cx="8640000" cy="1011509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35118"/>
            <a:ext cx="8640000" cy="102097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47" y="56368"/>
            <a:ext cx="1783501" cy="7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58032"/>
            <a:ext cx="8640000" cy="99806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989556"/>
            <a:ext cx="8640000" cy="86653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85059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9" y="56982"/>
            <a:ext cx="1803781" cy="7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995818"/>
            <a:ext cx="8640000" cy="860277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48"/>
          <p:cNvSpPr/>
          <p:nvPr userDrawn="1"/>
        </p:nvSpPr>
        <p:spPr>
          <a:xfrm>
            <a:off x="-1" y="-6009"/>
            <a:ext cx="9144002" cy="850596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6" name="MO_MASTER_for_dark_backg_RB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" y="40500"/>
            <a:ext cx="1803780" cy="56565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52000" y="985596"/>
            <a:ext cx="8640000" cy="870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768633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47" y="56368"/>
            <a:ext cx="1783501" cy="77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682" r:id="rId7"/>
    <p:sldLayoutId id="2147483685" r:id="rId8"/>
    <p:sldLayoutId id="2147483660" r:id="rId9"/>
    <p:sldLayoutId id="2147483662" r:id="rId10"/>
    <p:sldLayoutId id="2147483670" r:id="rId11"/>
    <p:sldLayoutId id="2147483669" r:id="rId12"/>
    <p:sldLayoutId id="2147483668" r:id="rId13"/>
    <p:sldLayoutId id="2147483664" r:id="rId14"/>
    <p:sldLayoutId id="2147483671" r:id="rId15"/>
    <p:sldLayoutId id="2147483665" r:id="rId16"/>
    <p:sldLayoutId id="2147483677" r:id="rId17"/>
    <p:sldLayoutId id="2147483672" r:id="rId18"/>
    <p:sldLayoutId id="2147483676" r:id="rId19"/>
    <p:sldLayoutId id="2147483674" r:id="rId20"/>
    <p:sldLayoutId id="2147483675" r:id="rId21"/>
    <p:sldLayoutId id="2147483673" r:id="rId22"/>
    <p:sldLayoutId id="2147483683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ametsoc.org/ams/index.cfm/publications/bulletin-of-the-american-meteorological-society-bams/state-of-the-climate/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851338"/>
            <a:ext cx="6449742" cy="1004758"/>
          </a:xfrm>
        </p:spPr>
        <p:txBody>
          <a:bodyPr>
            <a:normAutofit/>
          </a:bodyPr>
          <a:lstStyle/>
          <a:p>
            <a:r>
              <a:rPr lang="en-GB" dirty="0"/>
              <a:t>BAMS State of the Climate</a:t>
            </a:r>
            <a:br>
              <a:rPr lang="en-GB" dirty="0"/>
            </a:br>
            <a:r>
              <a:rPr lang="en-GB" sz="2700" dirty="0"/>
              <a:t>Overview of “Global Climate” Chapter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2363818"/>
          </a:xfrm>
        </p:spPr>
        <p:txBody>
          <a:bodyPr>
            <a:normAutofit/>
          </a:bodyPr>
          <a:lstStyle/>
          <a:p>
            <a:r>
              <a:rPr lang="en-GB" dirty="0"/>
              <a:t>Robert Dunn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https://www.ametsoc.org/ams/index.cfm/publications/bulletin-of-the-american-meteorological-society-bams/state-of-the-climate/</a:t>
            </a:r>
          </a:p>
        </p:txBody>
      </p:sp>
    </p:spTree>
    <p:extLst>
      <p:ext uri="{BB962C8B-B14F-4D97-AF65-F5344CB8AC3E}">
        <p14:creationId xmlns:p14="http://schemas.microsoft.com/office/powerpoint/2010/main" val="76639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41A20-FB85-4BD8-8883-3F5E230F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806522"/>
            <a:ext cx="2160000" cy="140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DB8809-7E8B-498D-87A0-F030137F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0C48B-0799-4DA6-A510-B48112DAF7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26" y="10597"/>
            <a:ext cx="2160000" cy="140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7FF4B8-E38C-4557-A48E-DDE1A920B3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447" y="20108"/>
            <a:ext cx="3189552" cy="2551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72163E-52EA-47C0-83A6-7FD9782FB0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126" y="1424108"/>
            <a:ext cx="2160000" cy="1334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4DBA6E-79FF-4BDD-A010-8EF956110A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6522"/>
            <a:ext cx="2160000" cy="140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CA4DA-7C67-4990-95D7-28DEF965D0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4448" y="2443161"/>
            <a:ext cx="3189552" cy="24267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F468D5-BEF7-4393-990A-3707FDA3E720}"/>
              </a:ext>
            </a:extLst>
          </p:cNvPr>
          <p:cNvSpPr txBox="1"/>
          <p:nvPr/>
        </p:nvSpPr>
        <p:spPr>
          <a:xfrm>
            <a:off x="252000" y="1315752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Temperature Extremes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F6347E3-CB2C-4100-9043-6EC723B229EC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More frequent warm extremes</a:t>
            </a:r>
          </a:p>
          <a:p>
            <a:pPr lvl="1"/>
            <a:r>
              <a:rPr lang="en-GB" sz="1400" dirty="0"/>
              <a:t>Warm weather in Europe, US &amp; </a:t>
            </a:r>
          </a:p>
          <a:p>
            <a:pPr marL="342900" lvl="1" indent="0">
              <a:buNone/>
            </a:pPr>
            <a:r>
              <a:rPr lang="en-GB" sz="1400" dirty="0"/>
              <a:t>    East Asia</a:t>
            </a:r>
          </a:p>
          <a:p>
            <a:pPr lvl="1"/>
            <a:r>
              <a:rPr lang="en-GB" sz="1400" dirty="0"/>
              <a:t>New records in Japan, Canada &amp;</a:t>
            </a:r>
          </a:p>
          <a:p>
            <a:pPr marL="342900" lvl="1" indent="0">
              <a:buNone/>
            </a:pPr>
            <a:r>
              <a:rPr lang="en-GB" sz="1400" dirty="0"/>
              <a:t>    Algeria)</a:t>
            </a:r>
            <a:endParaRPr lang="en-GB" sz="1200" dirty="0"/>
          </a:p>
          <a:p>
            <a:r>
              <a:rPr lang="en-GB" sz="1800" dirty="0"/>
              <a:t>Less frequent cool extremes</a:t>
            </a:r>
          </a:p>
          <a:p>
            <a:pPr lvl="1"/>
            <a:r>
              <a:rPr lang="en-GB" sz="1400" dirty="0"/>
              <a:t>New record low daily March </a:t>
            </a:r>
            <a:r>
              <a:rPr lang="en-GB" sz="1400" dirty="0" err="1"/>
              <a:t>Tmax</a:t>
            </a:r>
            <a:r>
              <a:rPr lang="en-GB" sz="1400" dirty="0"/>
              <a:t> in UK</a:t>
            </a:r>
          </a:p>
          <a:p>
            <a:pPr lvl="1"/>
            <a:r>
              <a:rPr lang="en-GB" sz="1400" dirty="0"/>
              <a:t>Cool autumn in eastern 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6F8B82-B9ED-48DF-9A55-15B13C2AEF60}"/>
              </a:ext>
            </a:extLst>
          </p:cNvPr>
          <p:cNvSpPr/>
          <p:nvPr/>
        </p:nvSpPr>
        <p:spPr>
          <a:xfrm>
            <a:off x="6896876" y="188992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Warm nights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42E0D-A243-4E8C-89C8-2D563B89ED13}"/>
              </a:ext>
            </a:extLst>
          </p:cNvPr>
          <p:cNvSpPr/>
          <p:nvPr/>
        </p:nvSpPr>
        <p:spPr>
          <a:xfrm>
            <a:off x="7422150" y="1306604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Cool days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5F151-5631-46B9-B9AC-4646880DBDDB}"/>
              </a:ext>
            </a:extLst>
          </p:cNvPr>
          <p:cNvSpPr/>
          <p:nvPr/>
        </p:nvSpPr>
        <p:spPr>
          <a:xfrm>
            <a:off x="6896876" y="2434198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Warm days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F048AA-7706-4A3A-9DF2-15CC9C3932A5}"/>
              </a:ext>
            </a:extLst>
          </p:cNvPr>
          <p:cNvSpPr/>
          <p:nvPr/>
        </p:nvSpPr>
        <p:spPr>
          <a:xfrm>
            <a:off x="7422151" y="3590803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Cool nights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72875F-D048-4163-88FA-9F23A7AB3C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658" y="2616597"/>
            <a:ext cx="2376000" cy="2715565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CA9DA27-6997-4180-879D-0E563F952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739500"/>
            <a:ext cx="2160000" cy="1404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94129C-A46B-4F7A-B60E-B74DEBEF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3EBE8-B4E1-47E9-AFEF-2EF8BF103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0276" y="-127325"/>
            <a:ext cx="2376000" cy="27588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A9EE79-568F-4DE4-919C-7C022BB42963}"/>
              </a:ext>
            </a:extLst>
          </p:cNvPr>
          <p:cNvSpPr/>
          <p:nvPr/>
        </p:nvSpPr>
        <p:spPr>
          <a:xfrm rot="16200000">
            <a:off x="5980199" y="3644979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Troposphere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2EB53-08F1-49A0-A8BE-472FF0A7A62D}"/>
              </a:ext>
            </a:extLst>
          </p:cNvPr>
          <p:cNvSpPr/>
          <p:nvPr/>
        </p:nvSpPr>
        <p:spPr>
          <a:xfrm rot="16200000">
            <a:off x="5977817" y="1295386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Stratosphere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59F898-036F-4DCD-805F-68818B445363}"/>
              </a:ext>
            </a:extLst>
          </p:cNvPr>
          <p:cNvSpPr txBox="1"/>
          <p:nvPr/>
        </p:nvSpPr>
        <p:spPr>
          <a:xfrm>
            <a:off x="252000" y="1315752"/>
            <a:ext cx="282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Atmospheric Temperature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A7E4BD-4D78-4201-8A9B-6ACB1E3AAE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9500"/>
            <a:ext cx="2160000" cy="14040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2511701-FC4A-4FF5-B84A-1E515C1ACAB3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958076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Lower troposphere 3</a:t>
            </a:r>
            <a:r>
              <a:rPr lang="en-GB" sz="1800" baseline="30000" dirty="0"/>
              <a:t>rd</a:t>
            </a:r>
            <a:r>
              <a:rPr lang="en-GB" sz="1800" dirty="0"/>
              <a:t> to 7</a:t>
            </a:r>
            <a:r>
              <a:rPr lang="en-GB" sz="1800" baseline="30000" dirty="0"/>
              <a:t>th</a:t>
            </a:r>
            <a:r>
              <a:rPr lang="en-GB" sz="1800" dirty="0"/>
              <a:t> warmest in 2018</a:t>
            </a:r>
          </a:p>
          <a:p>
            <a:pPr lvl="1"/>
            <a:r>
              <a:rPr lang="en-GB" sz="1400" dirty="0"/>
              <a:t>Also land and ocean separately</a:t>
            </a:r>
          </a:p>
          <a:p>
            <a:r>
              <a:rPr lang="en-GB" sz="1800" dirty="0"/>
              <a:t>More regions experienced highest monthly temperature than the lowest</a:t>
            </a:r>
          </a:p>
          <a:p>
            <a:r>
              <a:rPr lang="en-GB" sz="1800" dirty="0"/>
              <a:t>Stratospheric temperatures were around 5</a:t>
            </a:r>
            <a:r>
              <a:rPr lang="en-GB" sz="1800" baseline="30000" dirty="0"/>
              <a:t>th</a:t>
            </a:r>
            <a:r>
              <a:rPr lang="en-GB" sz="1800" dirty="0"/>
              <a:t> coldest</a:t>
            </a:r>
          </a:p>
        </p:txBody>
      </p:sp>
    </p:spTree>
    <p:extLst>
      <p:ext uri="{BB962C8B-B14F-4D97-AF65-F5344CB8AC3E}">
        <p14:creationId xmlns:p14="http://schemas.microsoft.com/office/powerpoint/2010/main" val="12903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F81E1-A653-41C9-8846-D62400D6F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75" y="2571750"/>
            <a:ext cx="3619925" cy="21719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E575E3E-010A-475C-85F0-CA7D3536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Cryosphere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A8005-5081-4F43-BC26-A295B5FB74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561" y="213499"/>
            <a:ext cx="3926439" cy="2762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4F281-7C0E-4866-ABDD-DC7555399731}"/>
              </a:ext>
            </a:extLst>
          </p:cNvPr>
          <p:cNvSpPr txBox="1"/>
          <p:nvPr/>
        </p:nvSpPr>
        <p:spPr>
          <a:xfrm>
            <a:off x="252000" y="131575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Glaciers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165498C-072D-489A-8196-C9882B91B7DF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Mean annual glacier mass balance from all 142 monitored glaciers was 951mm in 2018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FE68EF7-C06E-48FF-9D64-C24CC79C77D6}"/>
              </a:ext>
            </a:extLst>
          </p:cNvPr>
          <p:cNvSpPr txBox="1">
            <a:spLocks/>
          </p:cNvSpPr>
          <p:nvPr/>
        </p:nvSpPr>
        <p:spPr>
          <a:xfrm>
            <a:off x="4572000" y="3313800"/>
            <a:ext cx="4371221" cy="130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Cumulative mass balance from 1980 to 2018 was -21.7m (water equivalent)</a:t>
            </a:r>
          </a:p>
          <a:p>
            <a:r>
              <a:rPr lang="en-GB" sz="1800" dirty="0"/>
              <a:t>The equivalent of taking 24m off the top surface of an average glacier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115F2D-A358-42BE-B2A3-3188612C0C82}"/>
              </a:ext>
            </a:extLst>
          </p:cNvPr>
          <p:cNvSpPr txBox="1"/>
          <p:nvPr/>
        </p:nvSpPr>
        <p:spPr>
          <a:xfrm>
            <a:off x="2616200" y="230276"/>
            <a:ext cx="2349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7030A0"/>
                </a:solidFill>
              </a:rPr>
              <a:t>Snow line July (975m) versus September (1400m, highest in 73 year record). [</a:t>
            </a:r>
            <a:r>
              <a:rPr lang="en-GB" sz="1400" dirty="0" err="1">
                <a:solidFill>
                  <a:srgbClr val="7030A0"/>
                </a:solidFill>
              </a:rPr>
              <a:t>Taku</a:t>
            </a:r>
            <a:r>
              <a:rPr lang="en-GB" sz="1400" dirty="0">
                <a:solidFill>
                  <a:srgbClr val="7030A0"/>
                </a:solidFill>
              </a:rPr>
              <a:t>, Alaska]</a:t>
            </a:r>
          </a:p>
        </p:txBody>
      </p:sp>
    </p:spTree>
    <p:extLst>
      <p:ext uri="{BB962C8B-B14F-4D97-AF65-F5344CB8AC3E}">
        <p14:creationId xmlns:p14="http://schemas.microsoft.com/office/powerpoint/2010/main" val="199756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3418A6-0304-4E86-9147-2B0C4D2E3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562" y="318605"/>
            <a:ext cx="4732305" cy="40562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275A3F-B2A2-41A0-AF23-EB7CFD83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Hydrological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2568D-FC5D-4F1C-946E-E7D4DA15F16F}"/>
              </a:ext>
            </a:extLst>
          </p:cNvPr>
          <p:cNvSpPr txBox="1"/>
          <p:nvPr/>
        </p:nvSpPr>
        <p:spPr>
          <a:xfrm>
            <a:off x="252000" y="1315752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Surface Humidity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62163-79DA-4CB8-947C-D66DFAFF97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9500"/>
            <a:ext cx="2160000" cy="14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CEE748-48DF-4903-8924-540B4F8003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739500"/>
            <a:ext cx="2160000" cy="140400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895C547-34DC-47A4-93B5-A295435CA024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Specific humidity (g/kg) lower than 2016 peak but still higher than average</a:t>
            </a:r>
          </a:p>
          <a:p>
            <a:pPr lvl="1"/>
            <a:r>
              <a:rPr lang="en-GB" sz="1400" dirty="0"/>
              <a:t>Also land and ocean separately</a:t>
            </a:r>
          </a:p>
          <a:p>
            <a:r>
              <a:rPr lang="en-GB" sz="1800" dirty="0"/>
              <a:t>Relative humidity (%) lower than average over land</a:t>
            </a:r>
          </a:p>
          <a:p>
            <a:pPr lvl="1"/>
            <a:r>
              <a:rPr lang="en-GB" sz="1400" dirty="0"/>
              <a:t>But close to average over oceans</a:t>
            </a:r>
          </a:p>
        </p:txBody>
      </p:sp>
    </p:spTree>
    <p:extLst>
      <p:ext uri="{BB962C8B-B14F-4D97-AF65-F5344CB8AC3E}">
        <p14:creationId xmlns:p14="http://schemas.microsoft.com/office/powerpoint/2010/main" val="373425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73E3C3-45AA-4588-AD75-99F39879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534" y="1547813"/>
            <a:ext cx="4080933" cy="30607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3BD69E-4DBF-4421-BD2C-EEEAA17B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Hydrological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3D633-73A9-446A-BCF7-8231766BA7E5}"/>
              </a:ext>
            </a:extLst>
          </p:cNvPr>
          <p:cNvSpPr txBox="1"/>
          <p:nvPr/>
        </p:nvSpPr>
        <p:spPr>
          <a:xfrm>
            <a:off x="252000" y="131575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Rain and clouds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614F6-1D03-4131-A326-E1A4EB6A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739500"/>
            <a:ext cx="2160000" cy="14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1E8797-5318-4950-A212-CD90D9A00E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9500"/>
            <a:ext cx="2160000" cy="14040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8845F34-0748-4D3A-9457-5106692B740D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545034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Wide range of estimates of global precipitation, depending on product used</a:t>
            </a:r>
          </a:p>
          <a:p>
            <a:pPr lvl="1"/>
            <a:r>
              <a:rPr lang="en-GB" sz="1400" dirty="0"/>
              <a:t>Cluster around normal, and a cluster much wetter (~50mm)</a:t>
            </a:r>
          </a:p>
          <a:p>
            <a:r>
              <a:rPr lang="en-GB" sz="1800" dirty="0"/>
              <a:t>2018 fractionally cloudier than 2017</a:t>
            </a:r>
          </a:p>
          <a:p>
            <a:pPr lvl="1"/>
            <a:r>
              <a:rPr lang="en-GB" sz="1400" dirty="0"/>
              <a:t>Changes in instruments and few early records are likely cause of different behaviour prior to ~2000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BAA569-DC8D-42EF-81D9-39D06F8DACAA}"/>
              </a:ext>
            </a:extLst>
          </p:cNvPr>
          <p:cNvGrpSpPr/>
          <p:nvPr/>
        </p:nvGrpSpPr>
        <p:grpSpPr>
          <a:xfrm>
            <a:off x="5330009" y="286817"/>
            <a:ext cx="3788591" cy="1493596"/>
            <a:chOff x="5355409" y="96317"/>
            <a:chExt cx="3788591" cy="14935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59C68D-FF24-4ACD-AEAD-414B601BA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409" y="96317"/>
              <a:ext cx="3788591" cy="13446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34DF6EB-7436-4AEB-A252-FCC06D2EF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409" y="1399414"/>
              <a:ext cx="3788591" cy="19049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ECED11-5239-4606-9B31-E5B75DF05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5409" y="152683"/>
              <a:ext cx="195486" cy="1231899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D361E69-E13C-47AD-AABA-23E89A2DE253}"/>
              </a:ext>
            </a:extLst>
          </p:cNvPr>
          <p:cNvSpPr/>
          <p:nvPr/>
        </p:nvSpPr>
        <p:spPr>
          <a:xfrm>
            <a:off x="6733222" y="22039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Rainfall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6007EF-B648-4CA9-BE37-C3DE74498550}"/>
              </a:ext>
            </a:extLst>
          </p:cNvPr>
          <p:cNvSpPr/>
          <p:nvPr/>
        </p:nvSpPr>
        <p:spPr>
          <a:xfrm>
            <a:off x="6797407" y="1837302"/>
            <a:ext cx="1304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Clouds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8AAC6B-C7BA-42CB-9806-A4E864B35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78" b="17302"/>
          <a:stretch/>
        </p:blipFill>
        <p:spPr>
          <a:xfrm>
            <a:off x="3561501" y="1315752"/>
            <a:ext cx="5582499" cy="33001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D275A3F-B2A2-41A0-AF23-EB7CFD83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Atmospheric Circulation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AFE70-0A15-483E-96E4-DC9186F539E4}"/>
              </a:ext>
            </a:extLst>
          </p:cNvPr>
          <p:cNvSpPr txBox="1"/>
          <p:nvPr/>
        </p:nvSpPr>
        <p:spPr>
          <a:xfrm>
            <a:off x="252000" y="131575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Modes of variability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C9FBA57-2570-4488-BB6C-2B2900DC82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8868"/>
            <a:ext cx="2160000" cy="140400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F884B85-C930-497B-8048-B0BCD2AFA3B5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3368301" cy="235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ENSO on average neutral</a:t>
            </a:r>
          </a:p>
          <a:p>
            <a:r>
              <a:rPr lang="en-GB" sz="1800" dirty="0"/>
              <a:t>Hence cooler/drier than 2016</a:t>
            </a:r>
          </a:p>
          <a:p>
            <a:r>
              <a:rPr lang="en-GB" sz="1800" dirty="0"/>
              <a:t>Oceanic ENSO measures showed an El Niño starting during the summer</a:t>
            </a:r>
          </a:p>
          <a:p>
            <a:pPr lvl="1"/>
            <a:r>
              <a:rPr lang="en-GB" sz="1400" dirty="0"/>
              <a:t>Atmospheric measures only followed in the winter</a:t>
            </a:r>
          </a:p>
        </p:txBody>
      </p:sp>
    </p:spTree>
    <p:extLst>
      <p:ext uri="{BB962C8B-B14F-4D97-AF65-F5344CB8AC3E}">
        <p14:creationId xmlns:p14="http://schemas.microsoft.com/office/powerpoint/2010/main" val="146527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BD69E-4DBF-4421-BD2C-EEEAA17B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Atmospheric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F897A-9BE9-4AB8-ACD8-A4DE7D1DADBD}"/>
              </a:ext>
            </a:extLst>
          </p:cNvPr>
          <p:cNvSpPr txBox="1"/>
          <p:nvPr/>
        </p:nvSpPr>
        <p:spPr>
          <a:xfrm>
            <a:off x="252000" y="13157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GHGs</a:t>
            </a:r>
          </a:p>
        </p:txBody>
      </p:sp>
      <p:pic>
        <p:nvPicPr>
          <p:cNvPr id="5" name="image64.png">
            <a:extLst>
              <a:ext uri="{FF2B5EF4-FFF2-40B4-BE49-F238E27FC236}">
                <a16:creationId xmlns:a16="http://schemas.microsoft.com/office/drawing/2014/main" id="{DE5E171B-9DCF-42DF-871F-C7B874B3F51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6045" y="1"/>
            <a:ext cx="3957955" cy="4953000"/>
          </a:xfrm>
          <a:prstGeom prst="rect">
            <a:avLst/>
          </a:prstGeom>
          <a:ln/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BA03C73-1936-4E2C-AE21-D3F4AE28D5EE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Main drivers of anthropogenic climate change – CO</a:t>
            </a:r>
            <a:r>
              <a:rPr lang="en-GB" sz="1800" baseline="-25000" dirty="0"/>
              <a:t>2</a:t>
            </a:r>
            <a:r>
              <a:rPr lang="en-GB" sz="1800" dirty="0"/>
              <a:t>, CH</a:t>
            </a:r>
            <a:r>
              <a:rPr lang="en-GB" sz="1800" baseline="-25000" dirty="0"/>
              <a:t>4</a:t>
            </a:r>
            <a:r>
              <a:rPr lang="en-GB" sz="1800" dirty="0"/>
              <a:t>, N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</a:p>
          <a:p>
            <a:r>
              <a:rPr lang="en-GB" sz="1800" dirty="0"/>
              <a:t>In 2018, CO</a:t>
            </a:r>
            <a:r>
              <a:rPr lang="en-GB" sz="1800" baseline="-25000" dirty="0"/>
              <a:t>2</a:t>
            </a:r>
            <a:r>
              <a:rPr lang="en-GB" sz="1800" dirty="0"/>
              <a:t> concentrations reached 408.5ppm at Mauna Loa</a:t>
            </a:r>
          </a:p>
          <a:p>
            <a:pPr lvl="1"/>
            <a:r>
              <a:rPr lang="en-GB" sz="1400" dirty="0"/>
              <a:t>compared to 315ppm in 1958</a:t>
            </a:r>
          </a:p>
          <a:p>
            <a:pPr lvl="1"/>
            <a:r>
              <a:rPr lang="en-GB" sz="1400" dirty="0"/>
              <a:t>And 278ppm in 1750</a:t>
            </a:r>
          </a:p>
          <a:p>
            <a:r>
              <a:rPr lang="en-GB" sz="1800" dirty="0"/>
              <a:t>Methane reached 1858ppb</a:t>
            </a:r>
          </a:p>
          <a:p>
            <a:r>
              <a:rPr lang="en-GB" sz="1800" dirty="0"/>
              <a:t>Nitrous Oxide reached 330.0ppb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6428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711E69-BA4E-4654-82C9-E51ECB6F2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866" y="2377062"/>
            <a:ext cx="2164268" cy="14022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DD8EF2-1F38-4163-BF92-B2726D14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Atmospheric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DF83A-AC3A-4450-A2E5-CF63E86F843C}"/>
              </a:ext>
            </a:extLst>
          </p:cNvPr>
          <p:cNvSpPr txBox="1"/>
          <p:nvPr/>
        </p:nvSpPr>
        <p:spPr>
          <a:xfrm>
            <a:off x="252000" y="131575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Aerosols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CB0FE-A582-4DC2-870C-195AE7FF6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3739500"/>
            <a:ext cx="2160000" cy="14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50384-07BB-4C16-9F57-1613BD44A1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9500"/>
            <a:ext cx="2160000" cy="14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BE7539-2392-4C55-AC61-6D188302E2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0" y="0"/>
            <a:ext cx="2571750" cy="51435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BE8DE00-85EB-4F46-BDC0-39574463C385}"/>
              </a:ext>
            </a:extLst>
          </p:cNvPr>
          <p:cNvSpPr txBox="1">
            <a:spLocks/>
          </p:cNvSpPr>
          <p:nvPr/>
        </p:nvSpPr>
        <p:spPr>
          <a:xfrm>
            <a:off x="378200" y="1783450"/>
            <a:ext cx="554772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Aerosols affect short- and long-wave radiation as well as cloud properties, and human health</a:t>
            </a:r>
          </a:p>
          <a:p>
            <a:r>
              <a:rPr lang="en-GB" sz="1800" dirty="0"/>
              <a:t>Seasonality from desert dust and biomass burning</a:t>
            </a:r>
          </a:p>
          <a:p>
            <a:r>
              <a:rPr lang="en-GB" sz="1800" dirty="0"/>
              <a:t>Extreme aerosol loading over Iran and Pakistan from dust storms between April and June</a:t>
            </a:r>
          </a:p>
          <a:p>
            <a:endParaRPr lang="en-GB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10DCCE-4CC5-4943-BDBF-34EDEB6616D5}"/>
              </a:ext>
            </a:extLst>
          </p:cNvPr>
          <p:cNvSpPr/>
          <p:nvPr/>
        </p:nvSpPr>
        <p:spPr>
          <a:xfrm rot="16200000">
            <a:off x="5727365" y="539420"/>
            <a:ext cx="130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Total Aerosols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68476-05F3-4CA8-BC55-B7C650DC147F}"/>
              </a:ext>
            </a:extLst>
          </p:cNvPr>
          <p:cNvSpPr/>
          <p:nvPr/>
        </p:nvSpPr>
        <p:spPr>
          <a:xfrm rot="16200000">
            <a:off x="5727365" y="2127145"/>
            <a:ext cx="130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Aerosol Trends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E902-B9FB-410F-90F4-B2AB31B3A1E2}"/>
              </a:ext>
            </a:extLst>
          </p:cNvPr>
          <p:cNvSpPr/>
          <p:nvPr/>
        </p:nvSpPr>
        <p:spPr>
          <a:xfrm rot="16200000">
            <a:off x="5871496" y="3945669"/>
            <a:ext cx="1304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Extreme</a:t>
            </a:r>
          </a:p>
        </p:txBody>
      </p:sp>
    </p:spTree>
    <p:extLst>
      <p:ext uri="{BB962C8B-B14F-4D97-AF65-F5344CB8AC3E}">
        <p14:creationId xmlns:p14="http://schemas.microsoft.com/office/powerpoint/2010/main" val="41033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DE2064-87EB-40D4-B1A2-CB4F9041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4114800" cy="5143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843EDA-E018-4953-A3C8-8A8DDAE4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Land Surface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EB3EE4-5A2E-4B66-9D8B-FB8065F9066A}"/>
              </a:ext>
            </a:extLst>
          </p:cNvPr>
          <p:cNvSpPr txBox="1"/>
          <p:nvPr/>
        </p:nvSpPr>
        <p:spPr>
          <a:xfrm>
            <a:off x="252000" y="1315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Phenology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94FCF4-B5D3-44A1-B798-0DEF7B845842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New main section, building on Sidebar from last year</a:t>
            </a:r>
          </a:p>
          <a:p>
            <a:r>
              <a:rPr lang="en-GB" sz="1800" dirty="0"/>
              <a:t>Highlights include</a:t>
            </a:r>
          </a:p>
          <a:p>
            <a:pPr lvl="1"/>
            <a:r>
              <a:rPr lang="en-GB" sz="1400" dirty="0"/>
              <a:t>Date of plankton peak in Windermere</a:t>
            </a:r>
          </a:p>
          <a:p>
            <a:pPr lvl="1"/>
            <a:r>
              <a:rPr lang="en-GB" sz="1400" dirty="0"/>
              <a:t>Oak budburst date from Nature’s Calendar</a:t>
            </a:r>
          </a:p>
          <a:p>
            <a:pPr lvl="2"/>
            <a:r>
              <a:rPr lang="en-GB" sz="1200" dirty="0"/>
              <a:t>Both later, likely due to “Beast from the East”</a:t>
            </a:r>
          </a:p>
          <a:p>
            <a:pPr lvl="1"/>
            <a:r>
              <a:rPr lang="en-GB" sz="1400" dirty="0" err="1"/>
              <a:t>PhenoCam</a:t>
            </a:r>
            <a:r>
              <a:rPr lang="en-GB" sz="1400" dirty="0"/>
              <a:t> network for Vegetation </a:t>
            </a:r>
            <a:r>
              <a:rPr lang="en-GB" sz="1400" dirty="0" err="1"/>
              <a:t>Greeness</a:t>
            </a:r>
            <a:r>
              <a:rPr lang="en-GB" sz="1400" dirty="0"/>
              <a:t> in North America</a:t>
            </a:r>
          </a:p>
          <a:p>
            <a:pPr lvl="2"/>
            <a:r>
              <a:rPr lang="en-GB" sz="1200" dirty="0"/>
              <a:t>2018 also later than 2017</a:t>
            </a:r>
          </a:p>
          <a:p>
            <a:pPr lvl="1"/>
            <a:endParaRPr lang="en-GB" sz="14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65633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5A33D-4174-451E-A01F-42844FEB55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2413" y="1547813"/>
            <a:ext cx="4203473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sz="1800" dirty="0"/>
              <a:t>33 variables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</a:rPr>
              <a:t>In Situ</a:t>
            </a:r>
            <a:r>
              <a:rPr lang="en-GB" sz="1800" dirty="0"/>
              <a:t>, </a:t>
            </a:r>
            <a:r>
              <a:rPr lang="en-GB" sz="1800" b="1" dirty="0">
                <a:solidFill>
                  <a:srgbClr val="00B0F0"/>
                </a:solidFill>
              </a:rPr>
              <a:t>Reanalyses</a:t>
            </a:r>
            <a:r>
              <a:rPr lang="en-GB" sz="1800" dirty="0"/>
              <a:t> and </a:t>
            </a:r>
            <a:r>
              <a:rPr lang="en-GB" sz="1800" b="1" dirty="0">
                <a:solidFill>
                  <a:srgbClr val="FF0000"/>
                </a:solidFill>
              </a:rPr>
              <a:t>Satellite</a:t>
            </a:r>
            <a:r>
              <a:rPr lang="en-GB" sz="1800" dirty="0"/>
              <a:t> data combined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1800" dirty="0"/>
              <a:t>Many show correlations in change over the last 150/100/50 years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1800" dirty="0"/>
              <a:t>Most consistent with rising temperatures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5AF641-8AE6-4C8F-B21A-A68BB8B3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indicators of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7D1FD-48BE-4197-AB5F-3913682CB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189" y="506690"/>
            <a:ext cx="3581398" cy="44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48DA29-180E-4077-87B4-8A5FB803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7999"/>
            <a:ext cx="8640000" cy="3223697"/>
          </a:xfrm>
        </p:spPr>
        <p:txBody>
          <a:bodyPr>
            <a:normAutofit/>
          </a:bodyPr>
          <a:lstStyle/>
          <a:p>
            <a:r>
              <a:rPr lang="en-GB" sz="1800" dirty="0"/>
              <a:t>Peer reviewed report, published by BAMS</a:t>
            </a:r>
          </a:p>
          <a:p>
            <a:r>
              <a:rPr lang="en-GB" sz="1800" dirty="0"/>
              <a:t>Coordinated by NOAA-NCEI</a:t>
            </a:r>
          </a:p>
          <a:p>
            <a:r>
              <a:rPr lang="en-GB" sz="1800" dirty="0"/>
              <a:t>Each chapter has its own editor (team)</a:t>
            </a:r>
          </a:p>
          <a:p>
            <a:pPr lvl="1"/>
            <a:r>
              <a:rPr lang="en-GB" dirty="0"/>
              <a:t>I lead Chapter 2 – “Global Climate”</a:t>
            </a:r>
          </a:p>
          <a:p>
            <a:r>
              <a:rPr lang="en-GB" sz="1800" dirty="0"/>
              <a:t>Aims to provide an authoritative, observation driven view on the previous calendar year</a:t>
            </a:r>
          </a:p>
          <a:p>
            <a:pPr lvl="1"/>
            <a:r>
              <a:rPr lang="en-GB" dirty="0"/>
              <a:t>Of course, for southern-hemisphere regions and phenomena allowances are made</a:t>
            </a:r>
          </a:p>
          <a:p>
            <a:r>
              <a:rPr lang="en-GB" sz="1800" dirty="0"/>
              <a:t>Usually published around July</a:t>
            </a:r>
          </a:p>
          <a:p>
            <a:pPr lvl="1"/>
            <a:r>
              <a:rPr lang="en-GB" dirty="0"/>
              <a:t>Much later than e.g. WMO statement, or C3S monitoring statements</a:t>
            </a:r>
          </a:p>
          <a:p>
            <a:pPr lvl="1"/>
            <a:r>
              <a:rPr lang="en-GB" dirty="0"/>
              <a:t>Much broader in scope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13CA8-D8D3-4801-A8FF-AD2A7CD7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“State of the Climate”</a:t>
            </a:r>
          </a:p>
        </p:txBody>
      </p:sp>
    </p:spTree>
    <p:extLst>
      <p:ext uri="{BB962C8B-B14F-4D97-AF65-F5344CB8AC3E}">
        <p14:creationId xmlns:p14="http://schemas.microsoft.com/office/powerpoint/2010/main" val="2706033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D3B7CC-BD35-4E50-ADD3-2B0D70857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8000"/>
            <a:ext cx="6397156" cy="3060000"/>
          </a:xfrm>
        </p:spPr>
        <p:txBody>
          <a:bodyPr>
            <a:normAutofit/>
          </a:bodyPr>
          <a:lstStyle/>
          <a:p>
            <a:r>
              <a:rPr lang="en-GB" dirty="0"/>
              <a:t>State of the Climate summarises the recent calendar year from an observations perspective</a:t>
            </a:r>
          </a:p>
          <a:p>
            <a:pPr lvl="1"/>
            <a:r>
              <a:rPr lang="en-GB" dirty="0"/>
              <a:t>Satellite, in-situ and reanalyses all used to characterise the year and place in context against the record.</a:t>
            </a:r>
          </a:p>
          <a:p>
            <a:r>
              <a:rPr lang="en-GB" dirty="0"/>
              <a:t>Report on 2019 likely to be published in the next month</a:t>
            </a:r>
          </a:p>
          <a:p>
            <a:r>
              <a:rPr lang="en-GB" dirty="0">
                <a:hlinkClick r:id="rId2"/>
              </a:rPr>
              <a:t>https://www.ametsoc.org/ams/index.cfm/publications/bulletin-of-the-american-meteorological-society-bams/state-of-the-climate/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03F176-C955-4E0A-98CB-B61010CA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&amp;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DCE77-697C-4C8D-B6F7-4D26405A95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72" y="1344633"/>
            <a:ext cx="2122128" cy="27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BCCE3A-0D18-48B7-9FDE-1EA60EDF9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E416C5-CA27-450A-87C2-7A55CF7E2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97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66420C-83AD-4845-A01C-3DC309281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1" y="1548000"/>
            <a:ext cx="4883270" cy="3060000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Many scientists from many disciplines from around the world fit the pieces of Earth’s climate system and its changes together to connect the dots</a:t>
            </a:r>
          </a:p>
          <a:p>
            <a:r>
              <a:rPr lang="en-US" sz="1600" dirty="0"/>
              <a:t>Dozens of essential climate indicators, extreme weather and climate events, historical context</a:t>
            </a:r>
          </a:p>
          <a:p>
            <a:r>
              <a:rPr lang="en-US" sz="1600" dirty="0"/>
              <a:t>This report does not pursue “attribution” or contain forecasts, scenarios, or projections</a:t>
            </a:r>
          </a:p>
          <a:p>
            <a:r>
              <a:rPr lang="en-US" sz="1600" dirty="0"/>
              <a:t>Chapters on Global Climate, Oceans, The Tropics, The Arctic, Antarctica, &amp; Regional Climates </a:t>
            </a:r>
          </a:p>
          <a:p>
            <a:r>
              <a:rPr lang="en-US" sz="1600" dirty="0"/>
              <a:t>Peer reviewed, observation based and authoritative on what happened in the climate during the past year.</a:t>
            </a:r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C8B144-E838-4358-935C-8A264EB5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SotC remit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16F27-4E42-4487-8468-A033BBA4F7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608" y="678756"/>
            <a:ext cx="2778341" cy="35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7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000" y="1548000"/>
            <a:ext cx="8640000" cy="3255494"/>
          </a:xfrm>
        </p:spPr>
        <p:txBody>
          <a:bodyPr>
            <a:normAutofit/>
          </a:bodyPr>
          <a:lstStyle/>
          <a:p>
            <a:r>
              <a:rPr lang="en-GB" dirty="0"/>
              <a:t>The process:</a:t>
            </a:r>
          </a:p>
          <a:p>
            <a:pPr lvl="1"/>
            <a:r>
              <a:rPr lang="en-GB" dirty="0"/>
              <a:t>Early November 2019 – first editor teleconference</a:t>
            </a:r>
          </a:p>
          <a:p>
            <a:pPr lvl="1"/>
            <a:r>
              <a:rPr lang="en-GB" dirty="0"/>
              <a:t>Authors and reviewers contacted</a:t>
            </a:r>
          </a:p>
          <a:p>
            <a:pPr lvl="1"/>
            <a:r>
              <a:rPr lang="en-GB" dirty="0"/>
              <a:t>First draft – mid-February 2020</a:t>
            </a:r>
          </a:p>
          <a:p>
            <a:pPr lvl="1"/>
            <a:r>
              <a:rPr lang="en-GB" dirty="0"/>
              <a:t>Internal reviews – early March</a:t>
            </a:r>
          </a:p>
          <a:p>
            <a:pPr lvl="1"/>
            <a:r>
              <a:rPr lang="en-GB" dirty="0"/>
              <a:t>External reviews – April/May.</a:t>
            </a:r>
          </a:p>
          <a:p>
            <a:pPr lvl="2"/>
            <a:r>
              <a:rPr lang="en-GB" dirty="0"/>
              <a:t>Handled by the Bulletin of the American Meteorological Association (BAMS)</a:t>
            </a:r>
          </a:p>
          <a:p>
            <a:pPr lvl="1"/>
            <a:r>
              <a:rPr lang="en-GB" dirty="0"/>
              <a:t>Final submission June</a:t>
            </a:r>
          </a:p>
          <a:p>
            <a:pPr lvl="1"/>
            <a:r>
              <a:rPr lang="en-GB" dirty="0"/>
              <a:t>Publication by BAMS – July/August</a:t>
            </a:r>
          </a:p>
          <a:p>
            <a:pPr lvl="1"/>
            <a:endParaRPr lang="en-GB" dirty="0"/>
          </a:p>
          <a:p>
            <a:r>
              <a:rPr lang="en-GB" dirty="0"/>
              <a:t>COVID-19 has impacted some colleagues, but remarkably we’re on time!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00" y="775412"/>
            <a:ext cx="8640000" cy="576000"/>
          </a:xfrm>
        </p:spPr>
        <p:txBody>
          <a:bodyPr/>
          <a:lstStyle/>
          <a:p>
            <a:r>
              <a:rPr lang="en-GB" dirty="0"/>
              <a:t>State of the Climate (</a:t>
            </a:r>
            <a:r>
              <a:rPr lang="en-GB" dirty="0" err="1"/>
              <a:t>SotC</a:t>
            </a:r>
            <a:r>
              <a:rPr lang="en-GB" dirty="0"/>
              <a:t>) 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7DBF1-8FB3-4A20-B2AB-7CB6E75B9FEB}"/>
              </a:ext>
            </a:extLst>
          </p:cNvPr>
          <p:cNvSpPr txBox="1"/>
          <p:nvPr/>
        </p:nvSpPr>
        <p:spPr>
          <a:xfrm>
            <a:off x="4154214" y="3445813"/>
            <a:ext cx="3486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We’re here – provisionally accepted!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D4527D-9BA3-4643-8F3E-344DB027D50E}"/>
              </a:ext>
            </a:extLst>
          </p:cNvPr>
          <p:cNvCxnSpPr/>
          <p:nvPr/>
        </p:nvCxnSpPr>
        <p:spPr>
          <a:xfrm flipH="1">
            <a:off x="3137339" y="3622973"/>
            <a:ext cx="1016875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8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3412FC-2341-490D-A7BB-0CF91596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8000"/>
            <a:ext cx="3890714" cy="30600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This year’s report is the 30</a:t>
            </a:r>
            <a:r>
              <a:rPr lang="en-GB" baseline="30000" dirty="0"/>
              <a:t>th</a:t>
            </a:r>
            <a:endParaRPr lang="en-GB" dirty="0"/>
          </a:p>
          <a:p>
            <a:r>
              <a:rPr lang="en-GB" dirty="0"/>
              <a:t>Chapter 2 – Global Climate has:</a:t>
            </a:r>
          </a:p>
          <a:p>
            <a:pPr lvl="1"/>
            <a:r>
              <a:rPr lang="en-GB" dirty="0"/>
              <a:t>30,000 words</a:t>
            </a:r>
          </a:p>
          <a:p>
            <a:pPr lvl="1"/>
            <a:r>
              <a:rPr lang="en-GB" dirty="0"/>
              <a:t>175 authors</a:t>
            </a:r>
          </a:p>
          <a:p>
            <a:pPr lvl="1"/>
            <a:r>
              <a:rPr lang="en-GB" dirty="0"/>
              <a:t>75 figures</a:t>
            </a:r>
          </a:p>
          <a:p>
            <a:pPr lvl="1"/>
            <a:r>
              <a:rPr lang="en-GB" dirty="0"/>
              <a:t>7 domains covering 39 observables</a:t>
            </a:r>
          </a:p>
          <a:p>
            <a:pPr lvl="2"/>
            <a:r>
              <a:rPr lang="en-GB" dirty="0"/>
              <a:t>Temperature</a:t>
            </a:r>
          </a:p>
          <a:p>
            <a:pPr lvl="2"/>
            <a:r>
              <a:rPr lang="en-GB" dirty="0"/>
              <a:t>Cryosphere</a:t>
            </a:r>
          </a:p>
          <a:p>
            <a:pPr lvl="2"/>
            <a:r>
              <a:rPr lang="en-GB" dirty="0"/>
              <a:t>Hydrological Cycle</a:t>
            </a:r>
          </a:p>
          <a:p>
            <a:pPr lvl="2"/>
            <a:r>
              <a:rPr lang="en-GB" dirty="0"/>
              <a:t>Atmospheric Circulation</a:t>
            </a:r>
          </a:p>
          <a:p>
            <a:pPr lvl="2"/>
            <a:r>
              <a:rPr lang="en-GB" dirty="0"/>
              <a:t>Radiation</a:t>
            </a:r>
          </a:p>
          <a:p>
            <a:pPr lvl="2"/>
            <a:r>
              <a:rPr lang="en-GB" dirty="0"/>
              <a:t>Atmospheric Composition</a:t>
            </a:r>
          </a:p>
          <a:p>
            <a:pPr lvl="2"/>
            <a:r>
              <a:rPr lang="en-GB" dirty="0"/>
              <a:t>Land Surface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00E84-5EF2-49DC-8567-34BA1277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SotC</a:t>
            </a:r>
            <a:r>
              <a:rPr lang="en-GB" dirty="0"/>
              <a:t> Ch2 in numbers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0DBE24-6ED0-4630-AC01-1C51D0CAB4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427" y="615586"/>
            <a:ext cx="1440000" cy="18648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E00BA6-868F-456D-A53D-37F1672048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140" y="611120"/>
            <a:ext cx="1440000" cy="18648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5BD84C-3AAB-4CCF-A27B-EA1B78AB0E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53" y="615586"/>
            <a:ext cx="1440000" cy="18648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52C8A2-EC1A-4748-8CB6-E60CB00A24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443" y="2669644"/>
            <a:ext cx="1440000" cy="18627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F22FC0-1E86-45AB-818C-C303772F9B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140" y="2612380"/>
            <a:ext cx="1440000" cy="192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D112C1-7DCE-461C-BBDB-8D5F6370CE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53" y="2671606"/>
            <a:ext cx="1440000" cy="18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A4165-D528-4E1F-A83C-1F6F95C1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7999"/>
            <a:ext cx="8640000" cy="3307779"/>
          </a:xfrm>
        </p:spPr>
        <p:txBody>
          <a:bodyPr>
            <a:normAutofit/>
          </a:bodyPr>
          <a:lstStyle/>
          <a:p>
            <a:r>
              <a:rPr lang="en-GB" sz="1800" dirty="0"/>
              <a:t>We ask authors to place the “current” year in context</a:t>
            </a:r>
          </a:p>
          <a:p>
            <a:r>
              <a:rPr lang="en-GB" sz="1800" dirty="0"/>
              <a:t>Many show a global anomalies map for the year</a:t>
            </a:r>
          </a:p>
          <a:p>
            <a:pPr lvl="1"/>
            <a:r>
              <a:rPr lang="en-GB" dirty="0"/>
              <a:t>These are collected at the front of the Chapter in a Plate.</a:t>
            </a:r>
          </a:p>
          <a:p>
            <a:r>
              <a:rPr lang="en-GB" sz="1800" dirty="0"/>
              <a:t>Many show timeseries or </a:t>
            </a:r>
            <a:r>
              <a:rPr lang="en-GB" sz="1800" dirty="0" err="1"/>
              <a:t>Hovmüller</a:t>
            </a:r>
            <a:r>
              <a:rPr lang="en-GB" sz="1800" dirty="0"/>
              <a:t> plots for the temporal behaviour</a:t>
            </a:r>
          </a:p>
          <a:p>
            <a:pPr lvl="1"/>
            <a:r>
              <a:rPr lang="en-GB" dirty="0"/>
              <a:t>Images of specific events or conditions are also included.</a:t>
            </a:r>
          </a:p>
          <a:p>
            <a:r>
              <a:rPr lang="en-GB" sz="1800" dirty="0"/>
              <a:t>We ask for as many products to be included as possible</a:t>
            </a:r>
          </a:p>
          <a:p>
            <a:pPr lvl="1"/>
            <a:r>
              <a:rPr lang="en-GB" dirty="0"/>
              <a:t>In-situ, reanalyses, satellite &amp; model (if appropriate)</a:t>
            </a:r>
          </a:p>
          <a:p>
            <a:pPr lvl="1"/>
            <a:r>
              <a:rPr lang="en-GB" dirty="0"/>
              <a:t>Uncertainties where possible (reviewers regularly ask for these!)</a:t>
            </a:r>
          </a:p>
          <a:p>
            <a:r>
              <a:rPr lang="en-GB" sz="1800" dirty="0"/>
              <a:t>As well as established sections, we have “Sidebars”</a:t>
            </a:r>
          </a:p>
          <a:p>
            <a:pPr lvl="1"/>
            <a:r>
              <a:rPr lang="en-GB" dirty="0"/>
              <a:t>Slightly longer pieces to introduce a new variable or highlight a specific event.</a:t>
            </a:r>
            <a:endParaRPr lang="en-GB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9817B5-F40F-42EC-AD1D-F8DE6F6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2 – Global Climate</a:t>
            </a:r>
          </a:p>
        </p:txBody>
      </p:sp>
    </p:spTree>
    <p:extLst>
      <p:ext uri="{BB962C8B-B14F-4D97-AF65-F5344CB8AC3E}">
        <p14:creationId xmlns:p14="http://schemas.microsoft.com/office/powerpoint/2010/main" val="407123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69B1B-3CB2-42A1-BA71-B7AF6BFF9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548000"/>
            <a:ext cx="8229848" cy="3060000"/>
          </a:xfrm>
        </p:spPr>
        <p:txBody>
          <a:bodyPr>
            <a:normAutofit/>
          </a:bodyPr>
          <a:lstStyle/>
          <a:p>
            <a:r>
              <a:rPr lang="en-GB" sz="1800" dirty="0"/>
              <a:t>Although the chapter has been provisionally accepted, the report has not been published yet (23/6/2020)</a:t>
            </a:r>
          </a:p>
          <a:p>
            <a:r>
              <a:rPr lang="en-GB" sz="1800" dirty="0"/>
              <a:t>Hence I will show you 2018’s plots and results for a flavour of what it contains</a:t>
            </a:r>
          </a:p>
          <a:p>
            <a:pPr lvl="1"/>
            <a:r>
              <a:rPr lang="en-GB" dirty="0"/>
              <a:t>Stronger focus on the temperature section but other highlights as well.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FC524-8694-4112-9131-9EBDF806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SotC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32040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CACEDF-0277-49B8-9133-2ED82505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Temperature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76453A-A722-453F-8B72-E5AAC192DC4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749425"/>
            <a:ext cx="4194175" cy="2049463"/>
          </a:xfrm>
        </p:spPr>
        <p:txBody>
          <a:bodyPr>
            <a:normAutofit/>
          </a:bodyPr>
          <a:lstStyle/>
          <a:p>
            <a:r>
              <a:rPr lang="en-GB" sz="1800" dirty="0"/>
              <a:t>2018 was the 4</a:t>
            </a:r>
            <a:r>
              <a:rPr lang="en-GB" sz="1800" baseline="30000" dirty="0"/>
              <a:t>th</a:t>
            </a:r>
            <a:r>
              <a:rPr lang="en-GB" sz="1800" dirty="0"/>
              <a:t> warmest after 2016, 2015 &amp; 2017</a:t>
            </a:r>
          </a:p>
          <a:p>
            <a:pPr lvl="1"/>
            <a:r>
              <a:rPr lang="en-GB" sz="1400" dirty="0"/>
              <a:t>Also for land and ocean separately</a:t>
            </a:r>
          </a:p>
          <a:p>
            <a:r>
              <a:rPr lang="en-GB" sz="1800" dirty="0"/>
              <a:t>Every year since 2000 has been above the 1981-2010 average.</a:t>
            </a:r>
          </a:p>
          <a:p>
            <a:r>
              <a:rPr lang="en-GB" sz="1800" dirty="0"/>
              <a:t>Some regions were cooler, but do not dominate the global signal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4AF8CB-1823-4C7B-9080-84AD088DF05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3324225"/>
            <a:ext cx="2455862" cy="1593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6ED44-6D4A-4762-B3D9-B971B0A2BF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968" y="258118"/>
            <a:ext cx="2455008" cy="1595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1CE6A-59F0-4FEF-9FF1-9B03793769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968" y="1804211"/>
            <a:ext cx="2455008" cy="1595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EF80C-AA59-4C1B-9245-AD371BB30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976" y="0"/>
            <a:ext cx="2143125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39353A-7D9D-4684-964C-7A565FCEDE9C}"/>
              </a:ext>
            </a:extLst>
          </p:cNvPr>
          <p:cNvSpPr txBox="1"/>
          <p:nvPr/>
        </p:nvSpPr>
        <p:spPr>
          <a:xfrm>
            <a:off x="252000" y="1315752"/>
            <a:ext cx="266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Surface Air Temperature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4B94A-1CFE-46EF-91C9-F239139B69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9500"/>
            <a:ext cx="21600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8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8344D-FDF3-451C-A8C5-5A3C43C3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Temperature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9ED69-82B0-4567-A244-C35E35D836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45" y="565263"/>
            <a:ext cx="4586255" cy="40129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4F872A-4911-429C-AF8A-8C80B0D3EA93}"/>
              </a:ext>
            </a:extLst>
          </p:cNvPr>
          <p:cNvSpPr txBox="1"/>
          <p:nvPr/>
        </p:nvSpPr>
        <p:spPr>
          <a:xfrm>
            <a:off x="252000" y="1315752"/>
            <a:ext cx="204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Lake Temperature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48158E6-C6B5-4D36-BDFA-5AA721724C26}"/>
              </a:ext>
            </a:extLst>
          </p:cNvPr>
          <p:cNvSpPr txBox="1">
            <a:spLocks/>
          </p:cNvSpPr>
          <p:nvPr/>
        </p:nvSpPr>
        <p:spPr>
          <a:xfrm>
            <a:off x="378199" y="1783450"/>
            <a:ext cx="4371221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Satellite derived lake temperatures</a:t>
            </a:r>
          </a:p>
          <a:p>
            <a:r>
              <a:rPr lang="en-GB" sz="1800" dirty="0"/>
              <a:t>Warming trend has continued</a:t>
            </a:r>
          </a:p>
          <a:p>
            <a:pPr lvl="1"/>
            <a:r>
              <a:rPr lang="en-GB" sz="1400" dirty="0"/>
              <a:t>0.27°C per decade</a:t>
            </a:r>
          </a:p>
          <a:p>
            <a:r>
              <a:rPr lang="en-GB" sz="1800" dirty="0"/>
              <a:t>In 2018</a:t>
            </a:r>
          </a:p>
          <a:p>
            <a:pPr lvl="1"/>
            <a:r>
              <a:rPr lang="en-GB" sz="1400" dirty="0"/>
              <a:t>60% show above average temperatures</a:t>
            </a:r>
          </a:p>
          <a:p>
            <a:pPr lvl="1"/>
            <a:r>
              <a:rPr lang="en-GB" sz="1400" dirty="0"/>
              <a:t>40% show below average temperatures</a:t>
            </a:r>
          </a:p>
        </p:txBody>
      </p:sp>
    </p:spTree>
    <p:extLst>
      <p:ext uri="{BB962C8B-B14F-4D97-AF65-F5344CB8AC3E}">
        <p14:creationId xmlns:p14="http://schemas.microsoft.com/office/powerpoint/2010/main" val="219437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6CDCC3-5D1A-4443-8D06-CAE37543E1DA}" vid="{782BD56F-88CB-4E51-BC56-789B60A50E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9" ma:contentTypeDescription="Create a new document." ma:contentTypeScope="" ma:versionID="3285ca281e48e867925d3a5b4e9527e2">
  <xsd:schema xmlns:xsd="http://www.w3.org/2001/XMLSchema" xmlns:xs="http://www.w3.org/2001/XMLSchema" xmlns:p="http://schemas.microsoft.com/office/2006/metadata/properties" xmlns:ns3="d5f456a8-998e-4615-8aa7-08c9413f4944" xmlns:ns4="39e328b5-fd55-4aa2-9335-b42da031234f" targetNamespace="http://schemas.microsoft.com/office/2006/metadata/properties" ma:root="true" ma:fieldsID="4a5f1952da7d5ff3dabc26527f7ed365" ns3:_="" ns4:_="">
    <xsd:import namespace="d5f456a8-998e-4615-8aa7-08c9413f4944"/>
    <xsd:import namespace="39e328b5-fd55-4aa2-9335-b42da03123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402F84-69F6-4144-982E-F7A103ED3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456a8-998e-4615-8aa7-08c9413f4944"/>
    <ds:schemaRef ds:uri="39e328b5-fd55-4aa2-9335-b42da03123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58259-662C-4336-9C66-FFBD2E6624C7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39e328b5-fd55-4aa2-9335-b42da031234f"/>
    <ds:schemaRef ds:uri="http://purl.org/dc/terms/"/>
    <ds:schemaRef ds:uri="d5f456a8-998e-4615-8aa7-08c9413f4944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5F980D3-29CE-43BD-B4F8-037D1C5C0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1069</Words>
  <Application>Microsoft Office PowerPoint</Application>
  <PresentationFormat>On-screen Show (16:9)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BAMS State of the Climate Overview of “Global Climate” Chapter</vt:lpstr>
      <vt:lpstr>What is the “State of the Climate”</vt:lpstr>
      <vt:lpstr>SotC remit</vt:lpstr>
      <vt:lpstr>State of the Climate (SotC) 2019</vt:lpstr>
      <vt:lpstr>SotC Ch2 in numbers</vt:lpstr>
      <vt:lpstr>Chapter 2 – Global Climate</vt:lpstr>
      <vt:lpstr>SotC 2019</vt:lpstr>
      <vt:lpstr>Temperature</vt:lpstr>
      <vt:lpstr>Temperature</vt:lpstr>
      <vt:lpstr>Temperature</vt:lpstr>
      <vt:lpstr>Temperature</vt:lpstr>
      <vt:lpstr>Cryosphere</vt:lpstr>
      <vt:lpstr>Hydrological Cycle</vt:lpstr>
      <vt:lpstr>Hydrological Cycle</vt:lpstr>
      <vt:lpstr>Atmospheric Circulation</vt:lpstr>
      <vt:lpstr>Atmospheric Composition</vt:lpstr>
      <vt:lpstr>Atmospheric Composition</vt:lpstr>
      <vt:lpstr>Land Surface</vt:lpstr>
      <vt:lpstr>Many indicators of change</vt:lpstr>
      <vt:lpstr>Summary &amp; Questions</vt:lpstr>
      <vt:lpstr>Questions?</vt:lpstr>
    </vt:vector>
  </TitlesOfParts>
  <Company>Met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Dunn, Robert</dc:creator>
  <cp:lastModifiedBy>Dunn, Robert</cp:lastModifiedBy>
  <cp:revision>1</cp:revision>
  <dcterms:created xsi:type="dcterms:W3CDTF">2020-01-08T15:57:47Z</dcterms:created>
  <dcterms:modified xsi:type="dcterms:W3CDTF">2020-06-23T15:53:35Z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