
<file path=[Content_Types].xml><?xml version="1.0" encoding="utf-8"?>
<Types xmlns="http://schemas.openxmlformats.org/package/2006/content-types">
  <Default Extension="png" ContentType="image/png"/>
  <Default Extension="rels" ContentType="application/vnd.openxmlformats-package.relationships+xml"/>
  <Default Extension="jpeg" ContentType="image/jpeg"/>
  <Default Extension="xml" ContentType="application/xml"/>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8.xml.rels" ContentType="application/vnd.openxmlformats-package.relationships+xml"/>
  <Override PartName="/ppt/slideLayouts/_rels/slideLayout5.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customXml/itemProps2.xml" ContentType="application/vnd.openxmlformats-officedocument.customXmlProperties+xml"/>
  <Override PartName="/customXml/itemProps1.xml" ContentType="application/vnd.openxmlformats-officedocument.customXmlProperties+xml"/>
  <Override PartName="/ppt/_rels/presentation.xml.rels" ContentType="application/vnd.openxmlformats-package.relationships+xml"/>
  <Override PartName="/customXml/itemProps3.xml" ContentType="application/vnd.openxmlformats-officedocument.customXml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Lst>
  <p:sldSz cx="12192000" cy="6858000"/>
  <p:notesSz cx="7559675" cy="10691812"/>
</p:presentation>
</file>

<file path=ppt/_rels/presentation.xml.rels><?xml version="1.0" encoding="UTF-8" standalone="yes"?>
<Relationships xmlns="http://schemas.openxmlformats.org/package/2006/relationships"><Relationship Id="rId8" Type="http://schemas.openxmlformats.org/officeDocument/2006/relationships/customXml" Target="../customXml/item3.xml"/><Relationship Id="rId3" Type="http://schemas.openxmlformats.org/officeDocument/2006/relationships/slide" Target="slides/slide1.xml"/><Relationship Id="rId7" Type="http://schemas.openxmlformats.org/officeDocument/2006/relationships/customXml" Target="../customXml/item2.xml"/><Relationship Id="rId2" Type="http://schemas.openxmlformats.org/officeDocument/2006/relationships/slideMaster" Target="slideMasters/slideMaster1.xml"/><Relationship Id="rId1" Type="http://schemas.openxmlformats.org/officeDocument/2006/relationships/theme" Target="theme/theme1.xml"/><Relationship Id="rId6" Type="http://schemas.openxmlformats.org/officeDocument/2006/relationships/customXml" Target="../customXml/item1.xml"/><Relationship Id="rId5" Type="http://schemas.openxmlformats.org/officeDocument/2006/relationships/slide" Target="slides/slide3.xml"/><Relationship Id="rId4" Type="http://schemas.openxmlformats.org/officeDocument/2006/relationships/slide" Target="slides/slide2.xml"/></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240" cy="1325160"/>
          </a:xfrm>
          <a:prstGeom prst="rect">
            <a:avLst/>
          </a:prstGeom>
        </p:spPr>
        <p:txBody>
          <a:bodyPr anchor="ctr">
            <a:noAutofit/>
          </a:bodyPr>
          <a:p>
            <a:pPr>
              <a:lnSpc>
                <a:spcPct val="90000"/>
              </a:lnSpc>
            </a:pPr>
            <a:r>
              <a:rPr b="0" lang="en-US" sz="4400" spc="-1" strike="noStrike">
                <a:solidFill>
                  <a:srgbClr val="000000"/>
                </a:solidFill>
                <a:latin typeface="Calibri Light"/>
              </a:rPr>
              <a:t>Click to edit Master title style</a:t>
            </a:r>
            <a:endParaRPr b="0" lang="en-US" sz="4400" spc="-1" strike="noStrike">
              <a:solidFill>
                <a:srgbClr val="000000"/>
              </a:solidFill>
              <a:latin typeface="Calibri"/>
            </a:endParaRPr>
          </a:p>
        </p:txBody>
      </p:sp>
      <p:sp>
        <p:nvSpPr>
          <p:cNvPr id="1" name="PlaceHolder 2"/>
          <p:cNvSpPr>
            <a:spLocks noGrp="1"/>
          </p:cNvSpPr>
          <p:nvPr>
            <p:ph type="body"/>
          </p:nvPr>
        </p:nvSpPr>
        <p:spPr>
          <a:xfrm>
            <a:off x="838080" y="1825560"/>
            <a:ext cx="10515240" cy="4350960"/>
          </a:xfrm>
          <a:prstGeom prst="rect">
            <a:avLst/>
          </a:prstGeom>
        </p:spPr>
        <p:txBody>
          <a:bodyPr>
            <a:noAutofit/>
          </a:bodyPr>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Edit Master text styles</a:t>
            </a:r>
            <a:endParaRPr b="0" lang="en-US" sz="2800" spc="-1" strike="noStrike">
              <a:solidFill>
                <a:srgbClr val="000000"/>
              </a:solidFill>
              <a:latin typeface="Calibri"/>
            </a:endParaRPr>
          </a:p>
          <a:p>
            <a:pPr lvl="1" marL="685800" indent="-228240">
              <a:lnSpc>
                <a:spcPct val="90000"/>
              </a:lnSpc>
              <a:spcBef>
                <a:spcPts val="499"/>
              </a:spcBef>
              <a:buClr>
                <a:srgbClr val="000000"/>
              </a:buClr>
              <a:buFont typeface="Arial"/>
              <a:buChar char="•"/>
            </a:pPr>
            <a:r>
              <a:rPr b="0" lang="en-US" sz="2400" spc="-1" strike="noStrike">
                <a:solidFill>
                  <a:srgbClr val="000000"/>
                </a:solidFill>
                <a:latin typeface="Calibri"/>
              </a:rPr>
              <a:t>Second level</a:t>
            </a:r>
            <a:endParaRPr b="0" lang="en-US" sz="2400" spc="-1" strike="noStrike">
              <a:solidFill>
                <a:srgbClr val="000000"/>
              </a:solidFill>
              <a:latin typeface="Calibri"/>
            </a:endParaRPr>
          </a:p>
          <a:p>
            <a:pPr lvl="2" marL="1143000" indent="-228240">
              <a:lnSpc>
                <a:spcPct val="90000"/>
              </a:lnSpc>
              <a:spcBef>
                <a:spcPts val="499"/>
              </a:spcBef>
              <a:buClr>
                <a:srgbClr val="000000"/>
              </a:buClr>
              <a:buFont typeface="Arial"/>
              <a:buChar char="•"/>
            </a:pPr>
            <a:r>
              <a:rPr b="0" lang="en-US" sz="2000" spc="-1" strike="noStrike">
                <a:solidFill>
                  <a:srgbClr val="000000"/>
                </a:solidFill>
                <a:latin typeface="Calibri"/>
              </a:rPr>
              <a:t>Third level</a:t>
            </a:r>
            <a:endParaRPr b="0" lang="en-US" sz="2000" spc="-1" strike="noStrike">
              <a:solidFill>
                <a:srgbClr val="000000"/>
              </a:solidFill>
              <a:latin typeface="Calibri"/>
            </a:endParaRPr>
          </a:p>
          <a:p>
            <a:pPr lvl="3" marL="1600200" indent="-228240">
              <a:lnSpc>
                <a:spcPct val="90000"/>
              </a:lnSpc>
              <a:spcBef>
                <a:spcPts val="499"/>
              </a:spcBef>
              <a:buClr>
                <a:srgbClr val="000000"/>
              </a:buClr>
              <a:buFont typeface="Arial"/>
              <a:buChar char="•"/>
            </a:pPr>
            <a:r>
              <a:rPr b="0" lang="en-US" sz="1800" spc="-1" strike="noStrike">
                <a:solidFill>
                  <a:srgbClr val="000000"/>
                </a:solidFill>
                <a:latin typeface="Calibri"/>
              </a:rPr>
              <a:t>Fourth level</a:t>
            </a:r>
            <a:endParaRPr b="0" lang="en-US" sz="1800" spc="-1" strike="noStrike">
              <a:solidFill>
                <a:srgbClr val="000000"/>
              </a:solidFill>
              <a:latin typeface="Calibri"/>
            </a:endParaRPr>
          </a:p>
          <a:p>
            <a:pPr lvl="4" marL="2057400" indent="-228240">
              <a:lnSpc>
                <a:spcPct val="90000"/>
              </a:lnSpc>
              <a:spcBef>
                <a:spcPts val="499"/>
              </a:spcBef>
              <a:buClr>
                <a:srgbClr val="000000"/>
              </a:buClr>
              <a:buFont typeface="Arial"/>
              <a:buChar char="•"/>
            </a:pPr>
            <a:r>
              <a:rPr b="0" lang="en-US" sz="1800" spc="-1" strike="noStrike">
                <a:solidFill>
                  <a:srgbClr val="000000"/>
                </a:solidFill>
                <a:latin typeface="Calibri"/>
              </a:rPr>
              <a:t>Fifth level</a:t>
            </a:r>
            <a:endParaRPr b="0" lang="en-US" sz="1800" spc="-1" strike="noStrike">
              <a:solidFill>
                <a:srgbClr val="000000"/>
              </a:solidFill>
              <a:latin typeface="Calibri"/>
            </a:endParaRPr>
          </a:p>
        </p:txBody>
      </p:sp>
      <p:sp>
        <p:nvSpPr>
          <p:cNvPr id="2" name="PlaceHolder 3"/>
          <p:cNvSpPr>
            <a:spLocks noGrp="1"/>
          </p:cNvSpPr>
          <p:nvPr>
            <p:ph type="dt"/>
          </p:nvPr>
        </p:nvSpPr>
        <p:spPr>
          <a:xfrm>
            <a:off x="838080" y="6356520"/>
            <a:ext cx="2742840" cy="364680"/>
          </a:xfrm>
          <a:prstGeom prst="rect">
            <a:avLst/>
          </a:prstGeom>
        </p:spPr>
        <p:txBody>
          <a:bodyPr anchor="ctr">
            <a:noAutofit/>
          </a:bodyPr>
          <a:p>
            <a:pPr>
              <a:lnSpc>
                <a:spcPct val="100000"/>
              </a:lnSpc>
            </a:pPr>
            <a:fld id="{D46E2B0F-E78C-4ACE-B1CE-6638B7BC0239}" type="datetime">
              <a:rPr b="0" lang="en-US" sz="1200" spc="-1" strike="noStrike">
                <a:solidFill>
                  <a:srgbClr val="8b8b8b"/>
                </a:solidFill>
                <a:latin typeface="Calibri"/>
              </a:rPr>
              <a:t>10/5/21</a:t>
            </a:fld>
            <a:endParaRPr b="0" lang="en-US" sz="1200" spc="-1" strike="noStrike">
              <a:latin typeface="Times New Roman"/>
            </a:endParaRPr>
          </a:p>
        </p:txBody>
      </p:sp>
      <p:sp>
        <p:nvSpPr>
          <p:cNvPr id="3" name="PlaceHolder 4"/>
          <p:cNvSpPr>
            <a:spLocks noGrp="1"/>
          </p:cNvSpPr>
          <p:nvPr>
            <p:ph type="ftr"/>
          </p:nvPr>
        </p:nvSpPr>
        <p:spPr>
          <a:xfrm>
            <a:off x="4038480" y="6356520"/>
            <a:ext cx="4114440" cy="364680"/>
          </a:xfrm>
          <a:prstGeom prst="rect">
            <a:avLst/>
          </a:prstGeom>
        </p:spPr>
        <p:txBody>
          <a:bodyPr anchor="ctr">
            <a:noAutofit/>
          </a:bodyPr>
          <a:p>
            <a:endParaRPr b="0" lang="en-US" sz="2400" spc="-1" strike="noStrike">
              <a:latin typeface="Times New Roman"/>
            </a:endParaRPr>
          </a:p>
        </p:txBody>
      </p:sp>
      <p:sp>
        <p:nvSpPr>
          <p:cNvPr id="4" name="PlaceHolder 5"/>
          <p:cNvSpPr>
            <a:spLocks noGrp="1"/>
          </p:cNvSpPr>
          <p:nvPr>
            <p:ph type="sldNum"/>
          </p:nvPr>
        </p:nvSpPr>
        <p:spPr>
          <a:xfrm>
            <a:off x="8610480" y="6356520"/>
            <a:ext cx="2742840" cy="364680"/>
          </a:xfrm>
          <a:prstGeom prst="rect">
            <a:avLst/>
          </a:prstGeom>
        </p:spPr>
        <p:txBody>
          <a:bodyPr anchor="ctr">
            <a:noAutofit/>
          </a:bodyPr>
          <a:p>
            <a:pPr algn="r">
              <a:lnSpc>
                <a:spcPct val="100000"/>
              </a:lnSpc>
            </a:pPr>
            <a:fld id="{14B7D584-9615-4DC3-89BC-115694694AB0}" type="slidenum">
              <a:rPr b="0" lang="en-US" sz="1200" spc="-1" strike="noStrike">
                <a:solidFill>
                  <a:srgbClr val="8b8b8b"/>
                </a:solidFill>
                <a:latin typeface="Calibri"/>
              </a:rPr>
              <a:t>&lt;number&gt;</a:t>
            </a:fld>
            <a:endParaRPr b="0" lang="en-US"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TextShape 1"/>
          <p:cNvSpPr txBox="1"/>
          <p:nvPr/>
        </p:nvSpPr>
        <p:spPr>
          <a:xfrm>
            <a:off x="838080" y="102960"/>
            <a:ext cx="10515240" cy="753840"/>
          </a:xfrm>
          <a:prstGeom prst="rect">
            <a:avLst/>
          </a:prstGeom>
          <a:noFill/>
          <a:ln>
            <a:noFill/>
          </a:ln>
        </p:spPr>
        <p:txBody>
          <a:bodyPr anchor="ctr">
            <a:noAutofit/>
          </a:bodyPr>
          <a:p>
            <a:pPr>
              <a:lnSpc>
                <a:spcPct val="90000"/>
              </a:lnSpc>
            </a:pPr>
            <a:r>
              <a:rPr b="0" lang="en-US" sz="2800" spc="-1" strike="noStrike">
                <a:solidFill>
                  <a:srgbClr val="000000"/>
                </a:solidFill>
                <a:latin typeface="Calibri Light"/>
              </a:rPr>
              <a:t>CCI CMUG Integration Meeting #10</a:t>
            </a:r>
            <a:br/>
            <a:r>
              <a:rPr b="0" lang="en-US" sz="2800" spc="-1" strike="noStrike">
                <a:solidFill>
                  <a:srgbClr val="000000"/>
                </a:solidFill>
                <a:latin typeface="Calibri Light"/>
              </a:rPr>
              <a:t>Cryosphere breakout session, 05 October 2021 (10:40-11:40 am BST)</a:t>
            </a:r>
            <a:endParaRPr b="0" lang="en-US" sz="2800" spc="-1" strike="noStrike">
              <a:solidFill>
                <a:srgbClr val="000000"/>
              </a:solidFill>
              <a:latin typeface="Calibri"/>
            </a:endParaRPr>
          </a:p>
        </p:txBody>
      </p:sp>
      <p:sp>
        <p:nvSpPr>
          <p:cNvPr id="42" name="CustomShape 2"/>
          <p:cNvSpPr/>
          <p:nvPr/>
        </p:nvSpPr>
        <p:spPr>
          <a:xfrm>
            <a:off x="609480" y="957600"/>
            <a:ext cx="10972440" cy="5930280"/>
          </a:xfrm>
          <a:prstGeom prst="rect">
            <a:avLst/>
          </a:prstGeom>
          <a:noFill/>
          <a:ln>
            <a:noFill/>
          </a:ln>
        </p:spPr>
        <p:style>
          <a:lnRef idx="0"/>
          <a:fillRef idx="0"/>
          <a:effectRef idx="0"/>
          <a:fontRef idx="minor"/>
        </p:style>
        <p:txBody>
          <a:bodyPr lIns="90000" rIns="90000" tIns="45000" bIns="45000">
            <a:spAutoFit/>
          </a:bodyPr>
          <a:p>
            <a:pPr marL="285840" indent="-285480">
              <a:lnSpc>
                <a:spcPct val="100000"/>
              </a:lnSpc>
              <a:buClr>
                <a:srgbClr val="000000"/>
              </a:buClr>
              <a:buFont typeface="Arial"/>
              <a:buChar char="•"/>
            </a:pPr>
            <a:r>
              <a:rPr b="0" lang="en-US" sz="1600" spc="-1" strike="noStrike">
                <a:solidFill>
                  <a:srgbClr val="000000"/>
                </a:solidFill>
                <a:latin typeface="Calibri"/>
              </a:rPr>
              <a:t>Discuss result of the Science highlights.</a:t>
            </a:r>
            <a:endParaRPr b="0" lang="en-US" sz="1600" spc="-1" strike="noStrike">
              <a:latin typeface="Arial"/>
            </a:endParaRPr>
          </a:p>
          <a:p>
            <a:pPr marL="285840" indent="-285480">
              <a:lnSpc>
                <a:spcPct val="100000"/>
              </a:lnSpc>
              <a:buClr>
                <a:srgbClr val="000000"/>
              </a:buClr>
              <a:buFont typeface="Arial"/>
              <a:buChar char="•"/>
            </a:pPr>
            <a:r>
              <a:rPr b="0" lang="en-US" sz="1600" spc="-1" strike="noStrike">
                <a:solidFill>
                  <a:srgbClr val="000000"/>
                </a:solidFill>
                <a:latin typeface="Calibri"/>
              </a:rPr>
              <a:t>What highlights have been missing? What should have been done instead?</a:t>
            </a:r>
            <a:endParaRPr b="0" lang="en-US" sz="1600" spc="-1" strike="noStrike">
              <a:latin typeface="Arial"/>
            </a:endParaRPr>
          </a:p>
          <a:p>
            <a:pPr marL="285840" indent="-285480">
              <a:lnSpc>
                <a:spcPct val="100000"/>
              </a:lnSpc>
              <a:buClr>
                <a:srgbClr val="000000"/>
              </a:buClr>
              <a:buFont typeface="Arial"/>
              <a:buChar char="•"/>
            </a:pPr>
            <a:r>
              <a:rPr b="0" lang="en-US" sz="1600" spc="-1" strike="noStrike">
                <a:solidFill>
                  <a:srgbClr val="000000"/>
                </a:solidFill>
                <a:latin typeface="Calibri"/>
              </a:rPr>
              <a:t>How can we build on this?</a:t>
            </a:r>
            <a:endParaRPr b="0" lang="en-US" sz="1600" spc="-1" strike="noStrike">
              <a:latin typeface="Arial"/>
            </a:endParaRPr>
          </a:p>
          <a:p>
            <a:pPr>
              <a:lnSpc>
                <a:spcPct val="100000"/>
              </a:lnSpc>
            </a:pPr>
            <a:endParaRPr b="0" lang="en-US" sz="1600" spc="-1" strike="noStrike">
              <a:latin typeface="Arial"/>
            </a:endParaRPr>
          </a:p>
          <a:p>
            <a:pPr>
              <a:lnSpc>
                <a:spcPct val="100000"/>
              </a:lnSpc>
            </a:pPr>
            <a:r>
              <a:rPr b="0" lang="en-US" sz="1600" spc="-1" strike="noStrike">
                <a:solidFill>
                  <a:srgbClr val="000000"/>
                </a:solidFill>
                <a:latin typeface="Calibri"/>
              </a:rPr>
              <a:t>Brief summary of what has been done in CMUG on Cryosphere (Andreas slides): </a:t>
            </a:r>
            <a:endParaRPr b="0" lang="en-US" sz="1600" spc="-1" strike="noStrike">
              <a:latin typeface="Arial"/>
            </a:endParaRPr>
          </a:p>
          <a:p>
            <a:pPr>
              <a:lnSpc>
                <a:spcPct val="100000"/>
              </a:lnSpc>
            </a:pPr>
            <a:r>
              <a:rPr b="0" lang="en-US" sz="1600" spc="-1" strike="noStrike">
                <a:solidFill>
                  <a:srgbClr val="000000"/>
                </a:solidFill>
                <a:latin typeface="Calibri"/>
              </a:rPr>
              <a:t>Consistency CCI SM, Permafrost, SWE and LAI </a:t>
            </a:r>
            <a:r>
              <a:rPr b="0" lang="en-US" sz="1600" spc="-1" strike="noStrike">
                <a:solidFill>
                  <a:srgbClr val="000000"/>
                </a:solidFill>
                <a:latin typeface="Wingdings"/>
              </a:rPr>
              <a:t></a:t>
            </a:r>
            <a:r>
              <a:rPr b="0" lang="en-US" sz="1600" spc="-1" strike="noStrike">
                <a:solidFill>
                  <a:srgbClr val="000000"/>
                </a:solidFill>
                <a:latin typeface="Calibri"/>
              </a:rPr>
              <a:t> </a:t>
            </a:r>
            <a:endParaRPr b="0" lang="en-US" sz="1600" spc="-1" strike="noStrike">
              <a:latin typeface="Arial"/>
            </a:endParaRPr>
          </a:p>
          <a:p>
            <a:pPr>
              <a:lnSpc>
                <a:spcPct val="100000"/>
              </a:lnSpc>
            </a:pPr>
            <a:r>
              <a:rPr b="0" lang="en-US" sz="1600" spc="-1" strike="noStrike">
                <a:solidFill>
                  <a:srgbClr val="000000"/>
                </a:solidFill>
                <a:latin typeface="Calibri"/>
              </a:rPr>
              <a:t>Thomas L. asked to know more on observational uncertainties to climate model scales </a:t>
            </a:r>
            <a:r>
              <a:rPr b="0" lang="en-US" sz="1600" spc="-1" strike="noStrike">
                <a:solidFill>
                  <a:srgbClr val="000000"/>
                </a:solidFill>
                <a:latin typeface="Wingdings"/>
              </a:rPr>
              <a:t></a:t>
            </a:r>
            <a:r>
              <a:rPr b="0" lang="en-US" sz="1600" spc="-1" strike="noStrike">
                <a:solidFill>
                  <a:srgbClr val="000000"/>
                </a:solidFill>
                <a:latin typeface="Calibri"/>
              </a:rPr>
              <a:t> Is it fair to say that CMUG need to talk to ECV projects, because some were not aware of certain studies? More than just at CMUG Integration meeting?</a:t>
            </a:r>
            <a:endParaRPr b="0" lang="en-US" sz="1600" spc="-1" strike="noStrike">
              <a:latin typeface="Arial"/>
            </a:endParaRPr>
          </a:p>
          <a:p>
            <a:pPr>
              <a:lnSpc>
                <a:spcPct val="100000"/>
              </a:lnSpc>
            </a:pPr>
            <a:endParaRPr b="0" lang="en-US" sz="1600" spc="-1" strike="noStrike">
              <a:latin typeface="Arial"/>
            </a:endParaRPr>
          </a:p>
          <a:p>
            <a:pPr>
              <a:lnSpc>
                <a:spcPct val="100000"/>
              </a:lnSpc>
            </a:pPr>
            <a:r>
              <a:rPr b="0" lang="en-US" sz="1600" spc="-1" strike="noStrike">
                <a:solidFill>
                  <a:srgbClr val="000000"/>
                </a:solidFill>
                <a:latin typeface="Calibri"/>
              </a:rPr>
              <a:t>CMUG has used these cryosphere ECVs: Snow,  Permafrost, Sea Ice</a:t>
            </a:r>
            <a:endParaRPr b="0" lang="en-US" sz="1600" spc="-1" strike="noStrike">
              <a:latin typeface="Arial"/>
            </a:endParaRPr>
          </a:p>
          <a:p>
            <a:pPr>
              <a:lnSpc>
                <a:spcPct val="100000"/>
              </a:lnSpc>
            </a:pPr>
            <a:r>
              <a:rPr b="0" lang="en-US" sz="1600" spc="-1" strike="noStrike">
                <a:solidFill>
                  <a:srgbClr val="000000"/>
                </a:solidFill>
                <a:latin typeface="Calibri"/>
              </a:rPr>
              <a:t>-Louise S. mentions there is not much done on </a:t>
            </a:r>
            <a:r>
              <a:rPr b="0" lang="en-US" sz="1600" spc="-1" strike="noStrike">
                <a:solidFill>
                  <a:srgbClr val="000000"/>
                </a:solidFill>
                <a:highlight>
                  <a:srgbClr val="ffff00"/>
                </a:highlight>
                <a:latin typeface="Calibri"/>
              </a:rPr>
              <a:t>ice sheets</a:t>
            </a:r>
            <a:r>
              <a:rPr b="0" lang="en-US" sz="1600" spc="-1" strike="noStrike">
                <a:solidFill>
                  <a:srgbClr val="000000"/>
                </a:solidFill>
                <a:latin typeface="Calibri"/>
              </a:rPr>
              <a:t> </a:t>
            </a:r>
            <a:r>
              <a:rPr b="0" lang="en-US" sz="1600" spc="-1" strike="noStrike">
                <a:solidFill>
                  <a:srgbClr val="000000"/>
                </a:solidFill>
                <a:latin typeface="Wingdings"/>
              </a:rPr>
              <a:t></a:t>
            </a:r>
            <a:r>
              <a:rPr b="0" lang="en-US" sz="1600" spc="-1" strike="noStrike">
                <a:solidFill>
                  <a:srgbClr val="000000"/>
                </a:solidFill>
                <a:latin typeface="Calibri"/>
              </a:rPr>
              <a:t> why, is it a scale issue? Or is it a problem of expertise within CMUG?</a:t>
            </a:r>
            <a:endParaRPr b="0" lang="en-US" sz="1600" spc="-1" strike="noStrike">
              <a:latin typeface="Arial"/>
            </a:endParaRPr>
          </a:p>
          <a:p>
            <a:pPr>
              <a:lnSpc>
                <a:spcPct val="100000"/>
              </a:lnSpc>
            </a:pPr>
            <a:r>
              <a:rPr b="0" lang="en-US" sz="1600" spc="-1" strike="noStrike">
                <a:solidFill>
                  <a:srgbClr val="000000"/>
                </a:solidFill>
                <a:latin typeface="Calibri"/>
              </a:rPr>
              <a:t>-Gabi S. is any of the model waiting on </a:t>
            </a:r>
            <a:r>
              <a:rPr b="0" lang="en-US" sz="1600" spc="-1" strike="noStrike">
                <a:solidFill>
                  <a:srgbClr val="000000"/>
                </a:solidFill>
                <a:highlight>
                  <a:srgbClr val="ffff00"/>
                </a:highlight>
                <a:latin typeface="Calibri"/>
              </a:rPr>
              <a:t>Snow Cover Fraction</a:t>
            </a:r>
            <a:r>
              <a:rPr b="0" lang="en-US" sz="1600" spc="-1" strike="noStrike">
                <a:solidFill>
                  <a:srgbClr val="000000"/>
                </a:solidFill>
                <a:latin typeface="Calibri"/>
              </a:rPr>
              <a:t>? The current model uses Snow Water Equivalent. Is there any communication between CMUG scientists and CRG </a:t>
            </a:r>
            <a:r>
              <a:rPr b="0" lang="en-US" sz="1600" spc="-1" strike="noStrike">
                <a:solidFill>
                  <a:srgbClr val="000000"/>
                </a:solidFill>
                <a:latin typeface="Wingdings"/>
              </a:rPr>
              <a:t></a:t>
            </a:r>
            <a:r>
              <a:rPr b="0" lang="en-US" sz="1600" spc="-1" strike="noStrike">
                <a:solidFill>
                  <a:srgbClr val="000000"/>
                </a:solidFill>
                <a:latin typeface="Calibri"/>
              </a:rPr>
              <a:t> </a:t>
            </a:r>
            <a:r>
              <a:rPr b="0" lang="en-US" sz="1600" spc="-1" strike="noStrike">
                <a:solidFill>
                  <a:srgbClr val="000000"/>
                </a:solidFill>
                <a:highlight>
                  <a:srgbClr val="ffff00"/>
                </a:highlight>
                <a:latin typeface="Calibri"/>
              </a:rPr>
              <a:t>we need CMUG scientists to come to CRG meetings to improve communication</a:t>
            </a:r>
            <a:r>
              <a:rPr b="0" lang="en-US" sz="1600" spc="-1" strike="noStrike">
                <a:solidFill>
                  <a:srgbClr val="000000"/>
                </a:solidFill>
                <a:latin typeface="Calibri"/>
              </a:rPr>
              <a:t>, it would really benefit all. </a:t>
            </a:r>
            <a:endParaRPr b="0" lang="en-US" sz="1600" spc="-1" strike="noStrike">
              <a:latin typeface="Arial"/>
            </a:endParaRPr>
          </a:p>
          <a:p>
            <a:pPr>
              <a:lnSpc>
                <a:spcPct val="100000"/>
              </a:lnSpc>
            </a:pPr>
            <a:r>
              <a:rPr b="0" lang="en-US" sz="1600" spc="-1" strike="noStrike">
                <a:solidFill>
                  <a:srgbClr val="000000"/>
                </a:solidFill>
                <a:latin typeface="Calibri"/>
              </a:rPr>
              <a:t>-CMUG is useful because it brings the </a:t>
            </a:r>
            <a:r>
              <a:rPr b="0" lang="en-US" sz="1600" spc="-1" strike="noStrike">
                <a:solidFill>
                  <a:srgbClr val="000000"/>
                </a:solidFill>
                <a:highlight>
                  <a:srgbClr val="ffff00"/>
                </a:highlight>
                <a:latin typeface="Calibri"/>
              </a:rPr>
              <a:t>integrative approach on case studies that are our of the scope of the individual projects</a:t>
            </a:r>
            <a:endParaRPr b="0" lang="en-US" sz="1600" spc="-1" strike="noStrike">
              <a:latin typeface="Arial"/>
            </a:endParaRPr>
          </a:p>
          <a:p>
            <a:pPr>
              <a:lnSpc>
                <a:spcPct val="100000"/>
              </a:lnSpc>
            </a:pPr>
            <a:r>
              <a:rPr b="0" lang="en-US" sz="1600" spc="-1" strike="noStrike">
                <a:solidFill>
                  <a:srgbClr val="000000"/>
                </a:solidFill>
                <a:latin typeface="Calibri"/>
              </a:rPr>
              <a:t>-Thomas L.: We need to follow up on CMUG meetings. </a:t>
            </a:r>
            <a:r>
              <a:rPr b="0" lang="en-US" sz="1600" spc="-1" strike="noStrike">
                <a:solidFill>
                  <a:srgbClr val="000000"/>
                </a:solidFill>
                <a:highlight>
                  <a:srgbClr val="ffff00"/>
                </a:highlight>
                <a:latin typeface="Calibri"/>
              </a:rPr>
              <a:t>Because ECV projects pick up new ideas and CMUG integration and this then needs to be followed up</a:t>
            </a:r>
            <a:r>
              <a:rPr b="0" lang="en-US" sz="1600" spc="-1" strike="noStrike">
                <a:solidFill>
                  <a:srgbClr val="000000"/>
                </a:solidFill>
                <a:latin typeface="Calibri"/>
              </a:rPr>
              <a:t>.</a:t>
            </a:r>
            <a:endParaRPr b="0" lang="en-US" sz="1600" spc="-1" strike="noStrike">
              <a:latin typeface="Arial"/>
            </a:endParaRPr>
          </a:p>
          <a:p>
            <a:pPr>
              <a:lnSpc>
                <a:spcPct val="100000"/>
              </a:lnSpc>
            </a:pPr>
            <a:r>
              <a:rPr b="0" lang="en-US" sz="1600" spc="-1" strike="noStrike">
                <a:solidFill>
                  <a:srgbClr val="000000"/>
                </a:solidFill>
                <a:latin typeface="Calibri"/>
              </a:rPr>
              <a:t>-Thomas N. we are </a:t>
            </a:r>
            <a:r>
              <a:rPr b="0" lang="en-US" sz="1600" spc="-1" strike="noStrike">
                <a:solidFill>
                  <a:srgbClr val="000000"/>
                </a:solidFill>
                <a:highlight>
                  <a:srgbClr val="ffff00"/>
                </a:highlight>
                <a:latin typeface="Calibri"/>
              </a:rPr>
              <a:t>missing mountain regions</a:t>
            </a:r>
            <a:r>
              <a:rPr b="0" lang="en-US" sz="1600" spc="-1" strike="noStrike">
                <a:solidFill>
                  <a:srgbClr val="000000"/>
                </a:solidFill>
                <a:latin typeface="Calibri"/>
              </a:rPr>
              <a:t>. Experiments related to mountain regions would be very interesting and again quite a few ECVs could contribute to this so </a:t>
            </a:r>
            <a:r>
              <a:rPr b="0" lang="en-US" sz="1600" spc="-1" strike="noStrike">
                <a:solidFill>
                  <a:srgbClr val="000000"/>
                </a:solidFill>
                <a:highlight>
                  <a:srgbClr val="ffff00"/>
                </a:highlight>
                <a:latin typeface="Calibri"/>
              </a:rPr>
              <a:t>it’s more in the remit of CMUG to bring different data sets together</a:t>
            </a:r>
            <a:r>
              <a:rPr b="0" lang="en-US" sz="1600" spc="-1" strike="noStrike">
                <a:solidFill>
                  <a:srgbClr val="000000"/>
                </a:solidFill>
                <a:latin typeface="Calibri"/>
              </a:rPr>
              <a:t>.</a:t>
            </a:r>
            <a:endParaRPr b="0" lang="en-US" sz="1600" spc="-1" strike="noStrike">
              <a:latin typeface="Arial"/>
            </a:endParaRPr>
          </a:p>
          <a:p>
            <a:pPr>
              <a:lnSpc>
                <a:spcPct val="100000"/>
              </a:lnSpc>
            </a:pP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 name="TextShape 1"/>
          <p:cNvSpPr txBox="1"/>
          <p:nvPr/>
        </p:nvSpPr>
        <p:spPr>
          <a:xfrm>
            <a:off x="838080" y="102960"/>
            <a:ext cx="10515240" cy="753840"/>
          </a:xfrm>
          <a:prstGeom prst="rect">
            <a:avLst/>
          </a:prstGeom>
          <a:noFill/>
          <a:ln>
            <a:noFill/>
          </a:ln>
        </p:spPr>
        <p:txBody>
          <a:bodyPr anchor="ctr">
            <a:noAutofit/>
          </a:bodyPr>
          <a:p>
            <a:pPr>
              <a:lnSpc>
                <a:spcPct val="90000"/>
              </a:lnSpc>
            </a:pPr>
            <a:r>
              <a:rPr b="0" lang="en-US" sz="2800" spc="-1" strike="noStrike">
                <a:solidFill>
                  <a:srgbClr val="000000"/>
                </a:solidFill>
                <a:latin typeface="Calibri Light"/>
              </a:rPr>
              <a:t>CCI CMUG Integration Meeting #10</a:t>
            </a:r>
            <a:br/>
            <a:r>
              <a:rPr b="0" lang="en-US" sz="2800" spc="-1" strike="noStrike">
                <a:solidFill>
                  <a:srgbClr val="000000"/>
                </a:solidFill>
                <a:latin typeface="Calibri Light"/>
              </a:rPr>
              <a:t>Cryosphere breakout session, 05 October 2021 (10:40-11:40 am BST)</a:t>
            </a:r>
            <a:endParaRPr b="0" lang="en-US" sz="2800" spc="-1" strike="noStrike">
              <a:solidFill>
                <a:srgbClr val="000000"/>
              </a:solidFill>
              <a:latin typeface="Calibri"/>
            </a:endParaRPr>
          </a:p>
        </p:txBody>
      </p:sp>
      <p:sp>
        <p:nvSpPr>
          <p:cNvPr id="44" name="CustomShape 2"/>
          <p:cNvSpPr/>
          <p:nvPr/>
        </p:nvSpPr>
        <p:spPr>
          <a:xfrm>
            <a:off x="609480" y="957600"/>
            <a:ext cx="10972440" cy="6417000"/>
          </a:xfrm>
          <a:prstGeom prst="rect">
            <a:avLst/>
          </a:prstGeom>
          <a:noFill/>
          <a:ln>
            <a:noFill/>
          </a:ln>
        </p:spPr>
        <p:style>
          <a:lnRef idx="0"/>
          <a:fillRef idx="0"/>
          <a:effectRef idx="0"/>
          <a:fontRef idx="minor"/>
        </p:style>
        <p:txBody>
          <a:bodyPr lIns="90000" rIns="90000" tIns="45000" bIns="45000">
            <a:spAutoFit/>
          </a:bodyPr>
          <a:p>
            <a:pPr>
              <a:lnSpc>
                <a:spcPct val="100000"/>
              </a:lnSpc>
            </a:pPr>
            <a:endParaRPr b="0" lang="en-US" sz="1800" spc="-1" strike="noStrike">
              <a:latin typeface="Arial"/>
            </a:endParaRPr>
          </a:p>
          <a:p>
            <a:pPr>
              <a:lnSpc>
                <a:spcPct val="100000"/>
              </a:lnSpc>
            </a:pPr>
            <a:r>
              <a:rPr b="0" lang="en-US" sz="1600" spc="-1" strike="noStrike">
                <a:solidFill>
                  <a:srgbClr val="000000"/>
                </a:solidFill>
                <a:latin typeface="Calibri"/>
              </a:rPr>
              <a:t>What are other ways of making cooperation closer?</a:t>
            </a:r>
            <a:endParaRPr b="0" lang="en-US" sz="1600" spc="-1" strike="noStrike">
              <a:latin typeface="Arial"/>
            </a:endParaRPr>
          </a:p>
          <a:p>
            <a:pPr>
              <a:lnSpc>
                <a:spcPct val="100000"/>
              </a:lnSpc>
            </a:pPr>
            <a:r>
              <a:rPr b="0" lang="en-US" sz="1600" spc="-1" strike="noStrike">
                <a:solidFill>
                  <a:srgbClr val="000000"/>
                </a:solidFill>
                <a:latin typeface="Calibri"/>
              </a:rPr>
              <a:t>Do we need guest meetings? </a:t>
            </a:r>
            <a:endParaRPr b="0" lang="en-US" sz="1600" spc="-1" strike="noStrike">
              <a:latin typeface="Arial"/>
            </a:endParaRPr>
          </a:p>
          <a:p>
            <a:pPr>
              <a:lnSpc>
                <a:spcPct val="100000"/>
              </a:lnSpc>
            </a:pPr>
            <a:endParaRPr b="0" lang="en-US" sz="1600" spc="-1" strike="noStrike">
              <a:latin typeface="Arial"/>
            </a:endParaRPr>
          </a:p>
          <a:p>
            <a:pPr marL="285840" indent="-285480">
              <a:lnSpc>
                <a:spcPct val="100000"/>
              </a:lnSpc>
              <a:buClr>
                <a:srgbClr val="000000"/>
              </a:buClr>
              <a:buFont typeface="StarSymbol"/>
              <a:buChar char="-"/>
            </a:pPr>
            <a:r>
              <a:rPr b="0" lang="en-US" sz="1600" spc="-1" strike="noStrike">
                <a:solidFill>
                  <a:srgbClr val="000000"/>
                </a:solidFill>
                <a:latin typeface="Calibri"/>
              </a:rPr>
              <a:t>Gabi S.: User workshops response is always low from CMUG. Is it time? Or is it expertise? But how do we get CMUG to come to the ECV User workshops? Are there any ideas for new experiments, or are they fixed?</a:t>
            </a:r>
            <a:endParaRPr b="0" lang="en-US" sz="1600" spc="-1" strike="noStrike">
              <a:latin typeface="Arial"/>
            </a:endParaRPr>
          </a:p>
          <a:p>
            <a:pPr marL="285840" indent="-285480">
              <a:lnSpc>
                <a:spcPct val="100000"/>
              </a:lnSpc>
              <a:buClr>
                <a:srgbClr val="000000"/>
              </a:buClr>
              <a:buFont typeface="StarSymbol"/>
              <a:buChar char="-"/>
            </a:pPr>
            <a:r>
              <a:rPr b="0" lang="en-US" sz="1600" spc="-1" strike="noStrike">
                <a:solidFill>
                  <a:srgbClr val="000000"/>
                </a:solidFill>
                <a:latin typeface="Calibri"/>
              </a:rPr>
              <a:t>Louise S.: Is it the right way to ask EO RS scientists for input on what the experiments should be? They might not be the correct ppl. to ask about what should be done in terms of models.</a:t>
            </a:r>
            <a:endParaRPr b="0" lang="en-US" sz="1600" spc="-1" strike="noStrike">
              <a:latin typeface="Arial"/>
            </a:endParaRPr>
          </a:p>
          <a:p>
            <a:pPr marL="285840" indent="-285480">
              <a:lnSpc>
                <a:spcPct val="100000"/>
              </a:lnSpc>
              <a:buClr>
                <a:srgbClr val="000000"/>
              </a:buClr>
              <a:buFont typeface="StarSymbol"/>
              <a:buChar char="-"/>
            </a:pPr>
            <a:r>
              <a:rPr b="0" lang="en-US" sz="1600" spc="-1" strike="noStrike">
                <a:solidFill>
                  <a:srgbClr val="000000"/>
                </a:solidFill>
                <a:latin typeface="Calibri"/>
              </a:rPr>
              <a:t>Frank P.: In the future, will we need a </a:t>
            </a:r>
            <a:r>
              <a:rPr b="0" lang="en-US" sz="1600" spc="-1" strike="noStrike">
                <a:solidFill>
                  <a:srgbClr val="000000"/>
                </a:solidFill>
                <a:highlight>
                  <a:srgbClr val="ffff00"/>
                </a:highlight>
                <a:latin typeface="Calibri"/>
              </a:rPr>
              <a:t>Cryosphere modelling group</a:t>
            </a:r>
            <a:r>
              <a:rPr b="0" lang="en-US" sz="1600" spc="-1" strike="noStrike">
                <a:solidFill>
                  <a:srgbClr val="000000"/>
                </a:solidFill>
                <a:latin typeface="Calibri"/>
              </a:rPr>
              <a:t>, not just a climate modelling group for the new ESA Climate programme? </a:t>
            </a:r>
            <a:r>
              <a:rPr b="0" lang="en-US" sz="1600" spc="-1" strike="noStrike">
                <a:solidFill>
                  <a:srgbClr val="000000"/>
                </a:solidFill>
                <a:highlight>
                  <a:srgbClr val="ffff00"/>
                </a:highlight>
                <a:latin typeface="Calibri"/>
              </a:rPr>
              <a:t>Bridging scales is difficult</a:t>
            </a:r>
            <a:r>
              <a:rPr b="0" lang="en-US" sz="1600" spc="-1" strike="noStrike">
                <a:solidFill>
                  <a:srgbClr val="000000"/>
                </a:solidFill>
                <a:latin typeface="Calibri"/>
              </a:rPr>
              <a:t>. We will need some budget allocation for cryosphere modelling then.</a:t>
            </a:r>
            <a:endParaRPr b="0" lang="en-US" sz="1600" spc="-1" strike="noStrike">
              <a:latin typeface="Arial"/>
            </a:endParaRPr>
          </a:p>
          <a:p>
            <a:pPr marL="285840" indent="-285480">
              <a:lnSpc>
                <a:spcPct val="100000"/>
              </a:lnSpc>
              <a:buClr>
                <a:srgbClr val="000000"/>
              </a:buClr>
              <a:buFont typeface="StarSymbol"/>
              <a:buChar char="-"/>
            </a:pPr>
            <a:r>
              <a:rPr b="0" lang="en-US" sz="1600" spc="-1" strike="noStrike">
                <a:solidFill>
                  <a:srgbClr val="000000"/>
                </a:solidFill>
                <a:latin typeface="Calibri"/>
              </a:rPr>
              <a:t>Thomas N.: Has CMUG thought about recommendations to ESA about how to </a:t>
            </a:r>
            <a:r>
              <a:rPr b="0" lang="en-US" sz="1600" spc="-1" strike="noStrike">
                <a:solidFill>
                  <a:srgbClr val="000000"/>
                </a:solidFill>
                <a:highlight>
                  <a:srgbClr val="ffff00"/>
                </a:highlight>
                <a:latin typeface="Calibri"/>
              </a:rPr>
              <a:t>improve the project in the new Climate programme?</a:t>
            </a:r>
            <a:r>
              <a:rPr b="0" lang="en-US" sz="1600" spc="-1" strike="noStrike">
                <a:solidFill>
                  <a:srgbClr val="000000"/>
                </a:solidFill>
                <a:latin typeface="Calibri"/>
              </a:rPr>
              <a:t> Because the ECV projects could give feedback on how experiments are designed, and how the ECV projects could better interact with CMUG because at the moment the way the CMUG and ECV projects are set up might not be the most effective way to communicate with each other.</a:t>
            </a:r>
            <a:endParaRPr b="0" lang="en-US" sz="1600" spc="-1" strike="noStrike">
              <a:latin typeface="Arial"/>
            </a:endParaRPr>
          </a:p>
          <a:p>
            <a:pPr marL="285840" indent="-285480">
              <a:lnSpc>
                <a:spcPct val="100000"/>
              </a:lnSpc>
              <a:buClr>
                <a:srgbClr val="000000"/>
              </a:buClr>
              <a:buFont typeface="StarSymbol"/>
              <a:buChar char="-"/>
            </a:pPr>
            <a:r>
              <a:rPr b="0" lang="en-US" sz="1600" spc="-1" strike="noStrike">
                <a:solidFill>
                  <a:srgbClr val="000000"/>
                </a:solidFill>
                <a:latin typeface="Calibri"/>
              </a:rPr>
              <a:t>Chris D.: Modelling experiments tend to come up from the modelling centres themselves: MIPs are designed and then you figure out the Observations. In CCI it’s the other way around which is also not . </a:t>
            </a:r>
            <a:r>
              <a:rPr b="0" lang="en-US" sz="1600" spc="-1" strike="noStrike">
                <a:solidFill>
                  <a:srgbClr val="000000"/>
                </a:solidFill>
                <a:highlight>
                  <a:srgbClr val="ffff00"/>
                </a:highlight>
                <a:latin typeface="Calibri"/>
              </a:rPr>
              <a:t>Need to do observationally informed modelling. Probably communication between the two groups is still crucial to be able to move observational and modelling communities better together.</a:t>
            </a:r>
            <a:endParaRPr b="0" lang="en-US" sz="1600" spc="-1" strike="noStrike">
              <a:latin typeface="Arial"/>
            </a:endParaRPr>
          </a:p>
          <a:p>
            <a:pPr marL="285840" indent="-285480">
              <a:lnSpc>
                <a:spcPct val="100000"/>
              </a:lnSpc>
              <a:buClr>
                <a:srgbClr val="000000"/>
              </a:buClr>
              <a:buFont typeface="StarSymbol"/>
              <a:buChar char="-"/>
            </a:pPr>
            <a:r>
              <a:rPr b="0" lang="en-US" sz="1600" spc="-1" strike="noStrike">
                <a:solidFill>
                  <a:srgbClr val="000000"/>
                </a:solidFill>
                <a:latin typeface="Calibri"/>
              </a:rPr>
              <a:t>This highlights the question: How do we take advantage of the </a:t>
            </a:r>
            <a:r>
              <a:rPr b="0" lang="en-US" sz="1600" spc="-1" strike="noStrike">
                <a:solidFill>
                  <a:srgbClr val="000000"/>
                </a:solidFill>
                <a:highlight>
                  <a:srgbClr val="ffff00"/>
                </a:highlight>
                <a:latin typeface="Calibri"/>
              </a:rPr>
              <a:t>CMIP project office?</a:t>
            </a:r>
            <a:r>
              <a:rPr b="0" lang="en-US" sz="1600" spc="-1" strike="noStrike">
                <a:solidFill>
                  <a:srgbClr val="000000"/>
                </a:solidFill>
                <a:latin typeface="Calibri"/>
              </a:rPr>
              <a:t> </a:t>
            </a:r>
            <a:endParaRPr b="0" lang="en-US" sz="1600" spc="-1" strike="noStrike">
              <a:latin typeface="Arial"/>
            </a:endParaRPr>
          </a:p>
          <a:p>
            <a:pPr>
              <a:lnSpc>
                <a:spcPct val="100000"/>
              </a:lnSpc>
            </a:pPr>
            <a:endParaRPr b="0" lang="en-US" sz="1600" spc="-1" strike="noStrike">
              <a:latin typeface="Arial"/>
            </a:endParaRPr>
          </a:p>
          <a:p>
            <a:pPr>
              <a:lnSpc>
                <a:spcPct val="100000"/>
              </a:lnSpc>
            </a:pPr>
            <a:r>
              <a:rPr b="0" lang="en-US" sz="1600" spc="-1" strike="noStrike">
                <a:solidFill>
                  <a:srgbClr val="000000"/>
                </a:solidFill>
                <a:latin typeface="Calibri"/>
              </a:rPr>
              <a:t>Thomas L.: A useful deliverable was the adequacy report from CMUG! Receiving the </a:t>
            </a:r>
            <a:r>
              <a:rPr b="0" lang="en-US" sz="1600" spc="-1" strike="noStrike">
                <a:solidFill>
                  <a:srgbClr val="000000"/>
                </a:solidFill>
                <a:highlight>
                  <a:srgbClr val="ffff00"/>
                </a:highlight>
                <a:latin typeface="Calibri"/>
              </a:rPr>
              <a:t>document in advance would be good, to give feedback on that report before it is handed in to ESA.</a:t>
            </a:r>
            <a:endParaRPr b="0" lang="en-US" sz="1600" spc="-1" strike="noStrike">
              <a:latin typeface="Arial"/>
            </a:endParaRPr>
          </a:p>
          <a:p>
            <a:pPr>
              <a:lnSpc>
                <a:spcPct val="100000"/>
              </a:lnSpc>
            </a:pP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 name="TextShape 1"/>
          <p:cNvSpPr txBox="1"/>
          <p:nvPr/>
        </p:nvSpPr>
        <p:spPr>
          <a:xfrm>
            <a:off x="838080" y="102960"/>
            <a:ext cx="10515240" cy="753840"/>
          </a:xfrm>
          <a:prstGeom prst="rect">
            <a:avLst/>
          </a:prstGeom>
          <a:noFill/>
          <a:ln>
            <a:noFill/>
          </a:ln>
        </p:spPr>
        <p:txBody>
          <a:bodyPr anchor="ctr">
            <a:noAutofit/>
          </a:bodyPr>
          <a:p>
            <a:pPr>
              <a:lnSpc>
                <a:spcPct val="90000"/>
              </a:lnSpc>
            </a:pPr>
            <a:r>
              <a:rPr b="0" lang="en-US" sz="2800" spc="-1" strike="noStrike">
                <a:solidFill>
                  <a:srgbClr val="000000"/>
                </a:solidFill>
                <a:latin typeface="Calibri Light"/>
              </a:rPr>
              <a:t>CCI CMUG Integration Meeting #10</a:t>
            </a:r>
            <a:br/>
            <a:r>
              <a:rPr b="0" lang="en-US" sz="2800" spc="-1" strike="noStrike">
                <a:solidFill>
                  <a:srgbClr val="000000"/>
                </a:solidFill>
                <a:latin typeface="Calibri Light"/>
              </a:rPr>
              <a:t>Cryosphere breakout session, 05 October 2021 (10:40-11:40 am BST)</a:t>
            </a:r>
            <a:endParaRPr b="0" lang="en-US" sz="2800" spc="-1" strike="noStrike">
              <a:solidFill>
                <a:srgbClr val="000000"/>
              </a:solidFill>
              <a:latin typeface="Calibri"/>
            </a:endParaRPr>
          </a:p>
        </p:txBody>
      </p:sp>
      <p:sp>
        <p:nvSpPr>
          <p:cNvPr id="46" name="CustomShape 2"/>
          <p:cNvSpPr/>
          <p:nvPr/>
        </p:nvSpPr>
        <p:spPr>
          <a:xfrm>
            <a:off x="609480" y="957600"/>
            <a:ext cx="10972440" cy="5883840"/>
          </a:xfrm>
          <a:prstGeom prst="rect">
            <a:avLst/>
          </a:prstGeom>
          <a:noFill/>
          <a:ln>
            <a:noFill/>
          </a:ln>
        </p:spPr>
        <p:style>
          <a:lnRef idx="0"/>
          <a:fillRef idx="0"/>
          <a:effectRef idx="0"/>
          <a:fontRef idx="minor"/>
        </p:style>
        <p:txBody>
          <a:bodyPr lIns="90000" rIns="90000" tIns="45000" bIns="45000">
            <a:spAutoFit/>
          </a:bodyPr>
          <a:p>
            <a:pPr>
              <a:lnSpc>
                <a:spcPct val="100000"/>
              </a:lnSpc>
            </a:pPr>
            <a:endParaRPr b="0" lang="en-US" sz="1800" spc="-1" strike="noStrike">
              <a:latin typeface="Arial"/>
            </a:endParaRPr>
          </a:p>
          <a:p>
            <a:pPr>
              <a:lnSpc>
                <a:spcPct val="100000"/>
              </a:lnSpc>
            </a:pPr>
            <a:r>
              <a:rPr b="0" lang="en-US" sz="2000" spc="-1" strike="noStrike">
                <a:solidFill>
                  <a:srgbClr val="000000"/>
                </a:solidFill>
                <a:latin typeface="Calibri"/>
              </a:rPr>
              <a:t>Main take away points:</a:t>
            </a:r>
            <a:endParaRPr b="0" lang="en-US" sz="2000" spc="-1" strike="noStrike">
              <a:latin typeface="Arial"/>
            </a:endParaRPr>
          </a:p>
          <a:p>
            <a:pPr>
              <a:lnSpc>
                <a:spcPct val="100000"/>
              </a:lnSpc>
            </a:pPr>
            <a:endParaRPr b="0" lang="en-US" sz="2000" spc="-1" strike="noStrike">
              <a:latin typeface="Arial"/>
            </a:endParaRPr>
          </a:p>
          <a:p>
            <a:pPr marL="285840" indent="-285480">
              <a:lnSpc>
                <a:spcPct val="100000"/>
              </a:lnSpc>
              <a:buClr>
                <a:srgbClr val="000000"/>
              </a:buClr>
              <a:buFont typeface="Arial"/>
              <a:buChar char="•"/>
            </a:pPr>
            <a:r>
              <a:rPr b="0" lang="en-US" sz="2000" spc="-1" strike="noStrike">
                <a:solidFill>
                  <a:srgbClr val="000000"/>
                </a:solidFill>
                <a:latin typeface="Calibri"/>
              </a:rPr>
              <a:t>For cryosphere it would be nice to include ice sheets, glaciers and more snow too.</a:t>
            </a:r>
            <a:endParaRPr b="0" lang="en-US" sz="2000" spc="-1" strike="noStrike">
              <a:latin typeface="Arial"/>
            </a:endParaRPr>
          </a:p>
          <a:p>
            <a:pPr marL="285840" indent="-285480">
              <a:lnSpc>
                <a:spcPct val="100000"/>
              </a:lnSpc>
              <a:buClr>
                <a:srgbClr val="000000"/>
              </a:buClr>
              <a:buFont typeface="Arial"/>
              <a:buChar char="•"/>
            </a:pPr>
            <a:r>
              <a:rPr b="0" lang="en-US" sz="2000" spc="-1" strike="noStrike">
                <a:solidFill>
                  <a:srgbClr val="000000"/>
                </a:solidFill>
                <a:latin typeface="Calibri"/>
              </a:rPr>
              <a:t>This might need cryosphere modelling group in the future climate programme (modelleg across scales)</a:t>
            </a:r>
            <a:endParaRPr b="0" lang="en-US" sz="2000" spc="-1" strike="noStrike">
              <a:latin typeface="Arial"/>
            </a:endParaRPr>
          </a:p>
          <a:p>
            <a:pPr marL="285840" indent="-285480">
              <a:lnSpc>
                <a:spcPct val="100000"/>
              </a:lnSpc>
              <a:buClr>
                <a:srgbClr val="000000"/>
              </a:buClr>
              <a:buFont typeface="Arial"/>
              <a:buChar char="•"/>
            </a:pPr>
            <a:r>
              <a:rPr b="0" lang="en-US" sz="2000" spc="-1" strike="noStrike">
                <a:solidFill>
                  <a:srgbClr val="000000"/>
                </a:solidFill>
                <a:latin typeface="Calibri"/>
              </a:rPr>
              <a:t>Communication between CMUG and ECV projects is still not necessarily as good as it could be. CMUG joing ECV meeting very imporatant, even if no work is ongoing yet. Perhaps this is also how the CCI programme has been structured: Might be worth talking to each other and finding out how to recommend structuring EO-modelling activities in the new Climate programme</a:t>
            </a:r>
            <a:endParaRPr b="0" lang="en-US" sz="2000" spc="-1" strike="noStrike">
              <a:latin typeface="Arial"/>
            </a:endParaRPr>
          </a:p>
          <a:p>
            <a:pPr marL="285840" indent="-285480">
              <a:lnSpc>
                <a:spcPct val="100000"/>
              </a:lnSpc>
              <a:buClr>
                <a:srgbClr val="000000"/>
              </a:buClr>
              <a:buFont typeface="Arial"/>
              <a:buChar char="•"/>
            </a:pPr>
            <a:r>
              <a:rPr b="0" lang="en-US" sz="2000" spc="-1" strike="noStrike">
                <a:solidFill>
                  <a:srgbClr val="000000"/>
                </a:solidFill>
                <a:latin typeface="Calibri"/>
              </a:rPr>
              <a:t>We need to think about how to take advantage of the CMIP Project Office which will be based at ECSAT: Anything to get the EO scientists and modellers closer together.</a:t>
            </a:r>
            <a:endParaRPr b="0" lang="en-US" sz="2000" spc="-1" strike="noStrike">
              <a:latin typeface="Arial"/>
            </a:endParaRPr>
          </a:p>
          <a:p>
            <a:pPr marL="285840" indent="-285480">
              <a:lnSpc>
                <a:spcPct val="100000"/>
              </a:lnSpc>
              <a:buClr>
                <a:srgbClr val="000000"/>
              </a:buClr>
              <a:buFont typeface="Arial"/>
              <a:buChar char="•"/>
            </a:pPr>
            <a:r>
              <a:rPr b="0" lang="en-US" sz="2000" spc="-1" strike="noStrike">
                <a:solidFill>
                  <a:srgbClr val="000000"/>
                </a:solidFill>
                <a:latin typeface="Calibri"/>
              </a:rPr>
              <a:t>Useful CMUG deliverables for ECV projects was the adequacy report.</a:t>
            </a:r>
            <a:endParaRPr b="0" lang="en-US" sz="2000" spc="-1" strike="noStrike">
              <a:latin typeface="Arial"/>
            </a:endParaRPr>
          </a:p>
          <a:p>
            <a:pPr>
              <a:lnSpc>
                <a:spcPct val="100000"/>
              </a:lnSpc>
            </a:pPr>
            <a:endParaRPr b="0" lang="en-US" sz="2000" spc="-1" strike="noStrike">
              <a:latin typeface="Arial"/>
            </a:endParaRPr>
          </a:p>
          <a:p>
            <a:pPr>
              <a:lnSpc>
                <a:spcPct val="100000"/>
              </a:lnSpc>
            </a:pPr>
            <a:endParaRPr b="0" lang="en-US" sz="2000" spc="-1" strike="noStrike">
              <a:latin typeface="Arial"/>
            </a:endParaRPr>
          </a:p>
          <a:p>
            <a:pPr>
              <a:lnSpc>
                <a:spcPct val="100000"/>
              </a:lnSpc>
            </a:pPr>
            <a:endParaRPr b="0" lang="en-US" sz="2000" spc="-1" strike="noStrike">
              <a:latin typeface="Arial"/>
            </a:endParaRPr>
          </a:p>
          <a:p>
            <a:pPr>
              <a:lnSpc>
                <a:spcPct val="100000"/>
              </a:lnSpc>
            </a:pPr>
            <a:endParaRPr b="0" lang="en-US" sz="20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Folder" ma:contentTypeID="0x01200074ECA997A812C74BAA81AFF03B94B1D7" ma:contentTypeVersion="0" ma:contentTypeDescription="Create a new folder." ma:contentTypeScope="" ma:versionID="4a62a995081991c07aa41034ca14b55a">
  <xsd:schema xmlns:xsd="http://www.w3.org/2001/XMLSchema" xmlns:xs="http://www.w3.org/2001/XMLSchema" xmlns:p="http://schemas.microsoft.com/office/2006/metadata/properties" xmlns:ns1="http://schemas.microsoft.com/sharepoint/v3" targetNamespace="http://schemas.microsoft.com/office/2006/metadata/properties" ma:root="true" ma:fieldsID="16c1f134535a5987f8506c273f35564e" ns1:_="">
    <xsd:import namespace="http://schemas.microsoft.com/sharepoint/v3"/>
    <xsd:element name="properties">
      <xsd:complexType>
        <xsd:sequence>
          <xsd:element name="documentManagement">
            <xsd:complexType>
              <xsd:all>
                <xsd:element ref="ns1:ItemChildCount" minOccurs="0"/>
                <xsd:element ref="ns1:FolderChild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ItemChildCount" ma:index="3" nillable="true" ma:displayName="Item Child Count" ma:hidden="true" ma:list="Docs" ma:internalName="ItemChildCount" ma:readOnly="true" ma:showField="ItemChildCount">
      <xsd:simpleType>
        <xsd:restriction base="dms:Lookup"/>
      </xsd:simpleType>
    </xsd:element>
    <xsd:element name="FolderChildCount" ma:index="4" nillable="true" ma:displayName="Folder Child Count" ma:hidden="true" ma:list="Docs" ma:internalName="FolderChildCount" ma:readOnly="true" ma:showField="FolderChildCount">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ListForm</Display>
  <Edit>ListForm</Edit>
  <New>ListForm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598AF13-285D-4994-8A96-D088E61D8B82}"/>
</file>

<file path=customXml/itemProps2.xml><?xml version="1.0" encoding="utf-8"?>
<ds:datastoreItem xmlns:ds="http://schemas.openxmlformats.org/officeDocument/2006/customXml" ds:itemID="{5AE1B350-9516-4D0E-AE65-F8649846D0EE}"/>
</file>

<file path=customXml/itemProps3.xml><?xml version="1.0" encoding="utf-8"?>
<ds:datastoreItem xmlns:ds="http://schemas.openxmlformats.org/officeDocument/2006/customXml" ds:itemID="{BAABD0FE-3257-4697-861F-A79334BBF300}"/>
</file>

<file path=docProps/app.xml><?xml version="1.0" encoding="utf-8"?>
<Properties xmlns="http://schemas.openxmlformats.org/officeDocument/2006/extended-properties" xmlns:vt="http://schemas.openxmlformats.org/officeDocument/2006/docPropsVTypes">
  <Template/>
  <TotalTime>300</TotalTime>
  <Application>LibreOffice/6.4.7.2$Linux_X86_64 LibreOffice_project/40$Build-2</Application>
  <Words>814</Words>
  <Paragraphs>39</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Anna Maria Trofaier</dc:creator>
  <dc:description/>
  <cp:lastModifiedBy/>
  <cp:revision>21</cp:revision>
  <dcterms:created xsi:type="dcterms:W3CDTF">2021-10-05T07:58:58Z</dcterms:created>
  <dcterms:modified xsi:type="dcterms:W3CDTF">2021-10-05T15:31:04Z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16.0016</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Widescreen</vt:lpwstr>
  </property>
  <property fmtid="{D5CDD505-2E9C-101B-9397-08002B2CF9AE}" pid="9" name="ScaleCrop">
    <vt:bool>false</vt:bool>
  </property>
  <property fmtid="{D5CDD505-2E9C-101B-9397-08002B2CF9AE}" pid="10" name="ShareDoc">
    <vt:bool>false</vt:bool>
  </property>
  <property fmtid="{D5CDD505-2E9C-101B-9397-08002B2CF9AE}" pid="11" name="Slides">
    <vt:i4>3</vt:i4>
  </property>
  <property fmtid="{D5CDD505-2E9C-101B-9397-08002B2CF9AE}" pid="12" name="ContentTypeId">
    <vt:lpwstr>0x01200074ECA997A812C74BAA81AFF03B94B1D7</vt:lpwstr>
  </property>
</Properties>
</file>