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4"/>
    <p:sldMasterId id="2147487132" r:id="rId5"/>
  </p:sldMasterIdLst>
  <p:notesMasterIdLst>
    <p:notesMasterId r:id="rId42"/>
  </p:notesMasterIdLst>
  <p:handoutMasterIdLst>
    <p:handoutMasterId r:id="rId43"/>
  </p:handoutMasterIdLst>
  <p:sldIdLst>
    <p:sldId id="256" r:id="rId6"/>
    <p:sldId id="273" r:id="rId7"/>
    <p:sldId id="274"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91" r:id="rId25"/>
    <p:sldId id="292" r:id="rId26"/>
    <p:sldId id="293" r:id="rId27"/>
    <p:sldId id="294" r:id="rId28"/>
    <p:sldId id="295" r:id="rId29"/>
    <p:sldId id="296" r:id="rId30"/>
    <p:sldId id="297" r:id="rId31"/>
    <p:sldId id="298" r:id="rId32"/>
    <p:sldId id="299" r:id="rId33"/>
    <p:sldId id="300" r:id="rId34"/>
    <p:sldId id="301" r:id="rId35"/>
    <p:sldId id="302" r:id="rId36"/>
    <p:sldId id="303" r:id="rId37"/>
    <p:sldId id="304" r:id="rId38"/>
    <p:sldId id="305" r:id="rId39"/>
    <p:sldId id="306" r:id="rId40"/>
    <p:sldId id="261" r:id="rId41"/>
  </p:sldIdLst>
  <p:sldSz cx="12192000" cy="6858000"/>
  <p:notesSz cx="6797675" cy="9926638"/>
  <p:defaultTextStyle>
    <a:defPPr>
      <a:defRPr lang="en-GB"/>
    </a:defPPr>
    <a:lvl1pPr algn="l" rtl="0" eaLnBrk="0" fontAlgn="base" hangingPunct="0">
      <a:spcBef>
        <a:spcPct val="0"/>
      </a:spcBef>
      <a:spcAft>
        <a:spcPct val="0"/>
      </a:spcAft>
      <a:defRPr sz="2400" kern="1200">
        <a:solidFill>
          <a:schemeClr val="tx1"/>
        </a:solidFill>
        <a:latin typeface="Verdana" charset="0"/>
        <a:ea typeface="MS PGothic" charset="-128"/>
        <a:cs typeface="+mn-cs"/>
      </a:defRPr>
    </a:lvl1pPr>
    <a:lvl2pPr marL="457200" algn="l" rtl="0" eaLnBrk="0" fontAlgn="base" hangingPunct="0">
      <a:spcBef>
        <a:spcPct val="0"/>
      </a:spcBef>
      <a:spcAft>
        <a:spcPct val="0"/>
      </a:spcAft>
      <a:defRPr sz="2400" kern="1200">
        <a:solidFill>
          <a:schemeClr val="tx1"/>
        </a:solidFill>
        <a:latin typeface="Verdana" charset="0"/>
        <a:ea typeface="MS PGothic" charset="-128"/>
        <a:cs typeface="+mn-cs"/>
      </a:defRPr>
    </a:lvl2pPr>
    <a:lvl3pPr marL="914400" algn="l" rtl="0" eaLnBrk="0" fontAlgn="base" hangingPunct="0">
      <a:spcBef>
        <a:spcPct val="0"/>
      </a:spcBef>
      <a:spcAft>
        <a:spcPct val="0"/>
      </a:spcAft>
      <a:defRPr sz="2400" kern="1200">
        <a:solidFill>
          <a:schemeClr val="tx1"/>
        </a:solidFill>
        <a:latin typeface="Verdana" charset="0"/>
        <a:ea typeface="MS PGothic" charset="-128"/>
        <a:cs typeface="+mn-cs"/>
      </a:defRPr>
    </a:lvl3pPr>
    <a:lvl4pPr marL="1371600" algn="l" rtl="0" eaLnBrk="0" fontAlgn="base" hangingPunct="0">
      <a:spcBef>
        <a:spcPct val="0"/>
      </a:spcBef>
      <a:spcAft>
        <a:spcPct val="0"/>
      </a:spcAft>
      <a:defRPr sz="2400" kern="1200">
        <a:solidFill>
          <a:schemeClr val="tx1"/>
        </a:solidFill>
        <a:latin typeface="Verdana" charset="0"/>
        <a:ea typeface="MS PGothic" charset="-128"/>
        <a:cs typeface="+mn-cs"/>
      </a:defRPr>
    </a:lvl4pPr>
    <a:lvl5pPr marL="1828800" algn="l" rtl="0" eaLnBrk="0" fontAlgn="base" hangingPunct="0">
      <a:spcBef>
        <a:spcPct val="0"/>
      </a:spcBef>
      <a:spcAft>
        <a:spcPct val="0"/>
      </a:spcAft>
      <a:defRPr sz="2400" kern="1200">
        <a:solidFill>
          <a:schemeClr val="tx1"/>
        </a:solidFill>
        <a:latin typeface="Verdana" charset="0"/>
        <a:ea typeface="MS PGothic" charset="-128"/>
        <a:cs typeface="+mn-cs"/>
      </a:defRPr>
    </a:lvl5pPr>
    <a:lvl6pPr marL="2286000" algn="l" defTabSz="914400" rtl="0" eaLnBrk="1" latinLnBrk="0" hangingPunct="1">
      <a:defRPr sz="2400" kern="1200">
        <a:solidFill>
          <a:schemeClr val="tx1"/>
        </a:solidFill>
        <a:latin typeface="Verdana" charset="0"/>
        <a:ea typeface="MS PGothic" charset="-128"/>
        <a:cs typeface="+mn-cs"/>
      </a:defRPr>
    </a:lvl6pPr>
    <a:lvl7pPr marL="2743200" algn="l" defTabSz="914400" rtl="0" eaLnBrk="1" latinLnBrk="0" hangingPunct="1">
      <a:defRPr sz="2400" kern="1200">
        <a:solidFill>
          <a:schemeClr val="tx1"/>
        </a:solidFill>
        <a:latin typeface="Verdana" charset="0"/>
        <a:ea typeface="MS PGothic" charset="-128"/>
        <a:cs typeface="+mn-cs"/>
      </a:defRPr>
    </a:lvl7pPr>
    <a:lvl8pPr marL="3200400" algn="l" defTabSz="914400" rtl="0" eaLnBrk="1" latinLnBrk="0" hangingPunct="1">
      <a:defRPr sz="2400" kern="1200">
        <a:solidFill>
          <a:schemeClr val="tx1"/>
        </a:solidFill>
        <a:latin typeface="Verdana" charset="0"/>
        <a:ea typeface="MS PGothic" charset="-128"/>
        <a:cs typeface="+mn-cs"/>
      </a:defRPr>
    </a:lvl8pPr>
    <a:lvl9pPr marL="3657600" algn="l" defTabSz="914400" rtl="0" eaLnBrk="1" latinLnBrk="0" hangingPunct="1">
      <a:defRPr sz="2400" kern="1200">
        <a:solidFill>
          <a:schemeClr val="tx1"/>
        </a:solidFill>
        <a:latin typeface="Verdana" charset="0"/>
        <a:ea typeface="MS PGothic" charset="-128"/>
        <a:cs typeface="+mn-cs"/>
      </a:defRPr>
    </a:lvl9pPr>
  </p:defaultTextStyle>
  <p:extLst>
    <p:ext uri="{EFAFB233-063F-42B5-8137-9DF3F51BA10A}">
      <p15:sldGuideLst xmlns:p15="http://schemas.microsoft.com/office/powerpoint/2012/main">
        <p15:guide id="1" orient="horz" pos="731">
          <p15:clr>
            <a:srgbClr val="A4A3A4"/>
          </p15:clr>
        </p15:guide>
        <p15:guide id="2" orient="horz" pos="2568">
          <p15:clr>
            <a:srgbClr val="A4A3A4"/>
          </p15:clr>
        </p15:guide>
        <p15:guide id="3" orient="horz" pos="2772">
          <p15:clr>
            <a:srgbClr val="A4A3A4"/>
          </p15:clr>
        </p15:guide>
        <p15:guide id="4" orient="horz" pos="3113">
          <p15:clr>
            <a:srgbClr val="A4A3A4"/>
          </p15:clr>
        </p15:guide>
        <p15:guide id="5" orient="horz" pos="3543">
          <p15:clr>
            <a:srgbClr val="A4A3A4"/>
          </p15:clr>
        </p15:guide>
        <p15:guide id="6" orient="horz" pos="1389">
          <p15:clr>
            <a:srgbClr val="A4A3A4"/>
          </p15:clr>
        </p15:guide>
        <p15:guide id="7" orient="horz" pos="3861">
          <p15:clr>
            <a:srgbClr val="A4A3A4"/>
          </p15:clr>
        </p15:guide>
        <p15:guide id="8" orient="horz" pos="1774">
          <p15:clr>
            <a:srgbClr val="A4A3A4"/>
          </p15:clr>
        </p15:guide>
        <p15:guide id="9" pos="3273">
          <p15:clr>
            <a:srgbClr val="A4A3A4"/>
          </p15:clr>
        </p15:guide>
        <p15:guide id="10" pos="7559">
          <p15:clr>
            <a:srgbClr val="A4A3A4"/>
          </p15:clr>
        </p15:guide>
        <p15:guide id="11" pos="3545">
          <p15:clr>
            <a:srgbClr val="A4A3A4"/>
          </p15:clr>
        </p15:guide>
        <p15:guide id="12" pos="4793">
          <p15:clr>
            <a:srgbClr val="A4A3A4"/>
          </p15:clr>
        </p15:guide>
        <p15:guide id="13" pos="2003">
          <p15:clr>
            <a:srgbClr val="A4A3A4"/>
          </p15:clr>
        </p15:guide>
        <p15:guide id="14" pos="1663">
          <p15:clr>
            <a:srgbClr val="A4A3A4"/>
          </p15:clr>
        </p15:guide>
        <p15:guide id="15" pos="5087">
          <p15:clr>
            <a:srgbClr val="A4A3A4"/>
          </p15:clr>
        </p15:guide>
        <p15:guide id="16" pos="18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FD"/>
    <a:srgbClr val="5B73FD"/>
    <a:srgbClr val="003249"/>
    <a:srgbClr val="F1666A"/>
    <a:srgbClr val="960136"/>
    <a:srgbClr val="FBAB18"/>
    <a:srgbClr val="76C8AE"/>
    <a:srgbClr val="335E6F"/>
    <a:srgbClr val="E8E9E4"/>
    <a:srgbClr val="8197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13948B-4675-4E11-8D71-0FA565B1F812}" v="6" dt="2021-12-03T17:26:09.2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92210"/>
  </p:normalViewPr>
  <p:slideViewPr>
    <p:cSldViewPr snapToGrid="0">
      <p:cViewPr varScale="1">
        <p:scale>
          <a:sx n="98" d="100"/>
          <a:sy n="98" d="100"/>
        </p:scale>
        <p:origin x="810" y="108"/>
      </p:cViewPr>
      <p:guideLst>
        <p:guide orient="horz" pos="731"/>
        <p:guide orient="horz" pos="2568"/>
        <p:guide orient="horz" pos="2772"/>
        <p:guide orient="horz" pos="3113"/>
        <p:guide orient="horz" pos="3543"/>
        <p:guide orient="horz" pos="1389"/>
        <p:guide orient="horz" pos="3861"/>
        <p:guide orient="horz" pos="1774"/>
        <p:guide pos="3273"/>
        <p:guide pos="7559"/>
        <p:guide pos="3545"/>
        <p:guide pos="4793"/>
        <p:guide pos="2003"/>
        <p:guide pos="1663"/>
        <p:guide pos="5087"/>
        <p:guide pos="189"/>
      </p:guideLst>
    </p:cSldViewPr>
  </p:slideViewPr>
  <p:notesTextViewPr>
    <p:cViewPr>
      <p:scale>
        <a:sx n="3" d="2"/>
        <a:sy n="3" d="2"/>
      </p:scale>
      <p:origin x="0" y="0"/>
    </p:cViewPr>
  </p:notesTextViewPr>
  <p:sorterViewPr>
    <p:cViewPr>
      <p:scale>
        <a:sx n="100" d="100"/>
        <a:sy n="100" d="100"/>
      </p:scale>
      <p:origin x="0" y="-23092"/>
    </p:cViewPr>
  </p:sorterViewPr>
  <p:notesViewPr>
    <p:cSldViewPr snapToGrid="0">
      <p:cViewPr varScale="1">
        <p:scale>
          <a:sx n="146" d="100"/>
          <a:sy n="146" d="100"/>
        </p:scale>
        <p:origin x="7432"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irini Politi" userId="87fab386-a71f-4291-8802-d28156dc60b7" providerId="ADAL" clId="{210FF752-C096-47CE-9743-57CF7371C849}"/>
    <pc:docChg chg="modSld">
      <pc:chgData name="Eirini Politi" userId="87fab386-a71f-4291-8802-d28156dc60b7" providerId="ADAL" clId="{210FF752-C096-47CE-9743-57CF7371C849}" dt="2021-06-09T15:06:40.104" v="7" actId="20577"/>
      <pc:docMkLst>
        <pc:docMk/>
      </pc:docMkLst>
      <pc:sldChg chg="modSp mod">
        <pc:chgData name="Eirini Politi" userId="87fab386-a71f-4291-8802-d28156dc60b7" providerId="ADAL" clId="{210FF752-C096-47CE-9743-57CF7371C849}" dt="2021-06-09T15:06:40.104" v="7" actId="20577"/>
        <pc:sldMkLst>
          <pc:docMk/>
          <pc:sldMk cId="2676640563" sldId="298"/>
        </pc:sldMkLst>
        <pc:spChg chg="mod">
          <ac:chgData name="Eirini Politi" userId="87fab386-a71f-4291-8802-d28156dc60b7" providerId="ADAL" clId="{210FF752-C096-47CE-9743-57CF7371C849}" dt="2021-06-09T15:06:40.104" v="7" actId="20577"/>
          <ac:spMkLst>
            <pc:docMk/>
            <pc:sldMk cId="2676640563" sldId="298"/>
            <ac:spMk id="7" creationId="{00000000-0000-0000-0000-000000000000}"/>
          </ac:spMkLst>
        </pc:spChg>
      </pc:sldChg>
    </pc:docChg>
  </pc:docChgLst>
  <pc:docChgLst>
    <pc:chgData name="Eirini Politi" userId="87fab386-a71f-4291-8802-d28156dc60b7" providerId="ADAL" clId="{E713948B-4675-4E11-8D71-0FA565B1F812}"/>
    <pc:docChg chg="undo redo custSel modSld">
      <pc:chgData name="Eirini Politi" userId="87fab386-a71f-4291-8802-d28156dc60b7" providerId="ADAL" clId="{E713948B-4675-4E11-8D71-0FA565B1F812}" dt="2021-12-03T17:26:15.994" v="115" actId="1035"/>
      <pc:docMkLst>
        <pc:docMk/>
      </pc:docMkLst>
      <pc:sldChg chg="addSp delSp modSp mod">
        <pc:chgData name="Eirini Politi" userId="87fab386-a71f-4291-8802-d28156dc60b7" providerId="ADAL" clId="{E713948B-4675-4E11-8D71-0FA565B1F812}" dt="2021-11-30T19:22:50.871" v="62" actId="171"/>
        <pc:sldMkLst>
          <pc:docMk/>
          <pc:sldMk cId="1987888150" sldId="278"/>
        </pc:sldMkLst>
        <pc:spChg chg="ord">
          <ac:chgData name="Eirini Politi" userId="87fab386-a71f-4291-8802-d28156dc60b7" providerId="ADAL" clId="{E713948B-4675-4E11-8D71-0FA565B1F812}" dt="2021-11-30T19:22:30.729" v="45" actId="167"/>
          <ac:spMkLst>
            <pc:docMk/>
            <pc:sldMk cId="1987888150" sldId="278"/>
            <ac:spMk id="97" creationId="{1F097D38-683C-4C92-BD4D-2102CDC4B162}"/>
          </ac:spMkLst>
        </pc:spChg>
        <pc:spChg chg="ord">
          <ac:chgData name="Eirini Politi" userId="87fab386-a71f-4291-8802-d28156dc60b7" providerId="ADAL" clId="{E713948B-4675-4E11-8D71-0FA565B1F812}" dt="2021-11-30T19:22:31.217" v="46" actId="167"/>
          <ac:spMkLst>
            <pc:docMk/>
            <pc:sldMk cId="1987888150" sldId="278"/>
            <ac:spMk id="99" creationId="{C1F09CC4-6046-4B2E-BCE7-5F0ACFB5A28C}"/>
          </ac:spMkLst>
        </pc:spChg>
        <pc:spChg chg="ord">
          <ac:chgData name="Eirini Politi" userId="87fab386-a71f-4291-8802-d28156dc60b7" providerId="ADAL" clId="{E713948B-4675-4E11-8D71-0FA565B1F812}" dt="2021-11-30T19:21:28.713" v="5" actId="166"/>
          <ac:spMkLst>
            <pc:docMk/>
            <pc:sldMk cId="1987888150" sldId="278"/>
            <ac:spMk id="101" creationId="{47997EF9-1C08-4FD9-B456-B3C7CFAA276E}"/>
          </ac:spMkLst>
        </pc:spChg>
        <pc:spChg chg="mod">
          <ac:chgData name="Eirini Politi" userId="87fab386-a71f-4291-8802-d28156dc60b7" providerId="ADAL" clId="{E713948B-4675-4E11-8D71-0FA565B1F812}" dt="2021-11-30T19:22:40.544" v="60" actId="1037"/>
          <ac:spMkLst>
            <pc:docMk/>
            <pc:sldMk cId="1987888150" sldId="278"/>
            <ac:spMk id="106" creationId="{00000000-0000-0000-0000-000000000000}"/>
          </ac:spMkLst>
        </pc:spChg>
        <pc:spChg chg="mod">
          <ac:chgData name="Eirini Politi" userId="87fab386-a71f-4291-8802-d28156dc60b7" providerId="ADAL" clId="{E713948B-4675-4E11-8D71-0FA565B1F812}" dt="2021-11-30T19:22:40.544" v="60" actId="1037"/>
          <ac:spMkLst>
            <pc:docMk/>
            <pc:sldMk cId="1987888150" sldId="278"/>
            <ac:spMk id="107" creationId="{00000000-0000-0000-0000-000000000000}"/>
          </ac:spMkLst>
        </pc:spChg>
        <pc:spChg chg="mod">
          <ac:chgData name="Eirini Politi" userId="87fab386-a71f-4291-8802-d28156dc60b7" providerId="ADAL" clId="{E713948B-4675-4E11-8D71-0FA565B1F812}" dt="2021-11-30T19:22:40.544" v="60" actId="1037"/>
          <ac:spMkLst>
            <pc:docMk/>
            <pc:sldMk cId="1987888150" sldId="278"/>
            <ac:spMk id="108" creationId="{00000000-0000-0000-0000-000000000000}"/>
          </ac:spMkLst>
        </pc:spChg>
        <pc:spChg chg="mod">
          <ac:chgData name="Eirini Politi" userId="87fab386-a71f-4291-8802-d28156dc60b7" providerId="ADAL" clId="{E713948B-4675-4E11-8D71-0FA565B1F812}" dt="2021-11-30T19:22:40.544" v="60" actId="1037"/>
          <ac:spMkLst>
            <pc:docMk/>
            <pc:sldMk cId="1987888150" sldId="278"/>
            <ac:spMk id="109" creationId="{00000000-0000-0000-0000-000000000000}"/>
          </ac:spMkLst>
        </pc:spChg>
        <pc:spChg chg="mod">
          <ac:chgData name="Eirini Politi" userId="87fab386-a71f-4291-8802-d28156dc60b7" providerId="ADAL" clId="{E713948B-4675-4E11-8D71-0FA565B1F812}" dt="2021-11-30T19:22:40.544" v="60" actId="1037"/>
          <ac:spMkLst>
            <pc:docMk/>
            <pc:sldMk cId="1987888150" sldId="278"/>
            <ac:spMk id="110" creationId="{00000000-0000-0000-0000-000000000000}"/>
          </ac:spMkLst>
        </pc:spChg>
        <pc:spChg chg="mod">
          <ac:chgData name="Eirini Politi" userId="87fab386-a71f-4291-8802-d28156dc60b7" providerId="ADAL" clId="{E713948B-4675-4E11-8D71-0FA565B1F812}" dt="2021-11-30T19:22:40.544" v="60" actId="1037"/>
          <ac:spMkLst>
            <pc:docMk/>
            <pc:sldMk cId="1987888150" sldId="278"/>
            <ac:spMk id="111" creationId="{00000000-0000-0000-0000-000000000000}"/>
          </ac:spMkLst>
        </pc:spChg>
        <pc:spChg chg="add del mod ord">
          <ac:chgData name="Eirini Politi" userId="87fab386-a71f-4291-8802-d28156dc60b7" providerId="ADAL" clId="{E713948B-4675-4E11-8D71-0FA565B1F812}" dt="2021-11-30T19:22:40.544" v="60" actId="1037"/>
          <ac:spMkLst>
            <pc:docMk/>
            <pc:sldMk cId="1987888150" sldId="278"/>
            <ac:spMk id="112" creationId="{2EF1B19E-9363-4956-AC6C-C97857B383BD}"/>
          </ac:spMkLst>
        </pc:spChg>
        <pc:spChg chg="mod">
          <ac:chgData name="Eirini Politi" userId="87fab386-a71f-4291-8802-d28156dc60b7" providerId="ADAL" clId="{E713948B-4675-4E11-8D71-0FA565B1F812}" dt="2021-11-30T19:22:40.544" v="60" actId="1037"/>
          <ac:spMkLst>
            <pc:docMk/>
            <pc:sldMk cId="1987888150" sldId="278"/>
            <ac:spMk id="113" creationId="{BEF7AC91-11C2-4066-96DE-D9C788873925}"/>
          </ac:spMkLst>
        </pc:spChg>
        <pc:spChg chg="add del mod">
          <ac:chgData name="Eirini Politi" userId="87fab386-a71f-4291-8802-d28156dc60b7" providerId="ADAL" clId="{E713948B-4675-4E11-8D71-0FA565B1F812}" dt="2021-11-30T19:22:40.544" v="60" actId="1037"/>
          <ac:spMkLst>
            <pc:docMk/>
            <pc:sldMk cId="1987888150" sldId="278"/>
            <ac:spMk id="114" creationId="{00000000-0000-0000-0000-000000000000}"/>
          </ac:spMkLst>
        </pc:spChg>
        <pc:grpChg chg="mod">
          <ac:chgData name="Eirini Politi" userId="87fab386-a71f-4291-8802-d28156dc60b7" providerId="ADAL" clId="{E713948B-4675-4E11-8D71-0FA565B1F812}" dt="2021-11-30T19:22:40.544" v="60" actId="1037"/>
          <ac:grpSpMkLst>
            <pc:docMk/>
            <pc:sldMk cId="1987888150" sldId="278"/>
            <ac:grpSpMk id="85" creationId="{710E00B8-1027-496E-ADDF-828B3E6C2F79}"/>
          </ac:grpSpMkLst>
        </pc:grpChg>
        <pc:picChg chg="mod">
          <ac:chgData name="Eirini Politi" userId="87fab386-a71f-4291-8802-d28156dc60b7" providerId="ADAL" clId="{E713948B-4675-4E11-8D71-0FA565B1F812}" dt="2021-11-30T19:22:40.544" v="60" actId="1037"/>
          <ac:picMkLst>
            <pc:docMk/>
            <pc:sldMk cId="1987888150" sldId="278"/>
            <ac:picMk id="103" creationId="{00000000-0000-0000-0000-000000000000}"/>
          </ac:picMkLst>
        </pc:picChg>
        <pc:picChg chg="mod ord">
          <ac:chgData name="Eirini Politi" userId="87fab386-a71f-4291-8802-d28156dc60b7" providerId="ADAL" clId="{E713948B-4675-4E11-8D71-0FA565B1F812}" dt="2021-11-30T19:22:50.871" v="62" actId="171"/>
          <ac:picMkLst>
            <pc:docMk/>
            <pc:sldMk cId="1987888150" sldId="278"/>
            <ac:picMk id="104" creationId="{00000000-0000-0000-0000-000000000000}"/>
          </ac:picMkLst>
        </pc:picChg>
        <pc:picChg chg="mod">
          <ac:chgData name="Eirini Politi" userId="87fab386-a71f-4291-8802-d28156dc60b7" providerId="ADAL" clId="{E713948B-4675-4E11-8D71-0FA565B1F812}" dt="2021-11-30T19:22:40.544" v="60" actId="1037"/>
          <ac:picMkLst>
            <pc:docMk/>
            <pc:sldMk cId="1987888150" sldId="278"/>
            <ac:picMk id="105" creationId="{00000000-0000-0000-0000-000000000000}"/>
          </ac:picMkLst>
        </pc:picChg>
        <pc:picChg chg="mod">
          <ac:chgData name="Eirini Politi" userId="87fab386-a71f-4291-8802-d28156dc60b7" providerId="ADAL" clId="{E713948B-4675-4E11-8D71-0FA565B1F812}" dt="2021-11-30T19:22:40.544" v="60" actId="1037"/>
          <ac:picMkLst>
            <pc:docMk/>
            <pc:sldMk cId="1987888150" sldId="278"/>
            <ac:picMk id="115" creationId="{00000000-0000-0000-0000-000000000000}"/>
          </ac:picMkLst>
        </pc:picChg>
        <pc:picChg chg="mod">
          <ac:chgData name="Eirini Politi" userId="87fab386-a71f-4291-8802-d28156dc60b7" providerId="ADAL" clId="{E713948B-4675-4E11-8D71-0FA565B1F812}" dt="2021-11-30T19:22:40.544" v="60" actId="1037"/>
          <ac:picMkLst>
            <pc:docMk/>
            <pc:sldMk cId="1987888150" sldId="278"/>
            <ac:picMk id="116" creationId="{00000000-0000-0000-0000-000000000000}"/>
          </ac:picMkLst>
        </pc:picChg>
        <pc:picChg chg="add del mod">
          <ac:chgData name="Eirini Politi" userId="87fab386-a71f-4291-8802-d28156dc60b7" providerId="ADAL" clId="{E713948B-4675-4E11-8D71-0FA565B1F812}" dt="2021-11-30T19:22:40.544" v="60" actId="1037"/>
          <ac:picMkLst>
            <pc:docMk/>
            <pc:sldMk cId="1987888150" sldId="278"/>
            <ac:picMk id="117" creationId="{00000000-0000-0000-0000-000000000000}"/>
          </ac:picMkLst>
        </pc:picChg>
      </pc:sldChg>
      <pc:sldChg chg="addSp delSp modSp mod">
        <pc:chgData name="Eirini Politi" userId="87fab386-a71f-4291-8802-d28156dc60b7" providerId="ADAL" clId="{E713948B-4675-4E11-8D71-0FA565B1F812}" dt="2021-11-30T19:25:53.418" v="98" actId="478"/>
        <pc:sldMkLst>
          <pc:docMk/>
          <pc:sldMk cId="1726542108" sldId="288"/>
        </pc:sldMkLst>
        <pc:spChg chg="mod">
          <ac:chgData name="Eirini Politi" userId="87fab386-a71f-4291-8802-d28156dc60b7" providerId="ADAL" clId="{E713948B-4675-4E11-8D71-0FA565B1F812}" dt="2021-11-30T19:25:42.941" v="95" actId="1076"/>
          <ac:spMkLst>
            <pc:docMk/>
            <pc:sldMk cId="1726542108" sldId="288"/>
            <ac:spMk id="30" creationId="{09B95CEF-F194-4381-A5AF-FBDFE3A73190}"/>
          </ac:spMkLst>
        </pc:spChg>
        <pc:spChg chg="del mod">
          <ac:chgData name="Eirini Politi" userId="87fab386-a71f-4291-8802-d28156dc60b7" providerId="ADAL" clId="{E713948B-4675-4E11-8D71-0FA565B1F812}" dt="2021-11-30T19:25:53.418" v="98" actId="478"/>
          <ac:spMkLst>
            <pc:docMk/>
            <pc:sldMk cId="1726542108" sldId="288"/>
            <ac:spMk id="31" creationId="{6B412945-F4B1-4068-8543-1FA72466A4EE}"/>
          </ac:spMkLst>
        </pc:spChg>
        <pc:spChg chg="mod">
          <ac:chgData name="Eirini Politi" userId="87fab386-a71f-4291-8802-d28156dc60b7" providerId="ADAL" clId="{E713948B-4675-4E11-8D71-0FA565B1F812}" dt="2021-11-30T19:25:37.877" v="93" actId="1076"/>
          <ac:spMkLst>
            <pc:docMk/>
            <pc:sldMk cId="1726542108" sldId="288"/>
            <ac:spMk id="33" creationId="{66479409-C4D6-4D73-8FFE-770E8AC7172B}"/>
          </ac:spMkLst>
        </pc:spChg>
        <pc:spChg chg="mod">
          <ac:chgData name="Eirini Politi" userId="87fab386-a71f-4291-8802-d28156dc60b7" providerId="ADAL" clId="{E713948B-4675-4E11-8D71-0FA565B1F812}" dt="2021-11-30T19:25:40.144" v="94" actId="1076"/>
          <ac:spMkLst>
            <pc:docMk/>
            <pc:sldMk cId="1726542108" sldId="288"/>
            <ac:spMk id="35" creationId="{24043B5F-23FE-40FA-9297-7D2F3627F72F}"/>
          </ac:spMkLst>
        </pc:spChg>
        <pc:spChg chg="mod">
          <ac:chgData name="Eirini Politi" userId="87fab386-a71f-4291-8802-d28156dc60b7" providerId="ADAL" clId="{E713948B-4675-4E11-8D71-0FA565B1F812}" dt="2021-11-30T19:25:34.986" v="92" actId="1076"/>
          <ac:spMkLst>
            <pc:docMk/>
            <pc:sldMk cId="1726542108" sldId="288"/>
            <ac:spMk id="36" creationId="{00000000-0000-0000-0000-000000000000}"/>
          </ac:spMkLst>
        </pc:spChg>
        <pc:spChg chg="add del mod">
          <ac:chgData name="Eirini Politi" userId="87fab386-a71f-4291-8802-d28156dc60b7" providerId="ADAL" clId="{E713948B-4675-4E11-8D71-0FA565B1F812}" dt="2021-11-30T19:24:33.379" v="65"/>
          <ac:spMkLst>
            <pc:docMk/>
            <pc:sldMk cId="1726542108" sldId="288"/>
            <ac:spMk id="37" creationId="{4CD67662-9B57-42A8-85E8-7CDCED1E0210}"/>
          </ac:spMkLst>
        </pc:spChg>
        <pc:spChg chg="add del mod">
          <ac:chgData name="Eirini Politi" userId="87fab386-a71f-4291-8802-d28156dc60b7" providerId="ADAL" clId="{E713948B-4675-4E11-8D71-0FA565B1F812}" dt="2021-11-30T19:24:33.379" v="65"/>
          <ac:spMkLst>
            <pc:docMk/>
            <pc:sldMk cId="1726542108" sldId="288"/>
            <ac:spMk id="38" creationId="{F19AF7E5-0EDF-49BB-882F-43570D741CE0}"/>
          </ac:spMkLst>
        </pc:spChg>
        <pc:spChg chg="add mod">
          <ac:chgData name="Eirini Politi" userId="87fab386-a71f-4291-8802-d28156dc60b7" providerId="ADAL" clId="{E713948B-4675-4E11-8D71-0FA565B1F812}" dt="2021-11-30T19:25:45.645" v="96" actId="1076"/>
          <ac:spMkLst>
            <pc:docMk/>
            <pc:sldMk cId="1726542108" sldId="288"/>
            <ac:spMk id="40" creationId="{756D1287-8922-4278-924A-734082277655}"/>
          </ac:spMkLst>
        </pc:spChg>
        <pc:picChg chg="add del mod">
          <ac:chgData name="Eirini Politi" userId="87fab386-a71f-4291-8802-d28156dc60b7" providerId="ADAL" clId="{E713948B-4675-4E11-8D71-0FA565B1F812}" dt="2021-11-30T19:24:33.379" v="65"/>
          <ac:picMkLst>
            <pc:docMk/>
            <pc:sldMk cId="1726542108" sldId="288"/>
            <ac:picMk id="39" creationId="{B7E3B756-E353-442F-8CC0-247013070219}"/>
          </ac:picMkLst>
        </pc:picChg>
      </pc:sldChg>
      <pc:sldChg chg="addSp delSp modSp mod modAnim">
        <pc:chgData name="Eirini Politi" userId="87fab386-a71f-4291-8802-d28156dc60b7" providerId="ADAL" clId="{E713948B-4675-4E11-8D71-0FA565B1F812}" dt="2021-12-03T17:26:15.994" v="115" actId="1035"/>
        <pc:sldMkLst>
          <pc:docMk/>
          <pc:sldMk cId="2676640563" sldId="298"/>
        </pc:sldMkLst>
        <pc:spChg chg="add del mod">
          <ac:chgData name="Eirini Politi" userId="87fab386-a71f-4291-8802-d28156dc60b7" providerId="ADAL" clId="{E713948B-4675-4E11-8D71-0FA565B1F812}" dt="2021-12-03T17:25:50.863" v="100" actId="478"/>
          <ac:spMkLst>
            <pc:docMk/>
            <pc:sldMk cId="2676640563" sldId="298"/>
            <ac:spMk id="3" creationId="{E3BA6B0C-9136-4A30-B5B4-192A85A73277}"/>
          </ac:spMkLst>
        </pc:spChg>
        <pc:picChg chg="del">
          <ac:chgData name="Eirini Politi" userId="87fab386-a71f-4291-8802-d28156dc60b7" providerId="ADAL" clId="{E713948B-4675-4E11-8D71-0FA565B1F812}" dt="2021-12-03T17:25:46.818" v="99" actId="478"/>
          <ac:picMkLst>
            <pc:docMk/>
            <pc:sldMk cId="2676640563" sldId="298"/>
            <ac:picMk id="5" creationId="{00000000-0000-0000-0000-000000000000}"/>
          </ac:picMkLst>
        </pc:picChg>
        <pc:picChg chg="add mod">
          <ac:chgData name="Eirini Politi" userId="87fab386-a71f-4291-8802-d28156dc60b7" providerId="ADAL" clId="{E713948B-4675-4E11-8D71-0FA565B1F812}" dt="2021-12-03T17:26:15.994" v="115" actId="1035"/>
          <ac:picMkLst>
            <pc:docMk/>
            <pc:sldMk cId="2676640563" sldId="298"/>
            <ac:picMk id="6" creationId="{04B863D8-8434-4297-955F-0546BD6ACAC1}"/>
          </ac:picMkLst>
        </pc:picChg>
      </pc:sldChg>
      <pc:sldChg chg="modSp mod">
        <pc:chgData name="Eirini Politi" userId="87fab386-a71f-4291-8802-d28156dc60b7" providerId="ADAL" clId="{E713948B-4675-4E11-8D71-0FA565B1F812}" dt="2021-11-30T19:23:53.927" v="63" actId="20577"/>
        <pc:sldMkLst>
          <pc:docMk/>
          <pc:sldMk cId="133594900" sldId="306"/>
        </pc:sldMkLst>
        <pc:spChg chg="mod">
          <ac:chgData name="Eirini Politi" userId="87fab386-a71f-4291-8802-d28156dc60b7" providerId="ADAL" clId="{E713948B-4675-4E11-8D71-0FA565B1F812}" dt="2021-11-30T19:23:53.927" v="63" actId="20577"/>
          <ac:spMkLst>
            <pc:docMk/>
            <pc:sldMk cId="133594900" sldId="306"/>
            <ac:spMk id="3"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4217-4ECF-B323-4087FCE6F7E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4217-4ECF-B323-4087FCE6F7E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4217-4ECF-B323-4087FCE6F7EA}"/>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4217-4ECF-B323-4087FCE6F7EA}"/>
              </c:ext>
            </c:extLst>
          </c:dPt>
          <c:dLbls>
            <c:spPr>
              <a:noFill/>
              <a:ln>
                <a:noFill/>
              </a:ln>
              <a:effectLst/>
            </c:spPr>
            <c:txPr>
              <a:bodyPr rot="0" spcFirstLastPara="1" vertOverflow="ellipsis" vert="horz" wrap="square" anchor="ctr" anchorCtr="1"/>
              <a:lstStyle/>
              <a:p>
                <a:pPr>
                  <a:defRPr sz="13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Sheet1!$A$2:$A$5</c:f>
              <c:strCache>
                <c:ptCount val="4"/>
                <c:pt idx="0">
                  <c:v>Carbon Dioxide</c:v>
                </c:pt>
                <c:pt idx="1">
                  <c:v>Methane</c:v>
                </c:pt>
                <c:pt idx="2">
                  <c:v>Chloroflouro Carbones</c:v>
                </c:pt>
                <c:pt idx="3">
                  <c:v>Nitrou soxide</c:v>
                </c:pt>
              </c:strCache>
            </c:strRef>
          </c:cat>
          <c:val>
            <c:numRef>
              <c:f>Sheet1!$B$2:$B$5</c:f>
              <c:numCache>
                <c:formatCode>General</c:formatCode>
                <c:ptCount val="4"/>
                <c:pt idx="0">
                  <c:v>6.4</c:v>
                </c:pt>
                <c:pt idx="1">
                  <c:v>1.7</c:v>
                </c:pt>
                <c:pt idx="2">
                  <c:v>1.3</c:v>
                </c:pt>
                <c:pt idx="3">
                  <c:v>0.6</c:v>
                </c:pt>
              </c:numCache>
            </c:numRef>
          </c:val>
          <c:extLst>
            <c:ext xmlns:c16="http://schemas.microsoft.com/office/drawing/2014/chart" uri="{C3380CC4-5D6E-409C-BE32-E72D297353CC}">
              <c16:uniqueId val="{00000008-4217-4ECF-B323-4087FCE6F7EA}"/>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300" baseline="0">
          <a:latin typeface="Arial" panose="020B0604020202020204" pitchFamily="34" charset="0"/>
          <a:cs typeface="Arial" panose="020B0604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F8C49B-202A-435E-AC05-D017619889E0}" type="doc">
      <dgm:prSet loTypeId="urn:microsoft.com/office/officeart/2005/8/layout/venn2" loCatId="relationship" qsTypeId="urn:microsoft.com/office/officeart/2005/8/quickstyle/simple1" qsCatId="simple" csTypeId="urn:microsoft.com/office/officeart/2005/8/colors/colorful3" csCatId="colorful" phldr="1"/>
      <dgm:spPr/>
      <dgm:t>
        <a:bodyPr/>
        <a:lstStyle/>
        <a:p>
          <a:endParaRPr lang="en-US"/>
        </a:p>
      </dgm:t>
    </dgm:pt>
    <dgm:pt modelId="{532869C4-F757-484C-967E-4BD67E031A68}">
      <dgm:prSet phldrT="[Text]" custT="1"/>
      <dgm:spPr>
        <a:xfrm>
          <a:off x="943951" y="0"/>
          <a:ext cx="2946988" cy="2946988"/>
        </a:xfrm>
        <a:prstGeom prst="ellipse">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GB" sz="700" b="0" dirty="0">
              <a:solidFill>
                <a:srgbClr val="0A0A0A"/>
              </a:solidFill>
              <a:latin typeface="Arial" panose="020B0604020202020204" pitchFamily="34" charset="0"/>
              <a:ea typeface="+mn-ea"/>
              <a:cs typeface="Arial" panose="020B0604020202020204" pitchFamily="34" charset="0"/>
            </a:rPr>
            <a:t>Climate system variables</a:t>
          </a:r>
          <a:endParaRPr lang="en-US" sz="700" b="0" dirty="0">
            <a:solidFill>
              <a:srgbClr val="0A0A0A"/>
            </a:solidFill>
            <a:latin typeface="Arial" panose="020B0604020202020204" pitchFamily="34" charset="0"/>
            <a:ea typeface="+mn-ea"/>
            <a:cs typeface="Arial" panose="020B0604020202020204" pitchFamily="34" charset="0"/>
          </a:endParaRPr>
        </a:p>
      </dgm:t>
    </dgm:pt>
    <dgm:pt modelId="{CE326EB7-CCB6-420C-BAEC-08476B60E001}" type="parTrans" cxnId="{6E1C56FD-27DA-436E-BD73-6CF63AD96C6D}">
      <dgm:prSet/>
      <dgm:spPr/>
      <dgm:t>
        <a:bodyPr/>
        <a:lstStyle/>
        <a:p>
          <a:endParaRPr lang="en-US" sz="700" b="0"/>
        </a:p>
      </dgm:t>
    </dgm:pt>
    <dgm:pt modelId="{47E0D779-A354-414E-94A4-E0A524B9C543}" type="sibTrans" cxnId="{6E1C56FD-27DA-436E-BD73-6CF63AD96C6D}">
      <dgm:prSet/>
      <dgm:spPr/>
      <dgm:t>
        <a:bodyPr/>
        <a:lstStyle/>
        <a:p>
          <a:endParaRPr lang="en-US" sz="700" b="0"/>
        </a:p>
      </dgm:t>
    </dgm:pt>
    <dgm:pt modelId="{2DD24FDC-90E4-4F05-AB28-6F9B2BC6B584}">
      <dgm:prSet phldrT="[Text]" custT="1"/>
      <dgm:spPr>
        <a:xfrm>
          <a:off x="1238649" y="589397"/>
          <a:ext cx="2357590" cy="2357590"/>
        </a:xfrm>
        <a:prstGeom prst="ellipse">
          <a:avLst/>
        </a:prstGeom>
        <a:solidFill>
          <a:srgbClr val="A5A5A5">
            <a:hueOff val="903533"/>
            <a:satOff val="33333"/>
            <a:lumOff val="-4902"/>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GB" sz="700" b="0" dirty="0">
              <a:solidFill>
                <a:srgbClr val="0A0A0A"/>
              </a:solidFill>
              <a:latin typeface="Arial" panose="020B0604020202020204" pitchFamily="34" charset="0"/>
              <a:ea typeface="+mn-ea"/>
              <a:cs typeface="Arial" panose="020B0604020202020204" pitchFamily="34" charset="0"/>
            </a:rPr>
            <a:t>Observation is technically feasible</a:t>
          </a:r>
          <a:endParaRPr lang="en-US" sz="700" b="0" dirty="0">
            <a:solidFill>
              <a:srgbClr val="0A0A0A"/>
            </a:solidFill>
            <a:latin typeface="Arial" panose="020B0604020202020204" pitchFamily="34" charset="0"/>
            <a:ea typeface="+mn-ea"/>
            <a:cs typeface="Arial" panose="020B0604020202020204" pitchFamily="34" charset="0"/>
          </a:endParaRPr>
        </a:p>
      </dgm:t>
    </dgm:pt>
    <dgm:pt modelId="{3C24F9B9-9958-4F29-8DA0-04DD980A530C}" type="parTrans" cxnId="{A368D9C6-37E3-443D-914F-3C8C25DDACEA}">
      <dgm:prSet/>
      <dgm:spPr/>
      <dgm:t>
        <a:bodyPr/>
        <a:lstStyle/>
        <a:p>
          <a:endParaRPr lang="en-US" sz="700" b="0"/>
        </a:p>
      </dgm:t>
    </dgm:pt>
    <dgm:pt modelId="{CF68BCBA-B9A3-4A53-A66E-2A4331D6F4A7}" type="sibTrans" cxnId="{A368D9C6-37E3-443D-914F-3C8C25DDACEA}">
      <dgm:prSet/>
      <dgm:spPr/>
      <dgm:t>
        <a:bodyPr/>
        <a:lstStyle/>
        <a:p>
          <a:endParaRPr lang="en-US" sz="700" b="0"/>
        </a:p>
      </dgm:t>
    </dgm:pt>
    <dgm:pt modelId="{7B8085E3-9808-4BE0-A231-E5064813484D}">
      <dgm:prSet phldrT="[Text]" custT="1"/>
      <dgm:spPr>
        <a:xfrm>
          <a:off x="1533348" y="1178795"/>
          <a:ext cx="1768192" cy="1768192"/>
        </a:xfrm>
        <a:prstGeom prst="ellipse">
          <a:avLst/>
        </a:prstGeom>
        <a:solidFill>
          <a:srgbClr val="A5A5A5">
            <a:hueOff val="1807066"/>
            <a:satOff val="66667"/>
            <a:lumOff val="-9804"/>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GB" sz="700" b="0" dirty="0">
              <a:solidFill>
                <a:srgbClr val="0A0A0A"/>
              </a:solidFill>
              <a:latin typeface="Arial" panose="020B0604020202020204" pitchFamily="34" charset="0"/>
              <a:ea typeface="+mn-ea"/>
              <a:cs typeface="Arial" panose="020B0604020202020204" pitchFamily="34" charset="0"/>
            </a:rPr>
            <a:t>Observation is cost effective</a:t>
          </a:r>
          <a:endParaRPr lang="en-US" sz="700" b="0" dirty="0">
            <a:solidFill>
              <a:srgbClr val="0A0A0A"/>
            </a:solidFill>
            <a:latin typeface="Arial" panose="020B0604020202020204" pitchFamily="34" charset="0"/>
            <a:ea typeface="+mn-ea"/>
            <a:cs typeface="Arial" panose="020B0604020202020204" pitchFamily="34" charset="0"/>
          </a:endParaRPr>
        </a:p>
      </dgm:t>
    </dgm:pt>
    <dgm:pt modelId="{71B7A32A-E9DB-42E6-BF37-E21B895CDA3F}" type="parTrans" cxnId="{4D65B8C1-3611-44EC-ADE9-FFDF1C56F03E}">
      <dgm:prSet/>
      <dgm:spPr/>
      <dgm:t>
        <a:bodyPr/>
        <a:lstStyle/>
        <a:p>
          <a:endParaRPr lang="en-US" sz="700" b="0"/>
        </a:p>
      </dgm:t>
    </dgm:pt>
    <dgm:pt modelId="{39AB99B8-DBFF-4BAA-9BD9-133F4123581B}" type="sibTrans" cxnId="{4D65B8C1-3611-44EC-ADE9-FFDF1C56F03E}">
      <dgm:prSet/>
      <dgm:spPr/>
      <dgm:t>
        <a:bodyPr/>
        <a:lstStyle/>
        <a:p>
          <a:endParaRPr lang="en-US" sz="700" b="0"/>
        </a:p>
      </dgm:t>
    </dgm:pt>
    <dgm:pt modelId="{65802664-DB46-442D-8609-585DC548F67A}">
      <dgm:prSet phldrT="[Text]" custT="1"/>
      <dgm:spPr>
        <a:xfrm>
          <a:off x="1848735" y="1768192"/>
          <a:ext cx="1178795" cy="1178795"/>
        </a:xfrm>
        <a:prstGeom prst="ellipse">
          <a:avLst/>
        </a:prstGeom>
        <a:solidFill>
          <a:srgbClr val="A5A5A5">
            <a:hueOff val="2710599"/>
            <a:satOff val="100000"/>
            <a:lumOff val="-14706"/>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n-GB" sz="700" b="0" dirty="0">
            <a:solidFill>
              <a:srgbClr val="0A0A0A"/>
            </a:solidFill>
            <a:latin typeface="Arial" panose="020B0604020202020204" pitchFamily="34" charset="0"/>
            <a:ea typeface="+mn-ea"/>
            <a:cs typeface="Arial" panose="020B0604020202020204" pitchFamily="34" charset="0"/>
          </a:endParaRPr>
        </a:p>
        <a:p>
          <a:endParaRPr lang="en-GB" sz="700" b="0" dirty="0">
            <a:solidFill>
              <a:srgbClr val="0A0A0A"/>
            </a:solidFill>
            <a:latin typeface="Arial" panose="020B0604020202020204" pitchFamily="34" charset="0"/>
            <a:ea typeface="+mn-ea"/>
            <a:cs typeface="Arial" panose="020B0604020202020204" pitchFamily="34" charset="0"/>
          </a:endParaRPr>
        </a:p>
        <a:p>
          <a:r>
            <a:rPr lang="en-GB" sz="700" b="0" dirty="0">
              <a:solidFill>
                <a:srgbClr val="0A0A0A"/>
              </a:solidFill>
              <a:latin typeface="Arial" panose="020B0604020202020204" pitchFamily="34" charset="0"/>
              <a:ea typeface="+mn-ea"/>
              <a:cs typeface="Arial" panose="020B0604020202020204" pitchFamily="34" charset="0"/>
            </a:rPr>
            <a:t>Observation is relevant</a:t>
          </a:r>
          <a:endParaRPr lang="en-US" sz="700" b="0" dirty="0">
            <a:solidFill>
              <a:srgbClr val="0A0A0A"/>
            </a:solidFill>
            <a:latin typeface="Arial" panose="020B0604020202020204" pitchFamily="34" charset="0"/>
            <a:ea typeface="+mn-ea"/>
            <a:cs typeface="Arial" panose="020B0604020202020204" pitchFamily="34" charset="0"/>
          </a:endParaRPr>
        </a:p>
      </dgm:t>
    </dgm:pt>
    <dgm:pt modelId="{E16363E1-2CBC-49DB-8237-FC660BAF90EC}" type="parTrans" cxnId="{B35786E1-C636-4ADB-9A2C-A57DE3C46C8C}">
      <dgm:prSet/>
      <dgm:spPr/>
      <dgm:t>
        <a:bodyPr/>
        <a:lstStyle/>
        <a:p>
          <a:endParaRPr lang="en-US" sz="700" b="0"/>
        </a:p>
      </dgm:t>
    </dgm:pt>
    <dgm:pt modelId="{405DC9CE-6139-4AFE-A8DB-D9879E9C06CF}" type="sibTrans" cxnId="{B35786E1-C636-4ADB-9A2C-A57DE3C46C8C}">
      <dgm:prSet/>
      <dgm:spPr/>
      <dgm:t>
        <a:bodyPr/>
        <a:lstStyle/>
        <a:p>
          <a:endParaRPr lang="en-US" sz="700" b="0"/>
        </a:p>
      </dgm:t>
    </dgm:pt>
    <dgm:pt modelId="{8DCF5CF7-27A8-4418-BBD6-A262E03F0AF3}" type="pres">
      <dgm:prSet presAssocID="{93F8C49B-202A-435E-AC05-D017619889E0}" presName="Name0" presStyleCnt="0">
        <dgm:presLayoutVars>
          <dgm:chMax val="7"/>
          <dgm:resizeHandles val="exact"/>
        </dgm:presLayoutVars>
      </dgm:prSet>
      <dgm:spPr/>
    </dgm:pt>
    <dgm:pt modelId="{C7D36D58-496D-40D0-B3B5-AB34D1DC7A53}" type="pres">
      <dgm:prSet presAssocID="{93F8C49B-202A-435E-AC05-D017619889E0}" presName="comp1" presStyleCnt="0"/>
      <dgm:spPr/>
    </dgm:pt>
    <dgm:pt modelId="{FFEAC7A6-BBB4-4F88-B03F-AB1D49DCA49C}" type="pres">
      <dgm:prSet presAssocID="{93F8C49B-202A-435E-AC05-D017619889E0}" presName="circle1" presStyleLbl="node1" presStyleIdx="0" presStyleCnt="4"/>
      <dgm:spPr/>
    </dgm:pt>
    <dgm:pt modelId="{9C94B0D0-C2DB-4D16-A88B-3D0FAA6F3E16}" type="pres">
      <dgm:prSet presAssocID="{93F8C49B-202A-435E-AC05-D017619889E0}" presName="c1text" presStyleLbl="node1" presStyleIdx="0" presStyleCnt="4">
        <dgm:presLayoutVars>
          <dgm:bulletEnabled val="1"/>
        </dgm:presLayoutVars>
      </dgm:prSet>
      <dgm:spPr/>
    </dgm:pt>
    <dgm:pt modelId="{CD5E0C67-6F65-481C-A75C-D08E94C7CB0D}" type="pres">
      <dgm:prSet presAssocID="{93F8C49B-202A-435E-AC05-D017619889E0}" presName="comp2" presStyleCnt="0"/>
      <dgm:spPr/>
    </dgm:pt>
    <dgm:pt modelId="{742019EF-7177-4BF0-AB5E-7F9BD438C426}" type="pres">
      <dgm:prSet presAssocID="{93F8C49B-202A-435E-AC05-D017619889E0}" presName="circle2" presStyleLbl="node1" presStyleIdx="1" presStyleCnt="4"/>
      <dgm:spPr/>
    </dgm:pt>
    <dgm:pt modelId="{36E978D6-1665-4BEE-8A7D-47D2B1720FF2}" type="pres">
      <dgm:prSet presAssocID="{93F8C49B-202A-435E-AC05-D017619889E0}" presName="c2text" presStyleLbl="node1" presStyleIdx="1" presStyleCnt="4">
        <dgm:presLayoutVars>
          <dgm:bulletEnabled val="1"/>
        </dgm:presLayoutVars>
      </dgm:prSet>
      <dgm:spPr/>
    </dgm:pt>
    <dgm:pt modelId="{26D578E0-8640-4D31-8283-D0043B183B4C}" type="pres">
      <dgm:prSet presAssocID="{93F8C49B-202A-435E-AC05-D017619889E0}" presName="comp3" presStyleCnt="0"/>
      <dgm:spPr/>
    </dgm:pt>
    <dgm:pt modelId="{E85F5104-33BA-49D7-A925-88ADEA6EC81C}" type="pres">
      <dgm:prSet presAssocID="{93F8C49B-202A-435E-AC05-D017619889E0}" presName="circle3" presStyleLbl="node1" presStyleIdx="2" presStyleCnt="4"/>
      <dgm:spPr/>
    </dgm:pt>
    <dgm:pt modelId="{62138D33-D8C3-4B2F-A0C9-CAF66738C685}" type="pres">
      <dgm:prSet presAssocID="{93F8C49B-202A-435E-AC05-D017619889E0}" presName="c3text" presStyleLbl="node1" presStyleIdx="2" presStyleCnt="4">
        <dgm:presLayoutVars>
          <dgm:bulletEnabled val="1"/>
        </dgm:presLayoutVars>
      </dgm:prSet>
      <dgm:spPr/>
    </dgm:pt>
    <dgm:pt modelId="{C65A2C45-DA00-499D-B1DC-4B217FA94377}" type="pres">
      <dgm:prSet presAssocID="{93F8C49B-202A-435E-AC05-D017619889E0}" presName="comp4" presStyleCnt="0"/>
      <dgm:spPr/>
    </dgm:pt>
    <dgm:pt modelId="{19952FEC-0AFF-40D8-97AF-4EFEAA923097}" type="pres">
      <dgm:prSet presAssocID="{93F8C49B-202A-435E-AC05-D017619889E0}" presName="circle4" presStyleLbl="node1" presStyleIdx="3" presStyleCnt="4" custLinFactNeighborX="1755" custLinFactNeighborY="32654"/>
      <dgm:spPr/>
    </dgm:pt>
    <dgm:pt modelId="{7D08614A-959B-48D1-835F-4EE27170C3F2}" type="pres">
      <dgm:prSet presAssocID="{93F8C49B-202A-435E-AC05-D017619889E0}" presName="c4text" presStyleLbl="node1" presStyleIdx="3" presStyleCnt="4">
        <dgm:presLayoutVars>
          <dgm:bulletEnabled val="1"/>
        </dgm:presLayoutVars>
      </dgm:prSet>
      <dgm:spPr/>
    </dgm:pt>
  </dgm:ptLst>
  <dgm:cxnLst>
    <dgm:cxn modelId="{5137D615-EE7F-4BDD-8195-C42DAC1CB7D9}" type="presOf" srcId="{532869C4-F757-484C-967E-4BD67E031A68}" destId="{FFEAC7A6-BBB4-4F88-B03F-AB1D49DCA49C}" srcOrd="0" destOrd="0" presId="urn:microsoft.com/office/officeart/2005/8/layout/venn2"/>
    <dgm:cxn modelId="{EF40941D-570C-4DA1-80A1-F08B4DB92820}" type="presOf" srcId="{7B8085E3-9808-4BE0-A231-E5064813484D}" destId="{E85F5104-33BA-49D7-A925-88ADEA6EC81C}" srcOrd="0" destOrd="0" presId="urn:microsoft.com/office/officeart/2005/8/layout/venn2"/>
    <dgm:cxn modelId="{4E0E3A34-A4ED-4189-B81A-B2B1CCC9521F}" type="presOf" srcId="{2DD24FDC-90E4-4F05-AB28-6F9B2BC6B584}" destId="{36E978D6-1665-4BEE-8A7D-47D2B1720FF2}" srcOrd="1" destOrd="0" presId="urn:microsoft.com/office/officeart/2005/8/layout/venn2"/>
    <dgm:cxn modelId="{E2004581-BD05-4C4B-A84F-F1160F9A824A}" type="presOf" srcId="{2DD24FDC-90E4-4F05-AB28-6F9B2BC6B584}" destId="{742019EF-7177-4BF0-AB5E-7F9BD438C426}" srcOrd="0" destOrd="0" presId="urn:microsoft.com/office/officeart/2005/8/layout/venn2"/>
    <dgm:cxn modelId="{90EE1184-F0B6-4BF8-BD48-36FF7FA43467}" type="presOf" srcId="{65802664-DB46-442D-8609-585DC548F67A}" destId="{7D08614A-959B-48D1-835F-4EE27170C3F2}" srcOrd="1" destOrd="0" presId="urn:microsoft.com/office/officeart/2005/8/layout/venn2"/>
    <dgm:cxn modelId="{532452A3-D13C-42BD-A9E2-F22AFED39E95}" type="presOf" srcId="{532869C4-F757-484C-967E-4BD67E031A68}" destId="{9C94B0D0-C2DB-4D16-A88B-3D0FAA6F3E16}" srcOrd="1" destOrd="0" presId="urn:microsoft.com/office/officeart/2005/8/layout/venn2"/>
    <dgm:cxn modelId="{228F69B8-E407-4508-BC8D-0710C21CD28E}" type="presOf" srcId="{7B8085E3-9808-4BE0-A231-E5064813484D}" destId="{62138D33-D8C3-4B2F-A0C9-CAF66738C685}" srcOrd="1" destOrd="0" presId="urn:microsoft.com/office/officeart/2005/8/layout/venn2"/>
    <dgm:cxn modelId="{57A0D8B9-F9AB-4A0B-9F19-7C8DA1203E24}" type="presOf" srcId="{93F8C49B-202A-435E-AC05-D017619889E0}" destId="{8DCF5CF7-27A8-4418-BBD6-A262E03F0AF3}" srcOrd="0" destOrd="0" presId="urn:microsoft.com/office/officeart/2005/8/layout/venn2"/>
    <dgm:cxn modelId="{4D65B8C1-3611-44EC-ADE9-FFDF1C56F03E}" srcId="{93F8C49B-202A-435E-AC05-D017619889E0}" destId="{7B8085E3-9808-4BE0-A231-E5064813484D}" srcOrd="2" destOrd="0" parTransId="{71B7A32A-E9DB-42E6-BF37-E21B895CDA3F}" sibTransId="{39AB99B8-DBFF-4BAA-9BD9-133F4123581B}"/>
    <dgm:cxn modelId="{A368D9C6-37E3-443D-914F-3C8C25DDACEA}" srcId="{93F8C49B-202A-435E-AC05-D017619889E0}" destId="{2DD24FDC-90E4-4F05-AB28-6F9B2BC6B584}" srcOrd="1" destOrd="0" parTransId="{3C24F9B9-9958-4F29-8DA0-04DD980A530C}" sibTransId="{CF68BCBA-B9A3-4A53-A66E-2A4331D6F4A7}"/>
    <dgm:cxn modelId="{00543BCC-58D6-4257-8A88-833E603E38C0}" type="presOf" srcId="{65802664-DB46-442D-8609-585DC548F67A}" destId="{19952FEC-0AFF-40D8-97AF-4EFEAA923097}" srcOrd="0" destOrd="0" presId="urn:microsoft.com/office/officeart/2005/8/layout/venn2"/>
    <dgm:cxn modelId="{B35786E1-C636-4ADB-9A2C-A57DE3C46C8C}" srcId="{93F8C49B-202A-435E-AC05-D017619889E0}" destId="{65802664-DB46-442D-8609-585DC548F67A}" srcOrd="3" destOrd="0" parTransId="{E16363E1-2CBC-49DB-8237-FC660BAF90EC}" sibTransId="{405DC9CE-6139-4AFE-A8DB-D9879E9C06CF}"/>
    <dgm:cxn modelId="{6E1C56FD-27DA-436E-BD73-6CF63AD96C6D}" srcId="{93F8C49B-202A-435E-AC05-D017619889E0}" destId="{532869C4-F757-484C-967E-4BD67E031A68}" srcOrd="0" destOrd="0" parTransId="{CE326EB7-CCB6-420C-BAEC-08476B60E001}" sibTransId="{47E0D779-A354-414E-94A4-E0A524B9C543}"/>
    <dgm:cxn modelId="{DE6A4816-90EB-4B95-847F-963886891FD4}" type="presParOf" srcId="{8DCF5CF7-27A8-4418-BBD6-A262E03F0AF3}" destId="{C7D36D58-496D-40D0-B3B5-AB34D1DC7A53}" srcOrd="0" destOrd="0" presId="urn:microsoft.com/office/officeart/2005/8/layout/venn2"/>
    <dgm:cxn modelId="{C1B0637B-54F1-4329-B0A6-54EBEFAEA3CF}" type="presParOf" srcId="{C7D36D58-496D-40D0-B3B5-AB34D1DC7A53}" destId="{FFEAC7A6-BBB4-4F88-B03F-AB1D49DCA49C}" srcOrd="0" destOrd="0" presId="urn:microsoft.com/office/officeart/2005/8/layout/venn2"/>
    <dgm:cxn modelId="{15C1968C-6C5E-4FF1-A256-1E1E67D90443}" type="presParOf" srcId="{C7D36D58-496D-40D0-B3B5-AB34D1DC7A53}" destId="{9C94B0D0-C2DB-4D16-A88B-3D0FAA6F3E16}" srcOrd="1" destOrd="0" presId="urn:microsoft.com/office/officeart/2005/8/layout/venn2"/>
    <dgm:cxn modelId="{D98A3C8A-E226-4D86-82A4-7EA33E1A1F0E}" type="presParOf" srcId="{8DCF5CF7-27A8-4418-BBD6-A262E03F0AF3}" destId="{CD5E0C67-6F65-481C-A75C-D08E94C7CB0D}" srcOrd="1" destOrd="0" presId="urn:microsoft.com/office/officeart/2005/8/layout/venn2"/>
    <dgm:cxn modelId="{1B4E46E1-4BFB-42C9-95BD-976B880E1D87}" type="presParOf" srcId="{CD5E0C67-6F65-481C-A75C-D08E94C7CB0D}" destId="{742019EF-7177-4BF0-AB5E-7F9BD438C426}" srcOrd="0" destOrd="0" presId="urn:microsoft.com/office/officeart/2005/8/layout/venn2"/>
    <dgm:cxn modelId="{32F99ABD-3745-4B16-B3CE-5D08E1F5C9BD}" type="presParOf" srcId="{CD5E0C67-6F65-481C-A75C-D08E94C7CB0D}" destId="{36E978D6-1665-4BEE-8A7D-47D2B1720FF2}" srcOrd="1" destOrd="0" presId="urn:microsoft.com/office/officeart/2005/8/layout/venn2"/>
    <dgm:cxn modelId="{164BA397-553C-43A8-84C1-69A34B7844C9}" type="presParOf" srcId="{8DCF5CF7-27A8-4418-BBD6-A262E03F0AF3}" destId="{26D578E0-8640-4D31-8283-D0043B183B4C}" srcOrd="2" destOrd="0" presId="urn:microsoft.com/office/officeart/2005/8/layout/venn2"/>
    <dgm:cxn modelId="{FDC22D6D-88E1-4FE9-B056-B2F7131CAB6C}" type="presParOf" srcId="{26D578E0-8640-4D31-8283-D0043B183B4C}" destId="{E85F5104-33BA-49D7-A925-88ADEA6EC81C}" srcOrd="0" destOrd="0" presId="urn:microsoft.com/office/officeart/2005/8/layout/venn2"/>
    <dgm:cxn modelId="{D094CCE2-C761-455B-9BCA-B99747E95E0F}" type="presParOf" srcId="{26D578E0-8640-4D31-8283-D0043B183B4C}" destId="{62138D33-D8C3-4B2F-A0C9-CAF66738C685}" srcOrd="1" destOrd="0" presId="urn:microsoft.com/office/officeart/2005/8/layout/venn2"/>
    <dgm:cxn modelId="{2996A3EB-DA07-4E56-8827-67FADF3F4EBE}" type="presParOf" srcId="{8DCF5CF7-27A8-4418-BBD6-A262E03F0AF3}" destId="{C65A2C45-DA00-499D-B1DC-4B217FA94377}" srcOrd="3" destOrd="0" presId="urn:microsoft.com/office/officeart/2005/8/layout/venn2"/>
    <dgm:cxn modelId="{B844E223-E876-4A65-850A-1C697EC3E04E}" type="presParOf" srcId="{C65A2C45-DA00-499D-B1DC-4B217FA94377}" destId="{19952FEC-0AFF-40D8-97AF-4EFEAA923097}" srcOrd="0" destOrd="0" presId="urn:microsoft.com/office/officeart/2005/8/layout/venn2"/>
    <dgm:cxn modelId="{003CAC87-7686-443E-A955-6D3105D655FB}" type="presParOf" srcId="{C65A2C45-DA00-499D-B1DC-4B217FA94377}" destId="{7D08614A-959B-48D1-835F-4EE27170C3F2}"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EAC7A6-BBB4-4F88-B03F-AB1D49DCA49C}">
      <dsp:nvSpPr>
        <dsp:cNvPr id="0" name=""/>
        <dsp:cNvSpPr/>
      </dsp:nvSpPr>
      <dsp:spPr>
        <a:xfrm>
          <a:off x="1258601" y="0"/>
          <a:ext cx="3929317" cy="3929317"/>
        </a:xfrm>
        <a:prstGeom prst="ellipse">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lang="en-GB" sz="700" b="0" kern="1200" dirty="0">
              <a:solidFill>
                <a:srgbClr val="0A0A0A"/>
              </a:solidFill>
              <a:latin typeface="Arial" panose="020B0604020202020204" pitchFamily="34" charset="0"/>
              <a:ea typeface="+mn-ea"/>
              <a:cs typeface="Arial" panose="020B0604020202020204" pitchFamily="34" charset="0"/>
            </a:rPr>
            <a:t>Climate system variables</a:t>
          </a:r>
          <a:endParaRPr lang="en-US" sz="700" b="0" kern="1200" dirty="0">
            <a:solidFill>
              <a:srgbClr val="0A0A0A"/>
            </a:solidFill>
            <a:latin typeface="Arial" panose="020B0604020202020204" pitchFamily="34" charset="0"/>
            <a:ea typeface="+mn-ea"/>
            <a:cs typeface="Arial" panose="020B0604020202020204" pitchFamily="34" charset="0"/>
          </a:endParaRPr>
        </a:p>
      </dsp:txBody>
      <dsp:txXfrm>
        <a:off x="2834833" y="282780"/>
        <a:ext cx="776853" cy="416767"/>
      </dsp:txXfrm>
    </dsp:sp>
    <dsp:sp modelId="{742019EF-7177-4BF0-AB5E-7F9BD438C426}">
      <dsp:nvSpPr>
        <dsp:cNvPr id="0" name=""/>
        <dsp:cNvSpPr/>
      </dsp:nvSpPr>
      <dsp:spPr>
        <a:xfrm>
          <a:off x="1651533" y="785863"/>
          <a:ext cx="3143453" cy="3143453"/>
        </a:xfrm>
        <a:prstGeom prst="ellipse">
          <a:avLst/>
        </a:prstGeom>
        <a:solidFill>
          <a:srgbClr val="A5A5A5">
            <a:hueOff val="903533"/>
            <a:satOff val="33333"/>
            <a:lumOff val="-4902"/>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lang="en-GB" sz="700" b="0" kern="1200" dirty="0">
              <a:solidFill>
                <a:srgbClr val="0A0A0A"/>
              </a:solidFill>
              <a:latin typeface="Arial" panose="020B0604020202020204" pitchFamily="34" charset="0"/>
              <a:ea typeface="+mn-ea"/>
              <a:cs typeface="Arial" panose="020B0604020202020204" pitchFamily="34" charset="0"/>
            </a:rPr>
            <a:t>Observation is technically feasible</a:t>
          </a:r>
          <a:endParaRPr lang="en-US" sz="700" b="0" kern="1200" dirty="0">
            <a:solidFill>
              <a:srgbClr val="0A0A0A"/>
            </a:solidFill>
            <a:latin typeface="Arial" panose="020B0604020202020204" pitchFamily="34" charset="0"/>
            <a:ea typeface="+mn-ea"/>
            <a:cs typeface="Arial" panose="020B0604020202020204" pitchFamily="34" charset="0"/>
          </a:endParaRPr>
        </a:p>
      </dsp:txBody>
      <dsp:txXfrm>
        <a:off x="2834833" y="1057333"/>
        <a:ext cx="776853" cy="400095"/>
      </dsp:txXfrm>
    </dsp:sp>
    <dsp:sp modelId="{E85F5104-33BA-49D7-A925-88ADEA6EC81C}">
      <dsp:nvSpPr>
        <dsp:cNvPr id="0" name=""/>
        <dsp:cNvSpPr/>
      </dsp:nvSpPr>
      <dsp:spPr>
        <a:xfrm>
          <a:off x="2044464" y="1571726"/>
          <a:ext cx="2357590" cy="2357590"/>
        </a:xfrm>
        <a:prstGeom prst="ellipse">
          <a:avLst/>
        </a:prstGeom>
        <a:solidFill>
          <a:srgbClr val="A5A5A5">
            <a:hueOff val="1807066"/>
            <a:satOff val="66667"/>
            <a:lumOff val="-9804"/>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lang="en-GB" sz="700" b="0" kern="1200" dirty="0">
              <a:solidFill>
                <a:srgbClr val="0A0A0A"/>
              </a:solidFill>
              <a:latin typeface="Arial" panose="020B0604020202020204" pitchFamily="34" charset="0"/>
              <a:ea typeface="+mn-ea"/>
              <a:cs typeface="Arial" panose="020B0604020202020204" pitchFamily="34" charset="0"/>
            </a:rPr>
            <a:t>Observation is cost effective</a:t>
          </a:r>
          <a:endParaRPr lang="en-US" sz="700" b="0" kern="1200" dirty="0">
            <a:solidFill>
              <a:srgbClr val="0A0A0A"/>
            </a:solidFill>
            <a:latin typeface="Arial" panose="020B0604020202020204" pitchFamily="34" charset="0"/>
            <a:ea typeface="+mn-ea"/>
            <a:cs typeface="Arial" panose="020B0604020202020204" pitchFamily="34" charset="0"/>
          </a:endParaRPr>
        </a:p>
      </dsp:txBody>
      <dsp:txXfrm>
        <a:off x="2834833" y="1826230"/>
        <a:ext cx="776853" cy="375089"/>
      </dsp:txXfrm>
    </dsp:sp>
    <dsp:sp modelId="{19952FEC-0AFF-40D8-97AF-4EFEAA923097}">
      <dsp:nvSpPr>
        <dsp:cNvPr id="0" name=""/>
        <dsp:cNvSpPr/>
      </dsp:nvSpPr>
      <dsp:spPr>
        <a:xfrm>
          <a:off x="2464980" y="2357590"/>
          <a:ext cx="1571726" cy="1571726"/>
        </a:xfrm>
        <a:prstGeom prst="ellipse">
          <a:avLst/>
        </a:prstGeom>
        <a:solidFill>
          <a:srgbClr val="A5A5A5">
            <a:hueOff val="2710599"/>
            <a:satOff val="100000"/>
            <a:lumOff val="-14706"/>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endParaRPr lang="en-GB" sz="700" b="0" kern="1200" dirty="0">
            <a:solidFill>
              <a:srgbClr val="0A0A0A"/>
            </a:solidFill>
            <a:latin typeface="Arial" panose="020B0604020202020204" pitchFamily="34" charset="0"/>
            <a:ea typeface="+mn-ea"/>
            <a:cs typeface="Arial" panose="020B0604020202020204" pitchFamily="34" charset="0"/>
          </a:endParaRPr>
        </a:p>
        <a:p>
          <a:pPr marL="0" lvl="0" indent="0" algn="ctr" defTabSz="311150">
            <a:lnSpc>
              <a:spcPct val="90000"/>
            </a:lnSpc>
            <a:spcBef>
              <a:spcPct val="0"/>
            </a:spcBef>
            <a:spcAft>
              <a:spcPct val="35000"/>
            </a:spcAft>
            <a:buNone/>
          </a:pPr>
          <a:endParaRPr lang="en-GB" sz="700" b="0" kern="1200" dirty="0">
            <a:solidFill>
              <a:srgbClr val="0A0A0A"/>
            </a:solidFill>
            <a:latin typeface="Arial" panose="020B0604020202020204" pitchFamily="34" charset="0"/>
            <a:ea typeface="+mn-ea"/>
            <a:cs typeface="Arial" panose="020B0604020202020204" pitchFamily="34" charset="0"/>
          </a:endParaRPr>
        </a:p>
        <a:p>
          <a:pPr marL="0" lvl="0" indent="0" algn="ctr" defTabSz="311150">
            <a:lnSpc>
              <a:spcPct val="90000"/>
            </a:lnSpc>
            <a:spcBef>
              <a:spcPct val="0"/>
            </a:spcBef>
            <a:spcAft>
              <a:spcPct val="35000"/>
            </a:spcAft>
            <a:buNone/>
          </a:pPr>
          <a:r>
            <a:rPr lang="en-GB" sz="700" b="0" kern="1200" dirty="0">
              <a:solidFill>
                <a:srgbClr val="0A0A0A"/>
              </a:solidFill>
              <a:latin typeface="Arial" panose="020B0604020202020204" pitchFamily="34" charset="0"/>
              <a:ea typeface="+mn-ea"/>
              <a:cs typeface="Arial" panose="020B0604020202020204" pitchFamily="34" charset="0"/>
            </a:rPr>
            <a:t>Observation is relevant</a:t>
          </a:r>
          <a:endParaRPr lang="en-US" sz="700" b="0" kern="1200" dirty="0">
            <a:solidFill>
              <a:srgbClr val="0A0A0A"/>
            </a:solidFill>
            <a:latin typeface="Arial" panose="020B0604020202020204" pitchFamily="34" charset="0"/>
            <a:ea typeface="+mn-ea"/>
            <a:cs typeface="Arial" panose="020B0604020202020204" pitchFamily="34" charset="0"/>
          </a:endParaRPr>
        </a:p>
      </dsp:txBody>
      <dsp:txXfrm>
        <a:off x="2857912" y="2865608"/>
        <a:ext cx="785862" cy="555689"/>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2944813" cy="495300"/>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eaLnBrk="1" hangingPunct="1">
              <a:defRPr sz="1100">
                <a:latin typeface="Arial" charset="0"/>
                <a:ea typeface="MS PGothic" charset="0"/>
                <a:cs typeface="MS PGothic" charset="0"/>
              </a:defRPr>
            </a:lvl1pPr>
          </a:lstStyle>
          <a:p>
            <a:pPr>
              <a:defRPr/>
            </a:pPr>
            <a:endParaRPr lang="it-IT"/>
          </a:p>
        </p:txBody>
      </p:sp>
      <p:sp>
        <p:nvSpPr>
          <p:cNvPr id="628739" name="Rectangle 3"/>
          <p:cNvSpPr>
            <a:spLocks noGrp="1" noChangeArrowheads="1"/>
          </p:cNvSpPr>
          <p:nvPr>
            <p:ph type="dt" sz="quarter" idx="1"/>
          </p:nvPr>
        </p:nvSpPr>
        <p:spPr bwMode="auto">
          <a:xfrm>
            <a:off x="3851275" y="0"/>
            <a:ext cx="2944813" cy="495300"/>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eaLnBrk="1" hangingPunct="1">
              <a:defRPr sz="1100">
                <a:latin typeface="Arial" charset="0"/>
                <a:ea typeface="MS PGothic" charset="0"/>
                <a:cs typeface="MS PGothic" charset="0"/>
              </a:defRPr>
            </a:lvl1pPr>
          </a:lstStyle>
          <a:p>
            <a:pPr>
              <a:defRPr/>
            </a:pPr>
            <a:endParaRPr lang="it-IT"/>
          </a:p>
        </p:txBody>
      </p:sp>
      <p:sp>
        <p:nvSpPr>
          <p:cNvPr id="628740" name="Rectangle 4"/>
          <p:cNvSpPr>
            <a:spLocks noGrp="1" noChangeArrowheads="1"/>
          </p:cNvSpPr>
          <p:nvPr>
            <p:ph type="ftr" sz="quarter" idx="2"/>
          </p:nvPr>
        </p:nvSpPr>
        <p:spPr bwMode="auto">
          <a:xfrm>
            <a:off x="0" y="9428163"/>
            <a:ext cx="2944813" cy="496887"/>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eaLnBrk="1" hangingPunct="1">
              <a:defRPr sz="1100">
                <a:latin typeface="Arial" charset="0"/>
                <a:ea typeface="MS PGothic" charset="0"/>
                <a:cs typeface="MS PGothic" charset="0"/>
              </a:defRPr>
            </a:lvl1pPr>
          </a:lstStyle>
          <a:p>
            <a:pPr>
              <a:defRPr/>
            </a:pPr>
            <a:endParaRPr lang="it-IT"/>
          </a:p>
        </p:txBody>
      </p:sp>
      <p:sp>
        <p:nvSpPr>
          <p:cNvPr id="628741" name="Rectangle 5"/>
          <p:cNvSpPr>
            <a:spLocks noGrp="1" noChangeArrowheads="1"/>
          </p:cNvSpPr>
          <p:nvPr>
            <p:ph type="sldNum" sz="quarter" idx="3"/>
          </p:nvPr>
        </p:nvSpPr>
        <p:spPr bwMode="auto">
          <a:xfrm>
            <a:off x="3851275" y="9428163"/>
            <a:ext cx="2944813" cy="496887"/>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eaLnBrk="1" hangingPunct="1">
              <a:defRPr sz="1100">
                <a:latin typeface="Arial" charset="0"/>
                <a:ea typeface="MS PGothic" charset="-128"/>
              </a:defRPr>
            </a:lvl1pPr>
          </a:lstStyle>
          <a:p>
            <a:pPr>
              <a:defRPr/>
            </a:pPr>
            <a:fld id="{81911F50-FE0F-5946-AE7F-DB68643ECA25}" type="slidenum">
              <a:rPr lang="it-IT" altLang="x-none"/>
              <a:pPr>
                <a:defRPr/>
              </a:pPr>
              <a:t>‹#›</a:t>
            </a:fld>
            <a:endParaRPr lang="it-IT" altLang="x-non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17825" cy="51752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eaLnBrk="1" hangingPunct="1">
              <a:defRPr sz="1100">
                <a:latin typeface="Arial" charset="0"/>
                <a:ea typeface="MS PGothic" charset="0"/>
                <a:cs typeface="MS PGothic" charset="0"/>
              </a:defRPr>
            </a:lvl1pPr>
          </a:lstStyle>
          <a:p>
            <a:pPr>
              <a:defRPr/>
            </a:pPr>
            <a:endParaRPr lang="en-US"/>
          </a:p>
        </p:txBody>
      </p:sp>
      <p:sp>
        <p:nvSpPr>
          <p:cNvPr id="58371" name="Rectangle 3"/>
          <p:cNvSpPr>
            <a:spLocks noGrp="1" noChangeArrowheads="1"/>
          </p:cNvSpPr>
          <p:nvPr>
            <p:ph type="dt" idx="1"/>
          </p:nvPr>
        </p:nvSpPr>
        <p:spPr bwMode="auto">
          <a:xfrm>
            <a:off x="3867150" y="0"/>
            <a:ext cx="2917825" cy="51752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eaLnBrk="1" hangingPunct="1">
              <a:defRPr sz="1100">
                <a:latin typeface="Arial" charset="0"/>
                <a:ea typeface="MS PGothic" charset="-128"/>
              </a:defRPr>
            </a:lvl1pPr>
          </a:lstStyle>
          <a:p>
            <a:pPr>
              <a:defRPr/>
            </a:pPr>
            <a:fld id="{FB6B53B6-A490-BA4E-929A-F40726DD482A}" type="datetimeFigureOut">
              <a:rPr lang="en-US" altLang="x-none"/>
              <a:pPr>
                <a:defRPr/>
              </a:pPr>
              <a:t>12/3/2021</a:t>
            </a:fld>
            <a:endParaRPr lang="en-US" altLang="x-none"/>
          </a:p>
        </p:txBody>
      </p:sp>
      <p:sp>
        <p:nvSpPr>
          <p:cNvPr id="16388" name="Rectangle 4"/>
          <p:cNvSpPr>
            <a:spLocks noGrp="1" noRot="1" noChangeAspect="1" noChangeArrowheads="1" noTextEdit="1"/>
          </p:cNvSpPr>
          <p:nvPr>
            <p:ph type="sldImg" idx="2"/>
          </p:nvPr>
        </p:nvSpPr>
        <p:spPr bwMode="auto">
          <a:xfrm>
            <a:off x="144463" y="739775"/>
            <a:ext cx="6569075"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3" name="Rectangle 5"/>
          <p:cNvSpPr>
            <a:spLocks noGrp="1" noChangeArrowheads="1"/>
          </p:cNvSpPr>
          <p:nvPr>
            <p:ph type="body" sz="quarter" idx="3"/>
          </p:nvPr>
        </p:nvSpPr>
        <p:spPr bwMode="auto">
          <a:xfrm>
            <a:off x="876300" y="4730750"/>
            <a:ext cx="5033963" cy="4433888"/>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8374" name="Rectangle 6"/>
          <p:cNvSpPr>
            <a:spLocks noGrp="1" noChangeArrowheads="1"/>
          </p:cNvSpPr>
          <p:nvPr>
            <p:ph type="ftr" sz="quarter" idx="4"/>
          </p:nvPr>
        </p:nvSpPr>
        <p:spPr bwMode="auto">
          <a:xfrm>
            <a:off x="0" y="9459913"/>
            <a:ext cx="2917825" cy="442912"/>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eaLnBrk="1" hangingPunct="1">
              <a:defRPr sz="1100">
                <a:latin typeface="Arial" charset="0"/>
                <a:ea typeface="MS PGothic" charset="0"/>
                <a:cs typeface="MS PGothic" charset="0"/>
              </a:defRPr>
            </a:lvl1pPr>
          </a:lstStyle>
          <a:p>
            <a:pPr>
              <a:defRPr/>
            </a:pPr>
            <a:endParaRPr lang="en-US"/>
          </a:p>
        </p:txBody>
      </p:sp>
      <p:sp>
        <p:nvSpPr>
          <p:cNvPr id="58375" name="Rectangle 7"/>
          <p:cNvSpPr>
            <a:spLocks noGrp="1" noChangeArrowheads="1"/>
          </p:cNvSpPr>
          <p:nvPr>
            <p:ph type="sldNum" sz="quarter" idx="5"/>
          </p:nvPr>
        </p:nvSpPr>
        <p:spPr bwMode="auto">
          <a:xfrm>
            <a:off x="3867150" y="9459913"/>
            <a:ext cx="2917825" cy="442912"/>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eaLnBrk="1" hangingPunct="1">
              <a:defRPr sz="1100">
                <a:latin typeface="Arial" charset="0"/>
                <a:ea typeface="MS PGothic" charset="-128"/>
              </a:defRPr>
            </a:lvl1pPr>
          </a:lstStyle>
          <a:p>
            <a:pPr>
              <a:defRPr/>
            </a:pPr>
            <a:fld id="{B1C1B1E2-4475-074F-89EB-5387F18A9490}"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1</a:t>
            </a:fld>
            <a:endParaRPr lang="en-US" altLang="x-none"/>
          </a:p>
        </p:txBody>
      </p:sp>
    </p:spTree>
    <p:extLst>
      <p:ext uri="{BB962C8B-B14F-4D97-AF65-F5344CB8AC3E}">
        <p14:creationId xmlns:p14="http://schemas.microsoft.com/office/powerpoint/2010/main" val="1159464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Humans—more specifically, the greenhouse gas (</a:t>
            </a:r>
            <a:r>
              <a:rPr lang="en-US" dirty="0" err="1"/>
              <a:t>GHG</a:t>
            </a:r>
            <a:r>
              <a:rPr lang="en-US" dirty="0"/>
              <a:t>) emissions we generate—are the leading cause of the earth’s rapidly changing climate. Greenhouse gases play an important role in keeping the planet warm enough to inhabit. But the amount of these gases in our atmosphere has skyrocketed in recent decades. According to the Intergovernmental Panel on Climate Change (IPCC), concentrations of carbon dioxide, methane, and nitrous oxides “have increased to levels unprecedented in at least the last 800,000 years.” Indeed, the atmosphere’s share of carbon dioxide—the planet’s chief climate change contributor—has risen by 40 percent since preindustrial times.</a:t>
            </a:r>
          </a:p>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18</a:t>
            </a:fld>
            <a:endParaRPr lang="en-US"/>
          </a:p>
        </p:txBody>
      </p:sp>
    </p:spTree>
    <p:extLst>
      <p:ext uri="{BB962C8B-B14F-4D97-AF65-F5344CB8AC3E}">
        <p14:creationId xmlns:p14="http://schemas.microsoft.com/office/powerpoint/2010/main" val="384892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second major source is deforestation, which releases sequestered carbon into the air. It’s estimated that logging, clear-cutting, fires, and other forms of forest degradation contribute up to 20 percent of global carbon emissions. </a:t>
            </a:r>
          </a:p>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22</a:t>
            </a:fld>
            <a:endParaRPr lang="en-US"/>
          </a:p>
        </p:txBody>
      </p:sp>
    </p:spTree>
    <p:extLst>
      <p:ext uri="{BB962C8B-B14F-4D97-AF65-F5344CB8AC3E}">
        <p14:creationId xmlns:p14="http://schemas.microsoft.com/office/powerpoint/2010/main" val="971249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26</a:t>
            </a:fld>
            <a:endParaRPr lang="en-US"/>
          </a:p>
        </p:txBody>
      </p:sp>
    </p:spTree>
    <p:extLst>
      <p:ext uri="{BB962C8B-B14F-4D97-AF65-F5344CB8AC3E}">
        <p14:creationId xmlns:p14="http://schemas.microsoft.com/office/powerpoint/2010/main" val="765201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Calibri" pitchFamily="34" charset="0"/>
                <a:ea typeface="+mn-ea"/>
                <a:cs typeface="+mn-cs"/>
              </a:rPr>
              <a:t>Climate change is high on the global agenda. To tackle climate change, a global perspective is needed and this can be provided by satellites. Their data is key if we want to prepare ourselves for the consequences of climate change. While the European Space Agency's Earth Explorers gather data to understand how our planet works and understand the impact that climate change and human activity are having on the planet, the European Union’s Copernicus Sentinels provide systematic data for environmental services that help adapt to and mitigate change. The video offers an overview of how European satellites keep watch over our world. It includes interviews with Josef </a:t>
            </a:r>
            <a:r>
              <a:rPr lang="en-GB" sz="1200" b="0" i="0" kern="1200" dirty="0" err="1">
                <a:solidFill>
                  <a:schemeClr val="tx1"/>
                </a:solidFill>
                <a:effectLst/>
                <a:latin typeface="Calibri" pitchFamily="34" charset="0"/>
                <a:ea typeface="+mn-ea"/>
                <a:cs typeface="+mn-cs"/>
              </a:rPr>
              <a:t>Aschbacher</a:t>
            </a:r>
            <a:r>
              <a:rPr lang="en-GB" sz="1200" b="0" i="0" kern="1200" dirty="0">
                <a:solidFill>
                  <a:schemeClr val="tx1"/>
                </a:solidFill>
                <a:effectLst/>
                <a:latin typeface="Calibri" pitchFamily="34" charset="0"/>
                <a:ea typeface="+mn-ea"/>
                <a:cs typeface="+mn-cs"/>
              </a:rPr>
              <a:t>, ESA's Director of Earth Observation Programmes, and Michael </a:t>
            </a:r>
            <a:r>
              <a:rPr lang="en-GB" sz="1200" b="0" i="0" kern="1200" dirty="0" err="1">
                <a:solidFill>
                  <a:schemeClr val="tx1"/>
                </a:solidFill>
                <a:effectLst/>
                <a:latin typeface="Calibri" pitchFamily="34" charset="0"/>
                <a:ea typeface="+mn-ea"/>
                <a:cs typeface="+mn-cs"/>
              </a:rPr>
              <a:t>Rast</a:t>
            </a:r>
            <a:r>
              <a:rPr lang="en-GB" sz="1200" b="0" i="0" kern="1200" dirty="0">
                <a:solidFill>
                  <a:schemeClr val="tx1"/>
                </a:solidFill>
                <a:effectLst/>
                <a:latin typeface="Calibri" pitchFamily="34" charset="0"/>
                <a:ea typeface="+mn-ea"/>
                <a:cs typeface="+mn-cs"/>
              </a:rPr>
              <a:t>, ESA's Earth Observation Senior Advisor.</a:t>
            </a:r>
          </a:p>
          <a:p>
            <a:endParaRPr lang="en-US" sz="1200" b="0" i="0" kern="1200" dirty="0">
              <a:solidFill>
                <a:schemeClr val="tx1"/>
              </a:solidFill>
              <a:effectLst/>
              <a:latin typeface="Calibri" pitchFamily="34" charset="0"/>
              <a:ea typeface="+mn-ea"/>
              <a:cs typeface="+mn-cs"/>
            </a:endParaRPr>
          </a:p>
          <a:p>
            <a:r>
              <a:rPr lang="en-US" sz="1200" b="0" i="0" kern="1200" dirty="0">
                <a:solidFill>
                  <a:schemeClr val="tx1"/>
                </a:solidFill>
                <a:effectLst/>
                <a:latin typeface="Calibri" pitchFamily="34" charset="0"/>
                <a:ea typeface="+mn-ea"/>
                <a:cs typeface="+mn-cs"/>
              </a:rPr>
              <a:t>Source  ESA</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dirty="0"/>
              <a:t>https://www.esa.int/ESA_Multimedia/Videos/2019/02/ESA_and_climate_change#.YAOXYfmhAzo.link</a:t>
            </a:r>
          </a:p>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27</a:t>
            </a:fld>
            <a:endParaRPr lang="en-US"/>
          </a:p>
        </p:txBody>
      </p:sp>
    </p:spTree>
    <p:extLst>
      <p:ext uri="{BB962C8B-B14F-4D97-AF65-F5344CB8AC3E}">
        <p14:creationId xmlns:p14="http://schemas.microsoft.com/office/powerpoint/2010/main" val="887007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Paleoclimatology data provide a comprehensive look at the long-term changes in the earth’s atmosphere, oceans, land surface, and cryosphere (frozen water systems).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Paleoclimatology data from natural sources like ice cores, tree rings, corals, and ocean and lake sediments that have enabled scientists to extend the earth’s climatic records back millions of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29</a:t>
            </a:fld>
            <a:endParaRPr lang="en-US"/>
          </a:p>
        </p:txBody>
      </p:sp>
    </p:spTree>
    <p:extLst>
      <p:ext uri="{BB962C8B-B14F-4D97-AF65-F5344CB8AC3E}">
        <p14:creationId xmlns:p14="http://schemas.microsoft.com/office/powerpoint/2010/main" val="589816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dirty="0" err="1">
                <a:solidFill>
                  <a:prstClr val="black"/>
                </a:solidFill>
                <a:latin typeface="Calibri" panose="020F0502020204030204"/>
              </a:rPr>
              <a:t>GCOS</a:t>
            </a:r>
            <a:r>
              <a:rPr lang="en-US" sz="1200" b="0" dirty="0">
                <a:solidFill>
                  <a:prstClr val="black"/>
                </a:solidFill>
                <a:latin typeface="Calibri" panose="020F0502020204030204"/>
              </a:rPr>
              <a:t> currently specifies 54 </a:t>
            </a:r>
            <a:r>
              <a:rPr lang="en-US" sz="1200" b="0" dirty="0" err="1">
                <a:solidFill>
                  <a:prstClr val="black"/>
                </a:solidFill>
                <a:latin typeface="Calibri" panose="020F0502020204030204"/>
              </a:rPr>
              <a:t>ECVs</a:t>
            </a:r>
            <a:endParaRPr lang="en-US" sz="1200" b="0" dirty="0">
              <a:solidFill>
                <a:prstClr val="black"/>
              </a:solidFill>
              <a:latin typeface="Calibri" panose="020F0502020204030204"/>
            </a:endParaRPr>
          </a:p>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31</a:t>
            </a:fld>
            <a:endParaRPr lang="en-US"/>
          </a:p>
        </p:txBody>
      </p:sp>
    </p:spTree>
    <p:extLst>
      <p:ext uri="{BB962C8B-B14F-4D97-AF65-F5344CB8AC3E}">
        <p14:creationId xmlns:p14="http://schemas.microsoft.com/office/powerpoint/2010/main" val="1739530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3</a:t>
            </a:fld>
            <a:endParaRPr lang="en-US"/>
          </a:p>
        </p:txBody>
      </p:sp>
    </p:spTree>
    <p:extLst>
      <p:ext uri="{BB962C8B-B14F-4D97-AF65-F5344CB8AC3E}">
        <p14:creationId xmlns:p14="http://schemas.microsoft.com/office/powerpoint/2010/main" val="2099511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Other useful elements for describing climate consisting:</a:t>
            </a:r>
          </a:p>
          <a:p>
            <a:r>
              <a:rPr lang="en-GB" dirty="0"/>
              <a:t> the type and the timing of precipitation, amount of sunshine, average wind speeds and directions, number of days above freezing, weather extremes, and local geography.</a:t>
            </a:r>
          </a:p>
          <a:p>
            <a:endParaRPr lang="en-GB" dirty="0"/>
          </a:p>
          <a:p>
            <a:r>
              <a:rPr lang="en-GB" dirty="0"/>
              <a:t>Climate is the most important dominating factor influencing the suitability of a crop to a particular region. The yield potential of the crop mainly depends on climate. More than 50 per cent of variation of crops is determined by climate. </a:t>
            </a:r>
          </a:p>
          <a:p>
            <a:r>
              <a:rPr lang="en-GB" dirty="0"/>
              <a:t>The most important climatic factors that influence growth, development and yield of crops are solar radiation, temperature and rainfall.</a:t>
            </a:r>
          </a:p>
          <a:p>
            <a:endParaRPr lang="en-GB" dirty="0"/>
          </a:p>
          <a:p>
            <a:r>
              <a:rPr lang="en-GB" dirty="0"/>
              <a:t>Climate is the most important dominating factor influencing the suitability of a crop to a particular region. The yield potential of the crop mainly depends on climate. More than 50 per cent of variation of crops is determined by climate. The most important climatic factors that influence growth, development and yield of crops are solar radiation, temperature and rainfall.</a:t>
            </a:r>
          </a:p>
          <a:p>
            <a:endParaRPr lang="en-GB" dirty="0"/>
          </a:p>
          <a:p>
            <a:r>
              <a:rPr lang="en-GB" dirty="0"/>
              <a:t>There are six main components, or parts, of weather. They are temperature, atmospheric pressure, wind, humidity, precipitation, and cloudiness</a:t>
            </a:r>
          </a:p>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7</a:t>
            </a:fld>
            <a:endParaRPr lang="en-US"/>
          </a:p>
        </p:txBody>
      </p:sp>
    </p:spTree>
    <p:extLst>
      <p:ext uri="{BB962C8B-B14F-4D97-AF65-F5344CB8AC3E}">
        <p14:creationId xmlns:p14="http://schemas.microsoft.com/office/powerpoint/2010/main" val="4279104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Life exists on the ground, in the air, and in the water, the biosphere overlaps all these spheres. </a:t>
            </a:r>
          </a:p>
          <a:p>
            <a:r>
              <a:rPr lang="en-GB" dirty="0"/>
              <a:t>Although the biosphere measures about 20 </a:t>
            </a:r>
            <a:r>
              <a:rPr lang="en-GB" dirty="0" err="1"/>
              <a:t>kilometers</a:t>
            </a:r>
            <a:r>
              <a:rPr lang="en-GB" dirty="0"/>
              <a:t> (12 miles) from top to bottom, almost all life exists between about 500 meters (1,640 feet) below the ocean’s surface to about 6 </a:t>
            </a:r>
            <a:r>
              <a:rPr lang="en-GB" dirty="0" err="1"/>
              <a:t>kilometers</a:t>
            </a:r>
            <a:r>
              <a:rPr lang="en-GB" dirty="0"/>
              <a:t> (3.75 miles) above sea level.</a:t>
            </a:r>
          </a:p>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8</a:t>
            </a:fld>
            <a:endParaRPr lang="en-US"/>
          </a:p>
        </p:txBody>
      </p:sp>
    </p:spTree>
    <p:extLst>
      <p:ext uri="{BB962C8B-B14F-4D97-AF65-F5344CB8AC3E}">
        <p14:creationId xmlns:p14="http://schemas.microsoft.com/office/powerpoint/2010/main" val="3749746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 earth makes one full orbit around the sun each year. It is tilted at an angle of 23.5° to the perpendicular plane of its orbital path. Changes in the tilt of the earth can lead to small but climatically important changes in the strength of the seasons, more tilt means warmer summers and colder winters; less tilt means cooler summers and milder winters. Slow changes in the Earth’s orbit lead to small but climatically important changes in the strength of the seasons over tens of thousands of years. Climate feedbacks amplify these small changes, thereby producing ice ages.</a:t>
            </a:r>
          </a:p>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13</a:t>
            </a:fld>
            <a:endParaRPr lang="en-US"/>
          </a:p>
        </p:txBody>
      </p:sp>
    </p:spTree>
    <p:extLst>
      <p:ext uri="{BB962C8B-B14F-4D97-AF65-F5344CB8AC3E}">
        <p14:creationId xmlns:p14="http://schemas.microsoft.com/office/powerpoint/2010/main" val="1984490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Solar variations - The Sun is the source of energy for the Earth’s climate system. Although the Sun’s energy output appears constant from an everyday point of view, small changes over an extended period of time can lead to climate changes. As the sun is the fundamental source of energy that is instrumental in our climate system it would be reasonable to assume that changes in the sun's energy output would cause the climate to change. Scientific studies demonstrate that solar variations have performed a role in past climate changes. </a:t>
            </a:r>
          </a:p>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14</a:t>
            </a:fld>
            <a:endParaRPr lang="en-US"/>
          </a:p>
        </p:txBody>
      </p:sp>
    </p:spTree>
    <p:extLst>
      <p:ext uri="{BB962C8B-B14F-4D97-AF65-F5344CB8AC3E}">
        <p14:creationId xmlns:p14="http://schemas.microsoft.com/office/powerpoint/2010/main" val="3776348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i="1" dirty="0"/>
              <a:t>Winter skating on the main canal of </a:t>
            </a:r>
            <a:r>
              <a:rPr lang="en-US" sz="1200" i="1" dirty="0" err="1"/>
              <a:t>Pompenburg</a:t>
            </a:r>
            <a:r>
              <a:rPr lang="en-US" sz="1200" i="1" dirty="0"/>
              <a:t>, Rotterdam, the Netherlands in 1825</a:t>
            </a:r>
          </a:p>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15</a:t>
            </a:fld>
            <a:endParaRPr lang="en-US"/>
          </a:p>
        </p:txBody>
      </p:sp>
    </p:spTree>
    <p:extLst>
      <p:ext uri="{BB962C8B-B14F-4D97-AF65-F5344CB8AC3E}">
        <p14:creationId xmlns:p14="http://schemas.microsoft.com/office/powerpoint/2010/main" val="2216777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Large-scale volcanic activity may last only a few days, but the massive outpouring of gases and ash can influence climate patterns for years.</a:t>
            </a:r>
          </a:p>
          <a:p>
            <a:r>
              <a:rPr lang="en-US" dirty="0"/>
              <a:t>The main effect volcanoes have on the climate is short-term cooling. Volcanic eruptions pump out clouds of dust and ash, which block out some sunlight. Because the ash particles are</a:t>
            </a:r>
          </a:p>
          <a:p>
            <a:r>
              <a:rPr lang="en-US" dirty="0"/>
              <a:t>relatively heavy, they fall to the ground within about three months, so their cooling effect is very short-lived. But volcanic debris also includes sulfur dioxide. This gas combines with water vapor</a:t>
            </a:r>
          </a:p>
          <a:p>
            <a:r>
              <a:rPr lang="en-US" dirty="0"/>
              <a:t>and dust in the atmosphere to form sulfate aerosols, which reflect sunlight away from the Earth’s surface. These aerosols are lighter than ash particles and can remain in the atmosphere for a year or more. Their cooling effect outweighs the warming caused by volcanic greenhouse gases – the eruption of Mount Pinatubo in 1991 caused a 0.5 °C drop in global temperature.</a:t>
            </a:r>
          </a:p>
          <a:p>
            <a:r>
              <a:rPr lang="en-US" dirty="0"/>
              <a:t>Volcanic eruptions spew out lava, carbon dioxide (CO2) ash and particles. Although CO2 has a warming effect, average volcanic CO2 emissions are less than 1-2% of emissions from current human activities. .Large volumes of gases and ash can influence climatic patterns for years by increasing planetary reflectivity causing atmospheric cooling. </a:t>
            </a:r>
          </a:p>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16</a:t>
            </a:fld>
            <a:endParaRPr lang="en-US"/>
          </a:p>
        </p:txBody>
      </p:sp>
    </p:spTree>
    <p:extLst>
      <p:ext uri="{BB962C8B-B14F-4D97-AF65-F5344CB8AC3E}">
        <p14:creationId xmlns:p14="http://schemas.microsoft.com/office/powerpoint/2010/main" val="1766993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17</a:t>
            </a:fld>
            <a:endParaRPr lang="en-US"/>
          </a:p>
        </p:txBody>
      </p:sp>
    </p:spTree>
    <p:extLst>
      <p:ext uri="{BB962C8B-B14F-4D97-AF65-F5344CB8AC3E}">
        <p14:creationId xmlns:p14="http://schemas.microsoft.com/office/powerpoint/2010/main" val="90856234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0.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C11D8D26-D994-FC46-875F-6F64DB4D026F}"/>
              </a:ext>
            </a:extLst>
          </p:cNvPr>
          <p:cNvPicPr>
            <a:picLocks noChangeAspect="1"/>
          </p:cNvPicPr>
          <p:nvPr userDrawn="1"/>
        </p:nvPicPr>
        <p:blipFill rotWithShape="1">
          <a:blip r:embed="rId2" cstate="hqprint">
            <a:alphaModFix/>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6" y="-2"/>
            <a:ext cx="12210136" cy="6858002"/>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3509439"/>
            <a:ext cx="11741010" cy="563779"/>
          </a:xfrm>
        </p:spPr>
        <p:txBody>
          <a:bodyPr anchor="b" anchorCtr="0">
            <a:noAutofit/>
          </a:bodyPr>
          <a:lstStyle>
            <a:lvl1pPr>
              <a:defRPr sz="4000">
                <a:solidFill>
                  <a:schemeClr val="bg1"/>
                </a:solidFill>
              </a:defRPr>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3A91B686-E4E0-564F-B9AE-39DF39056A0B}"/>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AD9E02DA-753A-6846-95E3-77E7F5C2610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
        <p:nvSpPr>
          <p:cNvPr id="37" name="TextBox 36"/>
          <p:cNvSpPr txBox="1"/>
          <p:nvPr userDrawn="1"/>
        </p:nvSpPr>
        <p:spPr>
          <a:xfrm>
            <a:off x="122383" y="6202583"/>
            <a:ext cx="2502608" cy="215444"/>
          </a:xfrm>
          <a:prstGeom prst="rect">
            <a:avLst/>
          </a:prstGeom>
          <a:noFill/>
        </p:spPr>
        <p:txBody>
          <a:bodyPr wrap="none" rtlCol="0">
            <a:spAutoFit/>
          </a:bodyPr>
          <a:lstStyle/>
          <a:p>
            <a:r>
              <a:rPr lang="en-GB" sz="800" dirty="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210588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1500" fill="hold"/>
                                        <p:tgtEl>
                                          <p:spTgt spid="171"/>
                                        </p:tgtEl>
                                        <p:attrNameLst>
                                          <p:attrName>ppt_x</p:attrName>
                                        </p:attrNameLst>
                                      </p:cBhvr>
                                      <p:tavLst>
                                        <p:tav tm="0">
                                          <p:val>
                                            <p:strVal val="0-#ppt_w/2"/>
                                          </p:val>
                                        </p:tav>
                                        <p:tav tm="100000">
                                          <p:val>
                                            <p:strVal val="#ppt_x"/>
                                          </p:val>
                                        </p:tav>
                                      </p:tavLst>
                                    </p:anim>
                                    <p:anim calcmode="lin" valueType="num">
                                      <p:cBhvr additive="base">
                                        <p:cTn id="12" dur="1500" fill="hold"/>
                                        <p:tgtEl>
                                          <p:spTgt spid="17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500"/>
                                        <p:tgtEl>
                                          <p:spTgt spid="92"/>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strips(upRight)">
                                      <p:cBhvr>
                                        <p:cTn id="28" dur="500"/>
                                        <p:tgtEl>
                                          <p:spTgt spid="153"/>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37"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A5E70-B245-8E4F-82BB-81B61D2B4C62}"/>
              </a:ext>
            </a:extLst>
          </p:cNvPr>
          <p:cNvSpPr>
            <a:spLocks noGrp="1"/>
          </p:cNvSpPr>
          <p:nvPr>
            <p:ph type="title" hasCustomPrompt="1"/>
          </p:nvPr>
        </p:nvSpPr>
        <p:spPr/>
        <p:txBody>
          <a:bodyPr/>
          <a:lstStyle/>
          <a:p>
            <a:r>
              <a:rPr lang="en-US" dirty="0"/>
              <a:t>CLICK TO EDIT MASTER TITLE STYLE</a:t>
            </a:r>
            <a:endParaRPr lang="it-IT" dirty="0"/>
          </a:p>
        </p:txBody>
      </p:sp>
      <p:cxnSp>
        <p:nvCxnSpPr>
          <p:cNvPr id="3" name="Straight Connector 2">
            <a:extLst>
              <a:ext uri="{FF2B5EF4-FFF2-40B4-BE49-F238E27FC236}">
                <a16:creationId xmlns:a16="http://schemas.microsoft.com/office/drawing/2014/main" id="{4D5AB551-3A27-7E4B-A2F3-D5E9E79F24A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958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1"/>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Rectangle 6">
            <a:extLst>
              <a:ext uri="{FF2B5EF4-FFF2-40B4-BE49-F238E27FC236}">
                <a16:creationId xmlns:a16="http://schemas.microsoft.com/office/drawing/2014/main" id="{B2630FB4-0043-964B-A87A-FFCB3139DEDF}"/>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4" name="Content Placeholder 2">
            <a:extLst>
              <a:ext uri="{FF2B5EF4-FFF2-40B4-BE49-F238E27FC236}">
                <a16:creationId xmlns:a16="http://schemas.microsoft.com/office/drawing/2014/main" id="{4D97AA66-51B6-E346-86AC-0DB59D5022D5}"/>
              </a:ext>
            </a:extLst>
          </p:cNvPr>
          <p:cNvSpPr>
            <a:spLocks noGrp="1"/>
          </p:cNvSpPr>
          <p:nvPr>
            <p:ph idx="1" hasCustomPrompt="1"/>
          </p:nvPr>
        </p:nvSpPr>
        <p:spPr>
          <a:xfrm>
            <a:off x="218262" y="882192"/>
            <a:ext cx="11763662" cy="554077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31" name="Straight Connector 30">
            <a:extLst>
              <a:ext uri="{FF2B5EF4-FFF2-40B4-BE49-F238E27FC236}">
                <a16:creationId xmlns:a16="http://schemas.microsoft.com/office/drawing/2014/main" id="{100866D1-4C96-604E-ADA1-E8D39C7D00C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1008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66570320-3196-EF45-AA70-55A3A8412E2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dirty="0"/>
              <a:t>CLICK TO EDIT MASTER TITLE STYLE</a:t>
            </a:r>
          </a:p>
        </p:txBody>
      </p:sp>
      <p:sp>
        <p:nvSpPr>
          <p:cNvPr id="33" name="Content Placeholder 2">
            <a:extLst>
              <a:ext uri="{FF2B5EF4-FFF2-40B4-BE49-F238E27FC236}">
                <a16:creationId xmlns:a16="http://schemas.microsoft.com/office/drawing/2014/main" id="{BE56DB9E-ADEC-C041-9F85-12B8B19C015A}"/>
              </a:ext>
            </a:extLst>
          </p:cNvPr>
          <p:cNvSpPr>
            <a:spLocks noGrp="1"/>
          </p:cNvSpPr>
          <p:nvPr>
            <p:ph idx="1" hasCustomPrompt="1"/>
          </p:nvPr>
        </p:nvSpPr>
        <p:spPr>
          <a:xfrm>
            <a:off x="218262" y="882192"/>
            <a:ext cx="11763662" cy="554077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29" name="Straight Connector 28">
            <a:extLst>
              <a:ext uri="{FF2B5EF4-FFF2-40B4-BE49-F238E27FC236}">
                <a16:creationId xmlns:a16="http://schemas.microsoft.com/office/drawing/2014/main" id="{535E5E0F-3BDB-C24D-BC1B-B04099CF0BB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86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6" name="Straight Connector 5">
            <a:extLst>
              <a:ext uri="{FF2B5EF4-FFF2-40B4-BE49-F238E27FC236}">
                <a16:creationId xmlns:a16="http://schemas.microsoft.com/office/drawing/2014/main" id="{40CDF259-CCFE-B84C-939A-68017F83E81D}"/>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8688588E-F9A8-2845-885D-3F95E59BBB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cxnSp>
        <p:nvCxnSpPr>
          <p:cNvPr id="5" name="Straight Connector 4">
            <a:extLst>
              <a:ext uri="{FF2B5EF4-FFF2-40B4-BE49-F238E27FC236}">
                <a16:creationId xmlns:a16="http://schemas.microsoft.com/office/drawing/2014/main" id="{C1734A63-3455-1741-9D19-40E5D75E70B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665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hasCustomPrompt="1"/>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7" name="Straight Connector 6">
            <a:extLst>
              <a:ext uri="{FF2B5EF4-FFF2-40B4-BE49-F238E27FC236}">
                <a16:creationId xmlns:a16="http://schemas.microsoft.com/office/drawing/2014/main" id="{E4DD319A-FF79-A641-BC47-9B3E6F0EDF0D}"/>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942C04B5-56FD-9D4A-846B-7FFFA4F531BF}"/>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cxnSp>
        <p:nvCxnSpPr>
          <p:cNvPr id="6" name="Straight Connector 5">
            <a:extLst>
              <a:ext uri="{FF2B5EF4-FFF2-40B4-BE49-F238E27FC236}">
                <a16:creationId xmlns:a16="http://schemas.microsoft.com/office/drawing/2014/main" id="{004CC20C-FA37-8D4F-94B7-181CC04E7FC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470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EAR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1"/>
            <a:ext cx="12198565" cy="6858001"/>
          </a:xfrm>
          <a:prstGeom prst="rect">
            <a:avLst/>
          </a:prstGeom>
          <a:solidFill>
            <a:srgbClr val="E8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96" name="Rectangle 2">
            <a:extLst>
              <a:ext uri="{FF2B5EF4-FFF2-40B4-BE49-F238E27FC236}">
                <a16:creationId xmlns:a16="http://schemas.microsoft.com/office/drawing/2014/main" id="{DC2EA9F7-4A93-834E-BDBE-B1596413FE86}"/>
              </a:ext>
            </a:extLst>
          </p:cNvPr>
          <p:cNvSpPr>
            <a:spLocks noGrp="1" noChangeArrowheads="1"/>
          </p:cNvSpPr>
          <p:nvPr>
            <p:ph idx="1" hasCustomPrompt="1"/>
          </p:nvPr>
        </p:nvSpPr>
        <p:spPr bwMode="auto">
          <a:xfrm>
            <a:off x="218262" y="882192"/>
            <a:ext cx="11763662" cy="554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8" name="Picture 37">
            <a:extLst>
              <a:ext uri="{FF2B5EF4-FFF2-40B4-BE49-F238E27FC236}">
                <a16:creationId xmlns:a16="http://schemas.microsoft.com/office/drawing/2014/main" id="{33A2B91D-4220-C944-86E2-09625B90BD8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BEE7856-D1C9-3D40-B926-05E7FC176CD3}"/>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A8579B85-65CE-404D-8812-24EA4EE858C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61DBCF8-EA0A-4B42-B6E4-9FE9DD55E9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1D677091-4E3D-9A43-B4F5-AC43053B407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02862F3D-0B94-2540-A399-EC654735AA1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3E32A314-95D2-6B47-AB5D-49351C0E9B6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B5AAFE02-64DC-0A48-8F85-6CB587C7690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DD7A9557-674B-9B44-AE98-2B49C703EED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8E30E2E9-8915-1048-85F6-D57C0BA3B74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34235106-1ABF-D943-B06B-737139F1EE6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931CF9B3-336D-594C-BDAA-2A97F8540CE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28E39E5B-91B6-534F-9E53-0E1B3A1A2C6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731560F-49BE-E444-B371-6A25FD99073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940E4797-14DA-5D4A-986E-EC5028709B8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ED2FC8D7-B023-3A41-B2B2-53B2D99D406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7DA940AD-E6CA-7144-A181-414F25A176F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00F90B60-A958-F644-96CF-D1F5EA2AECA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D83D9A7-054A-BD4C-B996-D30DCC56CCA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672465D0-A345-6F41-8C48-96A83221082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70AFCA19-33D2-AD47-9D99-F9E3EC08295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1C2F56C7-D92E-634D-BFD2-0E6950C6653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333DAEAA-FBFF-6F48-8FBA-725F4387C73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8F4948C-40D8-2545-8B43-5A392A66D5A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B4E8921-07E7-F743-9407-D19031517E0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3D36904-8D6B-D64D-8C63-2155F0D750C9}"/>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CEC6CDCB-45AB-4840-96B1-AC0E5D4A5ED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886698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EAR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76C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8297D345-0D41-B341-ACC9-1539BA9D2860}"/>
              </a:ext>
            </a:extLst>
          </p:cNvPr>
          <p:cNvSpPr>
            <a:spLocks noGrp="1" noChangeArrowheads="1"/>
          </p:cNvSpPr>
          <p:nvPr>
            <p:ph idx="1" hasCustomPrompt="1"/>
          </p:nvPr>
        </p:nvSpPr>
        <p:spPr bwMode="auto">
          <a:xfrm>
            <a:off x="218262" y="882192"/>
            <a:ext cx="11763662" cy="554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a:solidFill>
                  <a:srgbClr val="006762"/>
                </a:solidFill>
              </a:defRPr>
            </a:lvl1pPr>
            <a:lvl2pPr>
              <a:defRPr>
                <a:solidFill>
                  <a:srgbClr val="006762"/>
                </a:solidFill>
              </a:defRPr>
            </a:lvl2pPr>
            <a:lvl3pPr>
              <a:defRPr>
                <a:solidFill>
                  <a:srgbClr val="006762"/>
                </a:solidFill>
              </a:defRPr>
            </a:lvl3pPr>
            <a:lvl4pPr>
              <a:defRPr>
                <a:solidFill>
                  <a:srgbClr val="006762"/>
                </a:solidFill>
              </a:defRPr>
            </a:lvl4pPr>
            <a:lvl5pPr>
              <a:defRPr>
                <a:solidFill>
                  <a:srgbClr val="006762"/>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id="{6F492216-00B3-1F4C-9F96-3F8E039603C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3D020A4-AAA0-0E46-8F82-4F2F25AF60DC}"/>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D130AEE6-5840-104D-9047-85BB639F569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67D599FE-2A89-2D4B-85E5-C1902A9C58C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F5F5947A-E089-B54E-845E-2839B7AA059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BE6E3F54-F5B2-804F-BEED-3A9423631C3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47CDF1C8-EB83-7747-A49C-0D3CCBCA36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AD9A9826-4297-2547-98A0-74792565186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180BC5C9-0521-8246-AD9C-19D3EB5371F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E2D91EA2-D86E-3943-8BAF-6BB32599DB1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2246BBDB-BE64-F24E-B788-3D0D59559597}"/>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0EF2EED0-D4A2-3C4F-ADD8-F7E494A5E6C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631BCB96-F6B7-C94C-B9FD-6C1937EF179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777C5190-BB3A-934E-8810-42BBEBF286A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46E7BF2A-431D-F247-BA27-83E4763E50D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E9A4D1CC-A386-8A41-8139-B1A56CE6C4B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163FDCDA-22EA-E447-B6C1-24931EDB82D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34B15F5F-4F30-164F-9DA4-F87EFD1BB92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13EF0D0-C5B6-1144-BC99-EAFF7B0ED75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4EFF61DF-389D-CA49-A287-4DA0F967142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DDEC7C23-469A-A74C-A65A-CD5371BD1C0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4DCA47C7-9277-3042-9FEC-23CE95F4320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B84F60E3-93CA-0E4E-BCC7-90F0BA9F261F}"/>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6B55D2B5-4EA6-E44E-9079-A848111317F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8869034D-65D2-AD46-8241-0FE09662FEBD}"/>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B7F1F394-4E22-234D-BFFC-2500B90F1DB6}"/>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126072B3-E16B-954C-937B-B44A7640B63F}"/>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95765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5E6F"/>
              </a:solidFill>
            </a:endParaRPr>
          </a:p>
        </p:txBody>
      </p:sp>
      <p:sp>
        <p:nvSpPr>
          <p:cNvPr id="9" name="Rectangle 8"/>
          <p:cNvSpPr/>
          <p:nvPr userDrawn="1"/>
        </p:nvSpPr>
        <p:spPr>
          <a:xfrm flipH="1">
            <a:off x="4686300" y="2011304"/>
            <a:ext cx="2819400" cy="2819034"/>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p:cNvSpPr txBox="1">
            <a:spLocks/>
          </p:cNvSpPr>
          <p:nvPr userDrawn="1"/>
        </p:nvSpPr>
        <p:spPr>
          <a:xfrm>
            <a:off x="4686298" y="4524206"/>
            <a:ext cx="2812781" cy="314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400">
              <a:solidFill>
                <a:srgbClr val="8197A6"/>
              </a:solidFill>
              <a:latin typeface="Arial" charset="0"/>
              <a:ea typeface="Arial" charset="0"/>
              <a:cs typeface="Arial" charset="0"/>
            </a:endParaRPr>
          </a:p>
        </p:txBody>
      </p:sp>
      <p:sp>
        <p:nvSpPr>
          <p:cNvPr id="7" name="Subtitle 2"/>
          <p:cNvSpPr txBox="1">
            <a:spLocks/>
          </p:cNvSpPr>
          <p:nvPr userDrawn="1"/>
        </p:nvSpPr>
        <p:spPr>
          <a:xfrm>
            <a:off x="4686298" y="1740022"/>
            <a:ext cx="2819402" cy="2615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100" noProof="0">
                <a:solidFill>
                  <a:schemeClr val="bg1"/>
                </a:solidFill>
                <a:latin typeface="Arial" charset="0"/>
                <a:ea typeface="Arial" charset="0"/>
                <a:cs typeface="Arial" charset="0"/>
              </a:rPr>
              <a:t>Produced by</a:t>
            </a:r>
          </a:p>
        </p:txBody>
      </p:sp>
      <p:sp>
        <p:nvSpPr>
          <p:cNvPr id="8" name="Text Placeholder 2">
            <a:extLst>
              <a:ext uri="{FF2B5EF4-FFF2-40B4-BE49-F238E27FC236}">
                <a16:creationId xmlns:a16="http://schemas.microsoft.com/office/drawing/2014/main" id="{7C01D068-9364-9848-89E9-73AD77FBF2D2}"/>
              </a:ext>
            </a:extLst>
          </p:cNvPr>
          <p:cNvSpPr>
            <a:spLocks noGrp="1"/>
          </p:cNvSpPr>
          <p:nvPr>
            <p:ph type="body" idx="14" hasCustomPrompt="1"/>
          </p:nvPr>
        </p:nvSpPr>
        <p:spPr>
          <a:xfrm>
            <a:off x="4686298" y="2041526"/>
            <a:ext cx="2819402"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Text Placeholder 2">
            <a:extLst>
              <a:ext uri="{FF2B5EF4-FFF2-40B4-BE49-F238E27FC236}">
                <a16:creationId xmlns:a16="http://schemas.microsoft.com/office/drawing/2014/main" id="{CEA846BB-3E9A-6A43-8C02-4025B1D22551}"/>
              </a:ext>
            </a:extLst>
          </p:cNvPr>
          <p:cNvSpPr>
            <a:spLocks noGrp="1"/>
          </p:cNvSpPr>
          <p:nvPr>
            <p:ph type="body" idx="15" hasCustomPrompt="1"/>
          </p:nvPr>
        </p:nvSpPr>
        <p:spPr>
          <a:xfrm>
            <a:off x="4686298" y="4406773"/>
            <a:ext cx="2819402"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Tree>
    <p:extLst>
      <p:ext uri="{BB962C8B-B14F-4D97-AF65-F5344CB8AC3E}">
        <p14:creationId xmlns:p14="http://schemas.microsoft.com/office/powerpoint/2010/main" val="2550410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0">
              <a:defRPr baseline="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24287622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image" Target="../media/image3.png"/><Relationship Id="rId18" Type="http://schemas.openxmlformats.org/officeDocument/2006/relationships/image" Target="../media/image8.png"/><Relationship Id="rId26" Type="http://schemas.openxmlformats.org/officeDocument/2006/relationships/image" Target="../media/image16.png"/><Relationship Id="rId21" Type="http://schemas.openxmlformats.org/officeDocument/2006/relationships/image" Target="../media/image11.png"/><Relationship Id="rId34" Type="http://schemas.openxmlformats.org/officeDocument/2006/relationships/image" Target="../media/image24.png"/><Relationship Id="rId7" Type="http://schemas.openxmlformats.org/officeDocument/2006/relationships/slideLayout" Target="../slideLayouts/slideLayout7.xml"/><Relationship Id="rId12" Type="http://schemas.openxmlformats.org/officeDocument/2006/relationships/image" Target="../media/image2.png"/><Relationship Id="rId17" Type="http://schemas.openxmlformats.org/officeDocument/2006/relationships/image" Target="../media/image7.png"/><Relationship Id="rId25" Type="http://schemas.openxmlformats.org/officeDocument/2006/relationships/image" Target="../media/image15.png"/><Relationship Id="rId33" Type="http://schemas.openxmlformats.org/officeDocument/2006/relationships/image" Target="../media/image23.png"/><Relationship Id="rId38" Type="http://schemas.openxmlformats.org/officeDocument/2006/relationships/image" Target="../media/image28.png"/><Relationship Id="rId2" Type="http://schemas.openxmlformats.org/officeDocument/2006/relationships/slideLayout" Target="../slideLayouts/slideLayout2.xml"/><Relationship Id="rId16" Type="http://schemas.openxmlformats.org/officeDocument/2006/relationships/image" Target="../media/image6.png"/><Relationship Id="rId20" Type="http://schemas.openxmlformats.org/officeDocument/2006/relationships/image" Target="../media/image10.png"/><Relationship Id="rId29"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24" Type="http://schemas.openxmlformats.org/officeDocument/2006/relationships/image" Target="../media/image14.png"/><Relationship Id="rId32" Type="http://schemas.openxmlformats.org/officeDocument/2006/relationships/image" Target="../media/image22.png"/><Relationship Id="rId37" Type="http://schemas.openxmlformats.org/officeDocument/2006/relationships/image" Target="../media/image27.png"/><Relationship Id="rId5" Type="http://schemas.openxmlformats.org/officeDocument/2006/relationships/slideLayout" Target="../slideLayouts/slideLayout5.xml"/><Relationship Id="rId15" Type="http://schemas.openxmlformats.org/officeDocument/2006/relationships/image" Target="../media/image5.png"/><Relationship Id="rId23" Type="http://schemas.openxmlformats.org/officeDocument/2006/relationships/image" Target="../media/image13.png"/><Relationship Id="rId28" Type="http://schemas.openxmlformats.org/officeDocument/2006/relationships/image" Target="../media/image18.png"/><Relationship Id="rId36" Type="http://schemas.openxmlformats.org/officeDocument/2006/relationships/image" Target="../media/image26.png"/><Relationship Id="rId10" Type="http://schemas.openxmlformats.org/officeDocument/2006/relationships/theme" Target="../theme/theme1.xml"/><Relationship Id="rId19" Type="http://schemas.openxmlformats.org/officeDocument/2006/relationships/image" Target="../media/image9.png"/><Relationship Id="rId31" Type="http://schemas.openxmlformats.org/officeDocument/2006/relationships/image" Target="../media/image2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 Id="rId22" Type="http://schemas.openxmlformats.org/officeDocument/2006/relationships/image" Target="../media/image12.png"/><Relationship Id="rId27" Type="http://schemas.openxmlformats.org/officeDocument/2006/relationships/image" Target="../media/image17.png"/><Relationship Id="rId30" Type="http://schemas.openxmlformats.org/officeDocument/2006/relationships/image" Target="../media/image20.png"/><Relationship Id="rId35" Type="http://schemas.openxmlformats.org/officeDocument/2006/relationships/image" Target="../media/image25.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theme" Target="../theme/theme2.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10.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3106"/>
            <a:ext cx="11763662" cy="5545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4" name="Picture 33"/>
          <p:cNvPicPr>
            <a:picLocks/>
          </p:cNvPicPr>
          <p:nvPr userDrawn="1"/>
        </p:nvPicPr>
        <p:blipFill>
          <a:blip r:embed="rId1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sp>
        <p:nvSpPr>
          <p:cNvPr id="3" name="Title Placeholder 2">
            <a:extLst>
              <a:ext uri="{FF2B5EF4-FFF2-40B4-BE49-F238E27FC236}">
                <a16:creationId xmlns:a16="http://schemas.microsoft.com/office/drawing/2014/main" id="{BF9CC564-99C6-CF4A-B66D-51C35F77590D}"/>
              </a:ext>
            </a:extLst>
          </p:cNvPr>
          <p:cNvSpPr>
            <a:spLocks noGrp="1"/>
          </p:cNvSpPr>
          <p:nvPr>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a:t>CLICK TO EDIT MASTER TITLE STYLE</a:t>
            </a:r>
          </a:p>
        </p:txBody>
      </p:sp>
      <p:pic>
        <p:nvPicPr>
          <p:cNvPr id="38" name="Picture 37">
            <a:extLst>
              <a:ext uri="{FF2B5EF4-FFF2-40B4-BE49-F238E27FC236}">
                <a16:creationId xmlns:a16="http://schemas.microsoft.com/office/drawing/2014/main" id="{4A98235A-908E-9E4D-97CE-A7BE035FCD9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cxnSp>
        <p:nvCxnSpPr>
          <p:cNvPr id="39" name="Straight Connector 38">
            <a:extLst>
              <a:ext uri="{FF2B5EF4-FFF2-40B4-BE49-F238E27FC236}">
                <a16:creationId xmlns:a16="http://schemas.microsoft.com/office/drawing/2014/main" id="{88D6837A-A6B3-7945-8B79-FE698D2EDBB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grpSp>
        <p:nvGrpSpPr>
          <p:cNvPr id="167" name="Group 166">
            <a:extLst>
              <a:ext uri="{FF2B5EF4-FFF2-40B4-BE49-F238E27FC236}">
                <a16:creationId xmlns:a16="http://schemas.microsoft.com/office/drawing/2014/main" id="{178C65F7-2688-B645-B8E3-2B9FAEDF0F36}"/>
              </a:ext>
            </a:extLst>
          </p:cNvPr>
          <p:cNvGrpSpPr/>
          <p:nvPr userDrawn="1"/>
        </p:nvGrpSpPr>
        <p:grpSpPr>
          <a:xfrm>
            <a:off x="226688" y="6572055"/>
            <a:ext cx="9280921" cy="144114"/>
            <a:chOff x="226688" y="6572055"/>
            <a:chExt cx="9280921" cy="144114"/>
          </a:xfrm>
        </p:grpSpPr>
        <p:pic>
          <p:nvPicPr>
            <p:cNvPr id="168" name="Picture 167" descr="at.png">
              <a:extLst>
                <a:ext uri="{FF2B5EF4-FFF2-40B4-BE49-F238E27FC236}">
                  <a16:creationId xmlns:a16="http://schemas.microsoft.com/office/drawing/2014/main" id="{A52E0A18-E273-2242-82E5-C3746DF1D4D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69" name="Picture 168" descr="be.png">
              <a:extLst>
                <a:ext uri="{FF2B5EF4-FFF2-40B4-BE49-F238E27FC236}">
                  <a16:creationId xmlns:a16="http://schemas.microsoft.com/office/drawing/2014/main" id="{EA2130B9-A9A0-6046-AD1D-70D5050D0CB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0" name="Picture 169" descr="ch.png">
              <a:extLst>
                <a:ext uri="{FF2B5EF4-FFF2-40B4-BE49-F238E27FC236}">
                  <a16:creationId xmlns:a16="http://schemas.microsoft.com/office/drawing/2014/main" id="{53F85A0B-24AA-4C4E-ABE5-4F432092D18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1" name="Picture 170" descr="cz.png">
              <a:extLst>
                <a:ext uri="{FF2B5EF4-FFF2-40B4-BE49-F238E27FC236}">
                  <a16:creationId xmlns:a16="http://schemas.microsoft.com/office/drawing/2014/main" id="{98789C69-E55F-0F45-9211-C5F72045977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2" name="Picture 171" descr="de.png">
              <a:extLst>
                <a:ext uri="{FF2B5EF4-FFF2-40B4-BE49-F238E27FC236}">
                  <a16:creationId xmlns:a16="http://schemas.microsoft.com/office/drawing/2014/main" id="{E070005B-481E-D14C-ADCA-B91B537738E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3" name="Picture 172" descr="dk.png">
              <a:extLst>
                <a:ext uri="{FF2B5EF4-FFF2-40B4-BE49-F238E27FC236}">
                  <a16:creationId xmlns:a16="http://schemas.microsoft.com/office/drawing/2014/main" id="{C7708920-5A91-8A40-B2E4-CFBDBCF5C3F7}"/>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4" name="Picture 173" descr="ee.png">
              <a:extLst>
                <a:ext uri="{FF2B5EF4-FFF2-40B4-BE49-F238E27FC236}">
                  <a16:creationId xmlns:a16="http://schemas.microsoft.com/office/drawing/2014/main" id="{D55A5191-7187-794E-BE28-1FBD0687C40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5" name="Picture 174" descr="es.png">
              <a:extLst>
                <a:ext uri="{FF2B5EF4-FFF2-40B4-BE49-F238E27FC236}">
                  <a16:creationId xmlns:a16="http://schemas.microsoft.com/office/drawing/2014/main" id="{3BB24710-F05A-5241-A7A5-13323166077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76" name="Picture 175" descr="fi.png">
              <a:extLst>
                <a:ext uri="{FF2B5EF4-FFF2-40B4-BE49-F238E27FC236}">
                  <a16:creationId xmlns:a16="http://schemas.microsoft.com/office/drawing/2014/main" id="{7BA315E5-0C31-FB43-B1BB-DAE9140A283A}"/>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77" name="Picture 176" descr="fr.png">
              <a:extLst>
                <a:ext uri="{FF2B5EF4-FFF2-40B4-BE49-F238E27FC236}">
                  <a16:creationId xmlns:a16="http://schemas.microsoft.com/office/drawing/2014/main" id="{0FC36517-5A08-C543-BCFD-0A6FC61CFD6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78" name="Picture 177" descr="gr.png">
              <a:extLst>
                <a:ext uri="{FF2B5EF4-FFF2-40B4-BE49-F238E27FC236}">
                  <a16:creationId xmlns:a16="http://schemas.microsoft.com/office/drawing/2014/main" id="{A443BDCF-5161-0C41-9887-20261585DA7F}"/>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79" name="Picture 178" descr="hu.png">
              <a:extLst>
                <a:ext uri="{FF2B5EF4-FFF2-40B4-BE49-F238E27FC236}">
                  <a16:creationId xmlns:a16="http://schemas.microsoft.com/office/drawing/2014/main" id="{CEC53681-F54F-E24D-BE98-D13C771C501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0" name="Picture 179" descr="ie.png">
              <a:extLst>
                <a:ext uri="{FF2B5EF4-FFF2-40B4-BE49-F238E27FC236}">
                  <a16:creationId xmlns:a16="http://schemas.microsoft.com/office/drawing/2014/main" id="{9359D085-5B30-2E4E-B347-85C20B9D6B4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1" name="Picture 180" descr="it.png">
              <a:extLst>
                <a:ext uri="{FF2B5EF4-FFF2-40B4-BE49-F238E27FC236}">
                  <a16:creationId xmlns:a16="http://schemas.microsoft.com/office/drawing/2014/main" id="{A073D5AB-0943-7F42-B5CF-66BF3036BE9C}"/>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2" name="Picture 181" descr="lu.png">
              <a:extLst>
                <a:ext uri="{FF2B5EF4-FFF2-40B4-BE49-F238E27FC236}">
                  <a16:creationId xmlns:a16="http://schemas.microsoft.com/office/drawing/2014/main" id="{B7DB2800-3FBD-0442-AD77-E738DC3DD8A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3" name="Picture 182" descr="nl.png">
              <a:extLst>
                <a:ext uri="{FF2B5EF4-FFF2-40B4-BE49-F238E27FC236}">
                  <a16:creationId xmlns:a16="http://schemas.microsoft.com/office/drawing/2014/main" id="{6A7883EB-A595-5042-AA17-1BBBEE45C1B5}"/>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4" name="Picture 183" descr="no.png">
              <a:extLst>
                <a:ext uri="{FF2B5EF4-FFF2-40B4-BE49-F238E27FC236}">
                  <a16:creationId xmlns:a16="http://schemas.microsoft.com/office/drawing/2014/main" id="{AED34C86-2E21-3846-A864-D7403FCD8147}"/>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5" name="Picture 184" descr="pl.png">
              <a:extLst>
                <a:ext uri="{FF2B5EF4-FFF2-40B4-BE49-F238E27FC236}">
                  <a16:creationId xmlns:a16="http://schemas.microsoft.com/office/drawing/2014/main" id="{D19C51F3-6334-D642-91C7-AAA1F283651D}"/>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86" name="Picture 185" descr="pt.png">
              <a:extLst>
                <a:ext uri="{FF2B5EF4-FFF2-40B4-BE49-F238E27FC236}">
                  <a16:creationId xmlns:a16="http://schemas.microsoft.com/office/drawing/2014/main" id="{241CD090-4E5A-8644-9DE6-E31D3F604077}"/>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87" name="Picture 186" descr="ro.png">
              <a:extLst>
                <a:ext uri="{FF2B5EF4-FFF2-40B4-BE49-F238E27FC236}">
                  <a16:creationId xmlns:a16="http://schemas.microsoft.com/office/drawing/2014/main" id="{AE18BFF2-64F5-9B40-9020-4FC4CB94AD2D}"/>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88" name="Picture 187" descr="se.png">
              <a:extLst>
                <a:ext uri="{FF2B5EF4-FFF2-40B4-BE49-F238E27FC236}">
                  <a16:creationId xmlns:a16="http://schemas.microsoft.com/office/drawing/2014/main" id="{1D7DFFBC-E3F0-8641-80CA-05B02B6FDFAD}"/>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89" name="Picture 188" descr="uk.png">
              <a:extLst>
                <a:ext uri="{FF2B5EF4-FFF2-40B4-BE49-F238E27FC236}">
                  <a16:creationId xmlns:a16="http://schemas.microsoft.com/office/drawing/2014/main" id="{32FDEBBE-7B6A-4042-8476-2020352869D4}"/>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0" name="Picture 189" descr="ca.png">
              <a:extLst>
                <a:ext uri="{FF2B5EF4-FFF2-40B4-BE49-F238E27FC236}">
                  <a16:creationId xmlns:a16="http://schemas.microsoft.com/office/drawing/2014/main" id="{FBEED6DD-52B4-7A42-B5EC-2A2D71DACB51}"/>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1" name="Picture 190">
              <a:extLst>
                <a:ext uri="{FF2B5EF4-FFF2-40B4-BE49-F238E27FC236}">
                  <a16:creationId xmlns:a16="http://schemas.microsoft.com/office/drawing/2014/main" id="{5A2C547D-F2C2-E54F-9736-136FAB167EA9}"/>
                </a:ext>
              </a:extLst>
            </p:cNvPr>
            <p:cNvPicPr>
              <a:picLocks noChangeAspect="1"/>
            </p:cNvPicPr>
            <p:nvPr userDrawn="1"/>
          </p:nvPicPr>
          <p:blipFill>
            <a:blip r:embed="rId3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2" name="Picture 191" descr="si.png">
              <a:extLst>
                <a:ext uri="{FF2B5EF4-FFF2-40B4-BE49-F238E27FC236}">
                  <a16:creationId xmlns:a16="http://schemas.microsoft.com/office/drawing/2014/main" id="{614673E0-AB0A-1241-B7C2-A6F982B41D96}"/>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cSld>
  <p:clrMap bg1="lt1" tx1="dk1" bg2="lt2" tx2="dk2" accent1="accent1" accent2="accent2" accent3="accent3" accent4="accent4" accent5="accent5" accent6="accent6" hlink="hlink" folHlink="folHlink"/>
  <p:sldLayoutIdLst>
    <p:sldLayoutId id="2147487136" r:id="rId1"/>
    <p:sldLayoutId id="2147487130" r:id="rId2"/>
    <p:sldLayoutId id="2147487090" r:id="rId3"/>
    <p:sldLayoutId id="2147487033" r:id="rId4"/>
    <p:sldLayoutId id="2147487035" r:id="rId5"/>
    <p:sldLayoutId id="2147487096" r:id="rId6"/>
    <p:sldLayoutId id="2147487125" r:id="rId7"/>
    <p:sldLayoutId id="2147487142" r:id="rId8"/>
    <p:sldLayoutId id="2147487143" r:id="rId9"/>
  </p:sldLayoutIdLst>
  <p:hf sldNum="0" hdr="0" dt="0"/>
  <p:txStyles>
    <p:titleStyle>
      <a:lvl1pPr algn="l" rtl="0" eaLnBrk="0" fontAlgn="base" hangingPunct="0">
        <a:spcBef>
          <a:spcPct val="0"/>
        </a:spcBef>
        <a:spcAft>
          <a:spcPct val="0"/>
        </a:spcAft>
        <a:defRPr sz="3000" b="1" i="0">
          <a:solidFill>
            <a:srgbClr val="335E6F"/>
          </a:solidFill>
          <a:latin typeface="+mj-lt"/>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8918"/>
            <a:ext cx="11763662" cy="552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4" name="Picture 33"/>
          <p:cNvPicPr>
            <a:picLocks/>
          </p:cNvPicPr>
          <p:nvPr userDrawn="1"/>
        </p:nvPicPr>
        <p:blipFill>
          <a:blip r:embed="rId4"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sp>
        <p:nvSpPr>
          <p:cNvPr id="3" name="Title Placeholder 2">
            <a:extLst>
              <a:ext uri="{FF2B5EF4-FFF2-40B4-BE49-F238E27FC236}">
                <a16:creationId xmlns:a16="http://schemas.microsoft.com/office/drawing/2014/main" id="{BF9CC564-99C6-CF4A-B66D-51C35F77590D}"/>
              </a:ext>
            </a:extLst>
          </p:cNvPr>
          <p:cNvSpPr>
            <a:spLocks noGrp="1"/>
          </p:cNvSpPr>
          <p:nvPr>
            <p:ph type="title"/>
          </p:nvPr>
        </p:nvSpPr>
        <p:spPr>
          <a:xfrm>
            <a:off x="216425" y="156382"/>
            <a:ext cx="10108850" cy="563779"/>
          </a:xfrm>
          <a:prstGeom prst="rect">
            <a:avLst/>
          </a:prstGeom>
        </p:spPr>
        <p:txBody>
          <a:bodyPr vert="horz" lIns="0" tIns="45720" rIns="0" bIns="45720" rtlCol="0" anchor="ctr">
            <a:normAutofit/>
          </a:bodyPr>
          <a:lstStyle/>
          <a:p>
            <a:r>
              <a:rPr lang="en-GB" noProof="0"/>
              <a:t>CLICK TO EDIT MASTER TITLE STYLE</a:t>
            </a:r>
          </a:p>
        </p:txBody>
      </p:sp>
      <p:pic>
        <p:nvPicPr>
          <p:cNvPr id="37" name="Picture 36">
            <a:extLst>
              <a:ext uri="{FF2B5EF4-FFF2-40B4-BE49-F238E27FC236}">
                <a16:creationId xmlns:a16="http://schemas.microsoft.com/office/drawing/2014/main" id="{9194957C-8731-DE4C-83AD-724558FB1C0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65" name="Group 164">
            <a:extLst>
              <a:ext uri="{FF2B5EF4-FFF2-40B4-BE49-F238E27FC236}">
                <a16:creationId xmlns:a16="http://schemas.microsoft.com/office/drawing/2014/main" id="{EF1A1700-92FB-6445-B55E-4BB5B7CD5FC6}"/>
              </a:ext>
            </a:extLst>
          </p:cNvPr>
          <p:cNvGrpSpPr/>
          <p:nvPr userDrawn="1"/>
        </p:nvGrpSpPr>
        <p:grpSpPr>
          <a:xfrm>
            <a:off x="226688" y="6572055"/>
            <a:ext cx="9280921" cy="144114"/>
            <a:chOff x="226688" y="6572055"/>
            <a:chExt cx="9280921" cy="144114"/>
          </a:xfrm>
        </p:grpSpPr>
        <p:pic>
          <p:nvPicPr>
            <p:cNvPr id="166" name="Picture 165" descr="at.png">
              <a:extLst>
                <a:ext uri="{FF2B5EF4-FFF2-40B4-BE49-F238E27FC236}">
                  <a16:creationId xmlns:a16="http://schemas.microsoft.com/office/drawing/2014/main" id="{EEC49457-8255-6247-8B35-6C236A81013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67" name="Picture 166" descr="be.png">
              <a:extLst>
                <a:ext uri="{FF2B5EF4-FFF2-40B4-BE49-F238E27FC236}">
                  <a16:creationId xmlns:a16="http://schemas.microsoft.com/office/drawing/2014/main" id="{C8C3555C-6F97-5340-923D-FB1BEA234EE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68" name="Picture 167" descr="ch.png">
              <a:extLst>
                <a:ext uri="{FF2B5EF4-FFF2-40B4-BE49-F238E27FC236}">
                  <a16:creationId xmlns:a16="http://schemas.microsoft.com/office/drawing/2014/main" id="{CFAC6D5E-E6F0-3248-9A39-C702C4664C8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69" name="Picture 168" descr="cz.png">
              <a:extLst>
                <a:ext uri="{FF2B5EF4-FFF2-40B4-BE49-F238E27FC236}">
                  <a16:creationId xmlns:a16="http://schemas.microsoft.com/office/drawing/2014/main" id="{B52857C4-9738-1E48-9CBC-FF7549A4EF6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0" name="Picture 169" descr="de.png">
              <a:extLst>
                <a:ext uri="{FF2B5EF4-FFF2-40B4-BE49-F238E27FC236}">
                  <a16:creationId xmlns:a16="http://schemas.microsoft.com/office/drawing/2014/main" id="{F42AB927-96C0-D84F-AE59-99B3C5C3513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1" name="Picture 170" descr="dk.png">
              <a:extLst>
                <a:ext uri="{FF2B5EF4-FFF2-40B4-BE49-F238E27FC236}">
                  <a16:creationId xmlns:a16="http://schemas.microsoft.com/office/drawing/2014/main" id="{67279B20-7639-B84C-938E-1A743D4C36A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2" name="Picture 171" descr="ee.png">
              <a:extLst>
                <a:ext uri="{FF2B5EF4-FFF2-40B4-BE49-F238E27FC236}">
                  <a16:creationId xmlns:a16="http://schemas.microsoft.com/office/drawing/2014/main" id="{7364A940-ED46-4A45-965A-D84DFB5CD02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3" name="Picture 172" descr="es.png">
              <a:extLst>
                <a:ext uri="{FF2B5EF4-FFF2-40B4-BE49-F238E27FC236}">
                  <a16:creationId xmlns:a16="http://schemas.microsoft.com/office/drawing/2014/main" id="{16B9D2EB-4E49-464D-9060-0CCB59C1D73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74" name="Picture 173" descr="fi.png">
              <a:extLst>
                <a:ext uri="{FF2B5EF4-FFF2-40B4-BE49-F238E27FC236}">
                  <a16:creationId xmlns:a16="http://schemas.microsoft.com/office/drawing/2014/main" id="{91C8A21A-5ABE-D44C-A072-7506546F00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75" name="Picture 174" descr="fr.png">
              <a:extLst>
                <a:ext uri="{FF2B5EF4-FFF2-40B4-BE49-F238E27FC236}">
                  <a16:creationId xmlns:a16="http://schemas.microsoft.com/office/drawing/2014/main" id="{61ABAF23-03D4-E446-AFC1-6DCCEFB3D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76" name="Picture 175" descr="gr.png">
              <a:extLst>
                <a:ext uri="{FF2B5EF4-FFF2-40B4-BE49-F238E27FC236}">
                  <a16:creationId xmlns:a16="http://schemas.microsoft.com/office/drawing/2014/main" id="{84D6CD89-9E40-FF4C-8136-C2911C32839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77" name="Picture 176" descr="hu.png">
              <a:extLst>
                <a:ext uri="{FF2B5EF4-FFF2-40B4-BE49-F238E27FC236}">
                  <a16:creationId xmlns:a16="http://schemas.microsoft.com/office/drawing/2014/main" id="{DE15D156-E845-E240-97B3-864BBB8DE73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78" name="Picture 177" descr="ie.png">
              <a:extLst>
                <a:ext uri="{FF2B5EF4-FFF2-40B4-BE49-F238E27FC236}">
                  <a16:creationId xmlns:a16="http://schemas.microsoft.com/office/drawing/2014/main" id="{D1A196E5-5A1C-4B46-81D6-71591EF4FA6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79" name="Picture 178" descr="it.png">
              <a:extLst>
                <a:ext uri="{FF2B5EF4-FFF2-40B4-BE49-F238E27FC236}">
                  <a16:creationId xmlns:a16="http://schemas.microsoft.com/office/drawing/2014/main" id="{87971AD1-3EEA-3747-8F78-463B92B8305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0" name="Picture 179" descr="lu.png">
              <a:extLst>
                <a:ext uri="{FF2B5EF4-FFF2-40B4-BE49-F238E27FC236}">
                  <a16:creationId xmlns:a16="http://schemas.microsoft.com/office/drawing/2014/main" id="{8115CCE6-C83E-F043-A0D1-E9F3CC5A5F1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1" name="Picture 180" descr="nl.png">
              <a:extLst>
                <a:ext uri="{FF2B5EF4-FFF2-40B4-BE49-F238E27FC236}">
                  <a16:creationId xmlns:a16="http://schemas.microsoft.com/office/drawing/2014/main" id="{617A95D2-ABC0-7943-984C-B36FF90878A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2" name="Picture 181" descr="no.png">
              <a:extLst>
                <a:ext uri="{FF2B5EF4-FFF2-40B4-BE49-F238E27FC236}">
                  <a16:creationId xmlns:a16="http://schemas.microsoft.com/office/drawing/2014/main" id="{8F31B59C-2E1A-AA4C-A6EB-7E3885C37D9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3" name="Picture 182" descr="pl.png">
              <a:extLst>
                <a:ext uri="{FF2B5EF4-FFF2-40B4-BE49-F238E27FC236}">
                  <a16:creationId xmlns:a16="http://schemas.microsoft.com/office/drawing/2014/main" id="{0A65D069-8346-B348-8106-42F07F76A8F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84" name="Picture 183" descr="pt.png">
              <a:extLst>
                <a:ext uri="{FF2B5EF4-FFF2-40B4-BE49-F238E27FC236}">
                  <a16:creationId xmlns:a16="http://schemas.microsoft.com/office/drawing/2014/main" id="{B7F2677F-5B46-FE40-8CE4-5E04FE0E733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85" name="Picture 184" descr="ro.png">
              <a:extLst>
                <a:ext uri="{FF2B5EF4-FFF2-40B4-BE49-F238E27FC236}">
                  <a16:creationId xmlns:a16="http://schemas.microsoft.com/office/drawing/2014/main" id="{D9EF3265-FE1F-6C4C-BD50-90D174F1E6E8}"/>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86" name="Picture 185" descr="se.png">
              <a:extLst>
                <a:ext uri="{FF2B5EF4-FFF2-40B4-BE49-F238E27FC236}">
                  <a16:creationId xmlns:a16="http://schemas.microsoft.com/office/drawing/2014/main" id="{C8B182A9-201C-7C42-A5A3-F9778D90764A}"/>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87" name="Picture 186" descr="uk.png">
              <a:extLst>
                <a:ext uri="{FF2B5EF4-FFF2-40B4-BE49-F238E27FC236}">
                  <a16:creationId xmlns:a16="http://schemas.microsoft.com/office/drawing/2014/main" id="{DCCA2FD8-EA64-3048-95C1-2F517C24B29B}"/>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88" name="Picture 187" descr="ca.png">
              <a:extLst>
                <a:ext uri="{FF2B5EF4-FFF2-40B4-BE49-F238E27FC236}">
                  <a16:creationId xmlns:a16="http://schemas.microsoft.com/office/drawing/2014/main" id="{4B641A7A-D419-784E-8E18-227B243C914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89" name="Picture 188">
              <a:extLst>
                <a:ext uri="{FF2B5EF4-FFF2-40B4-BE49-F238E27FC236}">
                  <a16:creationId xmlns:a16="http://schemas.microsoft.com/office/drawing/2014/main" id="{9069DDE4-FAA9-6940-AEFC-6EFBCBF29936}"/>
                </a:ext>
              </a:extLst>
            </p:cNvPr>
            <p:cNvPicPr>
              <a:picLocks noChangeAspect="1"/>
            </p:cNvPicPr>
            <p:nvPr userDrawn="1"/>
          </p:nvPicPr>
          <p:blipFill>
            <a:blip r:embed="rId29"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0" name="Picture 189" descr="si.png">
              <a:extLst>
                <a:ext uri="{FF2B5EF4-FFF2-40B4-BE49-F238E27FC236}">
                  <a16:creationId xmlns:a16="http://schemas.microsoft.com/office/drawing/2014/main" id="{774A8E6C-76BF-F04F-93C6-6758EF16B661}"/>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122845605"/>
      </p:ext>
    </p:extLst>
  </p:cSld>
  <p:clrMap bg1="lt1" tx1="dk1" bg2="lt2" tx2="dk2" accent1="accent1" accent2="accent2" accent3="accent3" accent4="accent4" accent5="accent5" accent6="accent6" hlink="hlink" folHlink="folHlink"/>
  <p:sldLayoutIdLst>
    <p:sldLayoutId id="2147487134" r:id="rId1"/>
  </p:sldLayoutIdLst>
  <p:hf sldNum="0" hdr="0" dt="0"/>
  <p:txStyles>
    <p:titleStyle>
      <a:lvl1pPr algn="l" rtl="0" eaLnBrk="0" fontAlgn="base" hangingPunct="0">
        <a:spcBef>
          <a:spcPct val="0"/>
        </a:spcBef>
        <a:spcAft>
          <a:spcPct val="0"/>
        </a:spcAft>
        <a:defRPr sz="3000" b="1" i="0">
          <a:solidFill>
            <a:srgbClr val="335E6F"/>
          </a:solidFill>
          <a:latin typeface="+mj-lt"/>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9.xml"/><Relationship Id="rId4" Type="http://schemas.openxmlformats.org/officeDocument/2006/relationships/image" Target="../media/image4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52.jp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hyperlink" Target="https://earthdata.nasa.gov/learn/sensing-our-planet/volcanoes-and-climate-change"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hyperlink" Target="https://climate.nasa.gov/evidence/" TargetMode="External"/><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3" Type="http://schemas.openxmlformats.org/officeDocument/2006/relationships/hyperlink" Target="https://www.esa.int/ESA_Multimedia/Videos/2019/02/ESA_and_climate_change#.YAOXYfmhAzo.link"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jp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9.xml"/><Relationship Id="rId4" Type="http://schemas.openxmlformats.org/officeDocument/2006/relationships/image" Target="../media/image3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44.jpeg"/></Relationships>
</file>

<file path=ppt/slides/_rels/slide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D2508-10A6-8945-A31B-FB5133FA3685}"/>
              </a:ext>
            </a:extLst>
          </p:cNvPr>
          <p:cNvSpPr>
            <a:spLocks noGrp="1"/>
          </p:cNvSpPr>
          <p:nvPr>
            <p:ph type="title"/>
          </p:nvPr>
        </p:nvSpPr>
        <p:spPr/>
        <p:txBody>
          <a:bodyPr/>
          <a:lstStyle/>
          <a:p>
            <a:r>
              <a:rPr lang="en-GB" dirty="0"/>
              <a:t>What is Climate Change?</a:t>
            </a:r>
          </a:p>
        </p:txBody>
      </p:sp>
      <p:sp>
        <p:nvSpPr>
          <p:cNvPr id="3" name="Text Placeholder 2">
            <a:extLst>
              <a:ext uri="{FF2B5EF4-FFF2-40B4-BE49-F238E27FC236}">
                <a16:creationId xmlns:a16="http://schemas.microsoft.com/office/drawing/2014/main" id="{4EA6F978-949D-1140-97B1-417FBE445B11}"/>
              </a:ext>
            </a:extLst>
          </p:cNvPr>
          <p:cNvSpPr>
            <a:spLocks noGrp="1"/>
          </p:cNvSpPr>
          <p:nvPr>
            <p:ph type="body" sz="quarter" idx="10"/>
          </p:nvPr>
        </p:nvSpPr>
        <p:spPr>
          <a:xfrm>
            <a:off x="9365005" y="4965700"/>
            <a:ext cx="2594803" cy="1441128"/>
          </a:xfrm>
        </p:spPr>
        <p:txBody>
          <a:bodyPr/>
          <a:lstStyle/>
          <a:p>
            <a:r>
              <a:rPr lang="en-GB" dirty="0"/>
              <a:t>Elnaz Neinavaz, University of Twente</a:t>
            </a:r>
          </a:p>
          <a:p>
            <a:endParaRPr lang="en-GB" dirty="0"/>
          </a:p>
        </p:txBody>
      </p:sp>
    </p:spTree>
    <p:extLst>
      <p:ext uri="{BB962C8B-B14F-4D97-AF65-F5344CB8AC3E}">
        <p14:creationId xmlns:p14="http://schemas.microsoft.com/office/powerpoint/2010/main" val="574419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82" y="198867"/>
            <a:ext cx="9566461" cy="574516"/>
          </a:xfrm>
        </p:spPr>
        <p:txBody>
          <a:bodyPr/>
          <a:lstStyle/>
          <a:p>
            <a:r>
              <a:rPr lang="en-GB" dirty="0"/>
              <a:t>Climate change causes</a:t>
            </a:r>
          </a:p>
        </p:txBody>
      </p:sp>
      <p:sp>
        <p:nvSpPr>
          <p:cNvPr id="3" name="Content Placeholder 2"/>
          <p:cNvSpPr>
            <a:spLocks noGrp="1"/>
          </p:cNvSpPr>
          <p:nvPr>
            <p:ph idx="1"/>
          </p:nvPr>
        </p:nvSpPr>
        <p:spPr/>
        <p:txBody>
          <a:bodyPr/>
          <a:lstStyle/>
          <a:p>
            <a:endParaRPr lang="en-GB" dirty="0"/>
          </a:p>
        </p:txBody>
      </p:sp>
      <p:sp>
        <p:nvSpPr>
          <p:cNvPr id="253" name="Freeform 5">
            <a:extLst>
              <a:ext uri="{FF2B5EF4-FFF2-40B4-BE49-F238E27FC236}">
                <a16:creationId xmlns:a16="http://schemas.microsoft.com/office/drawing/2014/main" id="{AA3B9167-38EA-49C3-B26D-A81D2BD30170}"/>
              </a:ext>
            </a:extLst>
          </p:cNvPr>
          <p:cNvSpPr>
            <a:spLocks/>
          </p:cNvSpPr>
          <p:nvPr/>
        </p:nvSpPr>
        <p:spPr bwMode="auto">
          <a:xfrm>
            <a:off x="2984205" y="1970239"/>
            <a:ext cx="6326188" cy="3508375"/>
          </a:xfrm>
          <a:custGeom>
            <a:avLst/>
            <a:gdLst>
              <a:gd name="T0" fmla="*/ 0 w 11955"/>
              <a:gd name="T1" fmla="*/ 2814 h 6631"/>
              <a:gd name="T2" fmla="*/ 0 w 11955"/>
              <a:gd name="T3" fmla="*/ 5362 h 6631"/>
              <a:gd name="T4" fmla="*/ 108 w 11955"/>
              <a:gd name="T5" fmla="*/ 6359 h 6631"/>
              <a:gd name="T6" fmla="*/ 474 w 11955"/>
              <a:gd name="T7" fmla="*/ 5841 h 6631"/>
              <a:gd name="T8" fmla="*/ 903 w 11955"/>
              <a:gd name="T9" fmla="*/ 5385 h 6631"/>
              <a:gd name="T10" fmla="*/ 1388 w 11955"/>
              <a:gd name="T11" fmla="*/ 4989 h 6631"/>
              <a:gd name="T12" fmla="*/ 1921 w 11955"/>
              <a:gd name="T13" fmla="*/ 4652 h 6631"/>
              <a:gd name="T14" fmla="*/ 2494 w 11955"/>
              <a:gd name="T15" fmla="*/ 4371 h 6631"/>
              <a:gd name="T16" fmla="*/ 3101 w 11955"/>
              <a:gd name="T17" fmla="*/ 4146 h 6631"/>
              <a:gd name="T18" fmla="*/ 3734 w 11955"/>
              <a:gd name="T19" fmla="*/ 3972 h 6631"/>
              <a:gd name="T20" fmla="*/ 4386 w 11955"/>
              <a:gd name="T21" fmla="*/ 3847 h 6631"/>
              <a:gd name="T22" fmla="*/ 5051 w 11955"/>
              <a:gd name="T23" fmla="*/ 3770 h 6631"/>
              <a:gd name="T24" fmla="*/ 5720 w 11955"/>
              <a:gd name="T25" fmla="*/ 3741 h 6631"/>
              <a:gd name="T26" fmla="*/ 6357 w 11955"/>
              <a:gd name="T27" fmla="*/ 3752 h 6631"/>
              <a:gd name="T28" fmla="*/ 6999 w 11955"/>
              <a:gd name="T29" fmla="*/ 3805 h 6631"/>
              <a:gd name="T30" fmla="*/ 7658 w 11955"/>
              <a:gd name="T31" fmla="*/ 3900 h 6631"/>
              <a:gd name="T32" fmla="*/ 8319 w 11955"/>
              <a:gd name="T33" fmla="*/ 4041 h 6631"/>
              <a:gd name="T34" fmla="*/ 8970 w 11955"/>
              <a:gd name="T35" fmla="*/ 4233 h 6631"/>
              <a:gd name="T36" fmla="*/ 9598 w 11955"/>
              <a:gd name="T37" fmla="*/ 4478 h 6631"/>
              <a:gd name="T38" fmla="*/ 10191 w 11955"/>
              <a:gd name="T39" fmla="*/ 4780 h 6631"/>
              <a:gd name="T40" fmla="*/ 10735 w 11955"/>
              <a:gd name="T41" fmla="*/ 5143 h 6631"/>
              <a:gd name="T42" fmla="*/ 11220 w 11955"/>
              <a:gd name="T43" fmla="*/ 5570 h 6631"/>
              <a:gd name="T44" fmla="*/ 11631 w 11955"/>
              <a:gd name="T45" fmla="*/ 6064 h 6631"/>
              <a:gd name="T46" fmla="*/ 11955 w 11955"/>
              <a:gd name="T47" fmla="*/ 6631 h 6631"/>
              <a:gd name="T48" fmla="*/ 11841 w 11955"/>
              <a:gd name="T49" fmla="*/ 260 h 6631"/>
              <a:gd name="T50" fmla="*/ 11450 w 11955"/>
              <a:gd name="T51" fmla="*/ 779 h 6631"/>
              <a:gd name="T52" fmla="*/ 10994 w 11955"/>
              <a:gd name="T53" fmla="*/ 1227 h 6631"/>
              <a:gd name="T54" fmla="*/ 10480 w 11955"/>
              <a:gd name="T55" fmla="*/ 1611 h 6631"/>
              <a:gd name="T56" fmla="*/ 9921 w 11955"/>
              <a:gd name="T57" fmla="*/ 1931 h 6631"/>
              <a:gd name="T58" fmla="*/ 9325 w 11955"/>
              <a:gd name="T59" fmla="*/ 2194 h 6631"/>
              <a:gd name="T60" fmla="*/ 8702 w 11955"/>
              <a:gd name="T61" fmla="*/ 2403 h 6631"/>
              <a:gd name="T62" fmla="*/ 8063 w 11955"/>
              <a:gd name="T63" fmla="*/ 2562 h 6631"/>
              <a:gd name="T64" fmla="*/ 7417 w 11955"/>
              <a:gd name="T65" fmla="*/ 2674 h 6631"/>
              <a:gd name="T66" fmla="*/ 6776 w 11955"/>
              <a:gd name="T67" fmla="*/ 2746 h 6631"/>
              <a:gd name="T68" fmla="*/ 6148 w 11955"/>
              <a:gd name="T69" fmla="*/ 2781 h 6631"/>
              <a:gd name="T70" fmla="*/ 5497 w 11955"/>
              <a:gd name="T71" fmla="*/ 2780 h 6631"/>
              <a:gd name="T72" fmla="*/ 4831 w 11955"/>
              <a:gd name="T73" fmla="*/ 2732 h 6631"/>
              <a:gd name="T74" fmla="*/ 4172 w 11955"/>
              <a:gd name="T75" fmla="*/ 2639 h 6631"/>
              <a:gd name="T76" fmla="*/ 3529 w 11955"/>
              <a:gd name="T77" fmla="*/ 2495 h 6631"/>
              <a:gd name="T78" fmla="*/ 2908 w 11955"/>
              <a:gd name="T79" fmla="*/ 2302 h 6631"/>
              <a:gd name="T80" fmla="*/ 2313 w 11955"/>
              <a:gd name="T81" fmla="*/ 2055 h 6631"/>
              <a:gd name="T82" fmla="*/ 1754 w 11955"/>
              <a:gd name="T83" fmla="*/ 1757 h 6631"/>
              <a:gd name="T84" fmla="*/ 1237 w 11955"/>
              <a:gd name="T85" fmla="*/ 1403 h 6631"/>
              <a:gd name="T86" fmla="*/ 768 w 11955"/>
              <a:gd name="T87" fmla="*/ 993 h 6631"/>
              <a:gd name="T88" fmla="*/ 352 w 11955"/>
              <a:gd name="T89" fmla="*/ 526 h 6631"/>
              <a:gd name="T90" fmla="*/ 0 w 11955"/>
              <a:gd name="T91" fmla="*/ 0 h 6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955" h="6631">
                <a:moveTo>
                  <a:pt x="0" y="0"/>
                </a:moveTo>
                <a:lnTo>
                  <a:pt x="0" y="1968"/>
                </a:lnTo>
                <a:lnTo>
                  <a:pt x="0" y="2814"/>
                </a:lnTo>
                <a:lnTo>
                  <a:pt x="0" y="3661"/>
                </a:lnTo>
                <a:lnTo>
                  <a:pt x="0" y="4484"/>
                </a:lnTo>
                <a:lnTo>
                  <a:pt x="0" y="5362"/>
                </a:lnTo>
                <a:lnTo>
                  <a:pt x="0" y="6204"/>
                </a:lnTo>
                <a:lnTo>
                  <a:pt x="0" y="6546"/>
                </a:lnTo>
                <a:lnTo>
                  <a:pt x="108" y="6359"/>
                </a:lnTo>
                <a:lnTo>
                  <a:pt x="222" y="6180"/>
                </a:lnTo>
                <a:lnTo>
                  <a:pt x="345" y="6007"/>
                </a:lnTo>
                <a:lnTo>
                  <a:pt x="474" y="5841"/>
                </a:lnTo>
                <a:lnTo>
                  <a:pt x="611" y="5683"/>
                </a:lnTo>
                <a:lnTo>
                  <a:pt x="754" y="5530"/>
                </a:lnTo>
                <a:lnTo>
                  <a:pt x="903" y="5385"/>
                </a:lnTo>
                <a:lnTo>
                  <a:pt x="1060" y="5247"/>
                </a:lnTo>
                <a:lnTo>
                  <a:pt x="1221" y="5115"/>
                </a:lnTo>
                <a:lnTo>
                  <a:pt x="1388" y="4989"/>
                </a:lnTo>
                <a:lnTo>
                  <a:pt x="1561" y="4871"/>
                </a:lnTo>
                <a:lnTo>
                  <a:pt x="1739" y="4758"/>
                </a:lnTo>
                <a:lnTo>
                  <a:pt x="1921" y="4652"/>
                </a:lnTo>
                <a:lnTo>
                  <a:pt x="2108" y="4553"/>
                </a:lnTo>
                <a:lnTo>
                  <a:pt x="2299" y="4460"/>
                </a:lnTo>
                <a:lnTo>
                  <a:pt x="2494" y="4371"/>
                </a:lnTo>
                <a:lnTo>
                  <a:pt x="2694" y="4291"/>
                </a:lnTo>
                <a:lnTo>
                  <a:pt x="2896" y="4215"/>
                </a:lnTo>
                <a:lnTo>
                  <a:pt x="3101" y="4146"/>
                </a:lnTo>
                <a:lnTo>
                  <a:pt x="3310" y="4082"/>
                </a:lnTo>
                <a:lnTo>
                  <a:pt x="3521" y="4023"/>
                </a:lnTo>
                <a:lnTo>
                  <a:pt x="3734" y="3972"/>
                </a:lnTo>
                <a:lnTo>
                  <a:pt x="3951" y="3924"/>
                </a:lnTo>
                <a:lnTo>
                  <a:pt x="4167" y="3883"/>
                </a:lnTo>
                <a:lnTo>
                  <a:pt x="4386" y="3847"/>
                </a:lnTo>
                <a:lnTo>
                  <a:pt x="4607" y="3816"/>
                </a:lnTo>
                <a:lnTo>
                  <a:pt x="4828" y="3791"/>
                </a:lnTo>
                <a:lnTo>
                  <a:pt x="5051" y="3770"/>
                </a:lnTo>
                <a:lnTo>
                  <a:pt x="5274" y="3755"/>
                </a:lnTo>
                <a:lnTo>
                  <a:pt x="5497" y="3746"/>
                </a:lnTo>
                <a:lnTo>
                  <a:pt x="5720" y="3741"/>
                </a:lnTo>
                <a:lnTo>
                  <a:pt x="5943" y="3740"/>
                </a:lnTo>
                <a:lnTo>
                  <a:pt x="6148" y="3745"/>
                </a:lnTo>
                <a:lnTo>
                  <a:pt x="6357" y="3752"/>
                </a:lnTo>
                <a:lnTo>
                  <a:pt x="6568" y="3765"/>
                </a:lnTo>
                <a:lnTo>
                  <a:pt x="6782" y="3783"/>
                </a:lnTo>
                <a:lnTo>
                  <a:pt x="6999" y="3805"/>
                </a:lnTo>
                <a:lnTo>
                  <a:pt x="7218" y="3831"/>
                </a:lnTo>
                <a:lnTo>
                  <a:pt x="7437" y="3863"/>
                </a:lnTo>
                <a:lnTo>
                  <a:pt x="7658" y="3900"/>
                </a:lnTo>
                <a:lnTo>
                  <a:pt x="7878" y="3941"/>
                </a:lnTo>
                <a:lnTo>
                  <a:pt x="8098" y="3988"/>
                </a:lnTo>
                <a:lnTo>
                  <a:pt x="8319" y="4041"/>
                </a:lnTo>
                <a:lnTo>
                  <a:pt x="8538" y="4098"/>
                </a:lnTo>
                <a:lnTo>
                  <a:pt x="8754" y="4162"/>
                </a:lnTo>
                <a:lnTo>
                  <a:pt x="8970" y="4233"/>
                </a:lnTo>
                <a:lnTo>
                  <a:pt x="9182" y="4307"/>
                </a:lnTo>
                <a:lnTo>
                  <a:pt x="9391" y="4389"/>
                </a:lnTo>
                <a:lnTo>
                  <a:pt x="9598" y="4478"/>
                </a:lnTo>
                <a:lnTo>
                  <a:pt x="9800" y="4571"/>
                </a:lnTo>
                <a:lnTo>
                  <a:pt x="9997" y="4673"/>
                </a:lnTo>
                <a:lnTo>
                  <a:pt x="10191" y="4780"/>
                </a:lnTo>
                <a:lnTo>
                  <a:pt x="10378" y="4894"/>
                </a:lnTo>
                <a:lnTo>
                  <a:pt x="10560" y="5015"/>
                </a:lnTo>
                <a:lnTo>
                  <a:pt x="10735" y="5143"/>
                </a:lnTo>
                <a:lnTo>
                  <a:pt x="10905" y="5278"/>
                </a:lnTo>
                <a:lnTo>
                  <a:pt x="11066" y="5420"/>
                </a:lnTo>
                <a:lnTo>
                  <a:pt x="11220" y="5570"/>
                </a:lnTo>
                <a:lnTo>
                  <a:pt x="11366" y="5727"/>
                </a:lnTo>
                <a:lnTo>
                  <a:pt x="11503" y="5893"/>
                </a:lnTo>
                <a:lnTo>
                  <a:pt x="11631" y="6064"/>
                </a:lnTo>
                <a:lnTo>
                  <a:pt x="11749" y="6245"/>
                </a:lnTo>
                <a:lnTo>
                  <a:pt x="11858" y="6434"/>
                </a:lnTo>
                <a:lnTo>
                  <a:pt x="11955" y="6631"/>
                </a:lnTo>
                <a:lnTo>
                  <a:pt x="11955" y="1417"/>
                </a:lnTo>
                <a:lnTo>
                  <a:pt x="11955" y="71"/>
                </a:lnTo>
                <a:lnTo>
                  <a:pt x="11841" y="260"/>
                </a:lnTo>
                <a:lnTo>
                  <a:pt x="11720" y="442"/>
                </a:lnTo>
                <a:lnTo>
                  <a:pt x="11589" y="614"/>
                </a:lnTo>
                <a:lnTo>
                  <a:pt x="11450" y="779"/>
                </a:lnTo>
                <a:lnTo>
                  <a:pt x="11306" y="937"/>
                </a:lnTo>
                <a:lnTo>
                  <a:pt x="11153" y="1085"/>
                </a:lnTo>
                <a:lnTo>
                  <a:pt x="10994" y="1227"/>
                </a:lnTo>
                <a:lnTo>
                  <a:pt x="10829" y="1362"/>
                </a:lnTo>
                <a:lnTo>
                  <a:pt x="10657" y="1490"/>
                </a:lnTo>
                <a:lnTo>
                  <a:pt x="10480" y="1611"/>
                </a:lnTo>
                <a:lnTo>
                  <a:pt x="10299" y="1723"/>
                </a:lnTo>
                <a:lnTo>
                  <a:pt x="10111" y="1831"/>
                </a:lnTo>
                <a:lnTo>
                  <a:pt x="9921" y="1931"/>
                </a:lnTo>
                <a:lnTo>
                  <a:pt x="9726" y="2025"/>
                </a:lnTo>
                <a:lnTo>
                  <a:pt x="9526" y="2112"/>
                </a:lnTo>
                <a:lnTo>
                  <a:pt x="9325" y="2194"/>
                </a:lnTo>
                <a:lnTo>
                  <a:pt x="9120" y="2269"/>
                </a:lnTo>
                <a:lnTo>
                  <a:pt x="8911" y="2339"/>
                </a:lnTo>
                <a:lnTo>
                  <a:pt x="8702" y="2403"/>
                </a:lnTo>
                <a:lnTo>
                  <a:pt x="8489" y="2460"/>
                </a:lnTo>
                <a:lnTo>
                  <a:pt x="8277" y="2514"/>
                </a:lnTo>
                <a:lnTo>
                  <a:pt x="8063" y="2562"/>
                </a:lnTo>
                <a:lnTo>
                  <a:pt x="7847" y="2604"/>
                </a:lnTo>
                <a:lnTo>
                  <a:pt x="7632" y="2642"/>
                </a:lnTo>
                <a:lnTo>
                  <a:pt x="7417" y="2674"/>
                </a:lnTo>
                <a:lnTo>
                  <a:pt x="7203" y="2703"/>
                </a:lnTo>
                <a:lnTo>
                  <a:pt x="6989" y="2727"/>
                </a:lnTo>
                <a:lnTo>
                  <a:pt x="6776" y="2746"/>
                </a:lnTo>
                <a:lnTo>
                  <a:pt x="6565" y="2762"/>
                </a:lnTo>
                <a:lnTo>
                  <a:pt x="6354" y="2773"/>
                </a:lnTo>
                <a:lnTo>
                  <a:pt x="6148" y="2781"/>
                </a:lnTo>
                <a:lnTo>
                  <a:pt x="5943" y="2785"/>
                </a:lnTo>
                <a:lnTo>
                  <a:pt x="5720" y="2785"/>
                </a:lnTo>
                <a:lnTo>
                  <a:pt x="5497" y="2780"/>
                </a:lnTo>
                <a:lnTo>
                  <a:pt x="5274" y="2769"/>
                </a:lnTo>
                <a:lnTo>
                  <a:pt x="5053" y="2753"/>
                </a:lnTo>
                <a:lnTo>
                  <a:pt x="4831" y="2732"/>
                </a:lnTo>
                <a:lnTo>
                  <a:pt x="4610" y="2707"/>
                </a:lnTo>
                <a:lnTo>
                  <a:pt x="4391" y="2674"/>
                </a:lnTo>
                <a:lnTo>
                  <a:pt x="4172" y="2639"/>
                </a:lnTo>
                <a:lnTo>
                  <a:pt x="3956" y="2596"/>
                </a:lnTo>
                <a:lnTo>
                  <a:pt x="3742" y="2548"/>
                </a:lnTo>
                <a:lnTo>
                  <a:pt x="3529" y="2495"/>
                </a:lnTo>
                <a:lnTo>
                  <a:pt x="3319" y="2436"/>
                </a:lnTo>
                <a:lnTo>
                  <a:pt x="3111" y="2371"/>
                </a:lnTo>
                <a:lnTo>
                  <a:pt x="2908" y="2302"/>
                </a:lnTo>
                <a:lnTo>
                  <a:pt x="2705" y="2225"/>
                </a:lnTo>
                <a:lnTo>
                  <a:pt x="2508" y="2143"/>
                </a:lnTo>
                <a:lnTo>
                  <a:pt x="2313" y="2055"/>
                </a:lnTo>
                <a:lnTo>
                  <a:pt x="2123" y="1962"/>
                </a:lnTo>
                <a:lnTo>
                  <a:pt x="1936" y="1862"/>
                </a:lnTo>
                <a:lnTo>
                  <a:pt x="1754" y="1757"/>
                </a:lnTo>
                <a:lnTo>
                  <a:pt x="1577" y="1645"/>
                </a:lnTo>
                <a:lnTo>
                  <a:pt x="1404" y="1527"/>
                </a:lnTo>
                <a:lnTo>
                  <a:pt x="1237" y="1403"/>
                </a:lnTo>
                <a:lnTo>
                  <a:pt x="1075" y="1272"/>
                </a:lnTo>
                <a:lnTo>
                  <a:pt x="919" y="1136"/>
                </a:lnTo>
                <a:lnTo>
                  <a:pt x="768" y="993"/>
                </a:lnTo>
                <a:lnTo>
                  <a:pt x="623" y="844"/>
                </a:lnTo>
                <a:lnTo>
                  <a:pt x="484" y="688"/>
                </a:lnTo>
                <a:lnTo>
                  <a:pt x="352" y="526"/>
                </a:lnTo>
                <a:lnTo>
                  <a:pt x="228" y="357"/>
                </a:lnTo>
                <a:lnTo>
                  <a:pt x="110" y="182"/>
                </a:lnTo>
                <a:lnTo>
                  <a:pt x="0" y="0"/>
                </a:lnTo>
                <a:close/>
              </a:path>
            </a:pathLst>
          </a:custGeom>
          <a:solidFill>
            <a:srgbClr val="00B050"/>
          </a:solidFill>
          <a:ln w="25400">
            <a:gradFill>
              <a:gsLst>
                <a:gs pos="58420">
                  <a:srgbClr val="0F3A5C"/>
                </a:gs>
                <a:gs pos="46000">
                  <a:srgbClr val="0F3A5C"/>
                </a:gs>
                <a:gs pos="0">
                  <a:srgbClr val="FFC000"/>
                </a:gs>
                <a:gs pos="100000">
                  <a:srgbClr val="5B9BD5">
                    <a:lumMod val="30000"/>
                    <a:lumOff val="70000"/>
                  </a:srgbClr>
                </a:gs>
              </a:gsLst>
              <a:lin ang="5400000" scaled="1"/>
            </a:gradFill>
          </a:ln>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54" name="Freeform 26">
            <a:extLst>
              <a:ext uri="{FF2B5EF4-FFF2-40B4-BE49-F238E27FC236}">
                <a16:creationId xmlns:a16="http://schemas.microsoft.com/office/drawing/2014/main" id="{444437C6-C4C4-4DA3-B4DC-25A33CF7AF4D}"/>
              </a:ext>
            </a:extLst>
          </p:cNvPr>
          <p:cNvSpPr>
            <a:spLocks/>
          </p:cNvSpPr>
          <p:nvPr/>
        </p:nvSpPr>
        <p:spPr bwMode="auto">
          <a:xfrm>
            <a:off x="2984205" y="2776689"/>
            <a:ext cx="1322388" cy="1911351"/>
          </a:xfrm>
          <a:custGeom>
            <a:avLst/>
            <a:gdLst>
              <a:gd name="T0" fmla="*/ 0 w 2498"/>
              <a:gd name="T1" fmla="*/ 3613 h 3613"/>
              <a:gd name="T2" fmla="*/ 68 w 2498"/>
              <a:gd name="T3" fmla="*/ 3516 h 3613"/>
              <a:gd name="T4" fmla="*/ 137 w 2498"/>
              <a:gd name="T5" fmla="*/ 3423 h 3613"/>
              <a:gd name="T6" fmla="*/ 210 w 2498"/>
              <a:gd name="T7" fmla="*/ 3333 h 3613"/>
              <a:gd name="T8" fmla="*/ 286 w 2498"/>
              <a:gd name="T9" fmla="*/ 3247 h 3613"/>
              <a:gd name="T10" fmla="*/ 365 w 2498"/>
              <a:gd name="T11" fmla="*/ 3164 h 3613"/>
              <a:gd name="T12" fmla="*/ 449 w 2498"/>
              <a:gd name="T13" fmla="*/ 3085 h 3613"/>
              <a:gd name="T14" fmla="*/ 534 w 2498"/>
              <a:gd name="T15" fmla="*/ 3008 h 3613"/>
              <a:gd name="T16" fmla="*/ 624 w 2498"/>
              <a:gd name="T17" fmla="*/ 2933 h 3613"/>
              <a:gd name="T18" fmla="*/ 719 w 2498"/>
              <a:gd name="T19" fmla="*/ 2863 h 3613"/>
              <a:gd name="T20" fmla="*/ 819 w 2498"/>
              <a:gd name="T21" fmla="*/ 2794 h 3613"/>
              <a:gd name="T22" fmla="*/ 923 w 2498"/>
              <a:gd name="T23" fmla="*/ 2728 h 3613"/>
              <a:gd name="T24" fmla="*/ 1032 w 2498"/>
              <a:gd name="T25" fmla="*/ 2665 h 3613"/>
              <a:gd name="T26" fmla="*/ 1147 w 2498"/>
              <a:gd name="T27" fmla="*/ 2605 h 3613"/>
              <a:gd name="T28" fmla="*/ 1267 w 2498"/>
              <a:gd name="T29" fmla="*/ 2547 h 3613"/>
              <a:gd name="T30" fmla="*/ 1393 w 2498"/>
              <a:gd name="T31" fmla="*/ 2492 h 3613"/>
              <a:gd name="T32" fmla="*/ 1526 w 2498"/>
              <a:gd name="T33" fmla="*/ 2439 h 3613"/>
              <a:gd name="T34" fmla="*/ 2498 w 2498"/>
              <a:gd name="T35" fmla="*/ 1785 h 3613"/>
              <a:gd name="T36" fmla="*/ 1526 w 2498"/>
              <a:gd name="T37" fmla="*/ 1233 h 3613"/>
              <a:gd name="T38" fmla="*/ 1403 w 2498"/>
              <a:gd name="T39" fmla="*/ 1176 h 3613"/>
              <a:gd name="T40" fmla="*/ 1281 w 2498"/>
              <a:gd name="T41" fmla="*/ 1117 h 3613"/>
              <a:gd name="T42" fmla="*/ 1165 w 2498"/>
              <a:gd name="T43" fmla="*/ 1057 h 3613"/>
              <a:gd name="T44" fmla="*/ 1051 w 2498"/>
              <a:gd name="T45" fmla="*/ 993 h 3613"/>
              <a:gd name="T46" fmla="*/ 941 w 2498"/>
              <a:gd name="T47" fmla="*/ 926 h 3613"/>
              <a:gd name="T48" fmla="*/ 833 w 2498"/>
              <a:gd name="T49" fmla="*/ 858 h 3613"/>
              <a:gd name="T50" fmla="*/ 730 w 2498"/>
              <a:gd name="T51" fmla="*/ 786 h 3613"/>
              <a:gd name="T52" fmla="*/ 631 w 2498"/>
              <a:gd name="T53" fmla="*/ 712 h 3613"/>
              <a:gd name="T54" fmla="*/ 536 w 2498"/>
              <a:gd name="T55" fmla="*/ 635 h 3613"/>
              <a:gd name="T56" fmla="*/ 445 w 2498"/>
              <a:gd name="T57" fmla="*/ 555 h 3613"/>
              <a:gd name="T58" fmla="*/ 359 w 2498"/>
              <a:gd name="T59" fmla="*/ 470 h 3613"/>
              <a:gd name="T60" fmla="*/ 277 w 2498"/>
              <a:gd name="T61" fmla="*/ 383 h 3613"/>
              <a:gd name="T62" fmla="*/ 200 w 2498"/>
              <a:gd name="T63" fmla="*/ 293 h 3613"/>
              <a:gd name="T64" fmla="*/ 128 w 2498"/>
              <a:gd name="T65" fmla="*/ 198 h 3613"/>
              <a:gd name="T66" fmla="*/ 62 w 2498"/>
              <a:gd name="T67" fmla="*/ 101 h 3613"/>
              <a:gd name="T68" fmla="*/ 0 w 2498"/>
              <a:gd name="T69" fmla="*/ 0 h 3613"/>
              <a:gd name="T70" fmla="*/ 0 w 2498"/>
              <a:gd name="T71" fmla="*/ 1290 h 3613"/>
              <a:gd name="T72" fmla="*/ 0 w 2498"/>
              <a:gd name="T73" fmla="*/ 2960 h 3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98" h="3613">
                <a:moveTo>
                  <a:pt x="0" y="2960"/>
                </a:moveTo>
                <a:lnTo>
                  <a:pt x="0" y="3613"/>
                </a:lnTo>
                <a:lnTo>
                  <a:pt x="33" y="3564"/>
                </a:lnTo>
                <a:lnTo>
                  <a:pt x="68" y="3516"/>
                </a:lnTo>
                <a:lnTo>
                  <a:pt x="103" y="3469"/>
                </a:lnTo>
                <a:lnTo>
                  <a:pt x="137" y="3423"/>
                </a:lnTo>
                <a:lnTo>
                  <a:pt x="174" y="3378"/>
                </a:lnTo>
                <a:lnTo>
                  <a:pt x="210" y="3333"/>
                </a:lnTo>
                <a:lnTo>
                  <a:pt x="249" y="3290"/>
                </a:lnTo>
                <a:lnTo>
                  <a:pt x="286" y="3247"/>
                </a:lnTo>
                <a:lnTo>
                  <a:pt x="326" y="3205"/>
                </a:lnTo>
                <a:lnTo>
                  <a:pt x="365" y="3164"/>
                </a:lnTo>
                <a:lnTo>
                  <a:pt x="406" y="3124"/>
                </a:lnTo>
                <a:lnTo>
                  <a:pt x="449" y="3085"/>
                </a:lnTo>
                <a:lnTo>
                  <a:pt x="491" y="3045"/>
                </a:lnTo>
                <a:lnTo>
                  <a:pt x="534" y="3008"/>
                </a:lnTo>
                <a:lnTo>
                  <a:pt x="579" y="2970"/>
                </a:lnTo>
                <a:lnTo>
                  <a:pt x="624" y="2933"/>
                </a:lnTo>
                <a:lnTo>
                  <a:pt x="672" y="2897"/>
                </a:lnTo>
                <a:lnTo>
                  <a:pt x="719" y="2863"/>
                </a:lnTo>
                <a:lnTo>
                  <a:pt x="769" y="2828"/>
                </a:lnTo>
                <a:lnTo>
                  <a:pt x="819" y="2794"/>
                </a:lnTo>
                <a:lnTo>
                  <a:pt x="870" y="2760"/>
                </a:lnTo>
                <a:lnTo>
                  <a:pt x="923" y="2728"/>
                </a:lnTo>
                <a:lnTo>
                  <a:pt x="977" y="2696"/>
                </a:lnTo>
                <a:lnTo>
                  <a:pt x="1032" y="2665"/>
                </a:lnTo>
                <a:lnTo>
                  <a:pt x="1089" y="2635"/>
                </a:lnTo>
                <a:lnTo>
                  <a:pt x="1147" y="2605"/>
                </a:lnTo>
                <a:lnTo>
                  <a:pt x="1206" y="2576"/>
                </a:lnTo>
                <a:lnTo>
                  <a:pt x="1267" y="2547"/>
                </a:lnTo>
                <a:lnTo>
                  <a:pt x="1330" y="2519"/>
                </a:lnTo>
                <a:lnTo>
                  <a:pt x="1393" y="2492"/>
                </a:lnTo>
                <a:lnTo>
                  <a:pt x="1460" y="2465"/>
                </a:lnTo>
                <a:lnTo>
                  <a:pt x="1526" y="2439"/>
                </a:lnTo>
                <a:lnTo>
                  <a:pt x="1526" y="2901"/>
                </a:lnTo>
                <a:lnTo>
                  <a:pt x="2498" y="1785"/>
                </a:lnTo>
                <a:lnTo>
                  <a:pt x="1526" y="642"/>
                </a:lnTo>
                <a:lnTo>
                  <a:pt x="1526" y="1233"/>
                </a:lnTo>
                <a:lnTo>
                  <a:pt x="1463" y="1206"/>
                </a:lnTo>
                <a:lnTo>
                  <a:pt x="1403" y="1176"/>
                </a:lnTo>
                <a:lnTo>
                  <a:pt x="1342" y="1147"/>
                </a:lnTo>
                <a:lnTo>
                  <a:pt x="1281" y="1117"/>
                </a:lnTo>
                <a:lnTo>
                  <a:pt x="1223" y="1088"/>
                </a:lnTo>
                <a:lnTo>
                  <a:pt x="1165" y="1057"/>
                </a:lnTo>
                <a:lnTo>
                  <a:pt x="1107" y="1025"/>
                </a:lnTo>
                <a:lnTo>
                  <a:pt x="1051" y="993"/>
                </a:lnTo>
                <a:lnTo>
                  <a:pt x="994" y="960"/>
                </a:lnTo>
                <a:lnTo>
                  <a:pt x="941" y="926"/>
                </a:lnTo>
                <a:lnTo>
                  <a:pt x="887" y="893"/>
                </a:lnTo>
                <a:lnTo>
                  <a:pt x="833" y="858"/>
                </a:lnTo>
                <a:lnTo>
                  <a:pt x="782" y="822"/>
                </a:lnTo>
                <a:lnTo>
                  <a:pt x="730" y="786"/>
                </a:lnTo>
                <a:lnTo>
                  <a:pt x="681" y="749"/>
                </a:lnTo>
                <a:lnTo>
                  <a:pt x="631" y="712"/>
                </a:lnTo>
                <a:lnTo>
                  <a:pt x="583" y="674"/>
                </a:lnTo>
                <a:lnTo>
                  <a:pt x="536" y="635"/>
                </a:lnTo>
                <a:lnTo>
                  <a:pt x="490" y="594"/>
                </a:lnTo>
                <a:lnTo>
                  <a:pt x="445" y="555"/>
                </a:lnTo>
                <a:lnTo>
                  <a:pt x="401" y="512"/>
                </a:lnTo>
                <a:lnTo>
                  <a:pt x="359" y="470"/>
                </a:lnTo>
                <a:lnTo>
                  <a:pt x="318" y="428"/>
                </a:lnTo>
                <a:lnTo>
                  <a:pt x="277" y="383"/>
                </a:lnTo>
                <a:lnTo>
                  <a:pt x="238" y="338"/>
                </a:lnTo>
                <a:lnTo>
                  <a:pt x="200" y="293"/>
                </a:lnTo>
                <a:lnTo>
                  <a:pt x="164" y="246"/>
                </a:lnTo>
                <a:lnTo>
                  <a:pt x="128" y="198"/>
                </a:lnTo>
                <a:lnTo>
                  <a:pt x="95" y="151"/>
                </a:lnTo>
                <a:lnTo>
                  <a:pt x="62" y="101"/>
                </a:lnTo>
                <a:lnTo>
                  <a:pt x="30" y="51"/>
                </a:lnTo>
                <a:lnTo>
                  <a:pt x="0" y="0"/>
                </a:lnTo>
                <a:lnTo>
                  <a:pt x="0" y="444"/>
                </a:lnTo>
                <a:lnTo>
                  <a:pt x="0" y="1290"/>
                </a:lnTo>
                <a:lnTo>
                  <a:pt x="0" y="2137"/>
                </a:lnTo>
                <a:lnTo>
                  <a:pt x="0" y="2960"/>
                </a:lnTo>
                <a:close/>
              </a:path>
            </a:pathLst>
          </a:custGeom>
          <a:solidFill>
            <a:srgbClr val="FFC000">
              <a:alpha val="78000"/>
            </a:srgbClr>
          </a:solidFill>
          <a:ln>
            <a:noFill/>
          </a:ln>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55" name="Line 40">
            <a:extLst>
              <a:ext uri="{FF2B5EF4-FFF2-40B4-BE49-F238E27FC236}">
                <a16:creationId xmlns:a16="http://schemas.microsoft.com/office/drawing/2014/main" id="{3A32C3A8-5414-44A9-9003-6C9C93E2A83E}"/>
              </a:ext>
            </a:extLst>
          </p:cNvPr>
          <p:cNvSpPr>
            <a:spLocks noChangeShapeType="1"/>
          </p:cNvSpPr>
          <p:nvPr/>
        </p:nvSpPr>
        <p:spPr bwMode="auto">
          <a:xfrm>
            <a:off x="2703217" y="3011639"/>
            <a:ext cx="280988" cy="0"/>
          </a:xfrm>
          <a:prstGeom prst="line">
            <a:avLst/>
          </a:prstGeom>
          <a:noFill/>
          <a:ln w="31750">
            <a:solidFill>
              <a:srgbClr val="ED7D31"/>
            </a:solidFill>
            <a:prstDash val="solid"/>
            <a:round/>
            <a:headEnd/>
            <a:tailEnd/>
          </a:ln>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56" name="Line 44">
            <a:extLst>
              <a:ext uri="{FF2B5EF4-FFF2-40B4-BE49-F238E27FC236}">
                <a16:creationId xmlns:a16="http://schemas.microsoft.com/office/drawing/2014/main" id="{48D6DC6A-0F3C-4073-9EBE-992C660415B9}"/>
              </a:ext>
            </a:extLst>
          </p:cNvPr>
          <p:cNvSpPr>
            <a:spLocks noChangeShapeType="1"/>
          </p:cNvSpPr>
          <p:nvPr/>
        </p:nvSpPr>
        <p:spPr bwMode="auto">
          <a:xfrm>
            <a:off x="2703217" y="4807100"/>
            <a:ext cx="280988" cy="0"/>
          </a:xfrm>
          <a:prstGeom prst="line">
            <a:avLst/>
          </a:prstGeom>
          <a:noFill/>
          <a:ln w="31750">
            <a:solidFill>
              <a:srgbClr val="ED7D31"/>
            </a:solidFill>
            <a:prstDash val="solid"/>
            <a:round/>
            <a:headEnd/>
            <a:tailEnd/>
          </a:ln>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57" name="Rectangle 58">
            <a:extLst>
              <a:ext uri="{FF2B5EF4-FFF2-40B4-BE49-F238E27FC236}">
                <a16:creationId xmlns:a16="http://schemas.microsoft.com/office/drawing/2014/main" id="{8124CA44-A6AC-448B-910D-B7BE8CA32C48}"/>
              </a:ext>
            </a:extLst>
          </p:cNvPr>
          <p:cNvSpPr>
            <a:spLocks noChangeArrowheads="1"/>
          </p:cNvSpPr>
          <p:nvPr/>
        </p:nvSpPr>
        <p:spPr bwMode="auto">
          <a:xfrm>
            <a:off x="9586617" y="2397275"/>
            <a:ext cx="1976439" cy="1981200"/>
          </a:xfrm>
          <a:prstGeom prst="roundRect">
            <a:avLst>
              <a:gd name="adj" fmla="val 1438"/>
            </a:avLst>
          </a:prstGeom>
          <a:solidFill>
            <a:srgbClr val="06568E"/>
          </a:solidFill>
          <a:ln w="3175">
            <a:noFill/>
            <a:prstDash val="solid"/>
            <a:miter lim="800000"/>
            <a:headEnd/>
            <a:tailEnd/>
          </a:ln>
          <a:effectLst/>
        </p:spPr>
        <p:txBody>
          <a:bodyPr vert="horz" wrap="square" lIns="91440" tIns="45720" rIns="91440" bIns="45720" numCol="1" anchor="ctr" anchorCtr="0" compatLnSpc="1">
            <a:prstTxWarp prst="textNoShape">
              <a:avLst/>
            </a:prstTxWarp>
          </a:bodyPr>
          <a:lstStyle/>
          <a:p>
            <a:pPr algn="ctr" defTabSz="914377" fontAlgn="auto">
              <a:spcBef>
                <a:spcPts val="600"/>
              </a:spcBef>
              <a:spcAft>
                <a:spcPts val="600"/>
              </a:spcAft>
            </a:pPr>
            <a:r>
              <a:rPr lang="en-US" sz="1600" b="1" kern="0" dirty="0">
                <a:solidFill>
                  <a:prstClr val="white"/>
                </a:solidFill>
                <a:latin typeface="Arial" pitchFamily="34" charset="0"/>
                <a:cs typeface="Arial" pitchFamily="34" charset="0"/>
              </a:rPr>
              <a:t>Climate Change.</a:t>
            </a:r>
            <a:endParaRPr lang="en-US" sz="1600" b="1" dirty="0">
              <a:solidFill>
                <a:prstClr val="black"/>
              </a:solidFill>
              <a:latin typeface="Calibri" panose="020F0502020204030204"/>
            </a:endParaRPr>
          </a:p>
        </p:txBody>
      </p:sp>
      <p:sp>
        <p:nvSpPr>
          <p:cNvPr id="258" name="Freeform 59">
            <a:extLst>
              <a:ext uri="{FF2B5EF4-FFF2-40B4-BE49-F238E27FC236}">
                <a16:creationId xmlns:a16="http://schemas.microsoft.com/office/drawing/2014/main" id="{FE9696DC-96D3-490A-B36A-BE5D224DFAB3}"/>
              </a:ext>
            </a:extLst>
          </p:cNvPr>
          <p:cNvSpPr>
            <a:spLocks/>
          </p:cNvSpPr>
          <p:nvPr/>
        </p:nvSpPr>
        <p:spPr bwMode="auto">
          <a:xfrm>
            <a:off x="9310391" y="1790851"/>
            <a:ext cx="211139" cy="3902075"/>
          </a:xfrm>
          <a:custGeom>
            <a:avLst/>
            <a:gdLst>
              <a:gd name="T0" fmla="*/ 400 w 400"/>
              <a:gd name="T1" fmla="*/ 7375 h 7375"/>
              <a:gd name="T2" fmla="*/ 0 w 400"/>
              <a:gd name="T3" fmla="*/ 6970 h 7375"/>
              <a:gd name="T4" fmla="*/ 0 w 400"/>
              <a:gd name="T5" fmla="*/ 410 h 7375"/>
              <a:gd name="T6" fmla="*/ 394 w 400"/>
              <a:gd name="T7" fmla="*/ 0 h 7375"/>
            </a:gdLst>
            <a:ahLst/>
            <a:cxnLst>
              <a:cxn ang="0">
                <a:pos x="T0" y="T1"/>
              </a:cxn>
              <a:cxn ang="0">
                <a:pos x="T2" y="T3"/>
              </a:cxn>
              <a:cxn ang="0">
                <a:pos x="T4" y="T5"/>
              </a:cxn>
              <a:cxn ang="0">
                <a:pos x="T6" y="T7"/>
              </a:cxn>
            </a:cxnLst>
            <a:rect l="0" t="0" r="r" b="b"/>
            <a:pathLst>
              <a:path w="400" h="7375">
                <a:moveTo>
                  <a:pt x="400" y="7375"/>
                </a:moveTo>
                <a:lnTo>
                  <a:pt x="0" y="6970"/>
                </a:lnTo>
                <a:lnTo>
                  <a:pt x="0" y="410"/>
                </a:lnTo>
                <a:lnTo>
                  <a:pt x="394" y="0"/>
                </a:lnTo>
              </a:path>
            </a:pathLst>
          </a:custGeom>
          <a:noFill/>
          <a:ln w="38100">
            <a:solidFill>
              <a:srgbClr val="ED7D3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59" name="Line 60">
            <a:extLst>
              <a:ext uri="{FF2B5EF4-FFF2-40B4-BE49-F238E27FC236}">
                <a16:creationId xmlns:a16="http://schemas.microsoft.com/office/drawing/2014/main" id="{E4CB4038-6EEC-4A83-A4B8-C393CEEE396A}"/>
              </a:ext>
            </a:extLst>
          </p:cNvPr>
          <p:cNvSpPr>
            <a:spLocks noChangeShapeType="1"/>
          </p:cNvSpPr>
          <p:nvPr/>
        </p:nvSpPr>
        <p:spPr bwMode="auto">
          <a:xfrm flipH="1">
            <a:off x="9310393" y="2719539"/>
            <a:ext cx="276225" cy="0"/>
          </a:xfrm>
          <a:prstGeom prst="line">
            <a:avLst/>
          </a:prstGeom>
          <a:noFill/>
          <a:ln w="31750">
            <a:solidFill>
              <a:srgbClr val="ED7D3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grpSp>
        <p:nvGrpSpPr>
          <p:cNvPr id="260" name="Group 259">
            <a:extLst>
              <a:ext uri="{FF2B5EF4-FFF2-40B4-BE49-F238E27FC236}">
                <a16:creationId xmlns:a16="http://schemas.microsoft.com/office/drawing/2014/main" id="{03DE6FED-6CB2-4AFB-952E-43F836C804D6}"/>
              </a:ext>
            </a:extLst>
          </p:cNvPr>
          <p:cNvGrpSpPr/>
          <p:nvPr/>
        </p:nvGrpSpPr>
        <p:grpSpPr>
          <a:xfrm>
            <a:off x="9580268" y="4575325"/>
            <a:ext cx="1992313" cy="868363"/>
            <a:chOff x="9526588" y="4418013"/>
            <a:chExt cx="1992313" cy="868363"/>
          </a:xfrm>
        </p:grpSpPr>
        <p:sp>
          <p:nvSpPr>
            <p:cNvPr id="261" name="Rectangle 27">
              <a:extLst>
                <a:ext uri="{FF2B5EF4-FFF2-40B4-BE49-F238E27FC236}">
                  <a16:creationId xmlns:a16="http://schemas.microsoft.com/office/drawing/2014/main" id="{AEB26F86-EDC7-4C85-B4D8-3E194B631807}"/>
                </a:ext>
              </a:extLst>
            </p:cNvPr>
            <p:cNvSpPr>
              <a:spLocks noChangeArrowheads="1"/>
            </p:cNvSpPr>
            <p:nvPr/>
          </p:nvSpPr>
          <p:spPr bwMode="auto">
            <a:xfrm>
              <a:off x="9526588" y="4425951"/>
              <a:ext cx="57150" cy="69850"/>
            </a:xfrm>
            <a:prstGeom prst="rect">
              <a:avLst/>
            </a:prstGeom>
            <a:solidFill>
              <a:srgbClr val="ED7D31"/>
            </a:solidFill>
            <a:ln>
              <a:noFill/>
            </a:ln>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62" name="Rectangle 28">
              <a:extLst>
                <a:ext uri="{FF2B5EF4-FFF2-40B4-BE49-F238E27FC236}">
                  <a16:creationId xmlns:a16="http://schemas.microsoft.com/office/drawing/2014/main" id="{02E86412-FC43-4223-8793-6E1091FBA856}"/>
                </a:ext>
              </a:extLst>
            </p:cNvPr>
            <p:cNvSpPr>
              <a:spLocks noChangeArrowheads="1"/>
            </p:cNvSpPr>
            <p:nvPr/>
          </p:nvSpPr>
          <p:spPr bwMode="auto">
            <a:xfrm>
              <a:off x="9526588" y="4524376"/>
              <a:ext cx="57150" cy="68263"/>
            </a:xfrm>
            <a:prstGeom prst="rect">
              <a:avLst/>
            </a:prstGeom>
            <a:solidFill>
              <a:srgbClr val="ED7D31"/>
            </a:solidFill>
            <a:ln>
              <a:noFill/>
            </a:ln>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63" name="Rectangle 29">
              <a:extLst>
                <a:ext uri="{FF2B5EF4-FFF2-40B4-BE49-F238E27FC236}">
                  <a16:creationId xmlns:a16="http://schemas.microsoft.com/office/drawing/2014/main" id="{2374A83E-A752-443F-9893-43672B01E260}"/>
                </a:ext>
              </a:extLst>
            </p:cNvPr>
            <p:cNvSpPr>
              <a:spLocks noChangeArrowheads="1"/>
            </p:cNvSpPr>
            <p:nvPr/>
          </p:nvSpPr>
          <p:spPr bwMode="auto">
            <a:xfrm>
              <a:off x="9526588" y="4616451"/>
              <a:ext cx="57150" cy="69850"/>
            </a:xfrm>
            <a:prstGeom prst="rect">
              <a:avLst/>
            </a:prstGeom>
            <a:solidFill>
              <a:srgbClr val="ED7D31"/>
            </a:solidFill>
            <a:ln>
              <a:noFill/>
            </a:ln>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64" name="Rectangle 30">
              <a:extLst>
                <a:ext uri="{FF2B5EF4-FFF2-40B4-BE49-F238E27FC236}">
                  <a16:creationId xmlns:a16="http://schemas.microsoft.com/office/drawing/2014/main" id="{D8125AF2-81BD-4B21-AC8D-964852AE0FB0}"/>
                </a:ext>
              </a:extLst>
            </p:cNvPr>
            <p:cNvSpPr>
              <a:spLocks noChangeArrowheads="1"/>
            </p:cNvSpPr>
            <p:nvPr/>
          </p:nvSpPr>
          <p:spPr bwMode="auto">
            <a:xfrm>
              <a:off x="9526588" y="4724401"/>
              <a:ext cx="57150" cy="69850"/>
            </a:xfrm>
            <a:prstGeom prst="rect">
              <a:avLst/>
            </a:prstGeom>
            <a:solidFill>
              <a:srgbClr val="ED7D31"/>
            </a:solidFill>
            <a:ln>
              <a:noFill/>
            </a:ln>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65" name="Rectangle 31">
              <a:extLst>
                <a:ext uri="{FF2B5EF4-FFF2-40B4-BE49-F238E27FC236}">
                  <a16:creationId xmlns:a16="http://schemas.microsoft.com/office/drawing/2014/main" id="{AF6BA34B-FAFF-4EBE-9D43-4CDBC1A3F0CC}"/>
                </a:ext>
              </a:extLst>
            </p:cNvPr>
            <p:cNvSpPr>
              <a:spLocks noChangeArrowheads="1"/>
            </p:cNvSpPr>
            <p:nvPr/>
          </p:nvSpPr>
          <p:spPr bwMode="auto">
            <a:xfrm>
              <a:off x="9526588" y="4822826"/>
              <a:ext cx="57150" cy="68263"/>
            </a:xfrm>
            <a:prstGeom prst="rect">
              <a:avLst/>
            </a:prstGeom>
            <a:solidFill>
              <a:srgbClr val="A5A5A5">
                <a:lumMod val="60000"/>
                <a:lumOff val="40000"/>
              </a:srgbClr>
            </a:solidFill>
            <a:ln>
              <a:noFill/>
            </a:ln>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66" name="Rectangle 32">
              <a:extLst>
                <a:ext uri="{FF2B5EF4-FFF2-40B4-BE49-F238E27FC236}">
                  <a16:creationId xmlns:a16="http://schemas.microsoft.com/office/drawing/2014/main" id="{B166857F-F921-4301-A023-76AF4A7DB8F2}"/>
                </a:ext>
              </a:extLst>
            </p:cNvPr>
            <p:cNvSpPr>
              <a:spLocks noChangeArrowheads="1"/>
            </p:cNvSpPr>
            <p:nvPr/>
          </p:nvSpPr>
          <p:spPr bwMode="auto">
            <a:xfrm>
              <a:off x="9526588" y="4919663"/>
              <a:ext cx="57150" cy="68263"/>
            </a:xfrm>
            <a:prstGeom prst="rect">
              <a:avLst/>
            </a:prstGeom>
            <a:solidFill>
              <a:srgbClr val="A5A5A5">
                <a:lumMod val="60000"/>
                <a:lumOff val="40000"/>
              </a:srgbClr>
            </a:solidFill>
            <a:ln>
              <a:noFill/>
            </a:ln>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67" name="Rectangle 33">
              <a:extLst>
                <a:ext uri="{FF2B5EF4-FFF2-40B4-BE49-F238E27FC236}">
                  <a16:creationId xmlns:a16="http://schemas.microsoft.com/office/drawing/2014/main" id="{2AB9D0EF-FEEE-4373-8337-BA14FFAC2BEA}"/>
                </a:ext>
              </a:extLst>
            </p:cNvPr>
            <p:cNvSpPr>
              <a:spLocks noChangeArrowheads="1"/>
            </p:cNvSpPr>
            <p:nvPr/>
          </p:nvSpPr>
          <p:spPr bwMode="auto">
            <a:xfrm>
              <a:off x="9526588" y="5018088"/>
              <a:ext cx="57150" cy="69850"/>
            </a:xfrm>
            <a:prstGeom prst="rect">
              <a:avLst/>
            </a:prstGeom>
            <a:solidFill>
              <a:srgbClr val="A5A5A5"/>
            </a:solidFill>
            <a:ln>
              <a:noFill/>
            </a:ln>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68" name="Rectangle 34">
              <a:extLst>
                <a:ext uri="{FF2B5EF4-FFF2-40B4-BE49-F238E27FC236}">
                  <a16:creationId xmlns:a16="http://schemas.microsoft.com/office/drawing/2014/main" id="{F5984BC7-1005-4649-BD0D-6C976E439250}"/>
                </a:ext>
              </a:extLst>
            </p:cNvPr>
            <p:cNvSpPr>
              <a:spLocks noChangeArrowheads="1"/>
            </p:cNvSpPr>
            <p:nvPr/>
          </p:nvSpPr>
          <p:spPr bwMode="auto">
            <a:xfrm>
              <a:off x="9526588" y="5122863"/>
              <a:ext cx="57150" cy="69850"/>
            </a:xfrm>
            <a:prstGeom prst="rect">
              <a:avLst/>
            </a:prstGeom>
            <a:solidFill>
              <a:srgbClr val="A5A5A5"/>
            </a:solidFill>
            <a:ln>
              <a:noFill/>
            </a:ln>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69" name="Rectangle 35">
              <a:extLst>
                <a:ext uri="{FF2B5EF4-FFF2-40B4-BE49-F238E27FC236}">
                  <a16:creationId xmlns:a16="http://schemas.microsoft.com/office/drawing/2014/main" id="{EE0013B8-7228-457B-A343-8AA5E1D4A634}"/>
                </a:ext>
              </a:extLst>
            </p:cNvPr>
            <p:cNvSpPr>
              <a:spLocks noChangeArrowheads="1"/>
            </p:cNvSpPr>
            <p:nvPr/>
          </p:nvSpPr>
          <p:spPr bwMode="auto">
            <a:xfrm>
              <a:off x="9526588" y="5214938"/>
              <a:ext cx="57150" cy="68263"/>
            </a:xfrm>
            <a:prstGeom prst="rect">
              <a:avLst/>
            </a:prstGeom>
            <a:solidFill>
              <a:srgbClr val="A5A5A5"/>
            </a:solidFill>
            <a:ln>
              <a:noFill/>
            </a:ln>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70" name="Freeform 36">
              <a:extLst>
                <a:ext uri="{FF2B5EF4-FFF2-40B4-BE49-F238E27FC236}">
                  <a16:creationId xmlns:a16="http://schemas.microsoft.com/office/drawing/2014/main" id="{8D21938C-CC53-4C4A-9D13-7CCEBF2EC604}"/>
                </a:ext>
              </a:extLst>
            </p:cNvPr>
            <p:cNvSpPr>
              <a:spLocks/>
            </p:cNvSpPr>
            <p:nvPr/>
          </p:nvSpPr>
          <p:spPr bwMode="auto">
            <a:xfrm>
              <a:off x="9620251" y="5002213"/>
              <a:ext cx="1898650" cy="261938"/>
            </a:xfrm>
            <a:custGeom>
              <a:avLst/>
              <a:gdLst>
                <a:gd name="T0" fmla="*/ 3589 w 3589"/>
                <a:gd name="T1" fmla="*/ 497 h 497"/>
                <a:gd name="T2" fmla="*/ 3589 w 3589"/>
                <a:gd name="T3" fmla="*/ 373 h 497"/>
                <a:gd name="T4" fmla="*/ 3589 w 3589"/>
                <a:gd name="T5" fmla="*/ 249 h 497"/>
                <a:gd name="T6" fmla="*/ 3589 w 3589"/>
                <a:gd name="T7" fmla="*/ 124 h 497"/>
                <a:gd name="T8" fmla="*/ 3589 w 3589"/>
                <a:gd name="T9" fmla="*/ 0 h 497"/>
                <a:gd name="T10" fmla="*/ 3420 w 3589"/>
                <a:gd name="T11" fmla="*/ 55 h 497"/>
                <a:gd name="T12" fmla="*/ 3285 w 3589"/>
                <a:gd name="T13" fmla="*/ 92 h 497"/>
                <a:gd name="T14" fmla="*/ 3176 w 3589"/>
                <a:gd name="T15" fmla="*/ 114 h 497"/>
                <a:gd name="T16" fmla="*/ 3089 w 3589"/>
                <a:gd name="T17" fmla="*/ 123 h 497"/>
                <a:gd name="T18" fmla="*/ 3037 w 3589"/>
                <a:gd name="T19" fmla="*/ 124 h 497"/>
                <a:gd name="T20" fmla="*/ 2969 w 3589"/>
                <a:gd name="T21" fmla="*/ 126 h 497"/>
                <a:gd name="T22" fmla="*/ 2893 w 3589"/>
                <a:gd name="T23" fmla="*/ 129 h 497"/>
                <a:gd name="T24" fmla="*/ 2818 w 3589"/>
                <a:gd name="T25" fmla="*/ 140 h 497"/>
                <a:gd name="T26" fmla="*/ 2751 w 3589"/>
                <a:gd name="T27" fmla="*/ 158 h 497"/>
                <a:gd name="T28" fmla="*/ 2689 w 3589"/>
                <a:gd name="T29" fmla="*/ 177 h 497"/>
                <a:gd name="T30" fmla="*/ 2577 w 3589"/>
                <a:gd name="T31" fmla="*/ 217 h 497"/>
                <a:gd name="T32" fmla="*/ 2523 w 3589"/>
                <a:gd name="T33" fmla="*/ 231 h 497"/>
                <a:gd name="T34" fmla="*/ 2468 w 3589"/>
                <a:gd name="T35" fmla="*/ 237 h 497"/>
                <a:gd name="T36" fmla="*/ 2438 w 3589"/>
                <a:gd name="T37" fmla="*/ 237 h 497"/>
                <a:gd name="T38" fmla="*/ 2409 w 3589"/>
                <a:gd name="T39" fmla="*/ 233 h 497"/>
                <a:gd name="T40" fmla="*/ 2379 w 3589"/>
                <a:gd name="T41" fmla="*/ 227 h 497"/>
                <a:gd name="T42" fmla="*/ 2347 w 3589"/>
                <a:gd name="T43" fmla="*/ 217 h 497"/>
                <a:gd name="T44" fmla="*/ 2261 w 3589"/>
                <a:gd name="T45" fmla="*/ 181 h 497"/>
                <a:gd name="T46" fmla="*/ 2218 w 3589"/>
                <a:gd name="T47" fmla="*/ 167 h 497"/>
                <a:gd name="T48" fmla="*/ 2168 w 3589"/>
                <a:gd name="T49" fmla="*/ 158 h 497"/>
                <a:gd name="T50" fmla="*/ 2110 w 3589"/>
                <a:gd name="T51" fmla="*/ 158 h 497"/>
                <a:gd name="T52" fmla="*/ 2039 w 3589"/>
                <a:gd name="T53" fmla="*/ 168 h 497"/>
                <a:gd name="T54" fmla="*/ 1949 w 3589"/>
                <a:gd name="T55" fmla="*/ 194 h 497"/>
                <a:gd name="T56" fmla="*/ 1839 w 3589"/>
                <a:gd name="T57" fmla="*/ 236 h 497"/>
                <a:gd name="T58" fmla="*/ 1785 w 3589"/>
                <a:gd name="T59" fmla="*/ 256 h 497"/>
                <a:gd name="T60" fmla="*/ 1725 w 3589"/>
                <a:gd name="T61" fmla="*/ 274 h 497"/>
                <a:gd name="T62" fmla="*/ 1662 w 3589"/>
                <a:gd name="T63" fmla="*/ 291 h 497"/>
                <a:gd name="T64" fmla="*/ 1598 w 3589"/>
                <a:gd name="T65" fmla="*/ 304 h 497"/>
                <a:gd name="T66" fmla="*/ 1534 w 3589"/>
                <a:gd name="T67" fmla="*/ 314 h 497"/>
                <a:gd name="T68" fmla="*/ 1472 w 3589"/>
                <a:gd name="T69" fmla="*/ 320 h 497"/>
                <a:gd name="T70" fmla="*/ 1416 w 3589"/>
                <a:gd name="T71" fmla="*/ 324 h 497"/>
                <a:gd name="T72" fmla="*/ 1366 w 3589"/>
                <a:gd name="T73" fmla="*/ 324 h 497"/>
                <a:gd name="T74" fmla="*/ 1312 w 3589"/>
                <a:gd name="T75" fmla="*/ 319 h 497"/>
                <a:gd name="T76" fmla="*/ 1258 w 3589"/>
                <a:gd name="T77" fmla="*/ 309 h 497"/>
                <a:gd name="T78" fmla="*/ 1154 w 3589"/>
                <a:gd name="T79" fmla="*/ 282 h 497"/>
                <a:gd name="T80" fmla="*/ 1103 w 3589"/>
                <a:gd name="T81" fmla="*/ 269 h 497"/>
                <a:gd name="T82" fmla="*/ 1051 w 3589"/>
                <a:gd name="T83" fmla="*/ 259 h 497"/>
                <a:gd name="T84" fmla="*/ 998 w 3589"/>
                <a:gd name="T85" fmla="*/ 254 h 497"/>
                <a:gd name="T86" fmla="*/ 943 w 3589"/>
                <a:gd name="T87" fmla="*/ 254 h 497"/>
                <a:gd name="T88" fmla="*/ 887 w 3589"/>
                <a:gd name="T89" fmla="*/ 261 h 497"/>
                <a:gd name="T90" fmla="*/ 829 w 3589"/>
                <a:gd name="T91" fmla="*/ 274 h 497"/>
                <a:gd name="T92" fmla="*/ 711 w 3589"/>
                <a:gd name="T93" fmla="*/ 309 h 497"/>
                <a:gd name="T94" fmla="*/ 593 w 3589"/>
                <a:gd name="T95" fmla="*/ 346 h 497"/>
                <a:gd name="T96" fmla="*/ 535 w 3589"/>
                <a:gd name="T97" fmla="*/ 363 h 497"/>
                <a:gd name="T98" fmla="*/ 479 w 3589"/>
                <a:gd name="T99" fmla="*/ 376 h 497"/>
                <a:gd name="T100" fmla="*/ 396 w 3589"/>
                <a:gd name="T101" fmla="*/ 382 h 497"/>
                <a:gd name="T102" fmla="*/ 254 w 3589"/>
                <a:gd name="T103" fmla="*/ 388 h 497"/>
                <a:gd name="T104" fmla="*/ 104 w 3589"/>
                <a:gd name="T105" fmla="*/ 392 h 497"/>
                <a:gd name="T106" fmla="*/ 0 w 3589"/>
                <a:gd name="T107" fmla="*/ 392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89" h="497">
                  <a:moveTo>
                    <a:pt x="0" y="497"/>
                  </a:moveTo>
                  <a:lnTo>
                    <a:pt x="3589" y="497"/>
                  </a:lnTo>
                  <a:lnTo>
                    <a:pt x="3589" y="435"/>
                  </a:lnTo>
                  <a:lnTo>
                    <a:pt x="3589" y="373"/>
                  </a:lnTo>
                  <a:lnTo>
                    <a:pt x="3589" y="310"/>
                  </a:lnTo>
                  <a:lnTo>
                    <a:pt x="3589" y="249"/>
                  </a:lnTo>
                  <a:lnTo>
                    <a:pt x="3589" y="186"/>
                  </a:lnTo>
                  <a:lnTo>
                    <a:pt x="3589" y="124"/>
                  </a:lnTo>
                  <a:lnTo>
                    <a:pt x="3589" y="62"/>
                  </a:lnTo>
                  <a:lnTo>
                    <a:pt x="3589" y="0"/>
                  </a:lnTo>
                  <a:lnTo>
                    <a:pt x="3501" y="31"/>
                  </a:lnTo>
                  <a:lnTo>
                    <a:pt x="3420" y="55"/>
                  </a:lnTo>
                  <a:lnTo>
                    <a:pt x="3349" y="76"/>
                  </a:lnTo>
                  <a:lnTo>
                    <a:pt x="3285" y="92"/>
                  </a:lnTo>
                  <a:lnTo>
                    <a:pt x="3228" y="105"/>
                  </a:lnTo>
                  <a:lnTo>
                    <a:pt x="3176" y="114"/>
                  </a:lnTo>
                  <a:lnTo>
                    <a:pt x="3130" y="119"/>
                  </a:lnTo>
                  <a:lnTo>
                    <a:pt x="3089" y="123"/>
                  </a:lnTo>
                  <a:lnTo>
                    <a:pt x="3065" y="124"/>
                  </a:lnTo>
                  <a:lnTo>
                    <a:pt x="3037" y="124"/>
                  </a:lnTo>
                  <a:lnTo>
                    <a:pt x="3005" y="124"/>
                  </a:lnTo>
                  <a:lnTo>
                    <a:pt x="2969" y="126"/>
                  </a:lnTo>
                  <a:lnTo>
                    <a:pt x="2932" y="127"/>
                  </a:lnTo>
                  <a:lnTo>
                    <a:pt x="2893" y="129"/>
                  </a:lnTo>
                  <a:lnTo>
                    <a:pt x="2855" y="133"/>
                  </a:lnTo>
                  <a:lnTo>
                    <a:pt x="2818" y="140"/>
                  </a:lnTo>
                  <a:lnTo>
                    <a:pt x="2783" y="149"/>
                  </a:lnTo>
                  <a:lnTo>
                    <a:pt x="2751" y="158"/>
                  </a:lnTo>
                  <a:lnTo>
                    <a:pt x="2720" y="167"/>
                  </a:lnTo>
                  <a:lnTo>
                    <a:pt x="2689" y="177"/>
                  </a:lnTo>
                  <a:lnTo>
                    <a:pt x="2633" y="199"/>
                  </a:lnTo>
                  <a:lnTo>
                    <a:pt x="2577" y="217"/>
                  </a:lnTo>
                  <a:lnTo>
                    <a:pt x="2550" y="224"/>
                  </a:lnTo>
                  <a:lnTo>
                    <a:pt x="2523" y="231"/>
                  </a:lnTo>
                  <a:lnTo>
                    <a:pt x="2495" y="235"/>
                  </a:lnTo>
                  <a:lnTo>
                    <a:pt x="2468" y="237"/>
                  </a:lnTo>
                  <a:lnTo>
                    <a:pt x="2454" y="237"/>
                  </a:lnTo>
                  <a:lnTo>
                    <a:pt x="2438" y="237"/>
                  </a:lnTo>
                  <a:lnTo>
                    <a:pt x="2424" y="236"/>
                  </a:lnTo>
                  <a:lnTo>
                    <a:pt x="2409" y="233"/>
                  </a:lnTo>
                  <a:lnTo>
                    <a:pt x="2395" y="231"/>
                  </a:lnTo>
                  <a:lnTo>
                    <a:pt x="2379" y="227"/>
                  </a:lnTo>
                  <a:lnTo>
                    <a:pt x="2364" y="222"/>
                  </a:lnTo>
                  <a:lnTo>
                    <a:pt x="2347" y="217"/>
                  </a:lnTo>
                  <a:lnTo>
                    <a:pt x="2304" y="199"/>
                  </a:lnTo>
                  <a:lnTo>
                    <a:pt x="2261" y="181"/>
                  </a:lnTo>
                  <a:lnTo>
                    <a:pt x="2240" y="173"/>
                  </a:lnTo>
                  <a:lnTo>
                    <a:pt x="2218" y="167"/>
                  </a:lnTo>
                  <a:lnTo>
                    <a:pt x="2194" y="160"/>
                  </a:lnTo>
                  <a:lnTo>
                    <a:pt x="2168" y="158"/>
                  </a:lnTo>
                  <a:lnTo>
                    <a:pt x="2141" y="156"/>
                  </a:lnTo>
                  <a:lnTo>
                    <a:pt x="2110" y="158"/>
                  </a:lnTo>
                  <a:lnTo>
                    <a:pt x="2076" y="162"/>
                  </a:lnTo>
                  <a:lnTo>
                    <a:pt x="2039" y="168"/>
                  </a:lnTo>
                  <a:lnTo>
                    <a:pt x="1996" y="179"/>
                  </a:lnTo>
                  <a:lnTo>
                    <a:pt x="1949" y="194"/>
                  </a:lnTo>
                  <a:lnTo>
                    <a:pt x="1896" y="213"/>
                  </a:lnTo>
                  <a:lnTo>
                    <a:pt x="1839" y="236"/>
                  </a:lnTo>
                  <a:lnTo>
                    <a:pt x="1812" y="246"/>
                  </a:lnTo>
                  <a:lnTo>
                    <a:pt x="1785" y="256"/>
                  </a:lnTo>
                  <a:lnTo>
                    <a:pt x="1755" y="267"/>
                  </a:lnTo>
                  <a:lnTo>
                    <a:pt x="1725" y="274"/>
                  </a:lnTo>
                  <a:lnTo>
                    <a:pt x="1694" y="283"/>
                  </a:lnTo>
                  <a:lnTo>
                    <a:pt x="1662" y="291"/>
                  </a:lnTo>
                  <a:lnTo>
                    <a:pt x="1630" y="297"/>
                  </a:lnTo>
                  <a:lnTo>
                    <a:pt x="1598" y="304"/>
                  </a:lnTo>
                  <a:lnTo>
                    <a:pt x="1566" y="309"/>
                  </a:lnTo>
                  <a:lnTo>
                    <a:pt x="1534" y="314"/>
                  </a:lnTo>
                  <a:lnTo>
                    <a:pt x="1503" y="318"/>
                  </a:lnTo>
                  <a:lnTo>
                    <a:pt x="1472" y="320"/>
                  </a:lnTo>
                  <a:lnTo>
                    <a:pt x="1444" y="323"/>
                  </a:lnTo>
                  <a:lnTo>
                    <a:pt x="1416" y="324"/>
                  </a:lnTo>
                  <a:lnTo>
                    <a:pt x="1390" y="324"/>
                  </a:lnTo>
                  <a:lnTo>
                    <a:pt x="1366" y="324"/>
                  </a:lnTo>
                  <a:lnTo>
                    <a:pt x="1339" y="322"/>
                  </a:lnTo>
                  <a:lnTo>
                    <a:pt x="1312" y="319"/>
                  </a:lnTo>
                  <a:lnTo>
                    <a:pt x="1285" y="314"/>
                  </a:lnTo>
                  <a:lnTo>
                    <a:pt x="1258" y="309"/>
                  </a:lnTo>
                  <a:lnTo>
                    <a:pt x="1206" y="296"/>
                  </a:lnTo>
                  <a:lnTo>
                    <a:pt x="1154" y="282"/>
                  </a:lnTo>
                  <a:lnTo>
                    <a:pt x="1129" y="276"/>
                  </a:lnTo>
                  <a:lnTo>
                    <a:pt x="1103" y="269"/>
                  </a:lnTo>
                  <a:lnTo>
                    <a:pt x="1078" y="264"/>
                  </a:lnTo>
                  <a:lnTo>
                    <a:pt x="1051" y="259"/>
                  </a:lnTo>
                  <a:lnTo>
                    <a:pt x="1025" y="256"/>
                  </a:lnTo>
                  <a:lnTo>
                    <a:pt x="998" y="254"/>
                  </a:lnTo>
                  <a:lnTo>
                    <a:pt x="971" y="253"/>
                  </a:lnTo>
                  <a:lnTo>
                    <a:pt x="943" y="254"/>
                  </a:lnTo>
                  <a:lnTo>
                    <a:pt x="915" y="256"/>
                  </a:lnTo>
                  <a:lnTo>
                    <a:pt x="887" y="261"/>
                  </a:lnTo>
                  <a:lnTo>
                    <a:pt x="857" y="267"/>
                  </a:lnTo>
                  <a:lnTo>
                    <a:pt x="829" y="274"/>
                  </a:lnTo>
                  <a:lnTo>
                    <a:pt x="770" y="290"/>
                  </a:lnTo>
                  <a:lnTo>
                    <a:pt x="711" y="309"/>
                  </a:lnTo>
                  <a:lnTo>
                    <a:pt x="652" y="328"/>
                  </a:lnTo>
                  <a:lnTo>
                    <a:pt x="593" y="346"/>
                  </a:lnTo>
                  <a:lnTo>
                    <a:pt x="565" y="355"/>
                  </a:lnTo>
                  <a:lnTo>
                    <a:pt x="535" y="363"/>
                  </a:lnTo>
                  <a:lnTo>
                    <a:pt x="507" y="370"/>
                  </a:lnTo>
                  <a:lnTo>
                    <a:pt x="479" y="376"/>
                  </a:lnTo>
                  <a:lnTo>
                    <a:pt x="448" y="379"/>
                  </a:lnTo>
                  <a:lnTo>
                    <a:pt x="396" y="382"/>
                  </a:lnTo>
                  <a:lnTo>
                    <a:pt x="329" y="386"/>
                  </a:lnTo>
                  <a:lnTo>
                    <a:pt x="254" y="388"/>
                  </a:lnTo>
                  <a:lnTo>
                    <a:pt x="175" y="391"/>
                  </a:lnTo>
                  <a:lnTo>
                    <a:pt x="104" y="392"/>
                  </a:lnTo>
                  <a:lnTo>
                    <a:pt x="42" y="392"/>
                  </a:lnTo>
                  <a:lnTo>
                    <a:pt x="0" y="392"/>
                  </a:lnTo>
                  <a:lnTo>
                    <a:pt x="0" y="497"/>
                  </a:lnTo>
                  <a:close/>
                </a:path>
              </a:pathLst>
            </a:custGeom>
            <a:solidFill>
              <a:srgbClr val="A5A5A5"/>
            </a:solidFill>
            <a:ln>
              <a:noFill/>
            </a:ln>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71" name="Freeform 37">
              <a:extLst>
                <a:ext uri="{FF2B5EF4-FFF2-40B4-BE49-F238E27FC236}">
                  <a16:creationId xmlns:a16="http://schemas.microsoft.com/office/drawing/2014/main" id="{F4EE626F-2154-4116-9EAB-613AE39843F2}"/>
                </a:ext>
              </a:extLst>
            </p:cNvPr>
            <p:cNvSpPr>
              <a:spLocks/>
            </p:cNvSpPr>
            <p:nvPr/>
          </p:nvSpPr>
          <p:spPr bwMode="auto">
            <a:xfrm>
              <a:off x="9620251" y="4418013"/>
              <a:ext cx="1884363" cy="704850"/>
            </a:xfrm>
            <a:custGeom>
              <a:avLst/>
              <a:gdLst>
                <a:gd name="T0" fmla="*/ 87 w 3561"/>
                <a:gd name="T1" fmla="*/ 1303 h 1331"/>
                <a:gd name="T2" fmla="*/ 219 w 3561"/>
                <a:gd name="T3" fmla="*/ 1270 h 1331"/>
                <a:gd name="T4" fmla="*/ 330 w 3561"/>
                <a:gd name="T5" fmla="*/ 1283 h 1331"/>
                <a:gd name="T6" fmla="*/ 474 w 3561"/>
                <a:gd name="T7" fmla="*/ 1299 h 1331"/>
                <a:gd name="T8" fmla="*/ 662 w 3561"/>
                <a:gd name="T9" fmla="*/ 1233 h 1331"/>
                <a:gd name="T10" fmla="*/ 855 w 3561"/>
                <a:gd name="T11" fmla="*/ 1143 h 1331"/>
                <a:gd name="T12" fmla="*/ 983 w 3561"/>
                <a:gd name="T13" fmla="*/ 1119 h 1331"/>
                <a:gd name="T14" fmla="*/ 1120 w 3561"/>
                <a:gd name="T15" fmla="*/ 1149 h 1331"/>
                <a:gd name="T16" fmla="*/ 1270 w 3561"/>
                <a:gd name="T17" fmla="*/ 1198 h 1331"/>
                <a:gd name="T18" fmla="*/ 1362 w 3561"/>
                <a:gd name="T19" fmla="*/ 1199 h 1331"/>
                <a:gd name="T20" fmla="*/ 1448 w 3561"/>
                <a:gd name="T21" fmla="*/ 1149 h 1331"/>
                <a:gd name="T22" fmla="*/ 1559 w 3561"/>
                <a:gd name="T23" fmla="*/ 1065 h 1331"/>
                <a:gd name="T24" fmla="*/ 1672 w 3561"/>
                <a:gd name="T25" fmla="*/ 1039 h 1331"/>
                <a:gd name="T26" fmla="*/ 1819 w 3561"/>
                <a:gd name="T27" fmla="*/ 1023 h 1331"/>
                <a:gd name="T28" fmla="*/ 1951 w 3561"/>
                <a:gd name="T29" fmla="*/ 947 h 1331"/>
                <a:gd name="T30" fmla="*/ 2083 w 3561"/>
                <a:gd name="T31" fmla="*/ 861 h 1331"/>
                <a:gd name="T32" fmla="*/ 2158 w 3561"/>
                <a:gd name="T33" fmla="*/ 846 h 1331"/>
                <a:gd name="T34" fmla="*/ 2267 w 3561"/>
                <a:gd name="T35" fmla="*/ 882 h 1331"/>
                <a:gd name="T36" fmla="*/ 2400 w 3561"/>
                <a:gd name="T37" fmla="*/ 950 h 1331"/>
                <a:gd name="T38" fmla="*/ 2492 w 3561"/>
                <a:gd name="T39" fmla="*/ 962 h 1331"/>
                <a:gd name="T40" fmla="*/ 2559 w 3561"/>
                <a:gd name="T41" fmla="*/ 934 h 1331"/>
                <a:gd name="T42" fmla="*/ 2678 w 3561"/>
                <a:gd name="T43" fmla="*/ 851 h 1331"/>
                <a:gd name="T44" fmla="*/ 2788 w 3561"/>
                <a:gd name="T45" fmla="*/ 844 h 1331"/>
                <a:gd name="T46" fmla="*/ 2982 w 3561"/>
                <a:gd name="T47" fmla="*/ 855 h 1331"/>
                <a:gd name="T48" fmla="*/ 3155 w 3561"/>
                <a:gd name="T49" fmla="*/ 820 h 1331"/>
                <a:gd name="T50" fmla="*/ 3561 w 3561"/>
                <a:gd name="T51" fmla="*/ 0 h 1331"/>
                <a:gd name="T52" fmla="*/ 3367 w 3561"/>
                <a:gd name="T53" fmla="*/ 165 h 1331"/>
                <a:gd name="T54" fmla="*/ 3167 w 3561"/>
                <a:gd name="T55" fmla="*/ 328 h 1331"/>
                <a:gd name="T56" fmla="*/ 3048 w 3561"/>
                <a:gd name="T57" fmla="*/ 373 h 1331"/>
                <a:gd name="T58" fmla="*/ 2837 w 3561"/>
                <a:gd name="T59" fmla="*/ 357 h 1331"/>
                <a:gd name="T60" fmla="*/ 2732 w 3561"/>
                <a:gd name="T61" fmla="*/ 369 h 1331"/>
                <a:gd name="T62" fmla="*/ 2622 w 3561"/>
                <a:gd name="T63" fmla="*/ 436 h 1331"/>
                <a:gd name="T64" fmla="*/ 2519 w 3561"/>
                <a:gd name="T65" fmla="*/ 503 h 1331"/>
                <a:gd name="T66" fmla="*/ 2452 w 3561"/>
                <a:gd name="T67" fmla="*/ 518 h 1331"/>
                <a:gd name="T68" fmla="*/ 2372 w 3561"/>
                <a:gd name="T69" fmla="*/ 493 h 1331"/>
                <a:gd name="T70" fmla="*/ 2258 w 3561"/>
                <a:gd name="T71" fmla="*/ 415 h 1331"/>
                <a:gd name="T72" fmla="*/ 2160 w 3561"/>
                <a:gd name="T73" fmla="*/ 374 h 1331"/>
                <a:gd name="T74" fmla="*/ 2096 w 3561"/>
                <a:gd name="T75" fmla="*/ 382 h 1331"/>
                <a:gd name="T76" fmla="*/ 1994 w 3561"/>
                <a:gd name="T77" fmla="*/ 450 h 1331"/>
                <a:gd name="T78" fmla="*/ 1854 w 3561"/>
                <a:gd name="T79" fmla="*/ 551 h 1331"/>
                <a:gd name="T80" fmla="*/ 1714 w 3561"/>
                <a:gd name="T81" fmla="*/ 559 h 1331"/>
                <a:gd name="T82" fmla="*/ 1575 w 3561"/>
                <a:gd name="T83" fmla="*/ 562 h 1331"/>
                <a:gd name="T84" fmla="*/ 1470 w 3561"/>
                <a:gd name="T85" fmla="*/ 648 h 1331"/>
                <a:gd name="T86" fmla="*/ 1391 w 3561"/>
                <a:gd name="T87" fmla="*/ 710 h 1331"/>
                <a:gd name="T88" fmla="*/ 1307 w 3561"/>
                <a:gd name="T89" fmla="*/ 715 h 1331"/>
                <a:gd name="T90" fmla="*/ 1145 w 3561"/>
                <a:gd name="T91" fmla="*/ 651 h 1331"/>
                <a:gd name="T92" fmla="*/ 1015 w 3561"/>
                <a:gd name="T93" fmla="*/ 606 h 1331"/>
                <a:gd name="T94" fmla="*/ 938 w 3561"/>
                <a:gd name="T95" fmla="*/ 615 h 1331"/>
                <a:gd name="T96" fmla="*/ 839 w 3561"/>
                <a:gd name="T97" fmla="*/ 673 h 1331"/>
                <a:gd name="T98" fmla="*/ 708 w 3561"/>
                <a:gd name="T99" fmla="*/ 820 h 1331"/>
                <a:gd name="T100" fmla="*/ 580 w 3561"/>
                <a:gd name="T101" fmla="*/ 975 h 1331"/>
                <a:gd name="T102" fmla="*/ 488 w 3561"/>
                <a:gd name="T103" fmla="*/ 1047 h 1331"/>
                <a:gd name="T104" fmla="*/ 418 w 3561"/>
                <a:gd name="T105" fmla="*/ 1057 h 1331"/>
                <a:gd name="T106" fmla="*/ 302 w 3561"/>
                <a:gd name="T107" fmla="*/ 1024 h 1331"/>
                <a:gd name="T108" fmla="*/ 210 w 3561"/>
                <a:gd name="T109" fmla="*/ 1017 h 1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61" h="1331">
                  <a:moveTo>
                    <a:pt x="193" y="1024"/>
                  </a:moveTo>
                  <a:lnTo>
                    <a:pt x="0" y="1120"/>
                  </a:lnTo>
                  <a:lnTo>
                    <a:pt x="0" y="1331"/>
                  </a:lnTo>
                  <a:lnTo>
                    <a:pt x="29" y="1322"/>
                  </a:lnTo>
                  <a:lnTo>
                    <a:pt x="59" y="1314"/>
                  </a:lnTo>
                  <a:lnTo>
                    <a:pt x="87" y="1303"/>
                  </a:lnTo>
                  <a:lnTo>
                    <a:pt x="116" y="1293"/>
                  </a:lnTo>
                  <a:lnTo>
                    <a:pt x="145" y="1284"/>
                  </a:lnTo>
                  <a:lnTo>
                    <a:pt x="174" y="1276"/>
                  </a:lnTo>
                  <a:lnTo>
                    <a:pt x="190" y="1274"/>
                  </a:lnTo>
                  <a:lnTo>
                    <a:pt x="204" y="1271"/>
                  </a:lnTo>
                  <a:lnTo>
                    <a:pt x="219" y="1270"/>
                  </a:lnTo>
                  <a:lnTo>
                    <a:pt x="233" y="1270"/>
                  </a:lnTo>
                  <a:lnTo>
                    <a:pt x="250" y="1270"/>
                  </a:lnTo>
                  <a:lnTo>
                    <a:pt x="266" y="1271"/>
                  </a:lnTo>
                  <a:lnTo>
                    <a:pt x="282" y="1274"/>
                  </a:lnTo>
                  <a:lnTo>
                    <a:pt x="298" y="1276"/>
                  </a:lnTo>
                  <a:lnTo>
                    <a:pt x="330" y="1283"/>
                  </a:lnTo>
                  <a:lnTo>
                    <a:pt x="362" y="1289"/>
                  </a:lnTo>
                  <a:lnTo>
                    <a:pt x="395" y="1296"/>
                  </a:lnTo>
                  <a:lnTo>
                    <a:pt x="427" y="1299"/>
                  </a:lnTo>
                  <a:lnTo>
                    <a:pt x="442" y="1301"/>
                  </a:lnTo>
                  <a:lnTo>
                    <a:pt x="459" y="1301"/>
                  </a:lnTo>
                  <a:lnTo>
                    <a:pt x="474" y="1299"/>
                  </a:lnTo>
                  <a:lnTo>
                    <a:pt x="491" y="1297"/>
                  </a:lnTo>
                  <a:lnTo>
                    <a:pt x="520" y="1289"/>
                  </a:lnTo>
                  <a:lnTo>
                    <a:pt x="550" y="1280"/>
                  </a:lnTo>
                  <a:lnTo>
                    <a:pt x="579" y="1270"/>
                  </a:lnTo>
                  <a:lnTo>
                    <a:pt x="607" y="1258"/>
                  </a:lnTo>
                  <a:lnTo>
                    <a:pt x="662" y="1233"/>
                  </a:lnTo>
                  <a:lnTo>
                    <a:pt x="716" y="1205"/>
                  </a:lnTo>
                  <a:lnTo>
                    <a:pt x="744" y="1192"/>
                  </a:lnTo>
                  <a:lnTo>
                    <a:pt x="771" y="1179"/>
                  </a:lnTo>
                  <a:lnTo>
                    <a:pt x="798" y="1166"/>
                  </a:lnTo>
                  <a:lnTo>
                    <a:pt x="826" y="1155"/>
                  </a:lnTo>
                  <a:lnTo>
                    <a:pt x="855" y="1143"/>
                  </a:lnTo>
                  <a:lnTo>
                    <a:pt x="884" y="1134"/>
                  </a:lnTo>
                  <a:lnTo>
                    <a:pt x="913" y="1126"/>
                  </a:lnTo>
                  <a:lnTo>
                    <a:pt x="944" y="1121"/>
                  </a:lnTo>
                  <a:lnTo>
                    <a:pt x="957" y="1119"/>
                  </a:lnTo>
                  <a:lnTo>
                    <a:pt x="970" y="1119"/>
                  </a:lnTo>
                  <a:lnTo>
                    <a:pt x="983" y="1119"/>
                  </a:lnTo>
                  <a:lnTo>
                    <a:pt x="995" y="1119"/>
                  </a:lnTo>
                  <a:lnTo>
                    <a:pt x="1020" y="1121"/>
                  </a:lnTo>
                  <a:lnTo>
                    <a:pt x="1045" y="1126"/>
                  </a:lnTo>
                  <a:lnTo>
                    <a:pt x="1070" y="1133"/>
                  </a:lnTo>
                  <a:lnTo>
                    <a:pt x="1094" y="1140"/>
                  </a:lnTo>
                  <a:lnTo>
                    <a:pt x="1120" y="1149"/>
                  </a:lnTo>
                  <a:lnTo>
                    <a:pt x="1144" y="1158"/>
                  </a:lnTo>
                  <a:lnTo>
                    <a:pt x="1170" y="1167"/>
                  </a:lnTo>
                  <a:lnTo>
                    <a:pt x="1194" y="1176"/>
                  </a:lnTo>
                  <a:lnTo>
                    <a:pt x="1220" y="1185"/>
                  </a:lnTo>
                  <a:lnTo>
                    <a:pt x="1244" y="1192"/>
                  </a:lnTo>
                  <a:lnTo>
                    <a:pt x="1270" y="1198"/>
                  </a:lnTo>
                  <a:lnTo>
                    <a:pt x="1294" y="1202"/>
                  </a:lnTo>
                  <a:lnTo>
                    <a:pt x="1307" y="1202"/>
                  </a:lnTo>
                  <a:lnTo>
                    <a:pt x="1320" y="1203"/>
                  </a:lnTo>
                  <a:lnTo>
                    <a:pt x="1332" y="1203"/>
                  </a:lnTo>
                  <a:lnTo>
                    <a:pt x="1345" y="1202"/>
                  </a:lnTo>
                  <a:lnTo>
                    <a:pt x="1362" y="1199"/>
                  </a:lnTo>
                  <a:lnTo>
                    <a:pt x="1377" y="1194"/>
                  </a:lnTo>
                  <a:lnTo>
                    <a:pt x="1393" y="1188"/>
                  </a:lnTo>
                  <a:lnTo>
                    <a:pt x="1407" y="1180"/>
                  </a:lnTo>
                  <a:lnTo>
                    <a:pt x="1421" y="1171"/>
                  </a:lnTo>
                  <a:lnTo>
                    <a:pt x="1435" y="1161"/>
                  </a:lnTo>
                  <a:lnTo>
                    <a:pt x="1448" y="1149"/>
                  </a:lnTo>
                  <a:lnTo>
                    <a:pt x="1462" y="1138"/>
                  </a:lnTo>
                  <a:lnTo>
                    <a:pt x="1489" y="1115"/>
                  </a:lnTo>
                  <a:lnTo>
                    <a:pt x="1516" y="1093"/>
                  </a:lnTo>
                  <a:lnTo>
                    <a:pt x="1530" y="1082"/>
                  </a:lnTo>
                  <a:lnTo>
                    <a:pt x="1544" y="1073"/>
                  </a:lnTo>
                  <a:lnTo>
                    <a:pt x="1559" y="1065"/>
                  </a:lnTo>
                  <a:lnTo>
                    <a:pt x="1575" y="1057"/>
                  </a:lnTo>
                  <a:lnTo>
                    <a:pt x="1590" y="1052"/>
                  </a:lnTo>
                  <a:lnTo>
                    <a:pt x="1605" y="1048"/>
                  </a:lnTo>
                  <a:lnTo>
                    <a:pt x="1622" y="1046"/>
                  </a:lnTo>
                  <a:lnTo>
                    <a:pt x="1639" y="1043"/>
                  </a:lnTo>
                  <a:lnTo>
                    <a:pt x="1672" y="1039"/>
                  </a:lnTo>
                  <a:lnTo>
                    <a:pt x="1705" y="1038"/>
                  </a:lnTo>
                  <a:lnTo>
                    <a:pt x="1739" y="1035"/>
                  </a:lnTo>
                  <a:lnTo>
                    <a:pt x="1772" y="1032"/>
                  </a:lnTo>
                  <a:lnTo>
                    <a:pt x="1787" y="1030"/>
                  </a:lnTo>
                  <a:lnTo>
                    <a:pt x="1804" y="1026"/>
                  </a:lnTo>
                  <a:lnTo>
                    <a:pt x="1819" y="1023"/>
                  </a:lnTo>
                  <a:lnTo>
                    <a:pt x="1836" y="1017"/>
                  </a:lnTo>
                  <a:lnTo>
                    <a:pt x="1857" y="1008"/>
                  </a:lnTo>
                  <a:lnTo>
                    <a:pt x="1876" y="998"/>
                  </a:lnTo>
                  <a:lnTo>
                    <a:pt x="1895" y="987"/>
                  </a:lnTo>
                  <a:lnTo>
                    <a:pt x="1914" y="974"/>
                  </a:lnTo>
                  <a:lnTo>
                    <a:pt x="1951" y="947"/>
                  </a:lnTo>
                  <a:lnTo>
                    <a:pt x="1989" y="919"/>
                  </a:lnTo>
                  <a:lnTo>
                    <a:pt x="2007" y="905"/>
                  </a:lnTo>
                  <a:lnTo>
                    <a:pt x="2026" y="892"/>
                  </a:lnTo>
                  <a:lnTo>
                    <a:pt x="2044" y="880"/>
                  </a:lnTo>
                  <a:lnTo>
                    <a:pt x="2063" y="869"/>
                  </a:lnTo>
                  <a:lnTo>
                    <a:pt x="2083" y="861"/>
                  </a:lnTo>
                  <a:lnTo>
                    <a:pt x="2104" y="853"/>
                  </a:lnTo>
                  <a:lnTo>
                    <a:pt x="2114" y="851"/>
                  </a:lnTo>
                  <a:lnTo>
                    <a:pt x="2124" y="848"/>
                  </a:lnTo>
                  <a:lnTo>
                    <a:pt x="2135" y="847"/>
                  </a:lnTo>
                  <a:lnTo>
                    <a:pt x="2146" y="846"/>
                  </a:lnTo>
                  <a:lnTo>
                    <a:pt x="2158" y="846"/>
                  </a:lnTo>
                  <a:lnTo>
                    <a:pt x="2171" y="847"/>
                  </a:lnTo>
                  <a:lnTo>
                    <a:pt x="2182" y="850"/>
                  </a:lnTo>
                  <a:lnTo>
                    <a:pt x="2194" y="852"/>
                  </a:lnTo>
                  <a:lnTo>
                    <a:pt x="2218" y="860"/>
                  </a:lnTo>
                  <a:lnTo>
                    <a:pt x="2242" y="869"/>
                  </a:lnTo>
                  <a:lnTo>
                    <a:pt x="2267" y="882"/>
                  </a:lnTo>
                  <a:lnTo>
                    <a:pt x="2290" y="894"/>
                  </a:lnTo>
                  <a:lnTo>
                    <a:pt x="2314" y="907"/>
                  </a:lnTo>
                  <a:lnTo>
                    <a:pt x="2338" y="921"/>
                  </a:lnTo>
                  <a:lnTo>
                    <a:pt x="2360" y="933"/>
                  </a:lnTo>
                  <a:lnTo>
                    <a:pt x="2381" y="943"/>
                  </a:lnTo>
                  <a:lnTo>
                    <a:pt x="2400" y="950"/>
                  </a:lnTo>
                  <a:lnTo>
                    <a:pt x="2418" y="956"/>
                  </a:lnTo>
                  <a:lnTo>
                    <a:pt x="2434" y="960"/>
                  </a:lnTo>
                  <a:lnTo>
                    <a:pt x="2450" y="962"/>
                  </a:lnTo>
                  <a:lnTo>
                    <a:pt x="2465" y="964"/>
                  </a:lnTo>
                  <a:lnTo>
                    <a:pt x="2479" y="964"/>
                  </a:lnTo>
                  <a:lnTo>
                    <a:pt x="2492" y="962"/>
                  </a:lnTo>
                  <a:lnTo>
                    <a:pt x="2505" y="960"/>
                  </a:lnTo>
                  <a:lnTo>
                    <a:pt x="2516" y="956"/>
                  </a:lnTo>
                  <a:lnTo>
                    <a:pt x="2528" y="952"/>
                  </a:lnTo>
                  <a:lnTo>
                    <a:pt x="2538" y="947"/>
                  </a:lnTo>
                  <a:lnTo>
                    <a:pt x="2549" y="941"/>
                  </a:lnTo>
                  <a:lnTo>
                    <a:pt x="2559" y="934"/>
                  </a:lnTo>
                  <a:lnTo>
                    <a:pt x="2568" y="928"/>
                  </a:lnTo>
                  <a:lnTo>
                    <a:pt x="2605" y="897"/>
                  </a:lnTo>
                  <a:lnTo>
                    <a:pt x="2645" y="867"/>
                  </a:lnTo>
                  <a:lnTo>
                    <a:pt x="2655" y="861"/>
                  </a:lnTo>
                  <a:lnTo>
                    <a:pt x="2666" y="856"/>
                  </a:lnTo>
                  <a:lnTo>
                    <a:pt x="2678" y="851"/>
                  </a:lnTo>
                  <a:lnTo>
                    <a:pt x="2691" y="847"/>
                  </a:lnTo>
                  <a:lnTo>
                    <a:pt x="2704" y="844"/>
                  </a:lnTo>
                  <a:lnTo>
                    <a:pt x="2718" y="842"/>
                  </a:lnTo>
                  <a:lnTo>
                    <a:pt x="2733" y="842"/>
                  </a:lnTo>
                  <a:lnTo>
                    <a:pt x="2748" y="842"/>
                  </a:lnTo>
                  <a:lnTo>
                    <a:pt x="2788" y="844"/>
                  </a:lnTo>
                  <a:lnTo>
                    <a:pt x="2825" y="848"/>
                  </a:lnTo>
                  <a:lnTo>
                    <a:pt x="2859" y="851"/>
                  </a:lnTo>
                  <a:lnTo>
                    <a:pt x="2891" y="853"/>
                  </a:lnTo>
                  <a:lnTo>
                    <a:pt x="2921" y="855"/>
                  </a:lnTo>
                  <a:lnTo>
                    <a:pt x="2951" y="856"/>
                  </a:lnTo>
                  <a:lnTo>
                    <a:pt x="2982" y="855"/>
                  </a:lnTo>
                  <a:lnTo>
                    <a:pt x="3012" y="853"/>
                  </a:lnTo>
                  <a:lnTo>
                    <a:pt x="3034" y="851"/>
                  </a:lnTo>
                  <a:lnTo>
                    <a:pt x="3056" y="847"/>
                  </a:lnTo>
                  <a:lnTo>
                    <a:pt x="3078" y="842"/>
                  </a:lnTo>
                  <a:lnTo>
                    <a:pt x="3102" y="835"/>
                  </a:lnTo>
                  <a:lnTo>
                    <a:pt x="3155" y="820"/>
                  </a:lnTo>
                  <a:lnTo>
                    <a:pt x="3214" y="801"/>
                  </a:lnTo>
                  <a:lnTo>
                    <a:pt x="3283" y="776"/>
                  </a:lnTo>
                  <a:lnTo>
                    <a:pt x="3362" y="750"/>
                  </a:lnTo>
                  <a:lnTo>
                    <a:pt x="3454" y="720"/>
                  </a:lnTo>
                  <a:lnTo>
                    <a:pt x="3561" y="689"/>
                  </a:lnTo>
                  <a:lnTo>
                    <a:pt x="3561" y="0"/>
                  </a:lnTo>
                  <a:lnTo>
                    <a:pt x="3526" y="28"/>
                  </a:lnTo>
                  <a:lnTo>
                    <a:pt x="3493" y="56"/>
                  </a:lnTo>
                  <a:lnTo>
                    <a:pt x="3462" y="83"/>
                  </a:lnTo>
                  <a:lnTo>
                    <a:pt x="3430" y="110"/>
                  </a:lnTo>
                  <a:lnTo>
                    <a:pt x="3399" y="137"/>
                  </a:lnTo>
                  <a:lnTo>
                    <a:pt x="3367" y="165"/>
                  </a:lnTo>
                  <a:lnTo>
                    <a:pt x="3335" y="192"/>
                  </a:lnTo>
                  <a:lnTo>
                    <a:pt x="3301" y="220"/>
                  </a:lnTo>
                  <a:lnTo>
                    <a:pt x="3249" y="263"/>
                  </a:lnTo>
                  <a:lnTo>
                    <a:pt x="3206" y="298"/>
                  </a:lnTo>
                  <a:lnTo>
                    <a:pt x="3187" y="314"/>
                  </a:lnTo>
                  <a:lnTo>
                    <a:pt x="3167" y="328"/>
                  </a:lnTo>
                  <a:lnTo>
                    <a:pt x="3149" y="339"/>
                  </a:lnTo>
                  <a:lnTo>
                    <a:pt x="3132" y="350"/>
                  </a:lnTo>
                  <a:lnTo>
                    <a:pt x="3112" y="357"/>
                  </a:lnTo>
                  <a:lnTo>
                    <a:pt x="3093" y="364"/>
                  </a:lnTo>
                  <a:lnTo>
                    <a:pt x="3071" y="369"/>
                  </a:lnTo>
                  <a:lnTo>
                    <a:pt x="3048" y="373"/>
                  </a:lnTo>
                  <a:lnTo>
                    <a:pt x="3024" y="374"/>
                  </a:lnTo>
                  <a:lnTo>
                    <a:pt x="2996" y="373"/>
                  </a:lnTo>
                  <a:lnTo>
                    <a:pt x="2964" y="371"/>
                  </a:lnTo>
                  <a:lnTo>
                    <a:pt x="2929" y="368"/>
                  </a:lnTo>
                  <a:lnTo>
                    <a:pt x="2879" y="361"/>
                  </a:lnTo>
                  <a:lnTo>
                    <a:pt x="2837" y="357"/>
                  </a:lnTo>
                  <a:lnTo>
                    <a:pt x="2818" y="357"/>
                  </a:lnTo>
                  <a:lnTo>
                    <a:pt x="2800" y="357"/>
                  </a:lnTo>
                  <a:lnTo>
                    <a:pt x="2782" y="357"/>
                  </a:lnTo>
                  <a:lnTo>
                    <a:pt x="2765" y="360"/>
                  </a:lnTo>
                  <a:lnTo>
                    <a:pt x="2748" y="364"/>
                  </a:lnTo>
                  <a:lnTo>
                    <a:pt x="2732" y="369"/>
                  </a:lnTo>
                  <a:lnTo>
                    <a:pt x="2716" y="375"/>
                  </a:lnTo>
                  <a:lnTo>
                    <a:pt x="2698" y="383"/>
                  </a:lnTo>
                  <a:lnTo>
                    <a:pt x="2681" y="393"/>
                  </a:lnTo>
                  <a:lnTo>
                    <a:pt x="2663" y="405"/>
                  </a:lnTo>
                  <a:lnTo>
                    <a:pt x="2643" y="419"/>
                  </a:lnTo>
                  <a:lnTo>
                    <a:pt x="2622" y="436"/>
                  </a:lnTo>
                  <a:lnTo>
                    <a:pt x="2601" y="451"/>
                  </a:lnTo>
                  <a:lnTo>
                    <a:pt x="2582" y="465"/>
                  </a:lnTo>
                  <a:lnTo>
                    <a:pt x="2561" y="480"/>
                  </a:lnTo>
                  <a:lnTo>
                    <a:pt x="2541" y="493"/>
                  </a:lnTo>
                  <a:lnTo>
                    <a:pt x="2531" y="498"/>
                  </a:lnTo>
                  <a:lnTo>
                    <a:pt x="2519" y="503"/>
                  </a:lnTo>
                  <a:lnTo>
                    <a:pt x="2509" y="507"/>
                  </a:lnTo>
                  <a:lnTo>
                    <a:pt x="2497" y="511"/>
                  </a:lnTo>
                  <a:lnTo>
                    <a:pt x="2487" y="514"/>
                  </a:lnTo>
                  <a:lnTo>
                    <a:pt x="2475" y="516"/>
                  </a:lnTo>
                  <a:lnTo>
                    <a:pt x="2464" y="518"/>
                  </a:lnTo>
                  <a:lnTo>
                    <a:pt x="2452" y="518"/>
                  </a:lnTo>
                  <a:lnTo>
                    <a:pt x="2441" y="516"/>
                  </a:lnTo>
                  <a:lnTo>
                    <a:pt x="2431" y="515"/>
                  </a:lnTo>
                  <a:lnTo>
                    <a:pt x="2420" y="514"/>
                  </a:lnTo>
                  <a:lnTo>
                    <a:pt x="2410" y="510"/>
                  </a:lnTo>
                  <a:lnTo>
                    <a:pt x="2391" y="502"/>
                  </a:lnTo>
                  <a:lnTo>
                    <a:pt x="2372" y="493"/>
                  </a:lnTo>
                  <a:lnTo>
                    <a:pt x="2352" y="482"/>
                  </a:lnTo>
                  <a:lnTo>
                    <a:pt x="2333" y="469"/>
                  </a:lnTo>
                  <a:lnTo>
                    <a:pt x="2314" y="456"/>
                  </a:lnTo>
                  <a:lnTo>
                    <a:pt x="2296" y="442"/>
                  </a:lnTo>
                  <a:lnTo>
                    <a:pt x="2277" y="428"/>
                  </a:lnTo>
                  <a:lnTo>
                    <a:pt x="2258" y="415"/>
                  </a:lnTo>
                  <a:lnTo>
                    <a:pt x="2240" y="404"/>
                  </a:lnTo>
                  <a:lnTo>
                    <a:pt x="2220" y="393"/>
                  </a:lnTo>
                  <a:lnTo>
                    <a:pt x="2200" y="384"/>
                  </a:lnTo>
                  <a:lnTo>
                    <a:pt x="2181" y="378"/>
                  </a:lnTo>
                  <a:lnTo>
                    <a:pt x="2171" y="375"/>
                  </a:lnTo>
                  <a:lnTo>
                    <a:pt x="2160" y="374"/>
                  </a:lnTo>
                  <a:lnTo>
                    <a:pt x="2150" y="374"/>
                  </a:lnTo>
                  <a:lnTo>
                    <a:pt x="2140" y="374"/>
                  </a:lnTo>
                  <a:lnTo>
                    <a:pt x="2128" y="374"/>
                  </a:lnTo>
                  <a:lnTo>
                    <a:pt x="2117" y="377"/>
                  </a:lnTo>
                  <a:lnTo>
                    <a:pt x="2106" y="379"/>
                  </a:lnTo>
                  <a:lnTo>
                    <a:pt x="2096" y="382"/>
                  </a:lnTo>
                  <a:lnTo>
                    <a:pt x="2077" y="389"/>
                  </a:lnTo>
                  <a:lnTo>
                    <a:pt x="2059" y="398"/>
                  </a:lnTo>
                  <a:lnTo>
                    <a:pt x="2042" y="410"/>
                  </a:lnTo>
                  <a:lnTo>
                    <a:pt x="2026" y="421"/>
                  </a:lnTo>
                  <a:lnTo>
                    <a:pt x="2009" y="436"/>
                  </a:lnTo>
                  <a:lnTo>
                    <a:pt x="1994" y="450"/>
                  </a:lnTo>
                  <a:lnTo>
                    <a:pt x="1962" y="478"/>
                  </a:lnTo>
                  <a:lnTo>
                    <a:pt x="1930" y="507"/>
                  </a:lnTo>
                  <a:lnTo>
                    <a:pt x="1912" y="520"/>
                  </a:lnTo>
                  <a:lnTo>
                    <a:pt x="1894" y="532"/>
                  </a:lnTo>
                  <a:lnTo>
                    <a:pt x="1875" y="542"/>
                  </a:lnTo>
                  <a:lnTo>
                    <a:pt x="1854" y="551"/>
                  </a:lnTo>
                  <a:lnTo>
                    <a:pt x="1837" y="556"/>
                  </a:lnTo>
                  <a:lnTo>
                    <a:pt x="1819" y="560"/>
                  </a:lnTo>
                  <a:lnTo>
                    <a:pt x="1803" y="562"/>
                  </a:lnTo>
                  <a:lnTo>
                    <a:pt x="1785" y="562"/>
                  </a:lnTo>
                  <a:lnTo>
                    <a:pt x="1750" y="561"/>
                  </a:lnTo>
                  <a:lnTo>
                    <a:pt x="1714" y="559"/>
                  </a:lnTo>
                  <a:lnTo>
                    <a:pt x="1678" y="555"/>
                  </a:lnTo>
                  <a:lnTo>
                    <a:pt x="1643" y="553"/>
                  </a:lnTo>
                  <a:lnTo>
                    <a:pt x="1626" y="553"/>
                  </a:lnTo>
                  <a:lnTo>
                    <a:pt x="1608" y="555"/>
                  </a:lnTo>
                  <a:lnTo>
                    <a:pt x="1591" y="559"/>
                  </a:lnTo>
                  <a:lnTo>
                    <a:pt x="1575" y="562"/>
                  </a:lnTo>
                  <a:lnTo>
                    <a:pt x="1559" y="569"/>
                  </a:lnTo>
                  <a:lnTo>
                    <a:pt x="1545" y="577"/>
                  </a:lnTo>
                  <a:lnTo>
                    <a:pt x="1531" y="587"/>
                  </a:lnTo>
                  <a:lnTo>
                    <a:pt x="1518" y="598"/>
                  </a:lnTo>
                  <a:lnTo>
                    <a:pt x="1493" y="623"/>
                  </a:lnTo>
                  <a:lnTo>
                    <a:pt x="1470" y="648"/>
                  </a:lnTo>
                  <a:lnTo>
                    <a:pt x="1457" y="661"/>
                  </a:lnTo>
                  <a:lnTo>
                    <a:pt x="1445" y="673"/>
                  </a:lnTo>
                  <a:lnTo>
                    <a:pt x="1432" y="684"/>
                  </a:lnTo>
                  <a:lnTo>
                    <a:pt x="1420" y="694"/>
                  </a:lnTo>
                  <a:lnTo>
                    <a:pt x="1406" y="703"/>
                  </a:lnTo>
                  <a:lnTo>
                    <a:pt x="1391" y="710"/>
                  </a:lnTo>
                  <a:lnTo>
                    <a:pt x="1376" y="715"/>
                  </a:lnTo>
                  <a:lnTo>
                    <a:pt x="1361" y="718"/>
                  </a:lnTo>
                  <a:lnTo>
                    <a:pt x="1347" y="719"/>
                  </a:lnTo>
                  <a:lnTo>
                    <a:pt x="1334" y="719"/>
                  </a:lnTo>
                  <a:lnTo>
                    <a:pt x="1320" y="718"/>
                  </a:lnTo>
                  <a:lnTo>
                    <a:pt x="1307" y="715"/>
                  </a:lnTo>
                  <a:lnTo>
                    <a:pt x="1280" y="709"/>
                  </a:lnTo>
                  <a:lnTo>
                    <a:pt x="1253" y="700"/>
                  </a:lnTo>
                  <a:lnTo>
                    <a:pt x="1226" y="689"/>
                  </a:lnTo>
                  <a:lnTo>
                    <a:pt x="1199" y="677"/>
                  </a:lnTo>
                  <a:lnTo>
                    <a:pt x="1172" y="664"/>
                  </a:lnTo>
                  <a:lnTo>
                    <a:pt x="1145" y="651"/>
                  </a:lnTo>
                  <a:lnTo>
                    <a:pt x="1120" y="639"/>
                  </a:lnTo>
                  <a:lnTo>
                    <a:pt x="1093" y="628"/>
                  </a:lnTo>
                  <a:lnTo>
                    <a:pt x="1067" y="618"/>
                  </a:lnTo>
                  <a:lnTo>
                    <a:pt x="1040" y="611"/>
                  </a:lnTo>
                  <a:lnTo>
                    <a:pt x="1028" y="609"/>
                  </a:lnTo>
                  <a:lnTo>
                    <a:pt x="1015" y="606"/>
                  </a:lnTo>
                  <a:lnTo>
                    <a:pt x="1002" y="605"/>
                  </a:lnTo>
                  <a:lnTo>
                    <a:pt x="989" y="605"/>
                  </a:lnTo>
                  <a:lnTo>
                    <a:pt x="976" y="606"/>
                  </a:lnTo>
                  <a:lnTo>
                    <a:pt x="963" y="607"/>
                  </a:lnTo>
                  <a:lnTo>
                    <a:pt x="951" y="610"/>
                  </a:lnTo>
                  <a:lnTo>
                    <a:pt x="938" y="615"/>
                  </a:lnTo>
                  <a:lnTo>
                    <a:pt x="920" y="621"/>
                  </a:lnTo>
                  <a:lnTo>
                    <a:pt x="902" y="630"/>
                  </a:lnTo>
                  <a:lnTo>
                    <a:pt x="887" y="639"/>
                  </a:lnTo>
                  <a:lnTo>
                    <a:pt x="870" y="650"/>
                  </a:lnTo>
                  <a:lnTo>
                    <a:pt x="855" y="661"/>
                  </a:lnTo>
                  <a:lnTo>
                    <a:pt x="839" y="673"/>
                  </a:lnTo>
                  <a:lnTo>
                    <a:pt x="825" y="685"/>
                  </a:lnTo>
                  <a:lnTo>
                    <a:pt x="811" y="698"/>
                  </a:lnTo>
                  <a:lnTo>
                    <a:pt x="784" y="727"/>
                  </a:lnTo>
                  <a:lnTo>
                    <a:pt x="758" y="757"/>
                  </a:lnTo>
                  <a:lnTo>
                    <a:pt x="733" y="788"/>
                  </a:lnTo>
                  <a:lnTo>
                    <a:pt x="708" y="820"/>
                  </a:lnTo>
                  <a:lnTo>
                    <a:pt x="684" y="853"/>
                  </a:lnTo>
                  <a:lnTo>
                    <a:pt x="658" y="885"/>
                  </a:lnTo>
                  <a:lnTo>
                    <a:pt x="634" y="916"/>
                  </a:lnTo>
                  <a:lnTo>
                    <a:pt x="607" y="947"/>
                  </a:lnTo>
                  <a:lnTo>
                    <a:pt x="594" y="961"/>
                  </a:lnTo>
                  <a:lnTo>
                    <a:pt x="580" y="975"/>
                  </a:lnTo>
                  <a:lnTo>
                    <a:pt x="566" y="989"/>
                  </a:lnTo>
                  <a:lnTo>
                    <a:pt x="551" y="1002"/>
                  </a:lnTo>
                  <a:lnTo>
                    <a:pt x="537" y="1015"/>
                  </a:lnTo>
                  <a:lnTo>
                    <a:pt x="520" y="1026"/>
                  </a:lnTo>
                  <a:lnTo>
                    <a:pt x="505" y="1037"/>
                  </a:lnTo>
                  <a:lnTo>
                    <a:pt x="488" y="1047"/>
                  </a:lnTo>
                  <a:lnTo>
                    <a:pt x="479" y="1051"/>
                  </a:lnTo>
                  <a:lnTo>
                    <a:pt x="471" y="1053"/>
                  </a:lnTo>
                  <a:lnTo>
                    <a:pt x="462" y="1056"/>
                  </a:lnTo>
                  <a:lnTo>
                    <a:pt x="453" y="1057"/>
                  </a:lnTo>
                  <a:lnTo>
                    <a:pt x="436" y="1058"/>
                  </a:lnTo>
                  <a:lnTo>
                    <a:pt x="418" y="1057"/>
                  </a:lnTo>
                  <a:lnTo>
                    <a:pt x="398" y="1053"/>
                  </a:lnTo>
                  <a:lnTo>
                    <a:pt x="379" y="1048"/>
                  </a:lnTo>
                  <a:lnTo>
                    <a:pt x="360" y="1043"/>
                  </a:lnTo>
                  <a:lnTo>
                    <a:pt x="341" y="1037"/>
                  </a:lnTo>
                  <a:lnTo>
                    <a:pt x="321" y="1030"/>
                  </a:lnTo>
                  <a:lnTo>
                    <a:pt x="302" y="1024"/>
                  </a:lnTo>
                  <a:lnTo>
                    <a:pt x="283" y="1019"/>
                  </a:lnTo>
                  <a:lnTo>
                    <a:pt x="264" y="1016"/>
                  </a:lnTo>
                  <a:lnTo>
                    <a:pt x="246" y="1014"/>
                  </a:lnTo>
                  <a:lnTo>
                    <a:pt x="228" y="1015"/>
                  </a:lnTo>
                  <a:lnTo>
                    <a:pt x="219" y="1016"/>
                  </a:lnTo>
                  <a:lnTo>
                    <a:pt x="210" y="1017"/>
                  </a:lnTo>
                  <a:lnTo>
                    <a:pt x="201" y="1020"/>
                  </a:lnTo>
                  <a:lnTo>
                    <a:pt x="193" y="1024"/>
                  </a:lnTo>
                  <a:close/>
                </a:path>
              </a:pathLst>
            </a:custGeom>
            <a:solidFill>
              <a:srgbClr val="ED7D31"/>
            </a:solidFill>
            <a:ln>
              <a:noFill/>
            </a:ln>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72" name="Line 61">
              <a:extLst>
                <a:ext uri="{FF2B5EF4-FFF2-40B4-BE49-F238E27FC236}">
                  <a16:creationId xmlns:a16="http://schemas.microsoft.com/office/drawing/2014/main" id="{B4C102E3-6444-4A49-8E51-8D815ADEE0F1}"/>
                </a:ext>
              </a:extLst>
            </p:cNvPr>
            <p:cNvSpPr>
              <a:spLocks noChangeShapeType="1"/>
            </p:cNvSpPr>
            <p:nvPr/>
          </p:nvSpPr>
          <p:spPr bwMode="auto">
            <a:xfrm flipV="1">
              <a:off x="9620251" y="4429126"/>
              <a:ext cx="0" cy="857250"/>
            </a:xfrm>
            <a:prstGeom prst="line">
              <a:avLst/>
            </a:prstGeom>
            <a:noFill/>
            <a:ln w="25400">
              <a:solidFill>
                <a:srgbClr val="FFC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grpSp>
      <p:sp>
        <p:nvSpPr>
          <p:cNvPr id="273" name="Rounded Rectangle 354">
            <a:extLst>
              <a:ext uri="{FF2B5EF4-FFF2-40B4-BE49-F238E27FC236}">
                <a16:creationId xmlns:a16="http://schemas.microsoft.com/office/drawing/2014/main" id="{98850D3E-DD11-47A6-97A2-D9D26F145205}"/>
              </a:ext>
            </a:extLst>
          </p:cNvPr>
          <p:cNvSpPr/>
          <p:nvPr/>
        </p:nvSpPr>
        <p:spPr>
          <a:xfrm>
            <a:off x="725191" y="4385527"/>
            <a:ext cx="1976439" cy="792000"/>
          </a:xfrm>
          <a:prstGeom prst="roundRect">
            <a:avLst/>
          </a:prstGeom>
          <a:solidFill>
            <a:srgbClr val="5B9BD5"/>
          </a:solidFill>
          <a:ln w="12700" cap="flat" cmpd="sng" algn="ctr">
            <a:noFill/>
            <a:prstDash val="solid"/>
            <a:miter lim="800000"/>
          </a:ln>
          <a:effectLst/>
        </p:spPr>
        <p:txBody>
          <a:bodyPr rtlCol="0" anchor="ctr"/>
          <a:lstStyle/>
          <a:p>
            <a:pPr algn="ctr" defTabSz="914377" eaLnBrk="1" fontAlgn="auto" hangingPunct="1">
              <a:spcBef>
                <a:spcPts val="0"/>
              </a:spcBef>
              <a:spcAft>
                <a:spcPts val="0"/>
              </a:spcAft>
              <a:defRPr/>
            </a:pPr>
            <a:r>
              <a:rPr lang="en-US" sz="1600" b="1" kern="0" dirty="0">
                <a:solidFill>
                  <a:prstClr val="white"/>
                </a:solidFill>
                <a:latin typeface="Arial" pitchFamily="34" charset="0"/>
                <a:ea typeface="+mn-ea"/>
                <a:cs typeface="Arial" pitchFamily="34" charset="0"/>
              </a:rPr>
              <a:t>Anthropogenic causes </a:t>
            </a:r>
          </a:p>
        </p:txBody>
      </p:sp>
      <p:sp>
        <p:nvSpPr>
          <p:cNvPr id="274" name="Rounded Rectangle 358">
            <a:extLst>
              <a:ext uri="{FF2B5EF4-FFF2-40B4-BE49-F238E27FC236}">
                <a16:creationId xmlns:a16="http://schemas.microsoft.com/office/drawing/2014/main" id="{26F58335-65B6-4BD2-AE70-632FEE13D803}"/>
              </a:ext>
            </a:extLst>
          </p:cNvPr>
          <p:cNvSpPr/>
          <p:nvPr/>
        </p:nvSpPr>
        <p:spPr>
          <a:xfrm>
            <a:off x="737103" y="2643319"/>
            <a:ext cx="1976439" cy="792000"/>
          </a:xfrm>
          <a:prstGeom prst="roundRect">
            <a:avLst/>
          </a:prstGeom>
          <a:solidFill>
            <a:srgbClr val="5B9BD5"/>
          </a:solidFill>
          <a:ln w="12700" cap="flat" cmpd="sng" algn="ctr">
            <a:noFill/>
            <a:prstDash val="solid"/>
            <a:miter lim="800000"/>
          </a:ln>
          <a:effectLst/>
        </p:spPr>
        <p:txBody>
          <a:bodyPr rtlCol="0" anchor="ctr"/>
          <a:lstStyle/>
          <a:p>
            <a:pPr algn="ctr" defTabSz="914377" eaLnBrk="1" fontAlgn="auto" hangingPunct="1">
              <a:spcBef>
                <a:spcPts val="0"/>
              </a:spcBef>
              <a:spcAft>
                <a:spcPts val="0"/>
              </a:spcAft>
              <a:defRPr/>
            </a:pPr>
            <a:r>
              <a:rPr lang="en-US" sz="1600" b="1" kern="0" dirty="0">
                <a:solidFill>
                  <a:prstClr val="white"/>
                </a:solidFill>
                <a:latin typeface="Arial" pitchFamily="34" charset="0"/>
                <a:ea typeface="+mn-ea"/>
                <a:cs typeface="Arial" pitchFamily="34" charset="0"/>
              </a:rPr>
              <a:t>Natural cause </a:t>
            </a:r>
            <a:endParaRPr lang="en-US" sz="1600" b="1" kern="0" dirty="0">
              <a:solidFill>
                <a:prstClr val="white"/>
              </a:solidFill>
              <a:latin typeface="Calibri" panose="020F0502020204030204"/>
              <a:ea typeface="+mn-ea"/>
            </a:endParaRPr>
          </a:p>
        </p:txBody>
      </p:sp>
      <p:sp>
        <p:nvSpPr>
          <p:cNvPr id="275" name="Freeform 39">
            <a:extLst>
              <a:ext uri="{FF2B5EF4-FFF2-40B4-BE49-F238E27FC236}">
                <a16:creationId xmlns:a16="http://schemas.microsoft.com/office/drawing/2014/main" id="{DB5FAA99-1B68-48C3-BF76-D371A1143FD0}"/>
              </a:ext>
            </a:extLst>
          </p:cNvPr>
          <p:cNvSpPr>
            <a:spLocks/>
          </p:cNvSpPr>
          <p:nvPr/>
        </p:nvSpPr>
        <p:spPr bwMode="auto">
          <a:xfrm>
            <a:off x="2784181" y="1751164"/>
            <a:ext cx="200025" cy="3895725"/>
          </a:xfrm>
          <a:custGeom>
            <a:avLst/>
            <a:gdLst>
              <a:gd name="T0" fmla="*/ 0 w 378"/>
              <a:gd name="T1" fmla="*/ 0 h 7363"/>
              <a:gd name="T2" fmla="*/ 378 w 378"/>
              <a:gd name="T3" fmla="*/ 414 h 7363"/>
              <a:gd name="T4" fmla="*/ 378 w 378"/>
              <a:gd name="T5" fmla="*/ 6960 h 7363"/>
              <a:gd name="T6" fmla="*/ 7 w 378"/>
              <a:gd name="T7" fmla="*/ 7363 h 7363"/>
            </a:gdLst>
            <a:ahLst/>
            <a:cxnLst>
              <a:cxn ang="0">
                <a:pos x="T0" y="T1"/>
              </a:cxn>
              <a:cxn ang="0">
                <a:pos x="T2" y="T3"/>
              </a:cxn>
              <a:cxn ang="0">
                <a:pos x="T4" y="T5"/>
              </a:cxn>
              <a:cxn ang="0">
                <a:pos x="T6" y="T7"/>
              </a:cxn>
            </a:cxnLst>
            <a:rect l="0" t="0" r="r" b="b"/>
            <a:pathLst>
              <a:path w="378" h="7363">
                <a:moveTo>
                  <a:pt x="0" y="0"/>
                </a:moveTo>
                <a:lnTo>
                  <a:pt x="378" y="414"/>
                </a:lnTo>
                <a:lnTo>
                  <a:pt x="378" y="6960"/>
                </a:lnTo>
                <a:lnTo>
                  <a:pt x="7" y="7363"/>
                </a:lnTo>
              </a:path>
            </a:pathLst>
          </a:custGeom>
          <a:noFill/>
          <a:ln w="38100">
            <a:solidFill>
              <a:srgbClr val="ED7D3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76" name="Freeform 38">
            <a:extLst>
              <a:ext uri="{FF2B5EF4-FFF2-40B4-BE49-F238E27FC236}">
                <a16:creationId xmlns:a16="http://schemas.microsoft.com/office/drawing/2014/main" id="{8438ED06-A5C9-42F3-9C37-3034BD4EAAF2}"/>
              </a:ext>
            </a:extLst>
          </p:cNvPr>
          <p:cNvSpPr>
            <a:spLocks/>
          </p:cNvSpPr>
          <p:nvPr/>
        </p:nvSpPr>
        <p:spPr bwMode="auto">
          <a:xfrm>
            <a:off x="6521155" y="2857649"/>
            <a:ext cx="2747963" cy="1771651"/>
          </a:xfrm>
          <a:custGeom>
            <a:avLst/>
            <a:gdLst>
              <a:gd name="T0" fmla="*/ 0 w 5193"/>
              <a:gd name="T1" fmla="*/ 1711 h 3349"/>
              <a:gd name="T2" fmla="*/ 246 w 5193"/>
              <a:gd name="T3" fmla="*/ 1669 h 3349"/>
              <a:gd name="T4" fmla="*/ 497 w 5193"/>
              <a:gd name="T5" fmla="*/ 1624 h 3349"/>
              <a:gd name="T6" fmla="*/ 755 w 5193"/>
              <a:gd name="T7" fmla="*/ 1578 h 3349"/>
              <a:gd name="T8" fmla="*/ 1015 w 5193"/>
              <a:gd name="T9" fmla="*/ 1529 h 3349"/>
              <a:gd name="T10" fmla="*/ 1279 w 5193"/>
              <a:gd name="T11" fmla="*/ 1478 h 3349"/>
              <a:gd name="T12" fmla="*/ 1547 w 5193"/>
              <a:gd name="T13" fmla="*/ 1424 h 3349"/>
              <a:gd name="T14" fmla="*/ 1680 w 5193"/>
              <a:gd name="T15" fmla="*/ 1396 h 3349"/>
              <a:gd name="T16" fmla="*/ 1814 w 5193"/>
              <a:gd name="T17" fmla="*/ 1367 h 3349"/>
              <a:gd name="T18" fmla="*/ 1949 w 5193"/>
              <a:gd name="T19" fmla="*/ 1337 h 3349"/>
              <a:gd name="T20" fmla="*/ 2084 w 5193"/>
              <a:gd name="T21" fmla="*/ 1306 h 3349"/>
              <a:gd name="T22" fmla="*/ 2218 w 5193"/>
              <a:gd name="T23" fmla="*/ 1274 h 3349"/>
              <a:gd name="T24" fmla="*/ 2353 w 5193"/>
              <a:gd name="T25" fmla="*/ 1242 h 3349"/>
              <a:gd name="T26" fmla="*/ 2487 w 5193"/>
              <a:gd name="T27" fmla="*/ 1209 h 3349"/>
              <a:gd name="T28" fmla="*/ 2622 w 5193"/>
              <a:gd name="T29" fmla="*/ 1174 h 3349"/>
              <a:gd name="T30" fmla="*/ 2755 w 5193"/>
              <a:gd name="T31" fmla="*/ 1138 h 3349"/>
              <a:gd name="T32" fmla="*/ 2888 w 5193"/>
              <a:gd name="T33" fmla="*/ 1101 h 3349"/>
              <a:gd name="T34" fmla="*/ 3020 w 5193"/>
              <a:gd name="T35" fmla="*/ 1064 h 3349"/>
              <a:gd name="T36" fmla="*/ 3152 w 5193"/>
              <a:gd name="T37" fmla="*/ 1024 h 3349"/>
              <a:gd name="T38" fmla="*/ 3283 w 5193"/>
              <a:gd name="T39" fmla="*/ 985 h 3349"/>
              <a:gd name="T40" fmla="*/ 3414 w 5193"/>
              <a:gd name="T41" fmla="*/ 944 h 3349"/>
              <a:gd name="T42" fmla="*/ 3542 w 5193"/>
              <a:gd name="T43" fmla="*/ 900 h 3349"/>
              <a:gd name="T44" fmla="*/ 3670 w 5193"/>
              <a:gd name="T45" fmla="*/ 856 h 3349"/>
              <a:gd name="T46" fmla="*/ 3797 w 5193"/>
              <a:gd name="T47" fmla="*/ 812 h 3349"/>
              <a:gd name="T48" fmla="*/ 3921 w 5193"/>
              <a:gd name="T49" fmla="*/ 764 h 3349"/>
              <a:gd name="T50" fmla="*/ 4045 w 5193"/>
              <a:gd name="T51" fmla="*/ 717 h 3349"/>
              <a:gd name="T52" fmla="*/ 4167 w 5193"/>
              <a:gd name="T53" fmla="*/ 667 h 3349"/>
              <a:gd name="T54" fmla="*/ 4167 w 5193"/>
              <a:gd name="T55" fmla="*/ 0 h 3349"/>
              <a:gd name="T56" fmla="*/ 5193 w 5193"/>
              <a:gd name="T57" fmla="*/ 1643 h 3349"/>
              <a:gd name="T58" fmla="*/ 4154 w 5193"/>
              <a:gd name="T59" fmla="*/ 3349 h 3349"/>
              <a:gd name="T60" fmla="*/ 4135 w 5193"/>
              <a:gd name="T61" fmla="*/ 2661 h 3349"/>
              <a:gd name="T62" fmla="*/ 4022 w 5193"/>
              <a:gd name="T63" fmla="*/ 2614 h 3349"/>
              <a:gd name="T64" fmla="*/ 3908 w 5193"/>
              <a:gd name="T65" fmla="*/ 2566 h 3349"/>
              <a:gd name="T66" fmla="*/ 3790 w 5193"/>
              <a:gd name="T67" fmla="*/ 2521 h 3349"/>
              <a:gd name="T68" fmla="*/ 3672 w 5193"/>
              <a:gd name="T69" fmla="*/ 2478 h 3349"/>
              <a:gd name="T70" fmla="*/ 3551 w 5193"/>
              <a:gd name="T71" fmla="*/ 2436 h 3349"/>
              <a:gd name="T72" fmla="*/ 3428 w 5193"/>
              <a:gd name="T73" fmla="*/ 2394 h 3349"/>
              <a:gd name="T74" fmla="*/ 3303 w 5193"/>
              <a:gd name="T75" fmla="*/ 2355 h 3349"/>
              <a:gd name="T76" fmla="*/ 3178 w 5193"/>
              <a:gd name="T77" fmla="*/ 2316 h 3349"/>
              <a:gd name="T78" fmla="*/ 3051 w 5193"/>
              <a:gd name="T79" fmla="*/ 2279 h 3349"/>
              <a:gd name="T80" fmla="*/ 2923 w 5193"/>
              <a:gd name="T81" fmla="*/ 2243 h 3349"/>
              <a:gd name="T82" fmla="*/ 2793 w 5193"/>
              <a:gd name="T83" fmla="*/ 2209 h 3349"/>
              <a:gd name="T84" fmla="*/ 2663 w 5193"/>
              <a:gd name="T85" fmla="*/ 2174 h 3349"/>
              <a:gd name="T86" fmla="*/ 2531 w 5193"/>
              <a:gd name="T87" fmla="*/ 2142 h 3349"/>
              <a:gd name="T88" fmla="*/ 2397 w 5193"/>
              <a:gd name="T89" fmla="*/ 2110 h 3349"/>
              <a:gd name="T90" fmla="*/ 2266 w 5193"/>
              <a:gd name="T91" fmla="*/ 2080 h 3349"/>
              <a:gd name="T92" fmla="*/ 2131 w 5193"/>
              <a:gd name="T93" fmla="*/ 2051 h 3349"/>
              <a:gd name="T94" fmla="*/ 1996 w 5193"/>
              <a:gd name="T95" fmla="*/ 2023 h 3349"/>
              <a:gd name="T96" fmla="*/ 1862 w 5193"/>
              <a:gd name="T97" fmla="*/ 1996 h 3349"/>
              <a:gd name="T98" fmla="*/ 1727 w 5193"/>
              <a:gd name="T99" fmla="*/ 1969 h 3349"/>
              <a:gd name="T100" fmla="*/ 1592 w 5193"/>
              <a:gd name="T101" fmla="*/ 1945 h 3349"/>
              <a:gd name="T102" fmla="*/ 1457 w 5193"/>
              <a:gd name="T103" fmla="*/ 1920 h 3349"/>
              <a:gd name="T104" fmla="*/ 1322 w 5193"/>
              <a:gd name="T105" fmla="*/ 1896 h 3349"/>
              <a:gd name="T106" fmla="*/ 1187 w 5193"/>
              <a:gd name="T107" fmla="*/ 1874 h 3349"/>
              <a:gd name="T108" fmla="*/ 1052 w 5193"/>
              <a:gd name="T109" fmla="*/ 1852 h 3349"/>
              <a:gd name="T110" fmla="*/ 919 w 5193"/>
              <a:gd name="T111" fmla="*/ 1832 h 3349"/>
              <a:gd name="T112" fmla="*/ 784 w 5193"/>
              <a:gd name="T113" fmla="*/ 1813 h 3349"/>
              <a:gd name="T114" fmla="*/ 652 w 5193"/>
              <a:gd name="T115" fmla="*/ 1793 h 3349"/>
              <a:gd name="T116" fmla="*/ 519 w 5193"/>
              <a:gd name="T117" fmla="*/ 1775 h 3349"/>
              <a:gd name="T118" fmla="*/ 258 w 5193"/>
              <a:gd name="T119" fmla="*/ 1742 h 3349"/>
              <a:gd name="T120" fmla="*/ 0 w 5193"/>
              <a:gd name="T121" fmla="*/ 1711 h 3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93" h="3349">
                <a:moveTo>
                  <a:pt x="0" y="1711"/>
                </a:moveTo>
                <a:lnTo>
                  <a:pt x="246" y="1669"/>
                </a:lnTo>
                <a:lnTo>
                  <a:pt x="497" y="1624"/>
                </a:lnTo>
                <a:lnTo>
                  <a:pt x="755" y="1578"/>
                </a:lnTo>
                <a:lnTo>
                  <a:pt x="1015" y="1529"/>
                </a:lnTo>
                <a:lnTo>
                  <a:pt x="1279" y="1478"/>
                </a:lnTo>
                <a:lnTo>
                  <a:pt x="1547" y="1424"/>
                </a:lnTo>
                <a:lnTo>
                  <a:pt x="1680" y="1396"/>
                </a:lnTo>
                <a:lnTo>
                  <a:pt x="1814" y="1367"/>
                </a:lnTo>
                <a:lnTo>
                  <a:pt x="1949" y="1337"/>
                </a:lnTo>
                <a:lnTo>
                  <a:pt x="2084" y="1306"/>
                </a:lnTo>
                <a:lnTo>
                  <a:pt x="2218" y="1274"/>
                </a:lnTo>
                <a:lnTo>
                  <a:pt x="2353" y="1242"/>
                </a:lnTo>
                <a:lnTo>
                  <a:pt x="2487" y="1209"/>
                </a:lnTo>
                <a:lnTo>
                  <a:pt x="2622" y="1174"/>
                </a:lnTo>
                <a:lnTo>
                  <a:pt x="2755" y="1138"/>
                </a:lnTo>
                <a:lnTo>
                  <a:pt x="2888" y="1101"/>
                </a:lnTo>
                <a:lnTo>
                  <a:pt x="3020" y="1064"/>
                </a:lnTo>
                <a:lnTo>
                  <a:pt x="3152" y="1024"/>
                </a:lnTo>
                <a:lnTo>
                  <a:pt x="3283" y="985"/>
                </a:lnTo>
                <a:lnTo>
                  <a:pt x="3414" y="944"/>
                </a:lnTo>
                <a:lnTo>
                  <a:pt x="3542" y="900"/>
                </a:lnTo>
                <a:lnTo>
                  <a:pt x="3670" y="856"/>
                </a:lnTo>
                <a:lnTo>
                  <a:pt x="3797" y="812"/>
                </a:lnTo>
                <a:lnTo>
                  <a:pt x="3921" y="764"/>
                </a:lnTo>
                <a:lnTo>
                  <a:pt x="4045" y="717"/>
                </a:lnTo>
                <a:lnTo>
                  <a:pt x="4167" y="667"/>
                </a:lnTo>
                <a:lnTo>
                  <a:pt x="4167" y="0"/>
                </a:lnTo>
                <a:lnTo>
                  <a:pt x="5193" y="1643"/>
                </a:lnTo>
                <a:lnTo>
                  <a:pt x="4154" y="3349"/>
                </a:lnTo>
                <a:lnTo>
                  <a:pt x="4135" y="2661"/>
                </a:lnTo>
                <a:lnTo>
                  <a:pt x="4022" y="2614"/>
                </a:lnTo>
                <a:lnTo>
                  <a:pt x="3908" y="2566"/>
                </a:lnTo>
                <a:lnTo>
                  <a:pt x="3790" y="2521"/>
                </a:lnTo>
                <a:lnTo>
                  <a:pt x="3672" y="2478"/>
                </a:lnTo>
                <a:lnTo>
                  <a:pt x="3551" y="2436"/>
                </a:lnTo>
                <a:lnTo>
                  <a:pt x="3428" y="2394"/>
                </a:lnTo>
                <a:lnTo>
                  <a:pt x="3303" y="2355"/>
                </a:lnTo>
                <a:lnTo>
                  <a:pt x="3178" y="2316"/>
                </a:lnTo>
                <a:lnTo>
                  <a:pt x="3051" y="2279"/>
                </a:lnTo>
                <a:lnTo>
                  <a:pt x="2923" y="2243"/>
                </a:lnTo>
                <a:lnTo>
                  <a:pt x="2793" y="2209"/>
                </a:lnTo>
                <a:lnTo>
                  <a:pt x="2663" y="2174"/>
                </a:lnTo>
                <a:lnTo>
                  <a:pt x="2531" y="2142"/>
                </a:lnTo>
                <a:lnTo>
                  <a:pt x="2397" y="2110"/>
                </a:lnTo>
                <a:lnTo>
                  <a:pt x="2266" y="2080"/>
                </a:lnTo>
                <a:lnTo>
                  <a:pt x="2131" y="2051"/>
                </a:lnTo>
                <a:lnTo>
                  <a:pt x="1996" y="2023"/>
                </a:lnTo>
                <a:lnTo>
                  <a:pt x="1862" y="1996"/>
                </a:lnTo>
                <a:lnTo>
                  <a:pt x="1727" y="1969"/>
                </a:lnTo>
                <a:lnTo>
                  <a:pt x="1592" y="1945"/>
                </a:lnTo>
                <a:lnTo>
                  <a:pt x="1457" y="1920"/>
                </a:lnTo>
                <a:lnTo>
                  <a:pt x="1322" y="1896"/>
                </a:lnTo>
                <a:lnTo>
                  <a:pt x="1187" y="1874"/>
                </a:lnTo>
                <a:lnTo>
                  <a:pt x="1052" y="1852"/>
                </a:lnTo>
                <a:lnTo>
                  <a:pt x="919" y="1832"/>
                </a:lnTo>
                <a:lnTo>
                  <a:pt x="784" y="1813"/>
                </a:lnTo>
                <a:lnTo>
                  <a:pt x="652" y="1793"/>
                </a:lnTo>
                <a:lnTo>
                  <a:pt x="519" y="1775"/>
                </a:lnTo>
                <a:lnTo>
                  <a:pt x="258" y="1742"/>
                </a:lnTo>
                <a:lnTo>
                  <a:pt x="0" y="1711"/>
                </a:lnTo>
                <a:close/>
              </a:path>
            </a:pathLst>
          </a:custGeom>
          <a:gradFill>
            <a:gsLst>
              <a:gs pos="18000">
                <a:srgbClr val="184D72"/>
              </a:gs>
              <a:gs pos="78000">
                <a:srgbClr val="FFC000"/>
              </a:gs>
            </a:gsLst>
            <a:lin ang="0" scaled="1"/>
          </a:gradFill>
          <a:ln>
            <a:noFill/>
          </a:ln>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grpSp>
        <p:nvGrpSpPr>
          <p:cNvPr id="277" name="Group 276">
            <a:extLst>
              <a:ext uri="{FF2B5EF4-FFF2-40B4-BE49-F238E27FC236}">
                <a16:creationId xmlns:a16="http://schemas.microsoft.com/office/drawing/2014/main" id="{9BF9DA7F-0E39-4A7A-B7B7-FBE975621A1E}"/>
              </a:ext>
            </a:extLst>
          </p:cNvPr>
          <p:cNvGrpSpPr/>
          <p:nvPr/>
        </p:nvGrpSpPr>
        <p:grpSpPr>
          <a:xfrm>
            <a:off x="4405017" y="1936900"/>
            <a:ext cx="3484563" cy="3543301"/>
            <a:chOff x="4351338" y="1779588"/>
            <a:chExt cx="3484563" cy="3543301"/>
          </a:xfrm>
          <a:solidFill>
            <a:srgbClr val="FFC000">
              <a:alpha val="53000"/>
            </a:srgbClr>
          </a:solidFill>
        </p:grpSpPr>
        <p:sp>
          <p:nvSpPr>
            <p:cNvPr id="278" name="Freeform 120">
              <a:extLst>
                <a:ext uri="{FF2B5EF4-FFF2-40B4-BE49-F238E27FC236}">
                  <a16:creationId xmlns:a16="http://schemas.microsoft.com/office/drawing/2014/main" id="{8E7E649D-352F-4DB2-9F2F-4DB31592CEEB}"/>
                </a:ext>
              </a:extLst>
            </p:cNvPr>
            <p:cNvSpPr>
              <a:spLocks/>
            </p:cNvSpPr>
            <p:nvPr/>
          </p:nvSpPr>
          <p:spPr bwMode="auto">
            <a:xfrm>
              <a:off x="7318376" y="4602163"/>
              <a:ext cx="115888" cy="100013"/>
            </a:xfrm>
            <a:custGeom>
              <a:avLst/>
              <a:gdLst>
                <a:gd name="T0" fmla="*/ 190 w 217"/>
                <a:gd name="T1" fmla="*/ 189 h 189"/>
                <a:gd name="T2" fmla="*/ 0 w 217"/>
                <a:gd name="T3" fmla="*/ 33 h 189"/>
                <a:gd name="T4" fmla="*/ 27 w 217"/>
                <a:gd name="T5" fmla="*/ 0 h 189"/>
                <a:gd name="T6" fmla="*/ 217 w 217"/>
                <a:gd name="T7" fmla="*/ 154 h 189"/>
                <a:gd name="T8" fmla="*/ 190 w 217"/>
                <a:gd name="T9" fmla="*/ 189 h 189"/>
              </a:gdLst>
              <a:ahLst/>
              <a:cxnLst>
                <a:cxn ang="0">
                  <a:pos x="T0" y="T1"/>
                </a:cxn>
                <a:cxn ang="0">
                  <a:pos x="T2" y="T3"/>
                </a:cxn>
                <a:cxn ang="0">
                  <a:pos x="T4" y="T5"/>
                </a:cxn>
                <a:cxn ang="0">
                  <a:pos x="T6" y="T7"/>
                </a:cxn>
                <a:cxn ang="0">
                  <a:pos x="T8" y="T9"/>
                </a:cxn>
              </a:cxnLst>
              <a:rect l="0" t="0" r="r" b="b"/>
              <a:pathLst>
                <a:path w="217" h="189">
                  <a:moveTo>
                    <a:pt x="190" y="189"/>
                  </a:moveTo>
                  <a:lnTo>
                    <a:pt x="0" y="33"/>
                  </a:lnTo>
                  <a:lnTo>
                    <a:pt x="27" y="0"/>
                  </a:lnTo>
                  <a:lnTo>
                    <a:pt x="217" y="154"/>
                  </a:lnTo>
                  <a:lnTo>
                    <a:pt x="190"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79" name="Freeform 121">
              <a:extLst>
                <a:ext uri="{FF2B5EF4-FFF2-40B4-BE49-F238E27FC236}">
                  <a16:creationId xmlns:a16="http://schemas.microsoft.com/office/drawing/2014/main" id="{0CB44B69-73BC-41EC-A002-F1A107693D1B}"/>
                </a:ext>
              </a:extLst>
            </p:cNvPr>
            <p:cNvSpPr>
              <a:spLocks/>
            </p:cNvSpPr>
            <p:nvPr/>
          </p:nvSpPr>
          <p:spPr bwMode="auto">
            <a:xfrm>
              <a:off x="7345363" y="4568826"/>
              <a:ext cx="117475" cy="96838"/>
            </a:xfrm>
            <a:custGeom>
              <a:avLst/>
              <a:gdLst>
                <a:gd name="T0" fmla="*/ 194 w 220"/>
                <a:gd name="T1" fmla="*/ 184 h 184"/>
                <a:gd name="T2" fmla="*/ 0 w 220"/>
                <a:gd name="T3" fmla="*/ 35 h 184"/>
                <a:gd name="T4" fmla="*/ 26 w 220"/>
                <a:gd name="T5" fmla="*/ 0 h 184"/>
                <a:gd name="T6" fmla="*/ 220 w 220"/>
                <a:gd name="T7" fmla="*/ 149 h 184"/>
                <a:gd name="T8" fmla="*/ 194 w 220"/>
                <a:gd name="T9" fmla="*/ 184 h 184"/>
              </a:gdLst>
              <a:ahLst/>
              <a:cxnLst>
                <a:cxn ang="0">
                  <a:pos x="T0" y="T1"/>
                </a:cxn>
                <a:cxn ang="0">
                  <a:pos x="T2" y="T3"/>
                </a:cxn>
                <a:cxn ang="0">
                  <a:pos x="T4" y="T5"/>
                </a:cxn>
                <a:cxn ang="0">
                  <a:pos x="T6" y="T7"/>
                </a:cxn>
                <a:cxn ang="0">
                  <a:pos x="T8" y="T9"/>
                </a:cxn>
              </a:cxnLst>
              <a:rect l="0" t="0" r="r" b="b"/>
              <a:pathLst>
                <a:path w="220" h="184">
                  <a:moveTo>
                    <a:pt x="194" y="184"/>
                  </a:moveTo>
                  <a:lnTo>
                    <a:pt x="0" y="35"/>
                  </a:lnTo>
                  <a:lnTo>
                    <a:pt x="26" y="0"/>
                  </a:lnTo>
                  <a:lnTo>
                    <a:pt x="220" y="149"/>
                  </a:lnTo>
                  <a:lnTo>
                    <a:pt x="194" y="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80" name="Freeform 122">
              <a:extLst>
                <a:ext uri="{FF2B5EF4-FFF2-40B4-BE49-F238E27FC236}">
                  <a16:creationId xmlns:a16="http://schemas.microsoft.com/office/drawing/2014/main" id="{B085F594-D43F-4057-90AC-42D546B30C24}"/>
                </a:ext>
              </a:extLst>
            </p:cNvPr>
            <p:cNvSpPr>
              <a:spLocks/>
            </p:cNvSpPr>
            <p:nvPr/>
          </p:nvSpPr>
          <p:spPr bwMode="auto">
            <a:xfrm>
              <a:off x="7372351" y="4535488"/>
              <a:ext cx="117475" cy="95250"/>
            </a:xfrm>
            <a:custGeom>
              <a:avLst/>
              <a:gdLst>
                <a:gd name="T0" fmla="*/ 198 w 222"/>
                <a:gd name="T1" fmla="*/ 180 h 180"/>
                <a:gd name="T2" fmla="*/ 0 w 222"/>
                <a:gd name="T3" fmla="*/ 35 h 180"/>
                <a:gd name="T4" fmla="*/ 25 w 222"/>
                <a:gd name="T5" fmla="*/ 0 h 180"/>
                <a:gd name="T6" fmla="*/ 222 w 222"/>
                <a:gd name="T7" fmla="*/ 144 h 180"/>
                <a:gd name="T8" fmla="*/ 198 w 222"/>
                <a:gd name="T9" fmla="*/ 180 h 180"/>
              </a:gdLst>
              <a:ahLst/>
              <a:cxnLst>
                <a:cxn ang="0">
                  <a:pos x="T0" y="T1"/>
                </a:cxn>
                <a:cxn ang="0">
                  <a:pos x="T2" y="T3"/>
                </a:cxn>
                <a:cxn ang="0">
                  <a:pos x="T4" y="T5"/>
                </a:cxn>
                <a:cxn ang="0">
                  <a:pos x="T6" y="T7"/>
                </a:cxn>
                <a:cxn ang="0">
                  <a:pos x="T8" y="T9"/>
                </a:cxn>
              </a:cxnLst>
              <a:rect l="0" t="0" r="r" b="b"/>
              <a:pathLst>
                <a:path w="222" h="180">
                  <a:moveTo>
                    <a:pt x="198" y="180"/>
                  </a:moveTo>
                  <a:lnTo>
                    <a:pt x="0" y="35"/>
                  </a:lnTo>
                  <a:lnTo>
                    <a:pt x="25" y="0"/>
                  </a:lnTo>
                  <a:lnTo>
                    <a:pt x="222" y="144"/>
                  </a:lnTo>
                  <a:lnTo>
                    <a:pt x="198"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81" name="Freeform 123">
              <a:extLst>
                <a:ext uri="{FF2B5EF4-FFF2-40B4-BE49-F238E27FC236}">
                  <a16:creationId xmlns:a16="http://schemas.microsoft.com/office/drawing/2014/main" id="{C9FDB227-63FF-4762-873F-B0A614FCC6D6}"/>
                </a:ext>
              </a:extLst>
            </p:cNvPr>
            <p:cNvSpPr>
              <a:spLocks/>
            </p:cNvSpPr>
            <p:nvPr/>
          </p:nvSpPr>
          <p:spPr bwMode="auto">
            <a:xfrm>
              <a:off x="7397751" y="4500563"/>
              <a:ext cx="119063" cy="92075"/>
            </a:xfrm>
            <a:custGeom>
              <a:avLst/>
              <a:gdLst>
                <a:gd name="T0" fmla="*/ 201 w 225"/>
                <a:gd name="T1" fmla="*/ 175 h 175"/>
                <a:gd name="T2" fmla="*/ 0 w 225"/>
                <a:gd name="T3" fmla="*/ 35 h 175"/>
                <a:gd name="T4" fmla="*/ 24 w 225"/>
                <a:gd name="T5" fmla="*/ 0 h 175"/>
                <a:gd name="T6" fmla="*/ 225 w 225"/>
                <a:gd name="T7" fmla="*/ 139 h 175"/>
                <a:gd name="T8" fmla="*/ 201 w 225"/>
                <a:gd name="T9" fmla="*/ 175 h 175"/>
              </a:gdLst>
              <a:ahLst/>
              <a:cxnLst>
                <a:cxn ang="0">
                  <a:pos x="T0" y="T1"/>
                </a:cxn>
                <a:cxn ang="0">
                  <a:pos x="T2" y="T3"/>
                </a:cxn>
                <a:cxn ang="0">
                  <a:pos x="T4" y="T5"/>
                </a:cxn>
                <a:cxn ang="0">
                  <a:pos x="T6" y="T7"/>
                </a:cxn>
                <a:cxn ang="0">
                  <a:pos x="T8" y="T9"/>
                </a:cxn>
              </a:cxnLst>
              <a:rect l="0" t="0" r="r" b="b"/>
              <a:pathLst>
                <a:path w="225" h="175">
                  <a:moveTo>
                    <a:pt x="201" y="175"/>
                  </a:moveTo>
                  <a:lnTo>
                    <a:pt x="0" y="35"/>
                  </a:lnTo>
                  <a:lnTo>
                    <a:pt x="24" y="0"/>
                  </a:lnTo>
                  <a:lnTo>
                    <a:pt x="225" y="139"/>
                  </a:lnTo>
                  <a:lnTo>
                    <a:pt x="201"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82" name="Freeform 124">
              <a:extLst>
                <a:ext uri="{FF2B5EF4-FFF2-40B4-BE49-F238E27FC236}">
                  <a16:creationId xmlns:a16="http://schemas.microsoft.com/office/drawing/2014/main" id="{6EB0CBC5-C55F-40EF-B362-43A2DBAABF0A}"/>
                </a:ext>
              </a:extLst>
            </p:cNvPr>
            <p:cNvSpPr>
              <a:spLocks/>
            </p:cNvSpPr>
            <p:nvPr/>
          </p:nvSpPr>
          <p:spPr bwMode="auto">
            <a:xfrm>
              <a:off x="7423151" y="4464051"/>
              <a:ext cx="119063" cy="90488"/>
            </a:xfrm>
            <a:custGeom>
              <a:avLst/>
              <a:gdLst>
                <a:gd name="T0" fmla="*/ 204 w 227"/>
                <a:gd name="T1" fmla="*/ 170 h 170"/>
                <a:gd name="T2" fmla="*/ 0 w 227"/>
                <a:gd name="T3" fmla="*/ 37 h 170"/>
                <a:gd name="T4" fmla="*/ 23 w 227"/>
                <a:gd name="T5" fmla="*/ 0 h 170"/>
                <a:gd name="T6" fmla="*/ 227 w 227"/>
                <a:gd name="T7" fmla="*/ 133 h 170"/>
                <a:gd name="T8" fmla="*/ 204 w 227"/>
                <a:gd name="T9" fmla="*/ 170 h 170"/>
              </a:gdLst>
              <a:ahLst/>
              <a:cxnLst>
                <a:cxn ang="0">
                  <a:pos x="T0" y="T1"/>
                </a:cxn>
                <a:cxn ang="0">
                  <a:pos x="T2" y="T3"/>
                </a:cxn>
                <a:cxn ang="0">
                  <a:pos x="T4" y="T5"/>
                </a:cxn>
                <a:cxn ang="0">
                  <a:pos x="T6" y="T7"/>
                </a:cxn>
                <a:cxn ang="0">
                  <a:pos x="T8" y="T9"/>
                </a:cxn>
              </a:cxnLst>
              <a:rect l="0" t="0" r="r" b="b"/>
              <a:pathLst>
                <a:path w="227" h="170">
                  <a:moveTo>
                    <a:pt x="204" y="170"/>
                  </a:moveTo>
                  <a:lnTo>
                    <a:pt x="0" y="37"/>
                  </a:lnTo>
                  <a:lnTo>
                    <a:pt x="23" y="0"/>
                  </a:lnTo>
                  <a:lnTo>
                    <a:pt x="227" y="133"/>
                  </a:lnTo>
                  <a:lnTo>
                    <a:pt x="204"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83" name="Freeform 125">
              <a:extLst>
                <a:ext uri="{FF2B5EF4-FFF2-40B4-BE49-F238E27FC236}">
                  <a16:creationId xmlns:a16="http://schemas.microsoft.com/office/drawing/2014/main" id="{DD9183FC-1CE5-44EF-9932-72F551060628}"/>
                </a:ext>
              </a:extLst>
            </p:cNvPr>
            <p:cNvSpPr>
              <a:spLocks/>
            </p:cNvSpPr>
            <p:nvPr/>
          </p:nvSpPr>
          <p:spPr bwMode="auto">
            <a:xfrm>
              <a:off x="7445376" y="4429126"/>
              <a:ext cx="122238" cy="87313"/>
            </a:xfrm>
            <a:custGeom>
              <a:avLst/>
              <a:gdLst>
                <a:gd name="T0" fmla="*/ 207 w 229"/>
                <a:gd name="T1" fmla="*/ 165 h 165"/>
                <a:gd name="T2" fmla="*/ 0 w 229"/>
                <a:gd name="T3" fmla="*/ 37 h 165"/>
                <a:gd name="T4" fmla="*/ 23 w 229"/>
                <a:gd name="T5" fmla="*/ 0 h 165"/>
                <a:gd name="T6" fmla="*/ 229 w 229"/>
                <a:gd name="T7" fmla="*/ 128 h 165"/>
                <a:gd name="T8" fmla="*/ 207 w 229"/>
                <a:gd name="T9" fmla="*/ 165 h 165"/>
              </a:gdLst>
              <a:ahLst/>
              <a:cxnLst>
                <a:cxn ang="0">
                  <a:pos x="T0" y="T1"/>
                </a:cxn>
                <a:cxn ang="0">
                  <a:pos x="T2" y="T3"/>
                </a:cxn>
                <a:cxn ang="0">
                  <a:pos x="T4" y="T5"/>
                </a:cxn>
                <a:cxn ang="0">
                  <a:pos x="T6" y="T7"/>
                </a:cxn>
                <a:cxn ang="0">
                  <a:pos x="T8" y="T9"/>
                </a:cxn>
              </a:cxnLst>
              <a:rect l="0" t="0" r="r" b="b"/>
              <a:pathLst>
                <a:path w="229" h="165">
                  <a:moveTo>
                    <a:pt x="207" y="165"/>
                  </a:moveTo>
                  <a:lnTo>
                    <a:pt x="0" y="37"/>
                  </a:lnTo>
                  <a:lnTo>
                    <a:pt x="23" y="0"/>
                  </a:lnTo>
                  <a:lnTo>
                    <a:pt x="229" y="128"/>
                  </a:lnTo>
                  <a:lnTo>
                    <a:pt x="207"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84" name="Freeform 126">
              <a:extLst>
                <a:ext uri="{FF2B5EF4-FFF2-40B4-BE49-F238E27FC236}">
                  <a16:creationId xmlns:a16="http://schemas.microsoft.com/office/drawing/2014/main" id="{E7231F5A-2020-4965-BA9C-A9021CFD2339}"/>
                </a:ext>
              </a:extLst>
            </p:cNvPr>
            <p:cNvSpPr>
              <a:spLocks/>
            </p:cNvSpPr>
            <p:nvPr/>
          </p:nvSpPr>
          <p:spPr bwMode="auto">
            <a:xfrm>
              <a:off x="7469188" y="4392613"/>
              <a:ext cx="122238" cy="84138"/>
            </a:xfrm>
            <a:custGeom>
              <a:avLst/>
              <a:gdLst>
                <a:gd name="T0" fmla="*/ 210 w 232"/>
                <a:gd name="T1" fmla="*/ 160 h 160"/>
                <a:gd name="T2" fmla="*/ 0 w 232"/>
                <a:gd name="T3" fmla="*/ 38 h 160"/>
                <a:gd name="T4" fmla="*/ 21 w 232"/>
                <a:gd name="T5" fmla="*/ 0 h 160"/>
                <a:gd name="T6" fmla="*/ 232 w 232"/>
                <a:gd name="T7" fmla="*/ 123 h 160"/>
                <a:gd name="T8" fmla="*/ 210 w 232"/>
                <a:gd name="T9" fmla="*/ 160 h 160"/>
              </a:gdLst>
              <a:ahLst/>
              <a:cxnLst>
                <a:cxn ang="0">
                  <a:pos x="T0" y="T1"/>
                </a:cxn>
                <a:cxn ang="0">
                  <a:pos x="T2" y="T3"/>
                </a:cxn>
                <a:cxn ang="0">
                  <a:pos x="T4" y="T5"/>
                </a:cxn>
                <a:cxn ang="0">
                  <a:pos x="T6" y="T7"/>
                </a:cxn>
                <a:cxn ang="0">
                  <a:pos x="T8" y="T9"/>
                </a:cxn>
              </a:cxnLst>
              <a:rect l="0" t="0" r="r" b="b"/>
              <a:pathLst>
                <a:path w="232" h="160">
                  <a:moveTo>
                    <a:pt x="210" y="160"/>
                  </a:moveTo>
                  <a:lnTo>
                    <a:pt x="0" y="38"/>
                  </a:lnTo>
                  <a:lnTo>
                    <a:pt x="21" y="0"/>
                  </a:lnTo>
                  <a:lnTo>
                    <a:pt x="232" y="123"/>
                  </a:lnTo>
                  <a:lnTo>
                    <a:pt x="210"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85" name="Freeform 127">
              <a:extLst>
                <a:ext uri="{FF2B5EF4-FFF2-40B4-BE49-F238E27FC236}">
                  <a16:creationId xmlns:a16="http://schemas.microsoft.com/office/drawing/2014/main" id="{33DF4167-202B-487D-B26A-D8CFD3FF90FB}"/>
                </a:ext>
              </a:extLst>
            </p:cNvPr>
            <p:cNvSpPr>
              <a:spLocks/>
            </p:cNvSpPr>
            <p:nvPr/>
          </p:nvSpPr>
          <p:spPr bwMode="auto">
            <a:xfrm>
              <a:off x="7489826" y="4354513"/>
              <a:ext cx="123825" cy="82550"/>
            </a:xfrm>
            <a:custGeom>
              <a:avLst/>
              <a:gdLst>
                <a:gd name="T0" fmla="*/ 213 w 234"/>
                <a:gd name="T1" fmla="*/ 155 h 155"/>
                <a:gd name="T2" fmla="*/ 0 w 234"/>
                <a:gd name="T3" fmla="*/ 39 h 155"/>
                <a:gd name="T4" fmla="*/ 21 w 234"/>
                <a:gd name="T5" fmla="*/ 0 h 155"/>
                <a:gd name="T6" fmla="*/ 234 w 234"/>
                <a:gd name="T7" fmla="*/ 118 h 155"/>
                <a:gd name="T8" fmla="*/ 213 w 234"/>
                <a:gd name="T9" fmla="*/ 155 h 155"/>
              </a:gdLst>
              <a:ahLst/>
              <a:cxnLst>
                <a:cxn ang="0">
                  <a:pos x="T0" y="T1"/>
                </a:cxn>
                <a:cxn ang="0">
                  <a:pos x="T2" y="T3"/>
                </a:cxn>
                <a:cxn ang="0">
                  <a:pos x="T4" y="T5"/>
                </a:cxn>
                <a:cxn ang="0">
                  <a:pos x="T6" y="T7"/>
                </a:cxn>
                <a:cxn ang="0">
                  <a:pos x="T8" y="T9"/>
                </a:cxn>
              </a:cxnLst>
              <a:rect l="0" t="0" r="r" b="b"/>
              <a:pathLst>
                <a:path w="234" h="155">
                  <a:moveTo>
                    <a:pt x="213" y="155"/>
                  </a:moveTo>
                  <a:lnTo>
                    <a:pt x="0" y="39"/>
                  </a:lnTo>
                  <a:lnTo>
                    <a:pt x="21" y="0"/>
                  </a:lnTo>
                  <a:lnTo>
                    <a:pt x="234" y="118"/>
                  </a:lnTo>
                  <a:lnTo>
                    <a:pt x="213"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86" name="Freeform 128">
              <a:extLst>
                <a:ext uri="{FF2B5EF4-FFF2-40B4-BE49-F238E27FC236}">
                  <a16:creationId xmlns:a16="http://schemas.microsoft.com/office/drawing/2014/main" id="{07CE7712-689E-48BD-A2D3-ABF9427A68EA}"/>
                </a:ext>
              </a:extLst>
            </p:cNvPr>
            <p:cNvSpPr>
              <a:spLocks/>
            </p:cNvSpPr>
            <p:nvPr/>
          </p:nvSpPr>
          <p:spPr bwMode="auto">
            <a:xfrm>
              <a:off x="7510463" y="4318001"/>
              <a:ext cx="125413" cy="79375"/>
            </a:xfrm>
            <a:custGeom>
              <a:avLst/>
              <a:gdLst>
                <a:gd name="T0" fmla="*/ 216 w 236"/>
                <a:gd name="T1" fmla="*/ 150 h 150"/>
                <a:gd name="T2" fmla="*/ 0 w 236"/>
                <a:gd name="T3" fmla="*/ 38 h 150"/>
                <a:gd name="T4" fmla="*/ 19 w 236"/>
                <a:gd name="T5" fmla="*/ 0 h 150"/>
                <a:gd name="T6" fmla="*/ 236 w 236"/>
                <a:gd name="T7" fmla="*/ 110 h 150"/>
                <a:gd name="T8" fmla="*/ 216 w 236"/>
                <a:gd name="T9" fmla="*/ 150 h 150"/>
              </a:gdLst>
              <a:ahLst/>
              <a:cxnLst>
                <a:cxn ang="0">
                  <a:pos x="T0" y="T1"/>
                </a:cxn>
                <a:cxn ang="0">
                  <a:pos x="T2" y="T3"/>
                </a:cxn>
                <a:cxn ang="0">
                  <a:pos x="T4" y="T5"/>
                </a:cxn>
                <a:cxn ang="0">
                  <a:pos x="T6" y="T7"/>
                </a:cxn>
                <a:cxn ang="0">
                  <a:pos x="T8" y="T9"/>
                </a:cxn>
              </a:cxnLst>
              <a:rect l="0" t="0" r="r" b="b"/>
              <a:pathLst>
                <a:path w="236" h="150">
                  <a:moveTo>
                    <a:pt x="216" y="150"/>
                  </a:moveTo>
                  <a:lnTo>
                    <a:pt x="0" y="38"/>
                  </a:lnTo>
                  <a:lnTo>
                    <a:pt x="19" y="0"/>
                  </a:lnTo>
                  <a:lnTo>
                    <a:pt x="236" y="110"/>
                  </a:lnTo>
                  <a:lnTo>
                    <a:pt x="216"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87" name="Freeform 129">
              <a:extLst>
                <a:ext uri="{FF2B5EF4-FFF2-40B4-BE49-F238E27FC236}">
                  <a16:creationId xmlns:a16="http://schemas.microsoft.com/office/drawing/2014/main" id="{5151E05E-FFDA-4E8D-A9A9-5D9544310504}"/>
                </a:ext>
              </a:extLst>
            </p:cNvPr>
            <p:cNvSpPr>
              <a:spLocks/>
            </p:cNvSpPr>
            <p:nvPr/>
          </p:nvSpPr>
          <p:spPr bwMode="auto">
            <a:xfrm>
              <a:off x="7531101" y="4278313"/>
              <a:ext cx="125413" cy="77788"/>
            </a:xfrm>
            <a:custGeom>
              <a:avLst/>
              <a:gdLst>
                <a:gd name="T0" fmla="*/ 220 w 238"/>
                <a:gd name="T1" fmla="*/ 145 h 145"/>
                <a:gd name="T2" fmla="*/ 0 w 238"/>
                <a:gd name="T3" fmla="*/ 40 h 145"/>
                <a:gd name="T4" fmla="*/ 19 w 238"/>
                <a:gd name="T5" fmla="*/ 0 h 145"/>
                <a:gd name="T6" fmla="*/ 238 w 238"/>
                <a:gd name="T7" fmla="*/ 106 h 145"/>
                <a:gd name="T8" fmla="*/ 220 w 238"/>
                <a:gd name="T9" fmla="*/ 145 h 145"/>
              </a:gdLst>
              <a:ahLst/>
              <a:cxnLst>
                <a:cxn ang="0">
                  <a:pos x="T0" y="T1"/>
                </a:cxn>
                <a:cxn ang="0">
                  <a:pos x="T2" y="T3"/>
                </a:cxn>
                <a:cxn ang="0">
                  <a:pos x="T4" y="T5"/>
                </a:cxn>
                <a:cxn ang="0">
                  <a:pos x="T6" y="T7"/>
                </a:cxn>
                <a:cxn ang="0">
                  <a:pos x="T8" y="T9"/>
                </a:cxn>
              </a:cxnLst>
              <a:rect l="0" t="0" r="r" b="b"/>
              <a:pathLst>
                <a:path w="238" h="145">
                  <a:moveTo>
                    <a:pt x="220" y="145"/>
                  </a:moveTo>
                  <a:lnTo>
                    <a:pt x="0" y="40"/>
                  </a:lnTo>
                  <a:lnTo>
                    <a:pt x="19" y="0"/>
                  </a:lnTo>
                  <a:lnTo>
                    <a:pt x="238" y="106"/>
                  </a:lnTo>
                  <a:lnTo>
                    <a:pt x="220" y="1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88" name="Freeform 130">
              <a:extLst>
                <a:ext uri="{FF2B5EF4-FFF2-40B4-BE49-F238E27FC236}">
                  <a16:creationId xmlns:a16="http://schemas.microsoft.com/office/drawing/2014/main" id="{13F2E8A5-9917-4D3E-BFB9-0DCE4BD0339A}"/>
                </a:ext>
              </a:extLst>
            </p:cNvPr>
            <p:cNvSpPr>
              <a:spLocks/>
            </p:cNvSpPr>
            <p:nvPr/>
          </p:nvSpPr>
          <p:spPr bwMode="auto">
            <a:xfrm>
              <a:off x="7550151" y="4240213"/>
              <a:ext cx="125413" cy="73025"/>
            </a:xfrm>
            <a:custGeom>
              <a:avLst/>
              <a:gdLst>
                <a:gd name="T0" fmla="*/ 222 w 239"/>
                <a:gd name="T1" fmla="*/ 139 h 139"/>
                <a:gd name="T2" fmla="*/ 0 w 239"/>
                <a:gd name="T3" fmla="*/ 39 h 139"/>
                <a:gd name="T4" fmla="*/ 18 w 239"/>
                <a:gd name="T5" fmla="*/ 0 h 139"/>
                <a:gd name="T6" fmla="*/ 239 w 239"/>
                <a:gd name="T7" fmla="*/ 100 h 139"/>
                <a:gd name="T8" fmla="*/ 222 w 239"/>
                <a:gd name="T9" fmla="*/ 139 h 139"/>
              </a:gdLst>
              <a:ahLst/>
              <a:cxnLst>
                <a:cxn ang="0">
                  <a:pos x="T0" y="T1"/>
                </a:cxn>
                <a:cxn ang="0">
                  <a:pos x="T2" y="T3"/>
                </a:cxn>
                <a:cxn ang="0">
                  <a:pos x="T4" y="T5"/>
                </a:cxn>
                <a:cxn ang="0">
                  <a:pos x="T6" y="T7"/>
                </a:cxn>
                <a:cxn ang="0">
                  <a:pos x="T8" y="T9"/>
                </a:cxn>
              </a:cxnLst>
              <a:rect l="0" t="0" r="r" b="b"/>
              <a:pathLst>
                <a:path w="239" h="139">
                  <a:moveTo>
                    <a:pt x="222" y="139"/>
                  </a:moveTo>
                  <a:lnTo>
                    <a:pt x="0" y="39"/>
                  </a:lnTo>
                  <a:lnTo>
                    <a:pt x="18" y="0"/>
                  </a:lnTo>
                  <a:lnTo>
                    <a:pt x="239" y="100"/>
                  </a:lnTo>
                  <a:lnTo>
                    <a:pt x="222"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89" name="Freeform 131">
              <a:extLst>
                <a:ext uri="{FF2B5EF4-FFF2-40B4-BE49-F238E27FC236}">
                  <a16:creationId xmlns:a16="http://schemas.microsoft.com/office/drawing/2014/main" id="{8899C07C-E2E1-4729-AD62-F11E9B5FED46}"/>
                </a:ext>
              </a:extLst>
            </p:cNvPr>
            <p:cNvSpPr>
              <a:spLocks/>
            </p:cNvSpPr>
            <p:nvPr/>
          </p:nvSpPr>
          <p:spPr bwMode="auto">
            <a:xfrm>
              <a:off x="7567613" y="4202113"/>
              <a:ext cx="127000" cy="69850"/>
            </a:xfrm>
            <a:custGeom>
              <a:avLst/>
              <a:gdLst>
                <a:gd name="T0" fmla="*/ 226 w 241"/>
                <a:gd name="T1" fmla="*/ 133 h 133"/>
                <a:gd name="T2" fmla="*/ 0 w 241"/>
                <a:gd name="T3" fmla="*/ 39 h 133"/>
                <a:gd name="T4" fmla="*/ 17 w 241"/>
                <a:gd name="T5" fmla="*/ 0 h 133"/>
                <a:gd name="T6" fmla="*/ 241 w 241"/>
                <a:gd name="T7" fmla="*/ 92 h 133"/>
                <a:gd name="T8" fmla="*/ 226 w 241"/>
                <a:gd name="T9" fmla="*/ 133 h 133"/>
              </a:gdLst>
              <a:ahLst/>
              <a:cxnLst>
                <a:cxn ang="0">
                  <a:pos x="T0" y="T1"/>
                </a:cxn>
                <a:cxn ang="0">
                  <a:pos x="T2" y="T3"/>
                </a:cxn>
                <a:cxn ang="0">
                  <a:pos x="T4" y="T5"/>
                </a:cxn>
                <a:cxn ang="0">
                  <a:pos x="T6" y="T7"/>
                </a:cxn>
                <a:cxn ang="0">
                  <a:pos x="T8" y="T9"/>
                </a:cxn>
              </a:cxnLst>
              <a:rect l="0" t="0" r="r" b="b"/>
              <a:pathLst>
                <a:path w="241" h="133">
                  <a:moveTo>
                    <a:pt x="226" y="133"/>
                  </a:moveTo>
                  <a:lnTo>
                    <a:pt x="0" y="39"/>
                  </a:lnTo>
                  <a:lnTo>
                    <a:pt x="17" y="0"/>
                  </a:lnTo>
                  <a:lnTo>
                    <a:pt x="241" y="92"/>
                  </a:lnTo>
                  <a:lnTo>
                    <a:pt x="226"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90" name="Freeform 132">
              <a:extLst>
                <a:ext uri="{FF2B5EF4-FFF2-40B4-BE49-F238E27FC236}">
                  <a16:creationId xmlns:a16="http://schemas.microsoft.com/office/drawing/2014/main" id="{81FFFA05-2990-4F51-8934-60F87E14E2B6}"/>
                </a:ext>
              </a:extLst>
            </p:cNvPr>
            <p:cNvSpPr>
              <a:spLocks/>
            </p:cNvSpPr>
            <p:nvPr/>
          </p:nvSpPr>
          <p:spPr bwMode="auto">
            <a:xfrm>
              <a:off x="7707313" y="3481388"/>
              <a:ext cx="128588" cy="30163"/>
            </a:xfrm>
            <a:custGeom>
              <a:avLst/>
              <a:gdLst>
                <a:gd name="T0" fmla="*/ 245 w 245"/>
                <a:gd name="T1" fmla="*/ 43 h 57"/>
                <a:gd name="T2" fmla="*/ 3 w 245"/>
                <a:gd name="T3" fmla="*/ 57 h 57"/>
                <a:gd name="T4" fmla="*/ 0 w 245"/>
                <a:gd name="T5" fmla="*/ 14 h 57"/>
                <a:gd name="T6" fmla="*/ 242 w 245"/>
                <a:gd name="T7" fmla="*/ 0 h 57"/>
                <a:gd name="T8" fmla="*/ 245 w 245"/>
                <a:gd name="T9" fmla="*/ 43 h 57"/>
              </a:gdLst>
              <a:ahLst/>
              <a:cxnLst>
                <a:cxn ang="0">
                  <a:pos x="T0" y="T1"/>
                </a:cxn>
                <a:cxn ang="0">
                  <a:pos x="T2" y="T3"/>
                </a:cxn>
                <a:cxn ang="0">
                  <a:pos x="T4" y="T5"/>
                </a:cxn>
                <a:cxn ang="0">
                  <a:pos x="T6" y="T7"/>
                </a:cxn>
                <a:cxn ang="0">
                  <a:pos x="T8" y="T9"/>
                </a:cxn>
              </a:cxnLst>
              <a:rect l="0" t="0" r="r" b="b"/>
              <a:pathLst>
                <a:path w="245" h="57">
                  <a:moveTo>
                    <a:pt x="245" y="43"/>
                  </a:moveTo>
                  <a:lnTo>
                    <a:pt x="3" y="57"/>
                  </a:lnTo>
                  <a:lnTo>
                    <a:pt x="0" y="14"/>
                  </a:lnTo>
                  <a:lnTo>
                    <a:pt x="242" y="0"/>
                  </a:lnTo>
                  <a:lnTo>
                    <a:pt x="245"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91" name="Freeform 133">
              <a:extLst>
                <a:ext uri="{FF2B5EF4-FFF2-40B4-BE49-F238E27FC236}">
                  <a16:creationId xmlns:a16="http://schemas.microsoft.com/office/drawing/2014/main" id="{284B8316-2688-412E-97B4-A2AD5E0FCF61}"/>
                </a:ext>
              </a:extLst>
            </p:cNvPr>
            <p:cNvSpPr>
              <a:spLocks/>
            </p:cNvSpPr>
            <p:nvPr/>
          </p:nvSpPr>
          <p:spPr bwMode="auto">
            <a:xfrm>
              <a:off x="7704138" y="3435351"/>
              <a:ext cx="130175" cy="33338"/>
            </a:xfrm>
            <a:custGeom>
              <a:avLst/>
              <a:gdLst>
                <a:gd name="T0" fmla="*/ 245 w 245"/>
                <a:gd name="T1" fmla="*/ 44 h 64"/>
                <a:gd name="T2" fmla="*/ 4 w 245"/>
                <a:gd name="T3" fmla="*/ 64 h 64"/>
                <a:gd name="T4" fmla="*/ 0 w 245"/>
                <a:gd name="T5" fmla="*/ 21 h 64"/>
                <a:gd name="T6" fmla="*/ 242 w 245"/>
                <a:gd name="T7" fmla="*/ 0 h 64"/>
                <a:gd name="T8" fmla="*/ 245 w 245"/>
                <a:gd name="T9" fmla="*/ 44 h 64"/>
              </a:gdLst>
              <a:ahLst/>
              <a:cxnLst>
                <a:cxn ang="0">
                  <a:pos x="T0" y="T1"/>
                </a:cxn>
                <a:cxn ang="0">
                  <a:pos x="T2" y="T3"/>
                </a:cxn>
                <a:cxn ang="0">
                  <a:pos x="T4" y="T5"/>
                </a:cxn>
                <a:cxn ang="0">
                  <a:pos x="T6" y="T7"/>
                </a:cxn>
                <a:cxn ang="0">
                  <a:pos x="T8" y="T9"/>
                </a:cxn>
              </a:cxnLst>
              <a:rect l="0" t="0" r="r" b="b"/>
              <a:pathLst>
                <a:path w="245" h="64">
                  <a:moveTo>
                    <a:pt x="245" y="44"/>
                  </a:moveTo>
                  <a:lnTo>
                    <a:pt x="4" y="64"/>
                  </a:lnTo>
                  <a:lnTo>
                    <a:pt x="0" y="21"/>
                  </a:lnTo>
                  <a:lnTo>
                    <a:pt x="242" y="0"/>
                  </a:lnTo>
                  <a:lnTo>
                    <a:pt x="245"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92" name="Freeform 134">
              <a:extLst>
                <a:ext uri="{FF2B5EF4-FFF2-40B4-BE49-F238E27FC236}">
                  <a16:creationId xmlns:a16="http://schemas.microsoft.com/office/drawing/2014/main" id="{839255B5-BAB4-4BAC-95DD-60FF7C5E89DD}"/>
                </a:ext>
              </a:extLst>
            </p:cNvPr>
            <p:cNvSpPr>
              <a:spLocks/>
            </p:cNvSpPr>
            <p:nvPr/>
          </p:nvSpPr>
          <p:spPr bwMode="auto">
            <a:xfrm>
              <a:off x="7700963" y="3389313"/>
              <a:ext cx="130175" cy="36513"/>
            </a:xfrm>
            <a:custGeom>
              <a:avLst/>
              <a:gdLst>
                <a:gd name="T0" fmla="*/ 246 w 246"/>
                <a:gd name="T1" fmla="*/ 44 h 71"/>
                <a:gd name="T2" fmla="*/ 5 w 246"/>
                <a:gd name="T3" fmla="*/ 71 h 71"/>
                <a:gd name="T4" fmla="*/ 0 w 246"/>
                <a:gd name="T5" fmla="*/ 27 h 71"/>
                <a:gd name="T6" fmla="*/ 242 w 246"/>
                <a:gd name="T7" fmla="*/ 0 h 71"/>
                <a:gd name="T8" fmla="*/ 246 w 246"/>
                <a:gd name="T9" fmla="*/ 44 h 71"/>
              </a:gdLst>
              <a:ahLst/>
              <a:cxnLst>
                <a:cxn ang="0">
                  <a:pos x="T0" y="T1"/>
                </a:cxn>
                <a:cxn ang="0">
                  <a:pos x="T2" y="T3"/>
                </a:cxn>
                <a:cxn ang="0">
                  <a:pos x="T4" y="T5"/>
                </a:cxn>
                <a:cxn ang="0">
                  <a:pos x="T6" y="T7"/>
                </a:cxn>
                <a:cxn ang="0">
                  <a:pos x="T8" y="T9"/>
                </a:cxn>
              </a:cxnLst>
              <a:rect l="0" t="0" r="r" b="b"/>
              <a:pathLst>
                <a:path w="246" h="71">
                  <a:moveTo>
                    <a:pt x="246" y="44"/>
                  </a:moveTo>
                  <a:lnTo>
                    <a:pt x="5" y="71"/>
                  </a:lnTo>
                  <a:lnTo>
                    <a:pt x="0" y="27"/>
                  </a:lnTo>
                  <a:lnTo>
                    <a:pt x="242" y="0"/>
                  </a:lnTo>
                  <a:lnTo>
                    <a:pt x="246"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93" name="Freeform 135">
              <a:extLst>
                <a:ext uri="{FF2B5EF4-FFF2-40B4-BE49-F238E27FC236}">
                  <a16:creationId xmlns:a16="http://schemas.microsoft.com/office/drawing/2014/main" id="{0788160A-059C-41A6-8F0C-5C5F00BCCEA4}"/>
                </a:ext>
              </a:extLst>
            </p:cNvPr>
            <p:cNvSpPr>
              <a:spLocks/>
            </p:cNvSpPr>
            <p:nvPr/>
          </p:nvSpPr>
          <p:spPr bwMode="auto">
            <a:xfrm>
              <a:off x="7697788" y="3343276"/>
              <a:ext cx="130175" cy="39688"/>
            </a:xfrm>
            <a:custGeom>
              <a:avLst/>
              <a:gdLst>
                <a:gd name="T0" fmla="*/ 246 w 246"/>
                <a:gd name="T1" fmla="*/ 44 h 77"/>
                <a:gd name="T2" fmla="*/ 5 w 246"/>
                <a:gd name="T3" fmla="*/ 77 h 77"/>
                <a:gd name="T4" fmla="*/ 0 w 246"/>
                <a:gd name="T5" fmla="*/ 33 h 77"/>
                <a:gd name="T6" fmla="*/ 240 w 246"/>
                <a:gd name="T7" fmla="*/ 0 h 77"/>
                <a:gd name="T8" fmla="*/ 246 w 246"/>
                <a:gd name="T9" fmla="*/ 44 h 77"/>
              </a:gdLst>
              <a:ahLst/>
              <a:cxnLst>
                <a:cxn ang="0">
                  <a:pos x="T0" y="T1"/>
                </a:cxn>
                <a:cxn ang="0">
                  <a:pos x="T2" y="T3"/>
                </a:cxn>
                <a:cxn ang="0">
                  <a:pos x="T4" y="T5"/>
                </a:cxn>
                <a:cxn ang="0">
                  <a:pos x="T6" y="T7"/>
                </a:cxn>
                <a:cxn ang="0">
                  <a:pos x="T8" y="T9"/>
                </a:cxn>
              </a:cxnLst>
              <a:rect l="0" t="0" r="r" b="b"/>
              <a:pathLst>
                <a:path w="246" h="77">
                  <a:moveTo>
                    <a:pt x="246" y="44"/>
                  </a:moveTo>
                  <a:lnTo>
                    <a:pt x="5" y="77"/>
                  </a:lnTo>
                  <a:lnTo>
                    <a:pt x="0" y="33"/>
                  </a:lnTo>
                  <a:lnTo>
                    <a:pt x="240" y="0"/>
                  </a:lnTo>
                  <a:lnTo>
                    <a:pt x="246"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94" name="Freeform 136">
              <a:extLst>
                <a:ext uri="{FF2B5EF4-FFF2-40B4-BE49-F238E27FC236}">
                  <a16:creationId xmlns:a16="http://schemas.microsoft.com/office/drawing/2014/main" id="{F984F094-3CD8-4733-83D4-87896F7A64B9}"/>
                </a:ext>
              </a:extLst>
            </p:cNvPr>
            <p:cNvSpPr>
              <a:spLocks/>
            </p:cNvSpPr>
            <p:nvPr/>
          </p:nvSpPr>
          <p:spPr bwMode="auto">
            <a:xfrm>
              <a:off x="7691438" y="3297238"/>
              <a:ext cx="130175" cy="42863"/>
            </a:xfrm>
            <a:custGeom>
              <a:avLst/>
              <a:gdLst>
                <a:gd name="T0" fmla="*/ 246 w 246"/>
                <a:gd name="T1" fmla="*/ 44 h 83"/>
                <a:gd name="T2" fmla="*/ 6 w 246"/>
                <a:gd name="T3" fmla="*/ 83 h 83"/>
                <a:gd name="T4" fmla="*/ 0 w 246"/>
                <a:gd name="T5" fmla="*/ 40 h 83"/>
                <a:gd name="T6" fmla="*/ 240 w 246"/>
                <a:gd name="T7" fmla="*/ 0 h 83"/>
                <a:gd name="T8" fmla="*/ 246 w 246"/>
                <a:gd name="T9" fmla="*/ 44 h 83"/>
              </a:gdLst>
              <a:ahLst/>
              <a:cxnLst>
                <a:cxn ang="0">
                  <a:pos x="T0" y="T1"/>
                </a:cxn>
                <a:cxn ang="0">
                  <a:pos x="T2" y="T3"/>
                </a:cxn>
                <a:cxn ang="0">
                  <a:pos x="T4" y="T5"/>
                </a:cxn>
                <a:cxn ang="0">
                  <a:pos x="T6" y="T7"/>
                </a:cxn>
                <a:cxn ang="0">
                  <a:pos x="T8" y="T9"/>
                </a:cxn>
              </a:cxnLst>
              <a:rect l="0" t="0" r="r" b="b"/>
              <a:pathLst>
                <a:path w="246" h="83">
                  <a:moveTo>
                    <a:pt x="246" y="44"/>
                  </a:moveTo>
                  <a:lnTo>
                    <a:pt x="6" y="83"/>
                  </a:lnTo>
                  <a:lnTo>
                    <a:pt x="0" y="40"/>
                  </a:lnTo>
                  <a:lnTo>
                    <a:pt x="240" y="0"/>
                  </a:lnTo>
                  <a:lnTo>
                    <a:pt x="246"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95" name="Freeform 137">
              <a:extLst>
                <a:ext uri="{FF2B5EF4-FFF2-40B4-BE49-F238E27FC236}">
                  <a16:creationId xmlns:a16="http://schemas.microsoft.com/office/drawing/2014/main" id="{44C573C7-8406-4322-9EAE-3B8D499CF3A2}"/>
                </a:ext>
              </a:extLst>
            </p:cNvPr>
            <p:cNvSpPr>
              <a:spLocks/>
            </p:cNvSpPr>
            <p:nvPr/>
          </p:nvSpPr>
          <p:spPr bwMode="auto">
            <a:xfrm>
              <a:off x="7685088" y="3251201"/>
              <a:ext cx="130175" cy="46038"/>
            </a:xfrm>
            <a:custGeom>
              <a:avLst/>
              <a:gdLst>
                <a:gd name="T0" fmla="*/ 246 w 246"/>
                <a:gd name="T1" fmla="*/ 42 h 88"/>
                <a:gd name="T2" fmla="*/ 8 w 246"/>
                <a:gd name="T3" fmla="*/ 88 h 88"/>
                <a:gd name="T4" fmla="*/ 0 w 246"/>
                <a:gd name="T5" fmla="*/ 46 h 88"/>
                <a:gd name="T6" fmla="*/ 238 w 246"/>
                <a:gd name="T7" fmla="*/ 0 h 88"/>
                <a:gd name="T8" fmla="*/ 246 w 246"/>
                <a:gd name="T9" fmla="*/ 42 h 88"/>
              </a:gdLst>
              <a:ahLst/>
              <a:cxnLst>
                <a:cxn ang="0">
                  <a:pos x="T0" y="T1"/>
                </a:cxn>
                <a:cxn ang="0">
                  <a:pos x="T2" y="T3"/>
                </a:cxn>
                <a:cxn ang="0">
                  <a:pos x="T4" y="T5"/>
                </a:cxn>
                <a:cxn ang="0">
                  <a:pos x="T6" y="T7"/>
                </a:cxn>
                <a:cxn ang="0">
                  <a:pos x="T8" y="T9"/>
                </a:cxn>
              </a:cxnLst>
              <a:rect l="0" t="0" r="r" b="b"/>
              <a:pathLst>
                <a:path w="246" h="88">
                  <a:moveTo>
                    <a:pt x="246" y="42"/>
                  </a:moveTo>
                  <a:lnTo>
                    <a:pt x="8" y="88"/>
                  </a:lnTo>
                  <a:lnTo>
                    <a:pt x="0" y="46"/>
                  </a:lnTo>
                  <a:lnTo>
                    <a:pt x="238" y="0"/>
                  </a:lnTo>
                  <a:lnTo>
                    <a:pt x="246"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96" name="Freeform 138">
              <a:extLst>
                <a:ext uri="{FF2B5EF4-FFF2-40B4-BE49-F238E27FC236}">
                  <a16:creationId xmlns:a16="http://schemas.microsoft.com/office/drawing/2014/main" id="{5F3EC73C-AFF5-4F82-A6A1-90FA07EBC148}"/>
                </a:ext>
              </a:extLst>
            </p:cNvPr>
            <p:cNvSpPr>
              <a:spLocks/>
            </p:cNvSpPr>
            <p:nvPr/>
          </p:nvSpPr>
          <p:spPr bwMode="auto">
            <a:xfrm>
              <a:off x="7677151" y="3205163"/>
              <a:ext cx="130175" cy="50800"/>
            </a:xfrm>
            <a:custGeom>
              <a:avLst/>
              <a:gdLst>
                <a:gd name="T0" fmla="*/ 246 w 246"/>
                <a:gd name="T1" fmla="*/ 42 h 95"/>
                <a:gd name="T2" fmla="*/ 9 w 246"/>
                <a:gd name="T3" fmla="*/ 95 h 95"/>
                <a:gd name="T4" fmla="*/ 0 w 246"/>
                <a:gd name="T5" fmla="*/ 51 h 95"/>
                <a:gd name="T6" fmla="*/ 237 w 246"/>
                <a:gd name="T7" fmla="*/ 0 h 95"/>
                <a:gd name="T8" fmla="*/ 246 w 246"/>
                <a:gd name="T9" fmla="*/ 42 h 95"/>
              </a:gdLst>
              <a:ahLst/>
              <a:cxnLst>
                <a:cxn ang="0">
                  <a:pos x="T0" y="T1"/>
                </a:cxn>
                <a:cxn ang="0">
                  <a:pos x="T2" y="T3"/>
                </a:cxn>
                <a:cxn ang="0">
                  <a:pos x="T4" y="T5"/>
                </a:cxn>
                <a:cxn ang="0">
                  <a:pos x="T6" y="T7"/>
                </a:cxn>
                <a:cxn ang="0">
                  <a:pos x="T8" y="T9"/>
                </a:cxn>
              </a:cxnLst>
              <a:rect l="0" t="0" r="r" b="b"/>
              <a:pathLst>
                <a:path w="246" h="95">
                  <a:moveTo>
                    <a:pt x="246" y="42"/>
                  </a:moveTo>
                  <a:lnTo>
                    <a:pt x="9" y="95"/>
                  </a:lnTo>
                  <a:lnTo>
                    <a:pt x="0" y="51"/>
                  </a:lnTo>
                  <a:lnTo>
                    <a:pt x="237" y="0"/>
                  </a:lnTo>
                  <a:lnTo>
                    <a:pt x="246"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97" name="Freeform 139">
              <a:extLst>
                <a:ext uri="{FF2B5EF4-FFF2-40B4-BE49-F238E27FC236}">
                  <a16:creationId xmlns:a16="http://schemas.microsoft.com/office/drawing/2014/main" id="{F4A70315-0826-447F-B0CB-A68ACAE37AC6}"/>
                </a:ext>
              </a:extLst>
            </p:cNvPr>
            <p:cNvSpPr>
              <a:spLocks/>
            </p:cNvSpPr>
            <p:nvPr/>
          </p:nvSpPr>
          <p:spPr bwMode="auto">
            <a:xfrm>
              <a:off x="7669213" y="3160713"/>
              <a:ext cx="130175" cy="52388"/>
            </a:xfrm>
            <a:custGeom>
              <a:avLst/>
              <a:gdLst>
                <a:gd name="T0" fmla="*/ 246 w 246"/>
                <a:gd name="T1" fmla="*/ 43 h 100"/>
                <a:gd name="T2" fmla="*/ 11 w 246"/>
                <a:gd name="T3" fmla="*/ 100 h 100"/>
                <a:gd name="T4" fmla="*/ 0 w 246"/>
                <a:gd name="T5" fmla="*/ 59 h 100"/>
                <a:gd name="T6" fmla="*/ 236 w 246"/>
                <a:gd name="T7" fmla="*/ 0 h 100"/>
                <a:gd name="T8" fmla="*/ 246 w 246"/>
                <a:gd name="T9" fmla="*/ 43 h 100"/>
              </a:gdLst>
              <a:ahLst/>
              <a:cxnLst>
                <a:cxn ang="0">
                  <a:pos x="T0" y="T1"/>
                </a:cxn>
                <a:cxn ang="0">
                  <a:pos x="T2" y="T3"/>
                </a:cxn>
                <a:cxn ang="0">
                  <a:pos x="T4" y="T5"/>
                </a:cxn>
                <a:cxn ang="0">
                  <a:pos x="T6" y="T7"/>
                </a:cxn>
                <a:cxn ang="0">
                  <a:pos x="T8" y="T9"/>
                </a:cxn>
              </a:cxnLst>
              <a:rect l="0" t="0" r="r" b="b"/>
              <a:pathLst>
                <a:path w="246" h="100">
                  <a:moveTo>
                    <a:pt x="246" y="43"/>
                  </a:moveTo>
                  <a:lnTo>
                    <a:pt x="11" y="100"/>
                  </a:lnTo>
                  <a:lnTo>
                    <a:pt x="0" y="59"/>
                  </a:lnTo>
                  <a:lnTo>
                    <a:pt x="236" y="0"/>
                  </a:lnTo>
                  <a:lnTo>
                    <a:pt x="246"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98" name="Freeform 140">
              <a:extLst>
                <a:ext uri="{FF2B5EF4-FFF2-40B4-BE49-F238E27FC236}">
                  <a16:creationId xmlns:a16="http://schemas.microsoft.com/office/drawing/2014/main" id="{35D3F113-973A-4B99-BAE6-F59A0FD744BF}"/>
                </a:ext>
              </a:extLst>
            </p:cNvPr>
            <p:cNvSpPr>
              <a:spLocks/>
            </p:cNvSpPr>
            <p:nvPr/>
          </p:nvSpPr>
          <p:spPr bwMode="auto">
            <a:xfrm>
              <a:off x="7659688" y="3114676"/>
              <a:ext cx="128588" cy="57150"/>
            </a:xfrm>
            <a:custGeom>
              <a:avLst/>
              <a:gdLst>
                <a:gd name="T0" fmla="*/ 245 w 245"/>
                <a:gd name="T1" fmla="*/ 43 h 108"/>
                <a:gd name="T2" fmla="*/ 11 w 245"/>
                <a:gd name="T3" fmla="*/ 108 h 108"/>
                <a:gd name="T4" fmla="*/ 0 w 245"/>
                <a:gd name="T5" fmla="*/ 66 h 108"/>
                <a:gd name="T6" fmla="*/ 234 w 245"/>
                <a:gd name="T7" fmla="*/ 0 h 108"/>
                <a:gd name="T8" fmla="*/ 245 w 245"/>
                <a:gd name="T9" fmla="*/ 43 h 108"/>
              </a:gdLst>
              <a:ahLst/>
              <a:cxnLst>
                <a:cxn ang="0">
                  <a:pos x="T0" y="T1"/>
                </a:cxn>
                <a:cxn ang="0">
                  <a:pos x="T2" y="T3"/>
                </a:cxn>
                <a:cxn ang="0">
                  <a:pos x="T4" y="T5"/>
                </a:cxn>
                <a:cxn ang="0">
                  <a:pos x="T6" y="T7"/>
                </a:cxn>
                <a:cxn ang="0">
                  <a:pos x="T8" y="T9"/>
                </a:cxn>
              </a:cxnLst>
              <a:rect l="0" t="0" r="r" b="b"/>
              <a:pathLst>
                <a:path w="245" h="108">
                  <a:moveTo>
                    <a:pt x="245" y="43"/>
                  </a:moveTo>
                  <a:lnTo>
                    <a:pt x="11" y="108"/>
                  </a:lnTo>
                  <a:lnTo>
                    <a:pt x="0" y="66"/>
                  </a:lnTo>
                  <a:lnTo>
                    <a:pt x="234" y="0"/>
                  </a:lnTo>
                  <a:lnTo>
                    <a:pt x="245"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299" name="Freeform 141">
              <a:extLst>
                <a:ext uri="{FF2B5EF4-FFF2-40B4-BE49-F238E27FC236}">
                  <a16:creationId xmlns:a16="http://schemas.microsoft.com/office/drawing/2014/main" id="{BA431DBE-39DD-4DB9-893A-C51CEA32C1F3}"/>
                </a:ext>
              </a:extLst>
            </p:cNvPr>
            <p:cNvSpPr>
              <a:spLocks/>
            </p:cNvSpPr>
            <p:nvPr/>
          </p:nvSpPr>
          <p:spPr bwMode="auto">
            <a:xfrm>
              <a:off x="7648576" y="3070226"/>
              <a:ext cx="128588" cy="60325"/>
            </a:xfrm>
            <a:custGeom>
              <a:avLst/>
              <a:gdLst>
                <a:gd name="T0" fmla="*/ 243 w 243"/>
                <a:gd name="T1" fmla="*/ 42 h 113"/>
                <a:gd name="T2" fmla="*/ 11 w 243"/>
                <a:gd name="T3" fmla="*/ 113 h 113"/>
                <a:gd name="T4" fmla="*/ 0 w 243"/>
                <a:gd name="T5" fmla="*/ 72 h 113"/>
                <a:gd name="T6" fmla="*/ 232 w 243"/>
                <a:gd name="T7" fmla="*/ 0 h 113"/>
                <a:gd name="T8" fmla="*/ 243 w 243"/>
                <a:gd name="T9" fmla="*/ 42 h 113"/>
              </a:gdLst>
              <a:ahLst/>
              <a:cxnLst>
                <a:cxn ang="0">
                  <a:pos x="T0" y="T1"/>
                </a:cxn>
                <a:cxn ang="0">
                  <a:pos x="T2" y="T3"/>
                </a:cxn>
                <a:cxn ang="0">
                  <a:pos x="T4" y="T5"/>
                </a:cxn>
                <a:cxn ang="0">
                  <a:pos x="T6" y="T7"/>
                </a:cxn>
                <a:cxn ang="0">
                  <a:pos x="T8" y="T9"/>
                </a:cxn>
              </a:cxnLst>
              <a:rect l="0" t="0" r="r" b="b"/>
              <a:pathLst>
                <a:path w="243" h="113">
                  <a:moveTo>
                    <a:pt x="243" y="42"/>
                  </a:moveTo>
                  <a:lnTo>
                    <a:pt x="11" y="113"/>
                  </a:lnTo>
                  <a:lnTo>
                    <a:pt x="0" y="72"/>
                  </a:lnTo>
                  <a:lnTo>
                    <a:pt x="232" y="0"/>
                  </a:lnTo>
                  <a:lnTo>
                    <a:pt x="243"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00" name="Freeform 142">
              <a:extLst>
                <a:ext uri="{FF2B5EF4-FFF2-40B4-BE49-F238E27FC236}">
                  <a16:creationId xmlns:a16="http://schemas.microsoft.com/office/drawing/2014/main" id="{652C8F5C-9680-4ED6-80F1-56107558169C}"/>
                </a:ext>
              </a:extLst>
            </p:cNvPr>
            <p:cNvSpPr>
              <a:spLocks/>
            </p:cNvSpPr>
            <p:nvPr/>
          </p:nvSpPr>
          <p:spPr bwMode="auto">
            <a:xfrm>
              <a:off x="7635876" y="3025776"/>
              <a:ext cx="128588" cy="61913"/>
            </a:xfrm>
            <a:custGeom>
              <a:avLst/>
              <a:gdLst>
                <a:gd name="T0" fmla="*/ 243 w 243"/>
                <a:gd name="T1" fmla="*/ 41 h 117"/>
                <a:gd name="T2" fmla="*/ 14 w 243"/>
                <a:gd name="T3" fmla="*/ 117 h 117"/>
                <a:gd name="T4" fmla="*/ 0 w 243"/>
                <a:gd name="T5" fmla="*/ 76 h 117"/>
                <a:gd name="T6" fmla="*/ 230 w 243"/>
                <a:gd name="T7" fmla="*/ 0 h 117"/>
                <a:gd name="T8" fmla="*/ 243 w 243"/>
                <a:gd name="T9" fmla="*/ 41 h 117"/>
              </a:gdLst>
              <a:ahLst/>
              <a:cxnLst>
                <a:cxn ang="0">
                  <a:pos x="T0" y="T1"/>
                </a:cxn>
                <a:cxn ang="0">
                  <a:pos x="T2" y="T3"/>
                </a:cxn>
                <a:cxn ang="0">
                  <a:pos x="T4" y="T5"/>
                </a:cxn>
                <a:cxn ang="0">
                  <a:pos x="T6" y="T7"/>
                </a:cxn>
                <a:cxn ang="0">
                  <a:pos x="T8" y="T9"/>
                </a:cxn>
              </a:cxnLst>
              <a:rect l="0" t="0" r="r" b="b"/>
              <a:pathLst>
                <a:path w="243" h="117">
                  <a:moveTo>
                    <a:pt x="243" y="41"/>
                  </a:moveTo>
                  <a:lnTo>
                    <a:pt x="14" y="117"/>
                  </a:lnTo>
                  <a:lnTo>
                    <a:pt x="0" y="76"/>
                  </a:lnTo>
                  <a:lnTo>
                    <a:pt x="230" y="0"/>
                  </a:lnTo>
                  <a:lnTo>
                    <a:pt x="243"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01" name="Freeform 143">
              <a:extLst>
                <a:ext uri="{FF2B5EF4-FFF2-40B4-BE49-F238E27FC236}">
                  <a16:creationId xmlns:a16="http://schemas.microsoft.com/office/drawing/2014/main" id="{7B6ED182-651E-4B8B-AF33-F47AF348FA28}"/>
                </a:ext>
              </a:extLst>
            </p:cNvPr>
            <p:cNvSpPr>
              <a:spLocks/>
            </p:cNvSpPr>
            <p:nvPr/>
          </p:nvSpPr>
          <p:spPr bwMode="auto">
            <a:xfrm>
              <a:off x="7623176" y="2981326"/>
              <a:ext cx="128588" cy="66675"/>
            </a:xfrm>
            <a:custGeom>
              <a:avLst/>
              <a:gdLst>
                <a:gd name="T0" fmla="*/ 242 w 242"/>
                <a:gd name="T1" fmla="*/ 40 h 125"/>
                <a:gd name="T2" fmla="*/ 14 w 242"/>
                <a:gd name="T3" fmla="*/ 125 h 125"/>
                <a:gd name="T4" fmla="*/ 0 w 242"/>
                <a:gd name="T5" fmla="*/ 84 h 125"/>
                <a:gd name="T6" fmla="*/ 228 w 242"/>
                <a:gd name="T7" fmla="*/ 0 h 125"/>
                <a:gd name="T8" fmla="*/ 242 w 242"/>
                <a:gd name="T9" fmla="*/ 40 h 125"/>
              </a:gdLst>
              <a:ahLst/>
              <a:cxnLst>
                <a:cxn ang="0">
                  <a:pos x="T0" y="T1"/>
                </a:cxn>
                <a:cxn ang="0">
                  <a:pos x="T2" y="T3"/>
                </a:cxn>
                <a:cxn ang="0">
                  <a:pos x="T4" y="T5"/>
                </a:cxn>
                <a:cxn ang="0">
                  <a:pos x="T6" y="T7"/>
                </a:cxn>
                <a:cxn ang="0">
                  <a:pos x="T8" y="T9"/>
                </a:cxn>
              </a:cxnLst>
              <a:rect l="0" t="0" r="r" b="b"/>
              <a:pathLst>
                <a:path w="242" h="125">
                  <a:moveTo>
                    <a:pt x="242" y="40"/>
                  </a:moveTo>
                  <a:lnTo>
                    <a:pt x="14" y="125"/>
                  </a:lnTo>
                  <a:lnTo>
                    <a:pt x="0" y="84"/>
                  </a:lnTo>
                  <a:lnTo>
                    <a:pt x="228" y="0"/>
                  </a:lnTo>
                  <a:lnTo>
                    <a:pt x="242"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02" name="Freeform 144">
              <a:extLst>
                <a:ext uri="{FF2B5EF4-FFF2-40B4-BE49-F238E27FC236}">
                  <a16:creationId xmlns:a16="http://schemas.microsoft.com/office/drawing/2014/main" id="{C69C772D-E4FD-44D5-82A4-11159444DE30}"/>
                </a:ext>
              </a:extLst>
            </p:cNvPr>
            <p:cNvSpPr>
              <a:spLocks/>
            </p:cNvSpPr>
            <p:nvPr/>
          </p:nvSpPr>
          <p:spPr bwMode="auto">
            <a:xfrm>
              <a:off x="7608888" y="2938463"/>
              <a:ext cx="128588" cy="68263"/>
            </a:xfrm>
            <a:custGeom>
              <a:avLst/>
              <a:gdLst>
                <a:gd name="T0" fmla="*/ 242 w 242"/>
                <a:gd name="T1" fmla="*/ 41 h 129"/>
                <a:gd name="T2" fmla="*/ 15 w 242"/>
                <a:gd name="T3" fmla="*/ 129 h 129"/>
                <a:gd name="T4" fmla="*/ 0 w 242"/>
                <a:gd name="T5" fmla="*/ 90 h 129"/>
                <a:gd name="T6" fmla="*/ 226 w 242"/>
                <a:gd name="T7" fmla="*/ 0 h 129"/>
                <a:gd name="T8" fmla="*/ 242 w 242"/>
                <a:gd name="T9" fmla="*/ 41 h 129"/>
              </a:gdLst>
              <a:ahLst/>
              <a:cxnLst>
                <a:cxn ang="0">
                  <a:pos x="T0" y="T1"/>
                </a:cxn>
                <a:cxn ang="0">
                  <a:pos x="T2" y="T3"/>
                </a:cxn>
                <a:cxn ang="0">
                  <a:pos x="T4" y="T5"/>
                </a:cxn>
                <a:cxn ang="0">
                  <a:pos x="T6" y="T7"/>
                </a:cxn>
                <a:cxn ang="0">
                  <a:pos x="T8" y="T9"/>
                </a:cxn>
              </a:cxnLst>
              <a:rect l="0" t="0" r="r" b="b"/>
              <a:pathLst>
                <a:path w="242" h="129">
                  <a:moveTo>
                    <a:pt x="242" y="41"/>
                  </a:moveTo>
                  <a:lnTo>
                    <a:pt x="15" y="129"/>
                  </a:lnTo>
                  <a:lnTo>
                    <a:pt x="0" y="90"/>
                  </a:lnTo>
                  <a:lnTo>
                    <a:pt x="226" y="0"/>
                  </a:lnTo>
                  <a:lnTo>
                    <a:pt x="242"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03" name="Freeform 145">
              <a:extLst>
                <a:ext uri="{FF2B5EF4-FFF2-40B4-BE49-F238E27FC236}">
                  <a16:creationId xmlns:a16="http://schemas.microsoft.com/office/drawing/2014/main" id="{C78D70D4-5283-4AE3-A26E-585F9389AB2F}"/>
                </a:ext>
              </a:extLst>
            </p:cNvPr>
            <p:cNvSpPr>
              <a:spLocks/>
            </p:cNvSpPr>
            <p:nvPr/>
          </p:nvSpPr>
          <p:spPr bwMode="auto">
            <a:xfrm>
              <a:off x="7594601" y="2894013"/>
              <a:ext cx="127000" cy="73025"/>
            </a:xfrm>
            <a:custGeom>
              <a:avLst/>
              <a:gdLst>
                <a:gd name="T0" fmla="*/ 240 w 240"/>
                <a:gd name="T1" fmla="*/ 41 h 136"/>
                <a:gd name="T2" fmla="*/ 17 w 240"/>
                <a:gd name="T3" fmla="*/ 136 h 136"/>
                <a:gd name="T4" fmla="*/ 0 w 240"/>
                <a:gd name="T5" fmla="*/ 96 h 136"/>
                <a:gd name="T6" fmla="*/ 225 w 240"/>
                <a:gd name="T7" fmla="*/ 0 h 136"/>
                <a:gd name="T8" fmla="*/ 240 w 240"/>
                <a:gd name="T9" fmla="*/ 41 h 136"/>
              </a:gdLst>
              <a:ahLst/>
              <a:cxnLst>
                <a:cxn ang="0">
                  <a:pos x="T0" y="T1"/>
                </a:cxn>
                <a:cxn ang="0">
                  <a:pos x="T2" y="T3"/>
                </a:cxn>
                <a:cxn ang="0">
                  <a:pos x="T4" y="T5"/>
                </a:cxn>
                <a:cxn ang="0">
                  <a:pos x="T6" y="T7"/>
                </a:cxn>
                <a:cxn ang="0">
                  <a:pos x="T8" y="T9"/>
                </a:cxn>
              </a:cxnLst>
              <a:rect l="0" t="0" r="r" b="b"/>
              <a:pathLst>
                <a:path w="240" h="136">
                  <a:moveTo>
                    <a:pt x="240" y="41"/>
                  </a:moveTo>
                  <a:lnTo>
                    <a:pt x="17" y="136"/>
                  </a:lnTo>
                  <a:lnTo>
                    <a:pt x="0" y="96"/>
                  </a:lnTo>
                  <a:lnTo>
                    <a:pt x="225" y="0"/>
                  </a:lnTo>
                  <a:lnTo>
                    <a:pt x="24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04" name="Freeform 146">
              <a:extLst>
                <a:ext uri="{FF2B5EF4-FFF2-40B4-BE49-F238E27FC236}">
                  <a16:creationId xmlns:a16="http://schemas.microsoft.com/office/drawing/2014/main" id="{CE1F943E-9990-4136-843C-0C3118BFE027}"/>
                </a:ext>
              </a:extLst>
            </p:cNvPr>
            <p:cNvSpPr>
              <a:spLocks/>
            </p:cNvSpPr>
            <p:nvPr/>
          </p:nvSpPr>
          <p:spPr bwMode="auto">
            <a:xfrm>
              <a:off x="7578726" y="2851151"/>
              <a:ext cx="125413" cy="74613"/>
            </a:xfrm>
            <a:custGeom>
              <a:avLst/>
              <a:gdLst>
                <a:gd name="T0" fmla="*/ 239 w 239"/>
                <a:gd name="T1" fmla="*/ 40 h 141"/>
                <a:gd name="T2" fmla="*/ 18 w 239"/>
                <a:gd name="T3" fmla="*/ 141 h 141"/>
                <a:gd name="T4" fmla="*/ 0 w 239"/>
                <a:gd name="T5" fmla="*/ 101 h 141"/>
                <a:gd name="T6" fmla="*/ 221 w 239"/>
                <a:gd name="T7" fmla="*/ 0 h 141"/>
                <a:gd name="T8" fmla="*/ 239 w 239"/>
                <a:gd name="T9" fmla="*/ 40 h 141"/>
              </a:gdLst>
              <a:ahLst/>
              <a:cxnLst>
                <a:cxn ang="0">
                  <a:pos x="T0" y="T1"/>
                </a:cxn>
                <a:cxn ang="0">
                  <a:pos x="T2" y="T3"/>
                </a:cxn>
                <a:cxn ang="0">
                  <a:pos x="T4" y="T5"/>
                </a:cxn>
                <a:cxn ang="0">
                  <a:pos x="T6" y="T7"/>
                </a:cxn>
                <a:cxn ang="0">
                  <a:pos x="T8" y="T9"/>
                </a:cxn>
              </a:cxnLst>
              <a:rect l="0" t="0" r="r" b="b"/>
              <a:pathLst>
                <a:path w="239" h="141">
                  <a:moveTo>
                    <a:pt x="239" y="40"/>
                  </a:moveTo>
                  <a:lnTo>
                    <a:pt x="18" y="141"/>
                  </a:lnTo>
                  <a:lnTo>
                    <a:pt x="0" y="101"/>
                  </a:lnTo>
                  <a:lnTo>
                    <a:pt x="221" y="0"/>
                  </a:lnTo>
                  <a:lnTo>
                    <a:pt x="239"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05" name="Freeform 147">
              <a:extLst>
                <a:ext uri="{FF2B5EF4-FFF2-40B4-BE49-F238E27FC236}">
                  <a16:creationId xmlns:a16="http://schemas.microsoft.com/office/drawing/2014/main" id="{CAA7BAE9-2122-4BC7-8469-B0A11D79C828}"/>
                </a:ext>
              </a:extLst>
            </p:cNvPr>
            <p:cNvSpPr>
              <a:spLocks/>
            </p:cNvSpPr>
            <p:nvPr/>
          </p:nvSpPr>
          <p:spPr bwMode="auto">
            <a:xfrm>
              <a:off x="7561263" y="2809876"/>
              <a:ext cx="125413" cy="77788"/>
            </a:xfrm>
            <a:custGeom>
              <a:avLst/>
              <a:gdLst>
                <a:gd name="T0" fmla="*/ 237 w 237"/>
                <a:gd name="T1" fmla="*/ 38 h 146"/>
                <a:gd name="T2" fmla="*/ 18 w 237"/>
                <a:gd name="T3" fmla="*/ 146 h 146"/>
                <a:gd name="T4" fmla="*/ 0 w 237"/>
                <a:gd name="T5" fmla="*/ 106 h 146"/>
                <a:gd name="T6" fmla="*/ 217 w 237"/>
                <a:gd name="T7" fmla="*/ 0 h 146"/>
                <a:gd name="T8" fmla="*/ 237 w 237"/>
                <a:gd name="T9" fmla="*/ 38 h 146"/>
              </a:gdLst>
              <a:ahLst/>
              <a:cxnLst>
                <a:cxn ang="0">
                  <a:pos x="T0" y="T1"/>
                </a:cxn>
                <a:cxn ang="0">
                  <a:pos x="T2" y="T3"/>
                </a:cxn>
                <a:cxn ang="0">
                  <a:pos x="T4" y="T5"/>
                </a:cxn>
                <a:cxn ang="0">
                  <a:pos x="T6" y="T7"/>
                </a:cxn>
                <a:cxn ang="0">
                  <a:pos x="T8" y="T9"/>
                </a:cxn>
              </a:cxnLst>
              <a:rect l="0" t="0" r="r" b="b"/>
              <a:pathLst>
                <a:path w="237" h="146">
                  <a:moveTo>
                    <a:pt x="237" y="38"/>
                  </a:moveTo>
                  <a:lnTo>
                    <a:pt x="18" y="146"/>
                  </a:lnTo>
                  <a:lnTo>
                    <a:pt x="0" y="106"/>
                  </a:lnTo>
                  <a:lnTo>
                    <a:pt x="217" y="0"/>
                  </a:lnTo>
                  <a:lnTo>
                    <a:pt x="237"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06" name="Freeform 148">
              <a:extLst>
                <a:ext uri="{FF2B5EF4-FFF2-40B4-BE49-F238E27FC236}">
                  <a16:creationId xmlns:a16="http://schemas.microsoft.com/office/drawing/2014/main" id="{ED17F553-C698-499E-8A44-AECBE05AB44B}"/>
                </a:ext>
              </a:extLst>
            </p:cNvPr>
            <p:cNvSpPr>
              <a:spLocks/>
            </p:cNvSpPr>
            <p:nvPr/>
          </p:nvSpPr>
          <p:spPr bwMode="auto">
            <a:xfrm>
              <a:off x="7542213" y="2767013"/>
              <a:ext cx="125413" cy="80963"/>
            </a:xfrm>
            <a:custGeom>
              <a:avLst/>
              <a:gdLst>
                <a:gd name="T0" fmla="*/ 236 w 236"/>
                <a:gd name="T1" fmla="*/ 39 h 151"/>
                <a:gd name="T2" fmla="*/ 21 w 236"/>
                <a:gd name="T3" fmla="*/ 151 h 151"/>
                <a:gd name="T4" fmla="*/ 0 w 236"/>
                <a:gd name="T5" fmla="*/ 113 h 151"/>
                <a:gd name="T6" fmla="*/ 217 w 236"/>
                <a:gd name="T7" fmla="*/ 0 h 151"/>
                <a:gd name="T8" fmla="*/ 236 w 236"/>
                <a:gd name="T9" fmla="*/ 39 h 151"/>
              </a:gdLst>
              <a:ahLst/>
              <a:cxnLst>
                <a:cxn ang="0">
                  <a:pos x="T0" y="T1"/>
                </a:cxn>
                <a:cxn ang="0">
                  <a:pos x="T2" y="T3"/>
                </a:cxn>
                <a:cxn ang="0">
                  <a:pos x="T4" y="T5"/>
                </a:cxn>
                <a:cxn ang="0">
                  <a:pos x="T6" y="T7"/>
                </a:cxn>
                <a:cxn ang="0">
                  <a:pos x="T8" y="T9"/>
                </a:cxn>
              </a:cxnLst>
              <a:rect l="0" t="0" r="r" b="b"/>
              <a:pathLst>
                <a:path w="236" h="151">
                  <a:moveTo>
                    <a:pt x="236" y="39"/>
                  </a:moveTo>
                  <a:lnTo>
                    <a:pt x="21" y="151"/>
                  </a:lnTo>
                  <a:lnTo>
                    <a:pt x="0" y="113"/>
                  </a:lnTo>
                  <a:lnTo>
                    <a:pt x="217" y="0"/>
                  </a:lnTo>
                  <a:lnTo>
                    <a:pt x="236"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07" name="Freeform 149">
              <a:extLst>
                <a:ext uri="{FF2B5EF4-FFF2-40B4-BE49-F238E27FC236}">
                  <a16:creationId xmlns:a16="http://schemas.microsoft.com/office/drawing/2014/main" id="{CFE089EA-A4ED-4493-BB2B-2EBAD3A2D3AC}"/>
                </a:ext>
              </a:extLst>
            </p:cNvPr>
            <p:cNvSpPr>
              <a:spLocks/>
            </p:cNvSpPr>
            <p:nvPr/>
          </p:nvSpPr>
          <p:spPr bwMode="auto">
            <a:xfrm>
              <a:off x="7523163" y="2725738"/>
              <a:ext cx="123825" cy="82550"/>
            </a:xfrm>
            <a:custGeom>
              <a:avLst/>
              <a:gdLst>
                <a:gd name="T0" fmla="*/ 233 w 233"/>
                <a:gd name="T1" fmla="*/ 38 h 156"/>
                <a:gd name="T2" fmla="*/ 21 w 233"/>
                <a:gd name="T3" fmla="*/ 156 h 156"/>
                <a:gd name="T4" fmla="*/ 0 w 233"/>
                <a:gd name="T5" fmla="*/ 119 h 156"/>
                <a:gd name="T6" fmla="*/ 213 w 233"/>
                <a:gd name="T7" fmla="*/ 0 h 156"/>
                <a:gd name="T8" fmla="*/ 233 w 233"/>
                <a:gd name="T9" fmla="*/ 38 h 156"/>
              </a:gdLst>
              <a:ahLst/>
              <a:cxnLst>
                <a:cxn ang="0">
                  <a:pos x="T0" y="T1"/>
                </a:cxn>
                <a:cxn ang="0">
                  <a:pos x="T2" y="T3"/>
                </a:cxn>
                <a:cxn ang="0">
                  <a:pos x="T4" y="T5"/>
                </a:cxn>
                <a:cxn ang="0">
                  <a:pos x="T6" y="T7"/>
                </a:cxn>
                <a:cxn ang="0">
                  <a:pos x="T8" y="T9"/>
                </a:cxn>
              </a:cxnLst>
              <a:rect l="0" t="0" r="r" b="b"/>
              <a:pathLst>
                <a:path w="233" h="156">
                  <a:moveTo>
                    <a:pt x="233" y="38"/>
                  </a:moveTo>
                  <a:lnTo>
                    <a:pt x="21" y="156"/>
                  </a:lnTo>
                  <a:lnTo>
                    <a:pt x="0" y="119"/>
                  </a:lnTo>
                  <a:lnTo>
                    <a:pt x="213" y="0"/>
                  </a:lnTo>
                  <a:lnTo>
                    <a:pt x="233"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08" name="Freeform 150">
              <a:extLst>
                <a:ext uri="{FF2B5EF4-FFF2-40B4-BE49-F238E27FC236}">
                  <a16:creationId xmlns:a16="http://schemas.microsoft.com/office/drawing/2014/main" id="{0CC4ECB3-648A-4171-A9D7-41F1AFB481AD}"/>
                </a:ext>
              </a:extLst>
            </p:cNvPr>
            <p:cNvSpPr>
              <a:spLocks/>
            </p:cNvSpPr>
            <p:nvPr/>
          </p:nvSpPr>
          <p:spPr bwMode="auto">
            <a:xfrm>
              <a:off x="7504113" y="2686051"/>
              <a:ext cx="122238" cy="85725"/>
            </a:xfrm>
            <a:custGeom>
              <a:avLst/>
              <a:gdLst>
                <a:gd name="T0" fmla="*/ 232 w 232"/>
                <a:gd name="T1" fmla="*/ 37 h 162"/>
                <a:gd name="T2" fmla="*/ 21 w 232"/>
                <a:gd name="T3" fmla="*/ 162 h 162"/>
                <a:gd name="T4" fmla="*/ 0 w 232"/>
                <a:gd name="T5" fmla="*/ 124 h 162"/>
                <a:gd name="T6" fmla="*/ 210 w 232"/>
                <a:gd name="T7" fmla="*/ 0 h 162"/>
                <a:gd name="T8" fmla="*/ 232 w 232"/>
                <a:gd name="T9" fmla="*/ 37 h 162"/>
              </a:gdLst>
              <a:ahLst/>
              <a:cxnLst>
                <a:cxn ang="0">
                  <a:pos x="T0" y="T1"/>
                </a:cxn>
                <a:cxn ang="0">
                  <a:pos x="T2" y="T3"/>
                </a:cxn>
                <a:cxn ang="0">
                  <a:pos x="T4" y="T5"/>
                </a:cxn>
                <a:cxn ang="0">
                  <a:pos x="T6" y="T7"/>
                </a:cxn>
                <a:cxn ang="0">
                  <a:pos x="T8" y="T9"/>
                </a:cxn>
              </a:cxnLst>
              <a:rect l="0" t="0" r="r" b="b"/>
              <a:pathLst>
                <a:path w="232" h="162">
                  <a:moveTo>
                    <a:pt x="232" y="37"/>
                  </a:moveTo>
                  <a:lnTo>
                    <a:pt x="21" y="162"/>
                  </a:lnTo>
                  <a:lnTo>
                    <a:pt x="0" y="124"/>
                  </a:lnTo>
                  <a:lnTo>
                    <a:pt x="210" y="0"/>
                  </a:lnTo>
                  <a:lnTo>
                    <a:pt x="232"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09" name="Freeform 151">
              <a:extLst>
                <a:ext uri="{FF2B5EF4-FFF2-40B4-BE49-F238E27FC236}">
                  <a16:creationId xmlns:a16="http://schemas.microsoft.com/office/drawing/2014/main" id="{500885BA-09D1-46A0-B488-37E023BE56E9}"/>
                </a:ext>
              </a:extLst>
            </p:cNvPr>
            <p:cNvSpPr>
              <a:spLocks/>
            </p:cNvSpPr>
            <p:nvPr/>
          </p:nvSpPr>
          <p:spPr bwMode="auto">
            <a:xfrm>
              <a:off x="7481888" y="2646363"/>
              <a:ext cx="122238" cy="87313"/>
            </a:xfrm>
            <a:custGeom>
              <a:avLst/>
              <a:gdLst>
                <a:gd name="T0" fmla="*/ 229 w 229"/>
                <a:gd name="T1" fmla="*/ 35 h 166"/>
                <a:gd name="T2" fmla="*/ 23 w 229"/>
                <a:gd name="T3" fmla="*/ 166 h 166"/>
                <a:gd name="T4" fmla="*/ 0 w 229"/>
                <a:gd name="T5" fmla="*/ 129 h 166"/>
                <a:gd name="T6" fmla="*/ 206 w 229"/>
                <a:gd name="T7" fmla="*/ 0 h 166"/>
                <a:gd name="T8" fmla="*/ 229 w 229"/>
                <a:gd name="T9" fmla="*/ 35 h 166"/>
              </a:gdLst>
              <a:ahLst/>
              <a:cxnLst>
                <a:cxn ang="0">
                  <a:pos x="T0" y="T1"/>
                </a:cxn>
                <a:cxn ang="0">
                  <a:pos x="T2" y="T3"/>
                </a:cxn>
                <a:cxn ang="0">
                  <a:pos x="T4" y="T5"/>
                </a:cxn>
                <a:cxn ang="0">
                  <a:pos x="T6" y="T7"/>
                </a:cxn>
                <a:cxn ang="0">
                  <a:pos x="T8" y="T9"/>
                </a:cxn>
              </a:cxnLst>
              <a:rect l="0" t="0" r="r" b="b"/>
              <a:pathLst>
                <a:path w="229" h="166">
                  <a:moveTo>
                    <a:pt x="229" y="35"/>
                  </a:moveTo>
                  <a:lnTo>
                    <a:pt x="23" y="166"/>
                  </a:lnTo>
                  <a:lnTo>
                    <a:pt x="0" y="129"/>
                  </a:lnTo>
                  <a:lnTo>
                    <a:pt x="206" y="0"/>
                  </a:lnTo>
                  <a:lnTo>
                    <a:pt x="22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10" name="Freeform 152">
              <a:extLst>
                <a:ext uri="{FF2B5EF4-FFF2-40B4-BE49-F238E27FC236}">
                  <a16:creationId xmlns:a16="http://schemas.microsoft.com/office/drawing/2014/main" id="{E66F81A7-1094-4638-AE08-F71C7514427D}"/>
                </a:ext>
              </a:extLst>
            </p:cNvPr>
            <p:cNvSpPr>
              <a:spLocks/>
            </p:cNvSpPr>
            <p:nvPr/>
          </p:nvSpPr>
          <p:spPr bwMode="auto">
            <a:xfrm>
              <a:off x="7461251" y="2605088"/>
              <a:ext cx="119063" cy="92075"/>
            </a:xfrm>
            <a:custGeom>
              <a:avLst/>
              <a:gdLst>
                <a:gd name="T0" fmla="*/ 225 w 225"/>
                <a:gd name="T1" fmla="*/ 37 h 172"/>
                <a:gd name="T2" fmla="*/ 23 w 225"/>
                <a:gd name="T3" fmla="*/ 172 h 172"/>
                <a:gd name="T4" fmla="*/ 0 w 225"/>
                <a:gd name="T5" fmla="*/ 136 h 172"/>
                <a:gd name="T6" fmla="*/ 202 w 225"/>
                <a:gd name="T7" fmla="*/ 0 h 172"/>
                <a:gd name="T8" fmla="*/ 225 w 225"/>
                <a:gd name="T9" fmla="*/ 37 h 172"/>
              </a:gdLst>
              <a:ahLst/>
              <a:cxnLst>
                <a:cxn ang="0">
                  <a:pos x="T0" y="T1"/>
                </a:cxn>
                <a:cxn ang="0">
                  <a:pos x="T2" y="T3"/>
                </a:cxn>
                <a:cxn ang="0">
                  <a:pos x="T4" y="T5"/>
                </a:cxn>
                <a:cxn ang="0">
                  <a:pos x="T6" y="T7"/>
                </a:cxn>
                <a:cxn ang="0">
                  <a:pos x="T8" y="T9"/>
                </a:cxn>
              </a:cxnLst>
              <a:rect l="0" t="0" r="r" b="b"/>
              <a:pathLst>
                <a:path w="225" h="172">
                  <a:moveTo>
                    <a:pt x="225" y="37"/>
                  </a:moveTo>
                  <a:lnTo>
                    <a:pt x="23" y="172"/>
                  </a:lnTo>
                  <a:lnTo>
                    <a:pt x="0" y="136"/>
                  </a:lnTo>
                  <a:lnTo>
                    <a:pt x="202" y="0"/>
                  </a:lnTo>
                  <a:lnTo>
                    <a:pt x="225"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11" name="Freeform 153">
              <a:extLst>
                <a:ext uri="{FF2B5EF4-FFF2-40B4-BE49-F238E27FC236}">
                  <a16:creationId xmlns:a16="http://schemas.microsoft.com/office/drawing/2014/main" id="{8DDE151C-9B6E-4988-B992-81477AC8E5C0}"/>
                </a:ext>
              </a:extLst>
            </p:cNvPr>
            <p:cNvSpPr>
              <a:spLocks/>
            </p:cNvSpPr>
            <p:nvPr/>
          </p:nvSpPr>
          <p:spPr bwMode="auto">
            <a:xfrm>
              <a:off x="7437438" y="2566988"/>
              <a:ext cx="119063" cy="93663"/>
            </a:xfrm>
            <a:custGeom>
              <a:avLst/>
              <a:gdLst>
                <a:gd name="T0" fmla="*/ 225 w 225"/>
                <a:gd name="T1" fmla="*/ 36 h 177"/>
                <a:gd name="T2" fmla="*/ 25 w 225"/>
                <a:gd name="T3" fmla="*/ 177 h 177"/>
                <a:gd name="T4" fmla="*/ 0 w 225"/>
                <a:gd name="T5" fmla="*/ 141 h 177"/>
                <a:gd name="T6" fmla="*/ 200 w 225"/>
                <a:gd name="T7" fmla="*/ 0 h 177"/>
                <a:gd name="T8" fmla="*/ 225 w 225"/>
                <a:gd name="T9" fmla="*/ 36 h 177"/>
              </a:gdLst>
              <a:ahLst/>
              <a:cxnLst>
                <a:cxn ang="0">
                  <a:pos x="T0" y="T1"/>
                </a:cxn>
                <a:cxn ang="0">
                  <a:pos x="T2" y="T3"/>
                </a:cxn>
                <a:cxn ang="0">
                  <a:pos x="T4" y="T5"/>
                </a:cxn>
                <a:cxn ang="0">
                  <a:pos x="T6" y="T7"/>
                </a:cxn>
                <a:cxn ang="0">
                  <a:pos x="T8" y="T9"/>
                </a:cxn>
              </a:cxnLst>
              <a:rect l="0" t="0" r="r" b="b"/>
              <a:pathLst>
                <a:path w="225" h="177">
                  <a:moveTo>
                    <a:pt x="225" y="36"/>
                  </a:moveTo>
                  <a:lnTo>
                    <a:pt x="25" y="177"/>
                  </a:lnTo>
                  <a:lnTo>
                    <a:pt x="0" y="141"/>
                  </a:lnTo>
                  <a:lnTo>
                    <a:pt x="200" y="0"/>
                  </a:lnTo>
                  <a:lnTo>
                    <a:pt x="225"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12" name="Freeform 154">
              <a:extLst>
                <a:ext uri="{FF2B5EF4-FFF2-40B4-BE49-F238E27FC236}">
                  <a16:creationId xmlns:a16="http://schemas.microsoft.com/office/drawing/2014/main" id="{B6845E7B-24D3-4D38-9A5D-EE4693FABF16}"/>
                </a:ext>
              </a:extLst>
            </p:cNvPr>
            <p:cNvSpPr>
              <a:spLocks/>
            </p:cNvSpPr>
            <p:nvPr/>
          </p:nvSpPr>
          <p:spPr bwMode="auto">
            <a:xfrm>
              <a:off x="7413626" y="2528888"/>
              <a:ext cx="117475" cy="95250"/>
            </a:xfrm>
            <a:custGeom>
              <a:avLst/>
              <a:gdLst>
                <a:gd name="T0" fmla="*/ 220 w 220"/>
                <a:gd name="T1" fmla="*/ 35 h 181"/>
                <a:gd name="T2" fmla="*/ 25 w 220"/>
                <a:gd name="T3" fmla="*/ 181 h 181"/>
                <a:gd name="T4" fmla="*/ 0 w 220"/>
                <a:gd name="T5" fmla="*/ 145 h 181"/>
                <a:gd name="T6" fmla="*/ 194 w 220"/>
                <a:gd name="T7" fmla="*/ 0 h 181"/>
                <a:gd name="T8" fmla="*/ 220 w 220"/>
                <a:gd name="T9" fmla="*/ 35 h 181"/>
              </a:gdLst>
              <a:ahLst/>
              <a:cxnLst>
                <a:cxn ang="0">
                  <a:pos x="T0" y="T1"/>
                </a:cxn>
                <a:cxn ang="0">
                  <a:pos x="T2" y="T3"/>
                </a:cxn>
                <a:cxn ang="0">
                  <a:pos x="T4" y="T5"/>
                </a:cxn>
                <a:cxn ang="0">
                  <a:pos x="T6" y="T7"/>
                </a:cxn>
                <a:cxn ang="0">
                  <a:pos x="T8" y="T9"/>
                </a:cxn>
              </a:cxnLst>
              <a:rect l="0" t="0" r="r" b="b"/>
              <a:pathLst>
                <a:path w="220" h="181">
                  <a:moveTo>
                    <a:pt x="220" y="35"/>
                  </a:moveTo>
                  <a:lnTo>
                    <a:pt x="25" y="181"/>
                  </a:lnTo>
                  <a:lnTo>
                    <a:pt x="0" y="145"/>
                  </a:lnTo>
                  <a:lnTo>
                    <a:pt x="194" y="0"/>
                  </a:lnTo>
                  <a:lnTo>
                    <a:pt x="22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13" name="Freeform 155">
              <a:extLst>
                <a:ext uri="{FF2B5EF4-FFF2-40B4-BE49-F238E27FC236}">
                  <a16:creationId xmlns:a16="http://schemas.microsoft.com/office/drawing/2014/main" id="{E6FF3423-DDF7-4A20-B09E-2FEC0DEE85B0}"/>
                </a:ext>
              </a:extLst>
            </p:cNvPr>
            <p:cNvSpPr>
              <a:spLocks/>
            </p:cNvSpPr>
            <p:nvPr/>
          </p:nvSpPr>
          <p:spPr bwMode="auto">
            <a:xfrm>
              <a:off x="7388226" y="2490788"/>
              <a:ext cx="115888" cy="98425"/>
            </a:xfrm>
            <a:custGeom>
              <a:avLst/>
              <a:gdLst>
                <a:gd name="T0" fmla="*/ 218 w 218"/>
                <a:gd name="T1" fmla="*/ 35 h 186"/>
                <a:gd name="T2" fmla="*/ 27 w 218"/>
                <a:gd name="T3" fmla="*/ 186 h 186"/>
                <a:gd name="T4" fmla="*/ 0 w 218"/>
                <a:gd name="T5" fmla="*/ 152 h 186"/>
                <a:gd name="T6" fmla="*/ 192 w 218"/>
                <a:gd name="T7" fmla="*/ 0 h 186"/>
                <a:gd name="T8" fmla="*/ 218 w 218"/>
                <a:gd name="T9" fmla="*/ 35 h 186"/>
              </a:gdLst>
              <a:ahLst/>
              <a:cxnLst>
                <a:cxn ang="0">
                  <a:pos x="T0" y="T1"/>
                </a:cxn>
                <a:cxn ang="0">
                  <a:pos x="T2" y="T3"/>
                </a:cxn>
                <a:cxn ang="0">
                  <a:pos x="T4" y="T5"/>
                </a:cxn>
                <a:cxn ang="0">
                  <a:pos x="T6" y="T7"/>
                </a:cxn>
                <a:cxn ang="0">
                  <a:pos x="T8" y="T9"/>
                </a:cxn>
              </a:cxnLst>
              <a:rect l="0" t="0" r="r" b="b"/>
              <a:pathLst>
                <a:path w="218" h="186">
                  <a:moveTo>
                    <a:pt x="218" y="35"/>
                  </a:moveTo>
                  <a:lnTo>
                    <a:pt x="27" y="186"/>
                  </a:lnTo>
                  <a:lnTo>
                    <a:pt x="0" y="152"/>
                  </a:lnTo>
                  <a:lnTo>
                    <a:pt x="192" y="0"/>
                  </a:lnTo>
                  <a:lnTo>
                    <a:pt x="218"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14" name="Freeform 156">
              <a:extLst>
                <a:ext uri="{FF2B5EF4-FFF2-40B4-BE49-F238E27FC236}">
                  <a16:creationId xmlns:a16="http://schemas.microsoft.com/office/drawing/2014/main" id="{6A7C486B-32E5-4993-9EAB-2499315A701E}"/>
                </a:ext>
              </a:extLst>
            </p:cNvPr>
            <p:cNvSpPr>
              <a:spLocks/>
            </p:cNvSpPr>
            <p:nvPr/>
          </p:nvSpPr>
          <p:spPr bwMode="auto">
            <a:xfrm>
              <a:off x="7362826" y="2454276"/>
              <a:ext cx="114300" cy="100013"/>
            </a:xfrm>
            <a:custGeom>
              <a:avLst/>
              <a:gdLst>
                <a:gd name="T0" fmla="*/ 216 w 216"/>
                <a:gd name="T1" fmla="*/ 33 h 190"/>
                <a:gd name="T2" fmla="*/ 29 w 216"/>
                <a:gd name="T3" fmla="*/ 190 h 190"/>
                <a:gd name="T4" fmla="*/ 0 w 216"/>
                <a:gd name="T5" fmla="*/ 156 h 190"/>
                <a:gd name="T6" fmla="*/ 189 w 216"/>
                <a:gd name="T7" fmla="*/ 0 h 190"/>
                <a:gd name="T8" fmla="*/ 216 w 216"/>
                <a:gd name="T9" fmla="*/ 33 h 190"/>
              </a:gdLst>
              <a:ahLst/>
              <a:cxnLst>
                <a:cxn ang="0">
                  <a:pos x="T0" y="T1"/>
                </a:cxn>
                <a:cxn ang="0">
                  <a:pos x="T2" y="T3"/>
                </a:cxn>
                <a:cxn ang="0">
                  <a:pos x="T4" y="T5"/>
                </a:cxn>
                <a:cxn ang="0">
                  <a:pos x="T6" y="T7"/>
                </a:cxn>
                <a:cxn ang="0">
                  <a:pos x="T8" y="T9"/>
                </a:cxn>
              </a:cxnLst>
              <a:rect l="0" t="0" r="r" b="b"/>
              <a:pathLst>
                <a:path w="216" h="190">
                  <a:moveTo>
                    <a:pt x="216" y="33"/>
                  </a:moveTo>
                  <a:lnTo>
                    <a:pt x="29" y="190"/>
                  </a:lnTo>
                  <a:lnTo>
                    <a:pt x="0" y="156"/>
                  </a:lnTo>
                  <a:lnTo>
                    <a:pt x="189" y="0"/>
                  </a:lnTo>
                  <a:lnTo>
                    <a:pt x="216"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15" name="Freeform 157">
              <a:extLst>
                <a:ext uri="{FF2B5EF4-FFF2-40B4-BE49-F238E27FC236}">
                  <a16:creationId xmlns:a16="http://schemas.microsoft.com/office/drawing/2014/main" id="{102089AE-7BAD-4DC1-A612-5831B0B4DD18}"/>
                </a:ext>
              </a:extLst>
            </p:cNvPr>
            <p:cNvSpPr>
              <a:spLocks/>
            </p:cNvSpPr>
            <p:nvPr/>
          </p:nvSpPr>
          <p:spPr bwMode="auto">
            <a:xfrm>
              <a:off x="7335838" y="2417763"/>
              <a:ext cx="112713" cy="103188"/>
            </a:xfrm>
            <a:custGeom>
              <a:avLst/>
              <a:gdLst>
                <a:gd name="T0" fmla="*/ 213 w 213"/>
                <a:gd name="T1" fmla="*/ 32 h 194"/>
                <a:gd name="T2" fmla="*/ 29 w 213"/>
                <a:gd name="T3" fmla="*/ 194 h 194"/>
                <a:gd name="T4" fmla="*/ 0 w 213"/>
                <a:gd name="T5" fmla="*/ 160 h 194"/>
                <a:gd name="T6" fmla="*/ 185 w 213"/>
                <a:gd name="T7" fmla="*/ 0 h 194"/>
                <a:gd name="T8" fmla="*/ 213 w 213"/>
                <a:gd name="T9" fmla="*/ 32 h 194"/>
              </a:gdLst>
              <a:ahLst/>
              <a:cxnLst>
                <a:cxn ang="0">
                  <a:pos x="T0" y="T1"/>
                </a:cxn>
                <a:cxn ang="0">
                  <a:pos x="T2" y="T3"/>
                </a:cxn>
                <a:cxn ang="0">
                  <a:pos x="T4" y="T5"/>
                </a:cxn>
                <a:cxn ang="0">
                  <a:pos x="T6" y="T7"/>
                </a:cxn>
                <a:cxn ang="0">
                  <a:pos x="T8" y="T9"/>
                </a:cxn>
              </a:cxnLst>
              <a:rect l="0" t="0" r="r" b="b"/>
              <a:pathLst>
                <a:path w="213" h="194">
                  <a:moveTo>
                    <a:pt x="213" y="32"/>
                  </a:moveTo>
                  <a:lnTo>
                    <a:pt x="29" y="194"/>
                  </a:lnTo>
                  <a:lnTo>
                    <a:pt x="0" y="160"/>
                  </a:lnTo>
                  <a:lnTo>
                    <a:pt x="185" y="0"/>
                  </a:lnTo>
                  <a:lnTo>
                    <a:pt x="213"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16" name="Freeform 211">
              <a:extLst>
                <a:ext uri="{FF2B5EF4-FFF2-40B4-BE49-F238E27FC236}">
                  <a16:creationId xmlns:a16="http://schemas.microsoft.com/office/drawing/2014/main" id="{DF5BEC50-15F4-406A-915B-5F5314766AB8}"/>
                </a:ext>
              </a:extLst>
            </p:cNvPr>
            <p:cNvSpPr>
              <a:spLocks/>
            </p:cNvSpPr>
            <p:nvPr/>
          </p:nvSpPr>
          <p:spPr bwMode="auto">
            <a:xfrm>
              <a:off x="4725988" y="2435225"/>
              <a:ext cx="117475" cy="96838"/>
            </a:xfrm>
            <a:custGeom>
              <a:avLst/>
              <a:gdLst>
                <a:gd name="T0" fmla="*/ 26 w 220"/>
                <a:gd name="T1" fmla="*/ 0 h 183"/>
                <a:gd name="T2" fmla="*/ 220 w 220"/>
                <a:gd name="T3" fmla="*/ 149 h 183"/>
                <a:gd name="T4" fmla="*/ 193 w 220"/>
                <a:gd name="T5" fmla="*/ 183 h 183"/>
                <a:gd name="T6" fmla="*/ 0 w 220"/>
                <a:gd name="T7" fmla="*/ 35 h 183"/>
                <a:gd name="T8" fmla="*/ 26 w 220"/>
                <a:gd name="T9" fmla="*/ 0 h 183"/>
              </a:gdLst>
              <a:ahLst/>
              <a:cxnLst>
                <a:cxn ang="0">
                  <a:pos x="T0" y="T1"/>
                </a:cxn>
                <a:cxn ang="0">
                  <a:pos x="T2" y="T3"/>
                </a:cxn>
                <a:cxn ang="0">
                  <a:pos x="T4" y="T5"/>
                </a:cxn>
                <a:cxn ang="0">
                  <a:pos x="T6" y="T7"/>
                </a:cxn>
                <a:cxn ang="0">
                  <a:pos x="T8" y="T9"/>
                </a:cxn>
              </a:cxnLst>
              <a:rect l="0" t="0" r="r" b="b"/>
              <a:pathLst>
                <a:path w="220" h="183">
                  <a:moveTo>
                    <a:pt x="26" y="0"/>
                  </a:moveTo>
                  <a:lnTo>
                    <a:pt x="220" y="149"/>
                  </a:lnTo>
                  <a:lnTo>
                    <a:pt x="193" y="183"/>
                  </a:lnTo>
                  <a:lnTo>
                    <a:pt x="0" y="35"/>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17" name="Freeform 212">
              <a:extLst>
                <a:ext uri="{FF2B5EF4-FFF2-40B4-BE49-F238E27FC236}">
                  <a16:creationId xmlns:a16="http://schemas.microsoft.com/office/drawing/2014/main" id="{A68A6B42-A03F-41D1-B1F6-34502CE7CB49}"/>
                </a:ext>
              </a:extLst>
            </p:cNvPr>
            <p:cNvSpPr>
              <a:spLocks/>
            </p:cNvSpPr>
            <p:nvPr/>
          </p:nvSpPr>
          <p:spPr bwMode="auto">
            <a:xfrm>
              <a:off x="4699000" y="2471738"/>
              <a:ext cx="117475" cy="95250"/>
            </a:xfrm>
            <a:custGeom>
              <a:avLst/>
              <a:gdLst>
                <a:gd name="T0" fmla="*/ 24 w 222"/>
                <a:gd name="T1" fmla="*/ 0 h 179"/>
                <a:gd name="T2" fmla="*/ 222 w 222"/>
                <a:gd name="T3" fmla="*/ 144 h 179"/>
                <a:gd name="T4" fmla="*/ 196 w 222"/>
                <a:gd name="T5" fmla="*/ 179 h 179"/>
                <a:gd name="T6" fmla="*/ 0 w 222"/>
                <a:gd name="T7" fmla="*/ 35 h 179"/>
                <a:gd name="T8" fmla="*/ 24 w 222"/>
                <a:gd name="T9" fmla="*/ 0 h 179"/>
              </a:gdLst>
              <a:ahLst/>
              <a:cxnLst>
                <a:cxn ang="0">
                  <a:pos x="T0" y="T1"/>
                </a:cxn>
                <a:cxn ang="0">
                  <a:pos x="T2" y="T3"/>
                </a:cxn>
                <a:cxn ang="0">
                  <a:pos x="T4" y="T5"/>
                </a:cxn>
                <a:cxn ang="0">
                  <a:pos x="T6" y="T7"/>
                </a:cxn>
                <a:cxn ang="0">
                  <a:pos x="T8" y="T9"/>
                </a:cxn>
              </a:cxnLst>
              <a:rect l="0" t="0" r="r" b="b"/>
              <a:pathLst>
                <a:path w="222" h="179">
                  <a:moveTo>
                    <a:pt x="24" y="0"/>
                  </a:moveTo>
                  <a:lnTo>
                    <a:pt x="222" y="144"/>
                  </a:lnTo>
                  <a:lnTo>
                    <a:pt x="196" y="179"/>
                  </a:lnTo>
                  <a:lnTo>
                    <a:pt x="0" y="35"/>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18" name="Freeform 213">
              <a:extLst>
                <a:ext uri="{FF2B5EF4-FFF2-40B4-BE49-F238E27FC236}">
                  <a16:creationId xmlns:a16="http://schemas.microsoft.com/office/drawing/2014/main" id="{C534D25D-BC73-40B4-928B-65694A54DA6A}"/>
                </a:ext>
              </a:extLst>
            </p:cNvPr>
            <p:cNvSpPr>
              <a:spLocks/>
            </p:cNvSpPr>
            <p:nvPr/>
          </p:nvSpPr>
          <p:spPr bwMode="auto">
            <a:xfrm>
              <a:off x="4672013" y="2508250"/>
              <a:ext cx="119063" cy="93663"/>
            </a:xfrm>
            <a:custGeom>
              <a:avLst/>
              <a:gdLst>
                <a:gd name="T0" fmla="*/ 24 w 224"/>
                <a:gd name="T1" fmla="*/ 0 h 175"/>
                <a:gd name="T2" fmla="*/ 224 w 224"/>
                <a:gd name="T3" fmla="*/ 139 h 175"/>
                <a:gd name="T4" fmla="*/ 201 w 224"/>
                <a:gd name="T5" fmla="*/ 175 h 175"/>
                <a:gd name="T6" fmla="*/ 0 w 224"/>
                <a:gd name="T7" fmla="*/ 36 h 175"/>
                <a:gd name="T8" fmla="*/ 24 w 224"/>
                <a:gd name="T9" fmla="*/ 0 h 175"/>
              </a:gdLst>
              <a:ahLst/>
              <a:cxnLst>
                <a:cxn ang="0">
                  <a:pos x="T0" y="T1"/>
                </a:cxn>
                <a:cxn ang="0">
                  <a:pos x="T2" y="T3"/>
                </a:cxn>
                <a:cxn ang="0">
                  <a:pos x="T4" y="T5"/>
                </a:cxn>
                <a:cxn ang="0">
                  <a:pos x="T6" y="T7"/>
                </a:cxn>
                <a:cxn ang="0">
                  <a:pos x="T8" y="T9"/>
                </a:cxn>
              </a:cxnLst>
              <a:rect l="0" t="0" r="r" b="b"/>
              <a:pathLst>
                <a:path w="224" h="175">
                  <a:moveTo>
                    <a:pt x="24" y="0"/>
                  </a:moveTo>
                  <a:lnTo>
                    <a:pt x="224" y="139"/>
                  </a:lnTo>
                  <a:lnTo>
                    <a:pt x="201" y="175"/>
                  </a:lnTo>
                  <a:lnTo>
                    <a:pt x="0" y="36"/>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19" name="Freeform 214">
              <a:extLst>
                <a:ext uri="{FF2B5EF4-FFF2-40B4-BE49-F238E27FC236}">
                  <a16:creationId xmlns:a16="http://schemas.microsoft.com/office/drawing/2014/main" id="{842D155D-129C-495C-BE22-A4B9E2C786B8}"/>
                </a:ext>
              </a:extLst>
            </p:cNvPr>
            <p:cNvSpPr>
              <a:spLocks/>
            </p:cNvSpPr>
            <p:nvPr/>
          </p:nvSpPr>
          <p:spPr bwMode="auto">
            <a:xfrm>
              <a:off x="4646613" y="2546350"/>
              <a:ext cx="119063" cy="90488"/>
            </a:xfrm>
            <a:custGeom>
              <a:avLst/>
              <a:gdLst>
                <a:gd name="T0" fmla="*/ 23 w 227"/>
                <a:gd name="T1" fmla="*/ 0 h 171"/>
                <a:gd name="T2" fmla="*/ 227 w 227"/>
                <a:gd name="T3" fmla="*/ 134 h 171"/>
                <a:gd name="T4" fmla="*/ 204 w 227"/>
                <a:gd name="T5" fmla="*/ 171 h 171"/>
                <a:gd name="T6" fmla="*/ 0 w 227"/>
                <a:gd name="T7" fmla="*/ 38 h 171"/>
                <a:gd name="T8" fmla="*/ 23 w 227"/>
                <a:gd name="T9" fmla="*/ 0 h 171"/>
              </a:gdLst>
              <a:ahLst/>
              <a:cxnLst>
                <a:cxn ang="0">
                  <a:pos x="T0" y="T1"/>
                </a:cxn>
                <a:cxn ang="0">
                  <a:pos x="T2" y="T3"/>
                </a:cxn>
                <a:cxn ang="0">
                  <a:pos x="T4" y="T5"/>
                </a:cxn>
                <a:cxn ang="0">
                  <a:pos x="T6" y="T7"/>
                </a:cxn>
                <a:cxn ang="0">
                  <a:pos x="T8" y="T9"/>
                </a:cxn>
              </a:cxnLst>
              <a:rect l="0" t="0" r="r" b="b"/>
              <a:pathLst>
                <a:path w="227" h="171">
                  <a:moveTo>
                    <a:pt x="23" y="0"/>
                  </a:moveTo>
                  <a:lnTo>
                    <a:pt x="227" y="134"/>
                  </a:lnTo>
                  <a:lnTo>
                    <a:pt x="204" y="171"/>
                  </a:lnTo>
                  <a:lnTo>
                    <a:pt x="0" y="38"/>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20" name="Freeform 215">
              <a:extLst>
                <a:ext uri="{FF2B5EF4-FFF2-40B4-BE49-F238E27FC236}">
                  <a16:creationId xmlns:a16="http://schemas.microsoft.com/office/drawing/2014/main" id="{26A92178-6626-4C56-96A1-038055A29045}"/>
                </a:ext>
              </a:extLst>
            </p:cNvPr>
            <p:cNvSpPr>
              <a:spLocks/>
            </p:cNvSpPr>
            <p:nvPr/>
          </p:nvSpPr>
          <p:spPr bwMode="auto">
            <a:xfrm>
              <a:off x="4621213" y="2584450"/>
              <a:ext cx="122238" cy="88900"/>
            </a:xfrm>
            <a:custGeom>
              <a:avLst/>
              <a:gdLst>
                <a:gd name="T0" fmla="*/ 23 w 230"/>
                <a:gd name="T1" fmla="*/ 0 h 166"/>
                <a:gd name="T2" fmla="*/ 230 w 230"/>
                <a:gd name="T3" fmla="*/ 129 h 166"/>
                <a:gd name="T4" fmla="*/ 207 w 230"/>
                <a:gd name="T5" fmla="*/ 166 h 166"/>
                <a:gd name="T6" fmla="*/ 0 w 230"/>
                <a:gd name="T7" fmla="*/ 38 h 166"/>
                <a:gd name="T8" fmla="*/ 23 w 230"/>
                <a:gd name="T9" fmla="*/ 0 h 166"/>
              </a:gdLst>
              <a:ahLst/>
              <a:cxnLst>
                <a:cxn ang="0">
                  <a:pos x="T0" y="T1"/>
                </a:cxn>
                <a:cxn ang="0">
                  <a:pos x="T2" y="T3"/>
                </a:cxn>
                <a:cxn ang="0">
                  <a:pos x="T4" y="T5"/>
                </a:cxn>
                <a:cxn ang="0">
                  <a:pos x="T6" y="T7"/>
                </a:cxn>
                <a:cxn ang="0">
                  <a:pos x="T8" y="T9"/>
                </a:cxn>
              </a:cxnLst>
              <a:rect l="0" t="0" r="r" b="b"/>
              <a:pathLst>
                <a:path w="230" h="166">
                  <a:moveTo>
                    <a:pt x="23" y="0"/>
                  </a:moveTo>
                  <a:lnTo>
                    <a:pt x="230" y="129"/>
                  </a:lnTo>
                  <a:lnTo>
                    <a:pt x="207" y="166"/>
                  </a:lnTo>
                  <a:lnTo>
                    <a:pt x="0" y="38"/>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21" name="Freeform 216">
              <a:extLst>
                <a:ext uri="{FF2B5EF4-FFF2-40B4-BE49-F238E27FC236}">
                  <a16:creationId xmlns:a16="http://schemas.microsoft.com/office/drawing/2014/main" id="{8A67AF79-DC5E-4338-9B22-DEA4A774DAE6}"/>
                </a:ext>
              </a:extLst>
            </p:cNvPr>
            <p:cNvSpPr>
              <a:spLocks/>
            </p:cNvSpPr>
            <p:nvPr/>
          </p:nvSpPr>
          <p:spPr bwMode="auto">
            <a:xfrm>
              <a:off x="4597400" y="2624138"/>
              <a:ext cx="122238" cy="85725"/>
            </a:xfrm>
            <a:custGeom>
              <a:avLst/>
              <a:gdLst>
                <a:gd name="T0" fmla="*/ 22 w 232"/>
                <a:gd name="T1" fmla="*/ 0 h 160"/>
                <a:gd name="T2" fmla="*/ 232 w 232"/>
                <a:gd name="T3" fmla="*/ 122 h 160"/>
                <a:gd name="T4" fmla="*/ 211 w 232"/>
                <a:gd name="T5" fmla="*/ 160 h 160"/>
                <a:gd name="T6" fmla="*/ 0 w 232"/>
                <a:gd name="T7" fmla="*/ 37 h 160"/>
                <a:gd name="T8" fmla="*/ 22 w 232"/>
                <a:gd name="T9" fmla="*/ 0 h 160"/>
              </a:gdLst>
              <a:ahLst/>
              <a:cxnLst>
                <a:cxn ang="0">
                  <a:pos x="T0" y="T1"/>
                </a:cxn>
                <a:cxn ang="0">
                  <a:pos x="T2" y="T3"/>
                </a:cxn>
                <a:cxn ang="0">
                  <a:pos x="T4" y="T5"/>
                </a:cxn>
                <a:cxn ang="0">
                  <a:pos x="T6" y="T7"/>
                </a:cxn>
                <a:cxn ang="0">
                  <a:pos x="T8" y="T9"/>
                </a:cxn>
              </a:cxnLst>
              <a:rect l="0" t="0" r="r" b="b"/>
              <a:pathLst>
                <a:path w="232" h="160">
                  <a:moveTo>
                    <a:pt x="22" y="0"/>
                  </a:moveTo>
                  <a:lnTo>
                    <a:pt x="232" y="122"/>
                  </a:lnTo>
                  <a:lnTo>
                    <a:pt x="211" y="160"/>
                  </a:lnTo>
                  <a:lnTo>
                    <a:pt x="0" y="37"/>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22" name="Freeform 217">
              <a:extLst>
                <a:ext uri="{FF2B5EF4-FFF2-40B4-BE49-F238E27FC236}">
                  <a16:creationId xmlns:a16="http://schemas.microsoft.com/office/drawing/2014/main" id="{B8C2F384-FC89-40D7-B136-FD8D31902ED7}"/>
                </a:ext>
              </a:extLst>
            </p:cNvPr>
            <p:cNvSpPr>
              <a:spLocks/>
            </p:cNvSpPr>
            <p:nvPr/>
          </p:nvSpPr>
          <p:spPr bwMode="auto">
            <a:xfrm>
              <a:off x="4575175" y="2663825"/>
              <a:ext cx="123825" cy="82550"/>
            </a:xfrm>
            <a:custGeom>
              <a:avLst/>
              <a:gdLst>
                <a:gd name="T0" fmla="*/ 20 w 234"/>
                <a:gd name="T1" fmla="*/ 0 h 155"/>
                <a:gd name="T2" fmla="*/ 234 w 234"/>
                <a:gd name="T3" fmla="*/ 117 h 155"/>
                <a:gd name="T4" fmla="*/ 213 w 234"/>
                <a:gd name="T5" fmla="*/ 155 h 155"/>
                <a:gd name="T6" fmla="*/ 0 w 234"/>
                <a:gd name="T7" fmla="*/ 39 h 155"/>
                <a:gd name="T8" fmla="*/ 20 w 234"/>
                <a:gd name="T9" fmla="*/ 0 h 155"/>
              </a:gdLst>
              <a:ahLst/>
              <a:cxnLst>
                <a:cxn ang="0">
                  <a:pos x="T0" y="T1"/>
                </a:cxn>
                <a:cxn ang="0">
                  <a:pos x="T2" y="T3"/>
                </a:cxn>
                <a:cxn ang="0">
                  <a:pos x="T4" y="T5"/>
                </a:cxn>
                <a:cxn ang="0">
                  <a:pos x="T6" y="T7"/>
                </a:cxn>
                <a:cxn ang="0">
                  <a:pos x="T8" y="T9"/>
                </a:cxn>
              </a:cxnLst>
              <a:rect l="0" t="0" r="r" b="b"/>
              <a:pathLst>
                <a:path w="234" h="155">
                  <a:moveTo>
                    <a:pt x="20" y="0"/>
                  </a:moveTo>
                  <a:lnTo>
                    <a:pt x="234" y="117"/>
                  </a:lnTo>
                  <a:lnTo>
                    <a:pt x="213" y="155"/>
                  </a:lnTo>
                  <a:lnTo>
                    <a:pt x="0" y="39"/>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23" name="Freeform 218">
              <a:extLst>
                <a:ext uri="{FF2B5EF4-FFF2-40B4-BE49-F238E27FC236}">
                  <a16:creationId xmlns:a16="http://schemas.microsoft.com/office/drawing/2014/main" id="{A80CAD5D-7FBA-455D-B146-A48A87EA4B90}"/>
                </a:ext>
              </a:extLst>
            </p:cNvPr>
            <p:cNvSpPr>
              <a:spLocks/>
            </p:cNvSpPr>
            <p:nvPr/>
          </p:nvSpPr>
          <p:spPr bwMode="auto">
            <a:xfrm>
              <a:off x="4552950" y="2705100"/>
              <a:ext cx="125413" cy="79375"/>
            </a:xfrm>
            <a:custGeom>
              <a:avLst/>
              <a:gdLst>
                <a:gd name="T0" fmla="*/ 20 w 236"/>
                <a:gd name="T1" fmla="*/ 0 h 150"/>
                <a:gd name="T2" fmla="*/ 236 w 236"/>
                <a:gd name="T3" fmla="*/ 112 h 150"/>
                <a:gd name="T4" fmla="*/ 217 w 236"/>
                <a:gd name="T5" fmla="*/ 150 h 150"/>
                <a:gd name="T6" fmla="*/ 0 w 236"/>
                <a:gd name="T7" fmla="*/ 40 h 150"/>
                <a:gd name="T8" fmla="*/ 20 w 236"/>
                <a:gd name="T9" fmla="*/ 0 h 150"/>
              </a:gdLst>
              <a:ahLst/>
              <a:cxnLst>
                <a:cxn ang="0">
                  <a:pos x="T0" y="T1"/>
                </a:cxn>
                <a:cxn ang="0">
                  <a:pos x="T2" y="T3"/>
                </a:cxn>
                <a:cxn ang="0">
                  <a:pos x="T4" y="T5"/>
                </a:cxn>
                <a:cxn ang="0">
                  <a:pos x="T6" y="T7"/>
                </a:cxn>
                <a:cxn ang="0">
                  <a:pos x="T8" y="T9"/>
                </a:cxn>
              </a:cxnLst>
              <a:rect l="0" t="0" r="r" b="b"/>
              <a:pathLst>
                <a:path w="236" h="150">
                  <a:moveTo>
                    <a:pt x="20" y="0"/>
                  </a:moveTo>
                  <a:lnTo>
                    <a:pt x="236" y="112"/>
                  </a:lnTo>
                  <a:lnTo>
                    <a:pt x="217" y="150"/>
                  </a:lnTo>
                  <a:lnTo>
                    <a:pt x="0" y="4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24" name="Freeform 219">
              <a:extLst>
                <a:ext uri="{FF2B5EF4-FFF2-40B4-BE49-F238E27FC236}">
                  <a16:creationId xmlns:a16="http://schemas.microsoft.com/office/drawing/2014/main" id="{8E282ACB-EAD9-4C39-B4C0-2FC748C40FB5}"/>
                </a:ext>
              </a:extLst>
            </p:cNvPr>
            <p:cNvSpPr>
              <a:spLocks/>
            </p:cNvSpPr>
            <p:nvPr/>
          </p:nvSpPr>
          <p:spPr bwMode="auto">
            <a:xfrm>
              <a:off x="4532313" y="2746375"/>
              <a:ext cx="125413" cy="76200"/>
            </a:xfrm>
            <a:custGeom>
              <a:avLst/>
              <a:gdLst>
                <a:gd name="T0" fmla="*/ 18 w 237"/>
                <a:gd name="T1" fmla="*/ 0 h 145"/>
                <a:gd name="T2" fmla="*/ 237 w 237"/>
                <a:gd name="T3" fmla="*/ 105 h 145"/>
                <a:gd name="T4" fmla="*/ 219 w 237"/>
                <a:gd name="T5" fmla="*/ 145 h 145"/>
                <a:gd name="T6" fmla="*/ 0 w 237"/>
                <a:gd name="T7" fmla="*/ 40 h 145"/>
                <a:gd name="T8" fmla="*/ 18 w 237"/>
                <a:gd name="T9" fmla="*/ 0 h 145"/>
              </a:gdLst>
              <a:ahLst/>
              <a:cxnLst>
                <a:cxn ang="0">
                  <a:pos x="T0" y="T1"/>
                </a:cxn>
                <a:cxn ang="0">
                  <a:pos x="T2" y="T3"/>
                </a:cxn>
                <a:cxn ang="0">
                  <a:pos x="T4" y="T5"/>
                </a:cxn>
                <a:cxn ang="0">
                  <a:pos x="T6" y="T7"/>
                </a:cxn>
                <a:cxn ang="0">
                  <a:pos x="T8" y="T9"/>
                </a:cxn>
              </a:cxnLst>
              <a:rect l="0" t="0" r="r" b="b"/>
              <a:pathLst>
                <a:path w="237" h="145">
                  <a:moveTo>
                    <a:pt x="18" y="0"/>
                  </a:moveTo>
                  <a:lnTo>
                    <a:pt x="237" y="105"/>
                  </a:lnTo>
                  <a:lnTo>
                    <a:pt x="219" y="145"/>
                  </a:lnTo>
                  <a:lnTo>
                    <a:pt x="0" y="40"/>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25" name="Freeform 220">
              <a:extLst>
                <a:ext uri="{FF2B5EF4-FFF2-40B4-BE49-F238E27FC236}">
                  <a16:creationId xmlns:a16="http://schemas.microsoft.com/office/drawing/2014/main" id="{F0445B5C-8A34-41DA-B0B1-902EBC635706}"/>
                </a:ext>
              </a:extLst>
            </p:cNvPr>
            <p:cNvSpPr>
              <a:spLocks/>
            </p:cNvSpPr>
            <p:nvPr/>
          </p:nvSpPr>
          <p:spPr bwMode="auto">
            <a:xfrm>
              <a:off x="4513263" y="2787650"/>
              <a:ext cx="125413" cy="73025"/>
            </a:xfrm>
            <a:custGeom>
              <a:avLst/>
              <a:gdLst>
                <a:gd name="T0" fmla="*/ 16 w 239"/>
                <a:gd name="T1" fmla="*/ 0 h 140"/>
                <a:gd name="T2" fmla="*/ 239 w 239"/>
                <a:gd name="T3" fmla="*/ 100 h 140"/>
                <a:gd name="T4" fmla="*/ 221 w 239"/>
                <a:gd name="T5" fmla="*/ 140 h 140"/>
                <a:gd name="T6" fmla="*/ 0 w 239"/>
                <a:gd name="T7" fmla="*/ 40 h 140"/>
                <a:gd name="T8" fmla="*/ 16 w 239"/>
                <a:gd name="T9" fmla="*/ 0 h 140"/>
              </a:gdLst>
              <a:ahLst/>
              <a:cxnLst>
                <a:cxn ang="0">
                  <a:pos x="T0" y="T1"/>
                </a:cxn>
                <a:cxn ang="0">
                  <a:pos x="T2" y="T3"/>
                </a:cxn>
                <a:cxn ang="0">
                  <a:pos x="T4" y="T5"/>
                </a:cxn>
                <a:cxn ang="0">
                  <a:pos x="T6" y="T7"/>
                </a:cxn>
                <a:cxn ang="0">
                  <a:pos x="T8" y="T9"/>
                </a:cxn>
              </a:cxnLst>
              <a:rect l="0" t="0" r="r" b="b"/>
              <a:pathLst>
                <a:path w="239" h="140">
                  <a:moveTo>
                    <a:pt x="16" y="0"/>
                  </a:moveTo>
                  <a:lnTo>
                    <a:pt x="239" y="100"/>
                  </a:lnTo>
                  <a:lnTo>
                    <a:pt x="221" y="140"/>
                  </a:lnTo>
                  <a:lnTo>
                    <a:pt x="0" y="40"/>
                  </a:ln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26" name="Freeform 221">
              <a:extLst>
                <a:ext uri="{FF2B5EF4-FFF2-40B4-BE49-F238E27FC236}">
                  <a16:creationId xmlns:a16="http://schemas.microsoft.com/office/drawing/2014/main" id="{FDB619C5-54FF-4186-934D-8435822FF3CA}"/>
                </a:ext>
              </a:extLst>
            </p:cNvPr>
            <p:cNvSpPr>
              <a:spLocks/>
            </p:cNvSpPr>
            <p:nvPr/>
          </p:nvSpPr>
          <p:spPr bwMode="auto">
            <a:xfrm>
              <a:off x="4494213" y="2828925"/>
              <a:ext cx="127000" cy="71438"/>
            </a:xfrm>
            <a:custGeom>
              <a:avLst/>
              <a:gdLst>
                <a:gd name="T0" fmla="*/ 15 w 240"/>
                <a:gd name="T1" fmla="*/ 0 h 134"/>
                <a:gd name="T2" fmla="*/ 240 w 240"/>
                <a:gd name="T3" fmla="*/ 93 h 134"/>
                <a:gd name="T4" fmla="*/ 224 w 240"/>
                <a:gd name="T5" fmla="*/ 134 h 134"/>
                <a:gd name="T6" fmla="*/ 0 w 240"/>
                <a:gd name="T7" fmla="*/ 41 h 134"/>
                <a:gd name="T8" fmla="*/ 15 w 240"/>
                <a:gd name="T9" fmla="*/ 0 h 134"/>
              </a:gdLst>
              <a:ahLst/>
              <a:cxnLst>
                <a:cxn ang="0">
                  <a:pos x="T0" y="T1"/>
                </a:cxn>
                <a:cxn ang="0">
                  <a:pos x="T2" y="T3"/>
                </a:cxn>
                <a:cxn ang="0">
                  <a:pos x="T4" y="T5"/>
                </a:cxn>
                <a:cxn ang="0">
                  <a:pos x="T6" y="T7"/>
                </a:cxn>
                <a:cxn ang="0">
                  <a:pos x="T8" y="T9"/>
                </a:cxn>
              </a:cxnLst>
              <a:rect l="0" t="0" r="r" b="b"/>
              <a:pathLst>
                <a:path w="240" h="134">
                  <a:moveTo>
                    <a:pt x="15" y="0"/>
                  </a:moveTo>
                  <a:lnTo>
                    <a:pt x="240" y="93"/>
                  </a:lnTo>
                  <a:lnTo>
                    <a:pt x="224" y="134"/>
                  </a:lnTo>
                  <a:lnTo>
                    <a:pt x="0" y="41"/>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27" name="Freeform 222">
              <a:extLst>
                <a:ext uri="{FF2B5EF4-FFF2-40B4-BE49-F238E27FC236}">
                  <a16:creationId xmlns:a16="http://schemas.microsoft.com/office/drawing/2014/main" id="{349E6AD5-B948-40A1-B971-EF235AD17676}"/>
                </a:ext>
              </a:extLst>
            </p:cNvPr>
            <p:cNvSpPr>
              <a:spLocks/>
            </p:cNvSpPr>
            <p:nvPr/>
          </p:nvSpPr>
          <p:spPr bwMode="auto">
            <a:xfrm>
              <a:off x="4476750" y="2871788"/>
              <a:ext cx="128588" cy="68263"/>
            </a:xfrm>
            <a:custGeom>
              <a:avLst/>
              <a:gdLst>
                <a:gd name="T0" fmla="*/ 15 w 242"/>
                <a:gd name="T1" fmla="*/ 0 h 128"/>
                <a:gd name="T2" fmla="*/ 242 w 242"/>
                <a:gd name="T3" fmla="*/ 87 h 128"/>
                <a:gd name="T4" fmla="*/ 226 w 242"/>
                <a:gd name="T5" fmla="*/ 128 h 128"/>
                <a:gd name="T6" fmla="*/ 0 w 242"/>
                <a:gd name="T7" fmla="*/ 41 h 128"/>
                <a:gd name="T8" fmla="*/ 15 w 242"/>
                <a:gd name="T9" fmla="*/ 0 h 128"/>
              </a:gdLst>
              <a:ahLst/>
              <a:cxnLst>
                <a:cxn ang="0">
                  <a:pos x="T0" y="T1"/>
                </a:cxn>
                <a:cxn ang="0">
                  <a:pos x="T2" y="T3"/>
                </a:cxn>
                <a:cxn ang="0">
                  <a:pos x="T4" y="T5"/>
                </a:cxn>
                <a:cxn ang="0">
                  <a:pos x="T6" y="T7"/>
                </a:cxn>
                <a:cxn ang="0">
                  <a:pos x="T8" y="T9"/>
                </a:cxn>
              </a:cxnLst>
              <a:rect l="0" t="0" r="r" b="b"/>
              <a:pathLst>
                <a:path w="242" h="128">
                  <a:moveTo>
                    <a:pt x="15" y="0"/>
                  </a:moveTo>
                  <a:lnTo>
                    <a:pt x="242" y="87"/>
                  </a:lnTo>
                  <a:lnTo>
                    <a:pt x="226" y="128"/>
                  </a:lnTo>
                  <a:lnTo>
                    <a:pt x="0" y="41"/>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28" name="Freeform 223">
              <a:extLst>
                <a:ext uri="{FF2B5EF4-FFF2-40B4-BE49-F238E27FC236}">
                  <a16:creationId xmlns:a16="http://schemas.microsoft.com/office/drawing/2014/main" id="{B3FACFBD-82E1-44EA-9675-22E1164CECC4}"/>
                </a:ext>
              </a:extLst>
            </p:cNvPr>
            <p:cNvSpPr>
              <a:spLocks/>
            </p:cNvSpPr>
            <p:nvPr/>
          </p:nvSpPr>
          <p:spPr bwMode="auto">
            <a:xfrm>
              <a:off x="4460875" y="2916238"/>
              <a:ext cx="127000" cy="63500"/>
            </a:xfrm>
            <a:custGeom>
              <a:avLst/>
              <a:gdLst>
                <a:gd name="T0" fmla="*/ 14 w 242"/>
                <a:gd name="T1" fmla="*/ 0 h 121"/>
                <a:gd name="T2" fmla="*/ 242 w 242"/>
                <a:gd name="T3" fmla="*/ 80 h 121"/>
                <a:gd name="T4" fmla="*/ 228 w 242"/>
                <a:gd name="T5" fmla="*/ 121 h 121"/>
                <a:gd name="T6" fmla="*/ 0 w 242"/>
                <a:gd name="T7" fmla="*/ 41 h 121"/>
                <a:gd name="T8" fmla="*/ 14 w 242"/>
                <a:gd name="T9" fmla="*/ 0 h 121"/>
              </a:gdLst>
              <a:ahLst/>
              <a:cxnLst>
                <a:cxn ang="0">
                  <a:pos x="T0" y="T1"/>
                </a:cxn>
                <a:cxn ang="0">
                  <a:pos x="T2" y="T3"/>
                </a:cxn>
                <a:cxn ang="0">
                  <a:pos x="T4" y="T5"/>
                </a:cxn>
                <a:cxn ang="0">
                  <a:pos x="T6" y="T7"/>
                </a:cxn>
                <a:cxn ang="0">
                  <a:pos x="T8" y="T9"/>
                </a:cxn>
              </a:cxnLst>
              <a:rect l="0" t="0" r="r" b="b"/>
              <a:pathLst>
                <a:path w="242" h="121">
                  <a:moveTo>
                    <a:pt x="14" y="0"/>
                  </a:moveTo>
                  <a:lnTo>
                    <a:pt x="242" y="80"/>
                  </a:lnTo>
                  <a:lnTo>
                    <a:pt x="228" y="121"/>
                  </a:lnTo>
                  <a:lnTo>
                    <a:pt x="0" y="41"/>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29" name="Freeform 224">
              <a:extLst>
                <a:ext uri="{FF2B5EF4-FFF2-40B4-BE49-F238E27FC236}">
                  <a16:creationId xmlns:a16="http://schemas.microsoft.com/office/drawing/2014/main" id="{D42F80BA-CEA9-43E9-A1DD-BCA390B1CCEB}"/>
                </a:ext>
              </a:extLst>
            </p:cNvPr>
            <p:cNvSpPr>
              <a:spLocks/>
            </p:cNvSpPr>
            <p:nvPr/>
          </p:nvSpPr>
          <p:spPr bwMode="auto">
            <a:xfrm>
              <a:off x="4445000" y="2959100"/>
              <a:ext cx="128588" cy="61913"/>
            </a:xfrm>
            <a:custGeom>
              <a:avLst/>
              <a:gdLst>
                <a:gd name="T0" fmla="*/ 13 w 245"/>
                <a:gd name="T1" fmla="*/ 0 h 116"/>
                <a:gd name="T2" fmla="*/ 245 w 245"/>
                <a:gd name="T3" fmla="*/ 75 h 116"/>
                <a:gd name="T4" fmla="*/ 232 w 245"/>
                <a:gd name="T5" fmla="*/ 116 h 116"/>
                <a:gd name="T6" fmla="*/ 0 w 245"/>
                <a:gd name="T7" fmla="*/ 41 h 116"/>
                <a:gd name="T8" fmla="*/ 13 w 245"/>
                <a:gd name="T9" fmla="*/ 0 h 116"/>
              </a:gdLst>
              <a:ahLst/>
              <a:cxnLst>
                <a:cxn ang="0">
                  <a:pos x="T0" y="T1"/>
                </a:cxn>
                <a:cxn ang="0">
                  <a:pos x="T2" y="T3"/>
                </a:cxn>
                <a:cxn ang="0">
                  <a:pos x="T4" y="T5"/>
                </a:cxn>
                <a:cxn ang="0">
                  <a:pos x="T6" y="T7"/>
                </a:cxn>
                <a:cxn ang="0">
                  <a:pos x="T8" y="T9"/>
                </a:cxn>
              </a:cxnLst>
              <a:rect l="0" t="0" r="r" b="b"/>
              <a:pathLst>
                <a:path w="245" h="116">
                  <a:moveTo>
                    <a:pt x="13" y="0"/>
                  </a:moveTo>
                  <a:lnTo>
                    <a:pt x="245" y="75"/>
                  </a:lnTo>
                  <a:lnTo>
                    <a:pt x="232" y="116"/>
                  </a:lnTo>
                  <a:lnTo>
                    <a:pt x="0" y="41"/>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30" name="Freeform 225">
              <a:extLst>
                <a:ext uri="{FF2B5EF4-FFF2-40B4-BE49-F238E27FC236}">
                  <a16:creationId xmlns:a16="http://schemas.microsoft.com/office/drawing/2014/main" id="{2077327C-7BF0-4407-8D06-C8663C6B463F}"/>
                </a:ext>
              </a:extLst>
            </p:cNvPr>
            <p:cNvSpPr>
              <a:spLocks/>
            </p:cNvSpPr>
            <p:nvPr/>
          </p:nvSpPr>
          <p:spPr bwMode="auto">
            <a:xfrm>
              <a:off x="4430713" y="3003550"/>
              <a:ext cx="130175" cy="57150"/>
            </a:xfrm>
            <a:custGeom>
              <a:avLst/>
              <a:gdLst>
                <a:gd name="T0" fmla="*/ 12 w 246"/>
                <a:gd name="T1" fmla="*/ 0 h 110"/>
                <a:gd name="T2" fmla="*/ 246 w 246"/>
                <a:gd name="T3" fmla="*/ 69 h 110"/>
                <a:gd name="T4" fmla="*/ 233 w 246"/>
                <a:gd name="T5" fmla="*/ 110 h 110"/>
                <a:gd name="T6" fmla="*/ 0 w 246"/>
                <a:gd name="T7" fmla="*/ 41 h 110"/>
                <a:gd name="T8" fmla="*/ 12 w 246"/>
                <a:gd name="T9" fmla="*/ 0 h 110"/>
              </a:gdLst>
              <a:ahLst/>
              <a:cxnLst>
                <a:cxn ang="0">
                  <a:pos x="T0" y="T1"/>
                </a:cxn>
                <a:cxn ang="0">
                  <a:pos x="T2" y="T3"/>
                </a:cxn>
                <a:cxn ang="0">
                  <a:pos x="T4" y="T5"/>
                </a:cxn>
                <a:cxn ang="0">
                  <a:pos x="T6" y="T7"/>
                </a:cxn>
                <a:cxn ang="0">
                  <a:pos x="T8" y="T9"/>
                </a:cxn>
              </a:cxnLst>
              <a:rect l="0" t="0" r="r" b="b"/>
              <a:pathLst>
                <a:path w="246" h="110">
                  <a:moveTo>
                    <a:pt x="12" y="0"/>
                  </a:moveTo>
                  <a:lnTo>
                    <a:pt x="246" y="69"/>
                  </a:lnTo>
                  <a:lnTo>
                    <a:pt x="233" y="110"/>
                  </a:lnTo>
                  <a:lnTo>
                    <a:pt x="0" y="4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31" name="Freeform 226">
              <a:extLst>
                <a:ext uri="{FF2B5EF4-FFF2-40B4-BE49-F238E27FC236}">
                  <a16:creationId xmlns:a16="http://schemas.microsoft.com/office/drawing/2014/main" id="{17850CC9-5DC5-4AFE-9C0D-D5117B03E9EC}"/>
                </a:ext>
              </a:extLst>
            </p:cNvPr>
            <p:cNvSpPr>
              <a:spLocks/>
            </p:cNvSpPr>
            <p:nvPr/>
          </p:nvSpPr>
          <p:spPr bwMode="auto">
            <a:xfrm>
              <a:off x="4418013" y="3046413"/>
              <a:ext cx="130175" cy="55563"/>
            </a:xfrm>
            <a:custGeom>
              <a:avLst/>
              <a:gdLst>
                <a:gd name="T0" fmla="*/ 12 w 246"/>
                <a:gd name="T1" fmla="*/ 0 h 105"/>
                <a:gd name="T2" fmla="*/ 246 w 246"/>
                <a:gd name="T3" fmla="*/ 63 h 105"/>
                <a:gd name="T4" fmla="*/ 235 w 246"/>
                <a:gd name="T5" fmla="*/ 105 h 105"/>
                <a:gd name="T6" fmla="*/ 0 w 246"/>
                <a:gd name="T7" fmla="*/ 43 h 105"/>
                <a:gd name="T8" fmla="*/ 12 w 246"/>
                <a:gd name="T9" fmla="*/ 0 h 105"/>
              </a:gdLst>
              <a:ahLst/>
              <a:cxnLst>
                <a:cxn ang="0">
                  <a:pos x="T0" y="T1"/>
                </a:cxn>
                <a:cxn ang="0">
                  <a:pos x="T2" y="T3"/>
                </a:cxn>
                <a:cxn ang="0">
                  <a:pos x="T4" y="T5"/>
                </a:cxn>
                <a:cxn ang="0">
                  <a:pos x="T6" y="T7"/>
                </a:cxn>
                <a:cxn ang="0">
                  <a:pos x="T8" y="T9"/>
                </a:cxn>
              </a:cxnLst>
              <a:rect l="0" t="0" r="r" b="b"/>
              <a:pathLst>
                <a:path w="246" h="105">
                  <a:moveTo>
                    <a:pt x="12" y="0"/>
                  </a:moveTo>
                  <a:lnTo>
                    <a:pt x="246" y="63"/>
                  </a:lnTo>
                  <a:lnTo>
                    <a:pt x="235" y="105"/>
                  </a:lnTo>
                  <a:lnTo>
                    <a:pt x="0" y="43"/>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32" name="Freeform 227">
              <a:extLst>
                <a:ext uri="{FF2B5EF4-FFF2-40B4-BE49-F238E27FC236}">
                  <a16:creationId xmlns:a16="http://schemas.microsoft.com/office/drawing/2014/main" id="{26BD1B09-1D5E-4D0B-9EBF-8AAB9AE84D2F}"/>
                </a:ext>
              </a:extLst>
            </p:cNvPr>
            <p:cNvSpPr>
              <a:spLocks/>
            </p:cNvSpPr>
            <p:nvPr/>
          </p:nvSpPr>
          <p:spPr bwMode="auto">
            <a:xfrm>
              <a:off x="4405313" y="3092450"/>
              <a:ext cx="130175" cy="52388"/>
            </a:xfrm>
            <a:custGeom>
              <a:avLst/>
              <a:gdLst>
                <a:gd name="T0" fmla="*/ 11 w 246"/>
                <a:gd name="T1" fmla="*/ 0 h 99"/>
                <a:gd name="T2" fmla="*/ 246 w 246"/>
                <a:gd name="T3" fmla="*/ 56 h 99"/>
                <a:gd name="T4" fmla="*/ 236 w 246"/>
                <a:gd name="T5" fmla="*/ 99 h 99"/>
                <a:gd name="T6" fmla="*/ 0 w 246"/>
                <a:gd name="T7" fmla="*/ 42 h 99"/>
                <a:gd name="T8" fmla="*/ 11 w 246"/>
                <a:gd name="T9" fmla="*/ 0 h 99"/>
              </a:gdLst>
              <a:ahLst/>
              <a:cxnLst>
                <a:cxn ang="0">
                  <a:pos x="T0" y="T1"/>
                </a:cxn>
                <a:cxn ang="0">
                  <a:pos x="T2" y="T3"/>
                </a:cxn>
                <a:cxn ang="0">
                  <a:pos x="T4" y="T5"/>
                </a:cxn>
                <a:cxn ang="0">
                  <a:pos x="T6" y="T7"/>
                </a:cxn>
                <a:cxn ang="0">
                  <a:pos x="T8" y="T9"/>
                </a:cxn>
              </a:cxnLst>
              <a:rect l="0" t="0" r="r" b="b"/>
              <a:pathLst>
                <a:path w="246" h="99">
                  <a:moveTo>
                    <a:pt x="11" y="0"/>
                  </a:moveTo>
                  <a:lnTo>
                    <a:pt x="246" y="56"/>
                  </a:lnTo>
                  <a:lnTo>
                    <a:pt x="236" y="99"/>
                  </a:lnTo>
                  <a:lnTo>
                    <a:pt x="0" y="42"/>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33" name="Freeform 228">
              <a:extLst>
                <a:ext uri="{FF2B5EF4-FFF2-40B4-BE49-F238E27FC236}">
                  <a16:creationId xmlns:a16="http://schemas.microsoft.com/office/drawing/2014/main" id="{9F0A63AD-BB48-4F84-A7B7-7F9AC7450C41}"/>
                </a:ext>
              </a:extLst>
            </p:cNvPr>
            <p:cNvSpPr>
              <a:spLocks/>
            </p:cNvSpPr>
            <p:nvPr/>
          </p:nvSpPr>
          <p:spPr bwMode="auto">
            <a:xfrm>
              <a:off x="4395788" y="3136900"/>
              <a:ext cx="130175" cy="49213"/>
            </a:xfrm>
            <a:custGeom>
              <a:avLst/>
              <a:gdLst>
                <a:gd name="T0" fmla="*/ 9 w 246"/>
                <a:gd name="T1" fmla="*/ 0 h 94"/>
                <a:gd name="T2" fmla="*/ 246 w 246"/>
                <a:gd name="T3" fmla="*/ 50 h 94"/>
                <a:gd name="T4" fmla="*/ 238 w 246"/>
                <a:gd name="T5" fmla="*/ 94 h 94"/>
                <a:gd name="T6" fmla="*/ 0 w 246"/>
                <a:gd name="T7" fmla="*/ 43 h 94"/>
                <a:gd name="T8" fmla="*/ 9 w 246"/>
                <a:gd name="T9" fmla="*/ 0 h 94"/>
              </a:gdLst>
              <a:ahLst/>
              <a:cxnLst>
                <a:cxn ang="0">
                  <a:pos x="T0" y="T1"/>
                </a:cxn>
                <a:cxn ang="0">
                  <a:pos x="T2" y="T3"/>
                </a:cxn>
                <a:cxn ang="0">
                  <a:pos x="T4" y="T5"/>
                </a:cxn>
                <a:cxn ang="0">
                  <a:pos x="T6" y="T7"/>
                </a:cxn>
                <a:cxn ang="0">
                  <a:pos x="T8" y="T9"/>
                </a:cxn>
              </a:cxnLst>
              <a:rect l="0" t="0" r="r" b="b"/>
              <a:pathLst>
                <a:path w="246" h="94">
                  <a:moveTo>
                    <a:pt x="9" y="0"/>
                  </a:moveTo>
                  <a:lnTo>
                    <a:pt x="246" y="50"/>
                  </a:lnTo>
                  <a:lnTo>
                    <a:pt x="238" y="94"/>
                  </a:lnTo>
                  <a:lnTo>
                    <a:pt x="0" y="43"/>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34" name="Freeform 229">
              <a:extLst>
                <a:ext uri="{FF2B5EF4-FFF2-40B4-BE49-F238E27FC236}">
                  <a16:creationId xmlns:a16="http://schemas.microsoft.com/office/drawing/2014/main" id="{E370D302-0E4B-428C-A1B2-B95502E37F64}"/>
                </a:ext>
              </a:extLst>
            </p:cNvPr>
            <p:cNvSpPr>
              <a:spLocks/>
            </p:cNvSpPr>
            <p:nvPr/>
          </p:nvSpPr>
          <p:spPr bwMode="auto">
            <a:xfrm>
              <a:off x="4386263" y="3181350"/>
              <a:ext cx="130175" cy="46038"/>
            </a:xfrm>
            <a:custGeom>
              <a:avLst/>
              <a:gdLst>
                <a:gd name="T0" fmla="*/ 8 w 246"/>
                <a:gd name="T1" fmla="*/ 0 h 86"/>
                <a:gd name="T2" fmla="*/ 246 w 246"/>
                <a:gd name="T3" fmla="*/ 44 h 86"/>
                <a:gd name="T4" fmla="*/ 240 w 246"/>
                <a:gd name="T5" fmla="*/ 86 h 86"/>
                <a:gd name="T6" fmla="*/ 0 w 246"/>
                <a:gd name="T7" fmla="*/ 43 h 86"/>
                <a:gd name="T8" fmla="*/ 8 w 246"/>
                <a:gd name="T9" fmla="*/ 0 h 86"/>
              </a:gdLst>
              <a:ahLst/>
              <a:cxnLst>
                <a:cxn ang="0">
                  <a:pos x="T0" y="T1"/>
                </a:cxn>
                <a:cxn ang="0">
                  <a:pos x="T2" y="T3"/>
                </a:cxn>
                <a:cxn ang="0">
                  <a:pos x="T4" y="T5"/>
                </a:cxn>
                <a:cxn ang="0">
                  <a:pos x="T6" y="T7"/>
                </a:cxn>
                <a:cxn ang="0">
                  <a:pos x="T8" y="T9"/>
                </a:cxn>
              </a:cxnLst>
              <a:rect l="0" t="0" r="r" b="b"/>
              <a:pathLst>
                <a:path w="246" h="86">
                  <a:moveTo>
                    <a:pt x="8" y="0"/>
                  </a:moveTo>
                  <a:lnTo>
                    <a:pt x="246" y="44"/>
                  </a:lnTo>
                  <a:lnTo>
                    <a:pt x="240" y="86"/>
                  </a:lnTo>
                  <a:lnTo>
                    <a:pt x="0" y="43"/>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35" name="Freeform 230">
              <a:extLst>
                <a:ext uri="{FF2B5EF4-FFF2-40B4-BE49-F238E27FC236}">
                  <a16:creationId xmlns:a16="http://schemas.microsoft.com/office/drawing/2014/main" id="{CCF554C6-4E7A-44ED-87A4-7555A355B977}"/>
                </a:ext>
              </a:extLst>
            </p:cNvPr>
            <p:cNvSpPr>
              <a:spLocks/>
            </p:cNvSpPr>
            <p:nvPr/>
          </p:nvSpPr>
          <p:spPr bwMode="auto">
            <a:xfrm>
              <a:off x="4378325" y="3227388"/>
              <a:ext cx="130175" cy="42863"/>
            </a:xfrm>
            <a:custGeom>
              <a:avLst/>
              <a:gdLst>
                <a:gd name="T0" fmla="*/ 6 w 246"/>
                <a:gd name="T1" fmla="*/ 0 h 81"/>
                <a:gd name="T2" fmla="*/ 246 w 246"/>
                <a:gd name="T3" fmla="*/ 37 h 81"/>
                <a:gd name="T4" fmla="*/ 239 w 246"/>
                <a:gd name="T5" fmla="*/ 81 h 81"/>
                <a:gd name="T6" fmla="*/ 0 w 246"/>
                <a:gd name="T7" fmla="*/ 44 h 81"/>
                <a:gd name="T8" fmla="*/ 6 w 246"/>
                <a:gd name="T9" fmla="*/ 0 h 81"/>
              </a:gdLst>
              <a:ahLst/>
              <a:cxnLst>
                <a:cxn ang="0">
                  <a:pos x="T0" y="T1"/>
                </a:cxn>
                <a:cxn ang="0">
                  <a:pos x="T2" y="T3"/>
                </a:cxn>
                <a:cxn ang="0">
                  <a:pos x="T4" y="T5"/>
                </a:cxn>
                <a:cxn ang="0">
                  <a:pos x="T6" y="T7"/>
                </a:cxn>
                <a:cxn ang="0">
                  <a:pos x="T8" y="T9"/>
                </a:cxn>
              </a:cxnLst>
              <a:rect l="0" t="0" r="r" b="b"/>
              <a:pathLst>
                <a:path w="246" h="81">
                  <a:moveTo>
                    <a:pt x="6" y="0"/>
                  </a:moveTo>
                  <a:lnTo>
                    <a:pt x="246" y="37"/>
                  </a:lnTo>
                  <a:lnTo>
                    <a:pt x="239" y="81"/>
                  </a:lnTo>
                  <a:lnTo>
                    <a:pt x="0" y="44"/>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36" name="Freeform 231">
              <a:extLst>
                <a:ext uri="{FF2B5EF4-FFF2-40B4-BE49-F238E27FC236}">
                  <a16:creationId xmlns:a16="http://schemas.microsoft.com/office/drawing/2014/main" id="{CB45F1F1-0A89-44C3-90B4-CEC8BC47E3CE}"/>
                </a:ext>
              </a:extLst>
            </p:cNvPr>
            <p:cNvSpPr>
              <a:spLocks/>
            </p:cNvSpPr>
            <p:nvPr/>
          </p:nvSpPr>
          <p:spPr bwMode="auto">
            <a:xfrm>
              <a:off x="4370388" y="3273425"/>
              <a:ext cx="130175" cy="38100"/>
            </a:xfrm>
            <a:custGeom>
              <a:avLst/>
              <a:gdLst>
                <a:gd name="T0" fmla="*/ 7 w 246"/>
                <a:gd name="T1" fmla="*/ 0 h 74"/>
                <a:gd name="T2" fmla="*/ 246 w 246"/>
                <a:gd name="T3" fmla="*/ 32 h 74"/>
                <a:gd name="T4" fmla="*/ 241 w 246"/>
                <a:gd name="T5" fmla="*/ 74 h 74"/>
                <a:gd name="T6" fmla="*/ 0 w 246"/>
                <a:gd name="T7" fmla="*/ 44 h 74"/>
                <a:gd name="T8" fmla="*/ 7 w 246"/>
                <a:gd name="T9" fmla="*/ 0 h 74"/>
              </a:gdLst>
              <a:ahLst/>
              <a:cxnLst>
                <a:cxn ang="0">
                  <a:pos x="T0" y="T1"/>
                </a:cxn>
                <a:cxn ang="0">
                  <a:pos x="T2" y="T3"/>
                </a:cxn>
                <a:cxn ang="0">
                  <a:pos x="T4" y="T5"/>
                </a:cxn>
                <a:cxn ang="0">
                  <a:pos x="T6" y="T7"/>
                </a:cxn>
                <a:cxn ang="0">
                  <a:pos x="T8" y="T9"/>
                </a:cxn>
              </a:cxnLst>
              <a:rect l="0" t="0" r="r" b="b"/>
              <a:pathLst>
                <a:path w="246" h="74">
                  <a:moveTo>
                    <a:pt x="7" y="0"/>
                  </a:moveTo>
                  <a:lnTo>
                    <a:pt x="246" y="32"/>
                  </a:lnTo>
                  <a:lnTo>
                    <a:pt x="241" y="74"/>
                  </a:lnTo>
                  <a:lnTo>
                    <a:pt x="0" y="44"/>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37" name="Freeform 232">
              <a:extLst>
                <a:ext uri="{FF2B5EF4-FFF2-40B4-BE49-F238E27FC236}">
                  <a16:creationId xmlns:a16="http://schemas.microsoft.com/office/drawing/2014/main" id="{D5CAA696-07A5-4169-B760-CD466E609B3C}"/>
                </a:ext>
              </a:extLst>
            </p:cNvPr>
            <p:cNvSpPr>
              <a:spLocks/>
            </p:cNvSpPr>
            <p:nvPr/>
          </p:nvSpPr>
          <p:spPr bwMode="auto">
            <a:xfrm>
              <a:off x="4364038" y="3319463"/>
              <a:ext cx="130175" cy="34925"/>
            </a:xfrm>
            <a:custGeom>
              <a:avLst/>
              <a:gdLst>
                <a:gd name="T0" fmla="*/ 4 w 245"/>
                <a:gd name="T1" fmla="*/ 0 h 68"/>
                <a:gd name="T2" fmla="*/ 245 w 245"/>
                <a:gd name="T3" fmla="*/ 25 h 68"/>
                <a:gd name="T4" fmla="*/ 241 w 245"/>
                <a:gd name="T5" fmla="*/ 68 h 68"/>
                <a:gd name="T6" fmla="*/ 0 w 245"/>
                <a:gd name="T7" fmla="*/ 44 h 68"/>
                <a:gd name="T8" fmla="*/ 4 w 245"/>
                <a:gd name="T9" fmla="*/ 0 h 68"/>
              </a:gdLst>
              <a:ahLst/>
              <a:cxnLst>
                <a:cxn ang="0">
                  <a:pos x="T0" y="T1"/>
                </a:cxn>
                <a:cxn ang="0">
                  <a:pos x="T2" y="T3"/>
                </a:cxn>
                <a:cxn ang="0">
                  <a:pos x="T4" y="T5"/>
                </a:cxn>
                <a:cxn ang="0">
                  <a:pos x="T6" y="T7"/>
                </a:cxn>
                <a:cxn ang="0">
                  <a:pos x="T8" y="T9"/>
                </a:cxn>
              </a:cxnLst>
              <a:rect l="0" t="0" r="r" b="b"/>
              <a:pathLst>
                <a:path w="245" h="68">
                  <a:moveTo>
                    <a:pt x="4" y="0"/>
                  </a:moveTo>
                  <a:lnTo>
                    <a:pt x="245" y="25"/>
                  </a:lnTo>
                  <a:lnTo>
                    <a:pt x="241" y="68"/>
                  </a:lnTo>
                  <a:lnTo>
                    <a:pt x="0" y="44"/>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38" name="Freeform 233">
              <a:extLst>
                <a:ext uri="{FF2B5EF4-FFF2-40B4-BE49-F238E27FC236}">
                  <a16:creationId xmlns:a16="http://schemas.microsoft.com/office/drawing/2014/main" id="{6E7AE037-570A-4EB0-AA6E-32AC27CD7CEA}"/>
                </a:ext>
              </a:extLst>
            </p:cNvPr>
            <p:cNvSpPr>
              <a:spLocks/>
            </p:cNvSpPr>
            <p:nvPr/>
          </p:nvSpPr>
          <p:spPr bwMode="auto">
            <a:xfrm>
              <a:off x="4359275" y="3365500"/>
              <a:ext cx="130175" cy="31750"/>
            </a:xfrm>
            <a:custGeom>
              <a:avLst/>
              <a:gdLst>
                <a:gd name="T0" fmla="*/ 3 w 245"/>
                <a:gd name="T1" fmla="*/ 0 h 62"/>
                <a:gd name="T2" fmla="*/ 245 w 245"/>
                <a:gd name="T3" fmla="*/ 18 h 62"/>
                <a:gd name="T4" fmla="*/ 241 w 245"/>
                <a:gd name="T5" fmla="*/ 62 h 62"/>
                <a:gd name="T6" fmla="*/ 0 w 245"/>
                <a:gd name="T7" fmla="*/ 44 h 62"/>
                <a:gd name="T8" fmla="*/ 3 w 245"/>
                <a:gd name="T9" fmla="*/ 0 h 62"/>
              </a:gdLst>
              <a:ahLst/>
              <a:cxnLst>
                <a:cxn ang="0">
                  <a:pos x="T0" y="T1"/>
                </a:cxn>
                <a:cxn ang="0">
                  <a:pos x="T2" y="T3"/>
                </a:cxn>
                <a:cxn ang="0">
                  <a:pos x="T4" y="T5"/>
                </a:cxn>
                <a:cxn ang="0">
                  <a:pos x="T6" y="T7"/>
                </a:cxn>
                <a:cxn ang="0">
                  <a:pos x="T8" y="T9"/>
                </a:cxn>
              </a:cxnLst>
              <a:rect l="0" t="0" r="r" b="b"/>
              <a:pathLst>
                <a:path w="245" h="62">
                  <a:moveTo>
                    <a:pt x="3" y="0"/>
                  </a:moveTo>
                  <a:lnTo>
                    <a:pt x="245" y="18"/>
                  </a:lnTo>
                  <a:lnTo>
                    <a:pt x="241" y="62"/>
                  </a:lnTo>
                  <a:lnTo>
                    <a:pt x="0" y="44"/>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39" name="Freeform 234">
              <a:extLst>
                <a:ext uri="{FF2B5EF4-FFF2-40B4-BE49-F238E27FC236}">
                  <a16:creationId xmlns:a16="http://schemas.microsoft.com/office/drawing/2014/main" id="{579972EE-FE3D-4BCD-8B83-E5A954FEED65}"/>
                </a:ext>
              </a:extLst>
            </p:cNvPr>
            <p:cNvSpPr>
              <a:spLocks/>
            </p:cNvSpPr>
            <p:nvPr/>
          </p:nvSpPr>
          <p:spPr bwMode="auto">
            <a:xfrm>
              <a:off x="4356100" y="3411538"/>
              <a:ext cx="128588" cy="28575"/>
            </a:xfrm>
            <a:custGeom>
              <a:avLst/>
              <a:gdLst>
                <a:gd name="T0" fmla="*/ 2 w 244"/>
                <a:gd name="T1" fmla="*/ 0 h 55"/>
                <a:gd name="T2" fmla="*/ 244 w 244"/>
                <a:gd name="T3" fmla="*/ 11 h 55"/>
                <a:gd name="T4" fmla="*/ 242 w 244"/>
                <a:gd name="T5" fmla="*/ 55 h 55"/>
                <a:gd name="T6" fmla="*/ 0 w 244"/>
                <a:gd name="T7" fmla="*/ 43 h 55"/>
                <a:gd name="T8" fmla="*/ 2 w 244"/>
                <a:gd name="T9" fmla="*/ 0 h 55"/>
              </a:gdLst>
              <a:ahLst/>
              <a:cxnLst>
                <a:cxn ang="0">
                  <a:pos x="T0" y="T1"/>
                </a:cxn>
                <a:cxn ang="0">
                  <a:pos x="T2" y="T3"/>
                </a:cxn>
                <a:cxn ang="0">
                  <a:pos x="T4" y="T5"/>
                </a:cxn>
                <a:cxn ang="0">
                  <a:pos x="T6" y="T7"/>
                </a:cxn>
                <a:cxn ang="0">
                  <a:pos x="T8" y="T9"/>
                </a:cxn>
              </a:cxnLst>
              <a:rect l="0" t="0" r="r" b="b"/>
              <a:pathLst>
                <a:path w="244" h="55">
                  <a:moveTo>
                    <a:pt x="2" y="0"/>
                  </a:moveTo>
                  <a:lnTo>
                    <a:pt x="244" y="11"/>
                  </a:lnTo>
                  <a:lnTo>
                    <a:pt x="242" y="55"/>
                  </a:lnTo>
                  <a:lnTo>
                    <a:pt x="0" y="43"/>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40" name="Freeform 235">
              <a:extLst>
                <a:ext uri="{FF2B5EF4-FFF2-40B4-BE49-F238E27FC236}">
                  <a16:creationId xmlns:a16="http://schemas.microsoft.com/office/drawing/2014/main" id="{F5E60A10-A854-489A-8E89-CA3AB81CEFBF}"/>
                </a:ext>
              </a:extLst>
            </p:cNvPr>
            <p:cNvSpPr>
              <a:spLocks/>
            </p:cNvSpPr>
            <p:nvPr/>
          </p:nvSpPr>
          <p:spPr bwMode="auto">
            <a:xfrm>
              <a:off x="4354513" y="3457575"/>
              <a:ext cx="128588" cy="25400"/>
            </a:xfrm>
            <a:custGeom>
              <a:avLst/>
              <a:gdLst>
                <a:gd name="T0" fmla="*/ 0 w 243"/>
                <a:gd name="T1" fmla="*/ 0 h 48"/>
                <a:gd name="T2" fmla="*/ 243 w 243"/>
                <a:gd name="T3" fmla="*/ 6 h 48"/>
                <a:gd name="T4" fmla="*/ 242 w 243"/>
                <a:gd name="T5" fmla="*/ 48 h 48"/>
                <a:gd name="T6" fmla="*/ 0 w 243"/>
                <a:gd name="T7" fmla="*/ 43 h 48"/>
                <a:gd name="T8" fmla="*/ 0 w 243"/>
                <a:gd name="T9" fmla="*/ 0 h 48"/>
              </a:gdLst>
              <a:ahLst/>
              <a:cxnLst>
                <a:cxn ang="0">
                  <a:pos x="T0" y="T1"/>
                </a:cxn>
                <a:cxn ang="0">
                  <a:pos x="T2" y="T3"/>
                </a:cxn>
                <a:cxn ang="0">
                  <a:pos x="T4" y="T5"/>
                </a:cxn>
                <a:cxn ang="0">
                  <a:pos x="T6" y="T7"/>
                </a:cxn>
                <a:cxn ang="0">
                  <a:pos x="T8" y="T9"/>
                </a:cxn>
              </a:cxnLst>
              <a:rect l="0" t="0" r="r" b="b"/>
              <a:pathLst>
                <a:path w="243" h="48">
                  <a:moveTo>
                    <a:pt x="0" y="0"/>
                  </a:moveTo>
                  <a:lnTo>
                    <a:pt x="243" y="6"/>
                  </a:lnTo>
                  <a:lnTo>
                    <a:pt x="242" y="48"/>
                  </a:lnTo>
                  <a:lnTo>
                    <a:pt x="0" y="4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41" name="Freeform 236">
              <a:extLst>
                <a:ext uri="{FF2B5EF4-FFF2-40B4-BE49-F238E27FC236}">
                  <a16:creationId xmlns:a16="http://schemas.microsoft.com/office/drawing/2014/main" id="{1A6B7255-58D6-4718-9CFE-CF9A91117DB6}"/>
                </a:ext>
              </a:extLst>
            </p:cNvPr>
            <p:cNvSpPr>
              <a:spLocks/>
            </p:cNvSpPr>
            <p:nvPr/>
          </p:nvSpPr>
          <p:spPr bwMode="auto">
            <a:xfrm>
              <a:off x="4352925" y="3503613"/>
              <a:ext cx="127000" cy="23813"/>
            </a:xfrm>
            <a:custGeom>
              <a:avLst/>
              <a:gdLst>
                <a:gd name="T0" fmla="*/ 0 w 242"/>
                <a:gd name="T1" fmla="*/ 1 h 45"/>
                <a:gd name="T2" fmla="*/ 242 w 242"/>
                <a:gd name="T3" fmla="*/ 0 h 45"/>
                <a:gd name="T4" fmla="*/ 242 w 242"/>
                <a:gd name="T5" fmla="*/ 43 h 45"/>
                <a:gd name="T6" fmla="*/ 0 w 242"/>
                <a:gd name="T7" fmla="*/ 45 h 45"/>
                <a:gd name="T8" fmla="*/ 0 w 242"/>
                <a:gd name="T9" fmla="*/ 1 h 45"/>
              </a:gdLst>
              <a:ahLst/>
              <a:cxnLst>
                <a:cxn ang="0">
                  <a:pos x="T0" y="T1"/>
                </a:cxn>
                <a:cxn ang="0">
                  <a:pos x="T2" y="T3"/>
                </a:cxn>
                <a:cxn ang="0">
                  <a:pos x="T4" y="T5"/>
                </a:cxn>
                <a:cxn ang="0">
                  <a:pos x="T6" y="T7"/>
                </a:cxn>
                <a:cxn ang="0">
                  <a:pos x="T8" y="T9"/>
                </a:cxn>
              </a:cxnLst>
              <a:rect l="0" t="0" r="r" b="b"/>
              <a:pathLst>
                <a:path w="242" h="45">
                  <a:moveTo>
                    <a:pt x="0" y="1"/>
                  </a:moveTo>
                  <a:lnTo>
                    <a:pt x="242" y="0"/>
                  </a:lnTo>
                  <a:lnTo>
                    <a:pt x="242" y="43"/>
                  </a:lnTo>
                  <a:lnTo>
                    <a:pt x="0" y="45"/>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42" name="Freeform 237">
              <a:extLst>
                <a:ext uri="{FF2B5EF4-FFF2-40B4-BE49-F238E27FC236}">
                  <a16:creationId xmlns:a16="http://schemas.microsoft.com/office/drawing/2014/main" id="{1E127E1C-95BC-4B99-ABCF-5360D649EB07}"/>
                </a:ext>
              </a:extLst>
            </p:cNvPr>
            <p:cNvSpPr>
              <a:spLocks/>
            </p:cNvSpPr>
            <p:nvPr/>
          </p:nvSpPr>
          <p:spPr bwMode="auto">
            <a:xfrm>
              <a:off x="4351338" y="3546475"/>
              <a:ext cx="128588" cy="26988"/>
            </a:xfrm>
            <a:custGeom>
              <a:avLst/>
              <a:gdLst>
                <a:gd name="T0" fmla="*/ 0 w 243"/>
                <a:gd name="T1" fmla="*/ 7 h 51"/>
                <a:gd name="T2" fmla="*/ 242 w 243"/>
                <a:gd name="T3" fmla="*/ 0 h 51"/>
                <a:gd name="T4" fmla="*/ 243 w 243"/>
                <a:gd name="T5" fmla="*/ 43 h 51"/>
                <a:gd name="T6" fmla="*/ 1 w 243"/>
                <a:gd name="T7" fmla="*/ 51 h 51"/>
                <a:gd name="T8" fmla="*/ 0 w 243"/>
                <a:gd name="T9" fmla="*/ 7 h 51"/>
              </a:gdLst>
              <a:ahLst/>
              <a:cxnLst>
                <a:cxn ang="0">
                  <a:pos x="T0" y="T1"/>
                </a:cxn>
                <a:cxn ang="0">
                  <a:pos x="T2" y="T3"/>
                </a:cxn>
                <a:cxn ang="0">
                  <a:pos x="T4" y="T5"/>
                </a:cxn>
                <a:cxn ang="0">
                  <a:pos x="T6" y="T7"/>
                </a:cxn>
                <a:cxn ang="0">
                  <a:pos x="T8" y="T9"/>
                </a:cxn>
              </a:cxnLst>
              <a:rect l="0" t="0" r="r" b="b"/>
              <a:pathLst>
                <a:path w="243" h="51">
                  <a:moveTo>
                    <a:pt x="0" y="7"/>
                  </a:moveTo>
                  <a:lnTo>
                    <a:pt x="242" y="0"/>
                  </a:lnTo>
                  <a:lnTo>
                    <a:pt x="243" y="43"/>
                  </a:lnTo>
                  <a:lnTo>
                    <a:pt x="1" y="51"/>
                  </a:ln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43" name="Freeform 238">
              <a:extLst>
                <a:ext uri="{FF2B5EF4-FFF2-40B4-BE49-F238E27FC236}">
                  <a16:creationId xmlns:a16="http://schemas.microsoft.com/office/drawing/2014/main" id="{CC1F9A29-F0CB-4FD7-ABD0-F8662A862B6C}"/>
                </a:ext>
              </a:extLst>
            </p:cNvPr>
            <p:cNvSpPr>
              <a:spLocks/>
            </p:cNvSpPr>
            <p:nvPr/>
          </p:nvSpPr>
          <p:spPr bwMode="auto">
            <a:xfrm>
              <a:off x="4352925" y="3589338"/>
              <a:ext cx="128588" cy="30163"/>
            </a:xfrm>
            <a:custGeom>
              <a:avLst/>
              <a:gdLst>
                <a:gd name="T0" fmla="*/ 0 w 245"/>
                <a:gd name="T1" fmla="*/ 14 h 56"/>
                <a:gd name="T2" fmla="*/ 242 w 245"/>
                <a:gd name="T3" fmla="*/ 0 h 56"/>
                <a:gd name="T4" fmla="*/ 245 w 245"/>
                <a:gd name="T5" fmla="*/ 42 h 56"/>
                <a:gd name="T6" fmla="*/ 3 w 245"/>
                <a:gd name="T7" fmla="*/ 56 h 56"/>
                <a:gd name="T8" fmla="*/ 0 w 245"/>
                <a:gd name="T9" fmla="*/ 14 h 56"/>
              </a:gdLst>
              <a:ahLst/>
              <a:cxnLst>
                <a:cxn ang="0">
                  <a:pos x="T0" y="T1"/>
                </a:cxn>
                <a:cxn ang="0">
                  <a:pos x="T2" y="T3"/>
                </a:cxn>
                <a:cxn ang="0">
                  <a:pos x="T4" y="T5"/>
                </a:cxn>
                <a:cxn ang="0">
                  <a:pos x="T6" y="T7"/>
                </a:cxn>
                <a:cxn ang="0">
                  <a:pos x="T8" y="T9"/>
                </a:cxn>
              </a:cxnLst>
              <a:rect l="0" t="0" r="r" b="b"/>
              <a:pathLst>
                <a:path w="245" h="56">
                  <a:moveTo>
                    <a:pt x="0" y="14"/>
                  </a:moveTo>
                  <a:lnTo>
                    <a:pt x="242" y="0"/>
                  </a:lnTo>
                  <a:lnTo>
                    <a:pt x="245" y="42"/>
                  </a:lnTo>
                  <a:lnTo>
                    <a:pt x="3" y="56"/>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44" name="Freeform 239">
              <a:extLst>
                <a:ext uri="{FF2B5EF4-FFF2-40B4-BE49-F238E27FC236}">
                  <a16:creationId xmlns:a16="http://schemas.microsoft.com/office/drawing/2014/main" id="{F824DBCC-2224-4DD9-AC5C-401AA33D7582}"/>
                </a:ext>
              </a:extLst>
            </p:cNvPr>
            <p:cNvSpPr>
              <a:spLocks/>
            </p:cNvSpPr>
            <p:nvPr/>
          </p:nvSpPr>
          <p:spPr bwMode="auto">
            <a:xfrm>
              <a:off x="4354513" y="3632200"/>
              <a:ext cx="130175" cy="33338"/>
            </a:xfrm>
            <a:custGeom>
              <a:avLst/>
              <a:gdLst>
                <a:gd name="T0" fmla="*/ 0 w 246"/>
                <a:gd name="T1" fmla="*/ 21 h 64"/>
                <a:gd name="T2" fmla="*/ 242 w 246"/>
                <a:gd name="T3" fmla="*/ 0 h 64"/>
                <a:gd name="T4" fmla="*/ 246 w 246"/>
                <a:gd name="T5" fmla="*/ 44 h 64"/>
                <a:gd name="T6" fmla="*/ 4 w 246"/>
                <a:gd name="T7" fmla="*/ 64 h 64"/>
                <a:gd name="T8" fmla="*/ 0 w 246"/>
                <a:gd name="T9" fmla="*/ 21 h 64"/>
              </a:gdLst>
              <a:ahLst/>
              <a:cxnLst>
                <a:cxn ang="0">
                  <a:pos x="T0" y="T1"/>
                </a:cxn>
                <a:cxn ang="0">
                  <a:pos x="T2" y="T3"/>
                </a:cxn>
                <a:cxn ang="0">
                  <a:pos x="T4" y="T5"/>
                </a:cxn>
                <a:cxn ang="0">
                  <a:pos x="T6" y="T7"/>
                </a:cxn>
                <a:cxn ang="0">
                  <a:pos x="T8" y="T9"/>
                </a:cxn>
              </a:cxnLst>
              <a:rect l="0" t="0" r="r" b="b"/>
              <a:pathLst>
                <a:path w="246" h="64">
                  <a:moveTo>
                    <a:pt x="0" y="21"/>
                  </a:moveTo>
                  <a:lnTo>
                    <a:pt x="242" y="0"/>
                  </a:lnTo>
                  <a:lnTo>
                    <a:pt x="246" y="44"/>
                  </a:lnTo>
                  <a:lnTo>
                    <a:pt x="4" y="64"/>
                  </a:lnTo>
                  <a:lnTo>
                    <a:pt x="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45" name="Freeform 240">
              <a:extLst>
                <a:ext uri="{FF2B5EF4-FFF2-40B4-BE49-F238E27FC236}">
                  <a16:creationId xmlns:a16="http://schemas.microsoft.com/office/drawing/2014/main" id="{A7868332-F806-4E15-93C6-4C9EA70C97C7}"/>
                </a:ext>
              </a:extLst>
            </p:cNvPr>
            <p:cNvSpPr>
              <a:spLocks/>
            </p:cNvSpPr>
            <p:nvPr/>
          </p:nvSpPr>
          <p:spPr bwMode="auto">
            <a:xfrm>
              <a:off x="4357688" y="3675063"/>
              <a:ext cx="130175" cy="38100"/>
            </a:xfrm>
            <a:custGeom>
              <a:avLst/>
              <a:gdLst>
                <a:gd name="T0" fmla="*/ 0 w 246"/>
                <a:gd name="T1" fmla="*/ 27 h 71"/>
                <a:gd name="T2" fmla="*/ 241 w 246"/>
                <a:gd name="T3" fmla="*/ 0 h 71"/>
                <a:gd name="T4" fmla="*/ 246 w 246"/>
                <a:gd name="T5" fmla="*/ 44 h 71"/>
                <a:gd name="T6" fmla="*/ 4 w 246"/>
                <a:gd name="T7" fmla="*/ 71 h 71"/>
                <a:gd name="T8" fmla="*/ 0 w 246"/>
                <a:gd name="T9" fmla="*/ 27 h 71"/>
              </a:gdLst>
              <a:ahLst/>
              <a:cxnLst>
                <a:cxn ang="0">
                  <a:pos x="T0" y="T1"/>
                </a:cxn>
                <a:cxn ang="0">
                  <a:pos x="T2" y="T3"/>
                </a:cxn>
                <a:cxn ang="0">
                  <a:pos x="T4" y="T5"/>
                </a:cxn>
                <a:cxn ang="0">
                  <a:pos x="T6" y="T7"/>
                </a:cxn>
                <a:cxn ang="0">
                  <a:pos x="T8" y="T9"/>
                </a:cxn>
              </a:cxnLst>
              <a:rect l="0" t="0" r="r" b="b"/>
              <a:pathLst>
                <a:path w="246" h="71">
                  <a:moveTo>
                    <a:pt x="0" y="27"/>
                  </a:moveTo>
                  <a:lnTo>
                    <a:pt x="241" y="0"/>
                  </a:lnTo>
                  <a:lnTo>
                    <a:pt x="246" y="44"/>
                  </a:lnTo>
                  <a:lnTo>
                    <a:pt x="4" y="71"/>
                  </a:lnTo>
                  <a:lnTo>
                    <a:pt x="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46" name="Freeform 241">
              <a:extLst>
                <a:ext uri="{FF2B5EF4-FFF2-40B4-BE49-F238E27FC236}">
                  <a16:creationId xmlns:a16="http://schemas.microsoft.com/office/drawing/2014/main" id="{92E40E1D-07E8-4C9D-BC06-A098EB9CB9A4}"/>
                </a:ext>
              </a:extLst>
            </p:cNvPr>
            <p:cNvSpPr>
              <a:spLocks/>
            </p:cNvSpPr>
            <p:nvPr/>
          </p:nvSpPr>
          <p:spPr bwMode="auto">
            <a:xfrm>
              <a:off x="4360863" y="3717925"/>
              <a:ext cx="130175" cy="41275"/>
            </a:xfrm>
            <a:custGeom>
              <a:avLst/>
              <a:gdLst>
                <a:gd name="T0" fmla="*/ 0 w 246"/>
                <a:gd name="T1" fmla="*/ 33 h 77"/>
                <a:gd name="T2" fmla="*/ 241 w 246"/>
                <a:gd name="T3" fmla="*/ 0 h 77"/>
                <a:gd name="T4" fmla="*/ 246 w 246"/>
                <a:gd name="T5" fmla="*/ 43 h 77"/>
                <a:gd name="T6" fmla="*/ 5 w 246"/>
                <a:gd name="T7" fmla="*/ 77 h 77"/>
                <a:gd name="T8" fmla="*/ 0 w 246"/>
                <a:gd name="T9" fmla="*/ 33 h 77"/>
              </a:gdLst>
              <a:ahLst/>
              <a:cxnLst>
                <a:cxn ang="0">
                  <a:pos x="T0" y="T1"/>
                </a:cxn>
                <a:cxn ang="0">
                  <a:pos x="T2" y="T3"/>
                </a:cxn>
                <a:cxn ang="0">
                  <a:pos x="T4" y="T5"/>
                </a:cxn>
                <a:cxn ang="0">
                  <a:pos x="T6" y="T7"/>
                </a:cxn>
                <a:cxn ang="0">
                  <a:pos x="T8" y="T9"/>
                </a:cxn>
              </a:cxnLst>
              <a:rect l="0" t="0" r="r" b="b"/>
              <a:pathLst>
                <a:path w="246" h="77">
                  <a:moveTo>
                    <a:pt x="0" y="33"/>
                  </a:moveTo>
                  <a:lnTo>
                    <a:pt x="241" y="0"/>
                  </a:lnTo>
                  <a:lnTo>
                    <a:pt x="246" y="43"/>
                  </a:lnTo>
                  <a:lnTo>
                    <a:pt x="5" y="77"/>
                  </a:lnTo>
                  <a:lnTo>
                    <a:pt x="0"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47" name="Freeform 242">
              <a:extLst>
                <a:ext uri="{FF2B5EF4-FFF2-40B4-BE49-F238E27FC236}">
                  <a16:creationId xmlns:a16="http://schemas.microsoft.com/office/drawing/2014/main" id="{C64D92C7-0B60-482C-8AA7-ACA447D9E92D}"/>
                </a:ext>
              </a:extLst>
            </p:cNvPr>
            <p:cNvSpPr>
              <a:spLocks/>
            </p:cNvSpPr>
            <p:nvPr/>
          </p:nvSpPr>
          <p:spPr bwMode="auto">
            <a:xfrm>
              <a:off x="4367213" y="3760788"/>
              <a:ext cx="130175" cy="44450"/>
            </a:xfrm>
            <a:custGeom>
              <a:avLst/>
              <a:gdLst>
                <a:gd name="T0" fmla="*/ 0 w 246"/>
                <a:gd name="T1" fmla="*/ 39 h 83"/>
                <a:gd name="T2" fmla="*/ 240 w 246"/>
                <a:gd name="T3" fmla="*/ 0 h 83"/>
                <a:gd name="T4" fmla="*/ 246 w 246"/>
                <a:gd name="T5" fmla="*/ 43 h 83"/>
                <a:gd name="T6" fmla="*/ 6 w 246"/>
                <a:gd name="T7" fmla="*/ 83 h 83"/>
                <a:gd name="T8" fmla="*/ 0 w 246"/>
                <a:gd name="T9" fmla="*/ 39 h 83"/>
              </a:gdLst>
              <a:ahLst/>
              <a:cxnLst>
                <a:cxn ang="0">
                  <a:pos x="T0" y="T1"/>
                </a:cxn>
                <a:cxn ang="0">
                  <a:pos x="T2" y="T3"/>
                </a:cxn>
                <a:cxn ang="0">
                  <a:pos x="T4" y="T5"/>
                </a:cxn>
                <a:cxn ang="0">
                  <a:pos x="T6" y="T7"/>
                </a:cxn>
                <a:cxn ang="0">
                  <a:pos x="T8" y="T9"/>
                </a:cxn>
              </a:cxnLst>
              <a:rect l="0" t="0" r="r" b="b"/>
              <a:pathLst>
                <a:path w="246" h="83">
                  <a:moveTo>
                    <a:pt x="0" y="39"/>
                  </a:moveTo>
                  <a:lnTo>
                    <a:pt x="240" y="0"/>
                  </a:lnTo>
                  <a:lnTo>
                    <a:pt x="246" y="43"/>
                  </a:lnTo>
                  <a:lnTo>
                    <a:pt x="6" y="83"/>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48" name="Freeform 243">
              <a:extLst>
                <a:ext uri="{FF2B5EF4-FFF2-40B4-BE49-F238E27FC236}">
                  <a16:creationId xmlns:a16="http://schemas.microsoft.com/office/drawing/2014/main" id="{0762F433-142B-45EB-97D5-D878FE7420E0}"/>
                </a:ext>
              </a:extLst>
            </p:cNvPr>
            <p:cNvSpPr>
              <a:spLocks/>
            </p:cNvSpPr>
            <p:nvPr/>
          </p:nvSpPr>
          <p:spPr bwMode="auto">
            <a:xfrm>
              <a:off x="4373563" y="3803650"/>
              <a:ext cx="130175" cy="46038"/>
            </a:xfrm>
            <a:custGeom>
              <a:avLst/>
              <a:gdLst>
                <a:gd name="T0" fmla="*/ 0 w 246"/>
                <a:gd name="T1" fmla="*/ 46 h 89"/>
                <a:gd name="T2" fmla="*/ 237 w 246"/>
                <a:gd name="T3" fmla="*/ 0 h 89"/>
                <a:gd name="T4" fmla="*/ 246 w 246"/>
                <a:gd name="T5" fmla="*/ 43 h 89"/>
                <a:gd name="T6" fmla="*/ 8 w 246"/>
                <a:gd name="T7" fmla="*/ 89 h 89"/>
                <a:gd name="T8" fmla="*/ 0 w 246"/>
                <a:gd name="T9" fmla="*/ 46 h 89"/>
              </a:gdLst>
              <a:ahLst/>
              <a:cxnLst>
                <a:cxn ang="0">
                  <a:pos x="T0" y="T1"/>
                </a:cxn>
                <a:cxn ang="0">
                  <a:pos x="T2" y="T3"/>
                </a:cxn>
                <a:cxn ang="0">
                  <a:pos x="T4" y="T5"/>
                </a:cxn>
                <a:cxn ang="0">
                  <a:pos x="T6" y="T7"/>
                </a:cxn>
                <a:cxn ang="0">
                  <a:pos x="T8" y="T9"/>
                </a:cxn>
              </a:cxnLst>
              <a:rect l="0" t="0" r="r" b="b"/>
              <a:pathLst>
                <a:path w="246" h="89">
                  <a:moveTo>
                    <a:pt x="0" y="46"/>
                  </a:moveTo>
                  <a:lnTo>
                    <a:pt x="237" y="0"/>
                  </a:lnTo>
                  <a:lnTo>
                    <a:pt x="246" y="43"/>
                  </a:lnTo>
                  <a:lnTo>
                    <a:pt x="8" y="89"/>
                  </a:lnTo>
                  <a:lnTo>
                    <a:pt x="0"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49" name="Freeform 244">
              <a:extLst>
                <a:ext uri="{FF2B5EF4-FFF2-40B4-BE49-F238E27FC236}">
                  <a16:creationId xmlns:a16="http://schemas.microsoft.com/office/drawing/2014/main" id="{76BBFB6A-56FD-4F34-AFC9-B766BB70525D}"/>
                </a:ext>
              </a:extLst>
            </p:cNvPr>
            <p:cNvSpPr>
              <a:spLocks/>
            </p:cNvSpPr>
            <p:nvPr/>
          </p:nvSpPr>
          <p:spPr bwMode="auto">
            <a:xfrm>
              <a:off x="4381500" y="3844925"/>
              <a:ext cx="130175" cy="50800"/>
            </a:xfrm>
            <a:custGeom>
              <a:avLst/>
              <a:gdLst>
                <a:gd name="T0" fmla="*/ 0 w 246"/>
                <a:gd name="T1" fmla="*/ 52 h 96"/>
                <a:gd name="T2" fmla="*/ 237 w 246"/>
                <a:gd name="T3" fmla="*/ 0 h 96"/>
                <a:gd name="T4" fmla="*/ 246 w 246"/>
                <a:gd name="T5" fmla="*/ 43 h 96"/>
                <a:gd name="T6" fmla="*/ 9 w 246"/>
                <a:gd name="T7" fmla="*/ 96 h 96"/>
                <a:gd name="T8" fmla="*/ 0 w 246"/>
                <a:gd name="T9" fmla="*/ 52 h 96"/>
              </a:gdLst>
              <a:ahLst/>
              <a:cxnLst>
                <a:cxn ang="0">
                  <a:pos x="T0" y="T1"/>
                </a:cxn>
                <a:cxn ang="0">
                  <a:pos x="T2" y="T3"/>
                </a:cxn>
                <a:cxn ang="0">
                  <a:pos x="T4" y="T5"/>
                </a:cxn>
                <a:cxn ang="0">
                  <a:pos x="T6" y="T7"/>
                </a:cxn>
                <a:cxn ang="0">
                  <a:pos x="T8" y="T9"/>
                </a:cxn>
              </a:cxnLst>
              <a:rect l="0" t="0" r="r" b="b"/>
              <a:pathLst>
                <a:path w="246" h="96">
                  <a:moveTo>
                    <a:pt x="0" y="52"/>
                  </a:moveTo>
                  <a:lnTo>
                    <a:pt x="237" y="0"/>
                  </a:lnTo>
                  <a:lnTo>
                    <a:pt x="246" y="43"/>
                  </a:lnTo>
                  <a:lnTo>
                    <a:pt x="9" y="96"/>
                  </a:lnTo>
                  <a:lnTo>
                    <a:pt x="0"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50" name="Freeform 245">
              <a:extLst>
                <a:ext uri="{FF2B5EF4-FFF2-40B4-BE49-F238E27FC236}">
                  <a16:creationId xmlns:a16="http://schemas.microsoft.com/office/drawing/2014/main" id="{CE6CEE6E-0708-4F5B-ADC8-9C1318697696}"/>
                </a:ext>
              </a:extLst>
            </p:cNvPr>
            <p:cNvSpPr>
              <a:spLocks/>
            </p:cNvSpPr>
            <p:nvPr/>
          </p:nvSpPr>
          <p:spPr bwMode="auto">
            <a:xfrm>
              <a:off x="4389438" y="3887788"/>
              <a:ext cx="130175" cy="53975"/>
            </a:xfrm>
            <a:custGeom>
              <a:avLst/>
              <a:gdLst>
                <a:gd name="T0" fmla="*/ 0 w 246"/>
                <a:gd name="T1" fmla="*/ 57 h 100"/>
                <a:gd name="T2" fmla="*/ 235 w 246"/>
                <a:gd name="T3" fmla="*/ 0 h 100"/>
                <a:gd name="T4" fmla="*/ 246 w 246"/>
                <a:gd name="T5" fmla="*/ 42 h 100"/>
                <a:gd name="T6" fmla="*/ 10 w 246"/>
                <a:gd name="T7" fmla="*/ 100 h 100"/>
                <a:gd name="T8" fmla="*/ 0 w 246"/>
                <a:gd name="T9" fmla="*/ 57 h 100"/>
              </a:gdLst>
              <a:ahLst/>
              <a:cxnLst>
                <a:cxn ang="0">
                  <a:pos x="T0" y="T1"/>
                </a:cxn>
                <a:cxn ang="0">
                  <a:pos x="T2" y="T3"/>
                </a:cxn>
                <a:cxn ang="0">
                  <a:pos x="T4" y="T5"/>
                </a:cxn>
                <a:cxn ang="0">
                  <a:pos x="T6" y="T7"/>
                </a:cxn>
                <a:cxn ang="0">
                  <a:pos x="T8" y="T9"/>
                </a:cxn>
              </a:cxnLst>
              <a:rect l="0" t="0" r="r" b="b"/>
              <a:pathLst>
                <a:path w="246" h="100">
                  <a:moveTo>
                    <a:pt x="0" y="57"/>
                  </a:moveTo>
                  <a:lnTo>
                    <a:pt x="235" y="0"/>
                  </a:lnTo>
                  <a:lnTo>
                    <a:pt x="246" y="42"/>
                  </a:lnTo>
                  <a:lnTo>
                    <a:pt x="10" y="100"/>
                  </a:lnTo>
                  <a:lnTo>
                    <a:pt x="0"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51" name="Freeform 246">
              <a:extLst>
                <a:ext uri="{FF2B5EF4-FFF2-40B4-BE49-F238E27FC236}">
                  <a16:creationId xmlns:a16="http://schemas.microsoft.com/office/drawing/2014/main" id="{715B5023-7E76-4DBF-8D67-0DF110BC47EA}"/>
                </a:ext>
              </a:extLst>
            </p:cNvPr>
            <p:cNvSpPr>
              <a:spLocks/>
            </p:cNvSpPr>
            <p:nvPr/>
          </p:nvSpPr>
          <p:spPr bwMode="auto">
            <a:xfrm>
              <a:off x="4400550" y="3930650"/>
              <a:ext cx="128588" cy="55563"/>
            </a:xfrm>
            <a:custGeom>
              <a:avLst/>
              <a:gdLst>
                <a:gd name="T0" fmla="*/ 0 w 245"/>
                <a:gd name="T1" fmla="*/ 64 h 106"/>
                <a:gd name="T2" fmla="*/ 233 w 245"/>
                <a:gd name="T3" fmla="*/ 0 h 106"/>
                <a:gd name="T4" fmla="*/ 245 w 245"/>
                <a:gd name="T5" fmla="*/ 41 h 106"/>
                <a:gd name="T6" fmla="*/ 11 w 245"/>
                <a:gd name="T7" fmla="*/ 106 h 106"/>
                <a:gd name="T8" fmla="*/ 0 w 245"/>
                <a:gd name="T9" fmla="*/ 64 h 106"/>
              </a:gdLst>
              <a:ahLst/>
              <a:cxnLst>
                <a:cxn ang="0">
                  <a:pos x="T0" y="T1"/>
                </a:cxn>
                <a:cxn ang="0">
                  <a:pos x="T2" y="T3"/>
                </a:cxn>
                <a:cxn ang="0">
                  <a:pos x="T4" y="T5"/>
                </a:cxn>
                <a:cxn ang="0">
                  <a:pos x="T6" y="T7"/>
                </a:cxn>
                <a:cxn ang="0">
                  <a:pos x="T8" y="T9"/>
                </a:cxn>
              </a:cxnLst>
              <a:rect l="0" t="0" r="r" b="b"/>
              <a:pathLst>
                <a:path w="245" h="106">
                  <a:moveTo>
                    <a:pt x="0" y="64"/>
                  </a:moveTo>
                  <a:lnTo>
                    <a:pt x="233" y="0"/>
                  </a:lnTo>
                  <a:lnTo>
                    <a:pt x="245" y="41"/>
                  </a:lnTo>
                  <a:lnTo>
                    <a:pt x="11" y="106"/>
                  </a:lnTo>
                  <a:lnTo>
                    <a:pt x="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52" name="Freeform 247">
              <a:extLst>
                <a:ext uri="{FF2B5EF4-FFF2-40B4-BE49-F238E27FC236}">
                  <a16:creationId xmlns:a16="http://schemas.microsoft.com/office/drawing/2014/main" id="{14203691-09A0-45B7-B679-4A116D5EFE97}"/>
                </a:ext>
              </a:extLst>
            </p:cNvPr>
            <p:cNvSpPr>
              <a:spLocks/>
            </p:cNvSpPr>
            <p:nvPr/>
          </p:nvSpPr>
          <p:spPr bwMode="auto">
            <a:xfrm>
              <a:off x="4410075" y="3971925"/>
              <a:ext cx="130175" cy="58738"/>
            </a:xfrm>
            <a:custGeom>
              <a:avLst/>
              <a:gdLst>
                <a:gd name="T0" fmla="*/ 0 w 245"/>
                <a:gd name="T1" fmla="*/ 71 h 113"/>
                <a:gd name="T2" fmla="*/ 234 w 245"/>
                <a:gd name="T3" fmla="*/ 0 h 113"/>
                <a:gd name="T4" fmla="*/ 245 w 245"/>
                <a:gd name="T5" fmla="*/ 41 h 113"/>
                <a:gd name="T6" fmla="*/ 13 w 245"/>
                <a:gd name="T7" fmla="*/ 113 h 113"/>
                <a:gd name="T8" fmla="*/ 0 w 245"/>
                <a:gd name="T9" fmla="*/ 71 h 113"/>
              </a:gdLst>
              <a:ahLst/>
              <a:cxnLst>
                <a:cxn ang="0">
                  <a:pos x="T0" y="T1"/>
                </a:cxn>
                <a:cxn ang="0">
                  <a:pos x="T2" y="T3"/>
                </a:cxn>
                <a:cxn ang="0">
                  <a:pos x="T4" y="T5"/>
                </a:cxn>
                <a:cxn ang="0">
                  <a:pos x="T6" y="T7"/>
                </a:cxn>
                <a:cxn ang="0">
                  <a:pos x="T8" y="T9"/>
                </a:cxn>
              </a:cxnLst>
              <a:rect l="0" t="0" r="r" b="b"/>
              <a:pathLst>
                <a:path w="245" h="113">
                  <a:moveTo>
                    <a:pt x="0" y="71"/>
                  </a:moveTo>
                  <a:lnTo>
                    <a:pt x="234" y="0"/>
                  </a:lnTo>
                  <a:lnTo>
                    <a:pt x="245" y="41"/>
                  </a:lnTo>
                  <a:lnTo>
                    <a:pt x="13" y="113"/>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53" name="Freeform 248">
              <a:extLst>
                <a:ext uri="{FF2B5EF4-FFF2-40B4-BE49-F238E27FC236}">
                  <a16:creationId xmlns:a16="http://schemas.microsoft.com/office/drawing/2014/main" id="{32381661-718F-4FAB-BD69-5457C42CFF42}"/>
                </a:ext>
              </a:extLst>
            </p:cNvPr>
            <p:cNvSpPr>
              <a:spLocks/>
            </p:cNvSpPr>
            <p:nvPr/>
          </p:nvSpPr>
          <p:spPr bwMode="auto">
            <a:xfrm>
              <a:off x="4424363" y="4013200"/>
              <a:ext cx="128588" cy="63500"/>
            </a:xfrm>
            <a:custGeom>
              <a:avLst/>
              <a:gdLst>
                <a:gd name="T0" fmla="*/ 0 w 243"/>
                <a:gd name="T1" fmla="*/ 77 h 120"/>
                <a:gd name="T2" fmla="*/ 229 w 243"/>
                <a:gd name="T3" fmla="*/ 0 h 120"/>
                <a:gd name="T4" fmla="*/ 243 w 243"/>
                <a:gd name="T5" fmla="*/ 41 h 120"/>
                <a:gd name="T6" fmla="*/ 13 w 243"/>
                <a:gd name="T7" fmla="*/ 120 h 120"/>
                <a:gd name="T8" fmla="*/ 0 w 243"/>
                <a:gd name="T9" fmla="*/ 77 h 120"/>
              </a:gdLst>
              <a:ahLst/>
              <a:cxnLst>
                <a:cxn ang="0">
                  <a:pos x="T0" y="T1"/>
                </a:cxn>
                <a:cxn ang="0">
                  <a:pos x="T2" y="T3"/>
                </a:cxn>
                <a:cxn ang="0">
                  <a:pos x="T4" y="T5"/>
                </a:cxn>
                <a:cxn ang="0">
                  <a:pos x="T6" y="T7"/>
                </a:cxn>
                <a:cxn ang="0">
                  <a:pos x="T8" y="T9"/>
                </a:cxn>
              </a:cxnLst>
              <a:rect l="0" t="0" r="r" b="b"/>
              <a:pathLst>
                <a:path w="243" h="120">
                  <a:moveTo>
                    <a:pt x="0" y="77"/>
                  </a:moveTo>
                  <a:lnTo>
                    <a:pt x="229" y="0"/>
                  </a:lnTo>
                  <a:lnTo>
                    <a:pt x="243" y="41"/>
                  </a:lnTo>
                  <a:lnTo>
                    <a:pt x="13" y="120"/>
                  </a:lnTo>
                  <a:lnTo>
                    <a:pt x="0"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54" name="Freeform 249">
              <a:extLst>
                <a:ext uri="{FF2B5EF4-FFF2-40B4-BE49-F238E27FC236}">
                  <a16:creationId xmlns:a16="http://schemas.microsoft.com/office/drawing/2014/main" id="{74E48380-FBC7-4704-89DE-B4FBF45E8168}"/>
                </a:ext>
              </a:extLst>
            </p:cNvPr>
            <p:cNvSpPr>
              <a:spLocks/>
            </p:cNvSpPr>
            <p:nvPr/>
          </p:nvSpPr>
          <p:spPr bwMode="auto">
            <a:xfrm>
              <a:off x="4437063" y="4054475"/>
              <a:ext cx="128588" cy="65088"/>
            </a:xfrm>
            <a:custGeom>
              <a:avLst/>
              <a:gdLst>
                <a:gd name="T0" fmla="*/ 0 w 242"/>
                <a:gd name="T1" fmla="*/ 83 h 124"/>
                <a:gd name="T2" fmla="*/ 228 w 242"/>
                <a:gd name="T3" fmla="*/ 0 h 124"/>
                <a:gd name="T4" fmla="*/ 242 w 242"/>
                <a:gd name="T5" fmla="*/ 39 h 124"/>
                <a:gd name="T6" fmla="*/ 14 w 242"/>
                <a:gd name="T7" fmla="*/ 124 h 124"/>
                <a:gd name="T8" fmla="*/ 0 w 242"/>
                <a:gd name="T9" fmla="*/ 83 h 124"/>
              </a:gdLst>
              <a:ahLst/>
              <a:cxnLst>
                <a:cxn ang="0">
                  <a:pos x="T0" y="T1"/>
                </a:cxn>
                <a:cxn ang="0">
                  <a:pos x="T2" y="T3"/>
                </a:cxn>
                <a:cxn ang="0">
                  <a:pos x="T4" y="T5"/>
                </a:cxn>
                <a:cxn ang="0">
                  <a:pos x="T6" y="T7"/>
                </a:cxn>
                <a:cxn ang="0">
                  <a:pos x="T8" y="T9"/>
                </a:cxn>
              </a:cxnLst>
              <a:rect l="0" t="0" r="r" b="b"/>
              <a:pathLst>
                <a:path w="242" h="124">
                  <a:moveTo>
                    <a:pt x="0" y="83"/>
                  </a:moveTo>
                  <a:lnTo>
                    <a:pt x="228" y="0"/>
                  </a:lnTo>
                  <a:lnTo>
                    <a:pt x="242" y="39"/>
                  </a:lnTo>
                  <a:lnTo>
                    <a:pt x="14" y="124"/>
                  </a:lnTo>
                  <a:lnTo>
                    <a:pt x="0"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55" name="Freeform 250">
              <a:extLst>
                <a:ext uri="{FF2B5EF4-FFF2-40B4-BE49-F238E27FC236}">
                  <a16:creationId xmlns:a16="http://schemas.microsoft.com/office/drawing/2014/main" id="{FB9E12C3-EDE7-4E5D-99EB-05F5E0666AC5}"/>
                </a:ext>
              </a:extLst>
            </p:cNvPr>
            <p:cNvSpPr>
              <a:spLocks/>
            </p:cNvSpPr>
            <p:nvPr/>
          </p:nvSpPr>
          <p:spPr bwMode="auto">
            <a:xfrm>
              <a:off x="4451350" y="4094163"/>
              <a:ext cx="128588" cy="69850"/>
            </a:xfrm>
            <a:custGeom>
              <a:avLst/>
              <a:gdLst>
                <a:gd name="T0" fmla="*/ 0 w 242"/>
                <a:gd name="T1" fmla="*/ 89 h 130"/>
                <a:gd name="T2" fmla="*/ 227 w 242"/>
                <a:gd name="T3" fmla="*/ 0 h 130"/>
                <a:gd name="T4" fmla="*/ 242 w 242"/>
                <a:gd name="T5" fmla="*/ 40 h 130"/>
                <a:gd name="T6" fmla="*/ 16 w 242"/>
                <a:gd name="T7" fmla="*/ 130 h 130"/>
                <a:gd name="T8" fmla="*/ 0 w 242"/>
                <a:gd name="T9" fmla="*/ 89 h 130"/>
              </a:gdLst>
              <a:ahLst/>
              <a:cxnLst>
                <a:cxn ang="0">
                  <a:pos x="T0" y="T1"/>
                </a:cxn>
                <a:cxn ang="0">
                  <a:pos x="T2" y="T3"/>
                </a:cxn>
                <a:cxn ang="0">
                  <a:pos x="T4" y="T5"/>
                </a:cxn>
                <a:cxn ang="0">
                  <a:pos x="T6" y="T7"/>
                </a:cxn>
                <a:cxn ang="0">
                  <a:pos x="T8" y="T9"/>
                </a:cxn>
              </a:cxnLst>
              <a:rect l="0" t="0" r="r" b="b"/>
              <a:pathLst>
                <a:path w="242" h="130">
                  <a:moveTo>
                    <a:pt x="0" y="89"/>
                  </a:moveTo>
                  <a:lnTo>
                    <a:pt x="227" y="0"/>
                  </a:lnTo>
                  <a:lnTo>
                    <a:pt x="242" y="40"/>
                  </a:lnTo>
                  <a:lnTo>
                    <a:pt x="16" y="130"/>
                  </a:lnTo>
                  <a:lnTo>
                    <a:pt x="0" y="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56" name="Freeform 251">
              <a:extLst>
                <a:ext uri="{FF2B5EF4-FFF2-40B4-BE49-F238E27FC236}">
                  <a16:creationId xmlns:a16="http://schemas.microsoft.com/office/drawing/2014/main" id="{8871B1F3-CDFF-48C7-B6FD-876FC2D8CF10}"/>
                </a:ext>
              </a:extLst>
            </p:cNvPr>
            <p:cNvSpPr>
              <a:spLocks/>
            </p:cNvSpPr>
            <p:nvPr/>
          </p:nvSpPr>
          <p:spPr bwMode="auto">
            <a:xfrm>
              <a:off x="4467225" y="4135438"/>
              <a:ext cx="127000" cy="71438"/>
            </a:xfrm>
            <a:custGeom>
              <a:avLst/>
              <a:gdLst>
                <a:gd name="T0" fmla="*/ 0 w 241"/>
                <a:gd name="T1" fmla="*/ 96 h 136"/>
                <a:gd name="T2" fmla="*/ 224 w 241"/>
                <a:gd name="T3" fmla="*/ 0 h 136"/>
                <a:gd name="T4" fmla="*/ 241 w 241"/>
                <a:gd name="T5" fmla="*/ 40 h 136"/>
                <a:gd name="T6" fmla="*/ 16 w 241"/>
                <a:gd name="T7" fmla="*/ 136 h 136"/>
                <a:gd name="T8" fmla="*/ 0 w 241"/>
                <a:gd name="T9" fmla="*/ 96 h 136"/>
              </a:gdLst>
              <a:ahLst/>
              <a:cxnLst>
                <a:cxn ang="0">
                  <a:pos x="T0" y="T1"/>
                </a:cxn>
                <a:cxn ang="0">
                  <a:pos x="T2" y="T3"/>
                </a:cxn>
                <a:cxn ang="0">
                  <a:pos x="T4" y="T5"/>
                </a:cxn>
                <a:cxn ang="0">
                  <a:pos x="T6" y="T7"/>
                </a:cxn>
                <a:cxn ang="0">
                  <a:pos x="T8" y="T9"/>
                </a:cxn>
              </a:cxnLst>
              <a:rect l="0" t="0" r="r" b="b"/>
              <a:pathLst>
                <a:path w="241" h="136">
                  <a:moveTo>
                    <a:pt x="0" y="96"/>
                  </a:moveTo>
                  <a:lnTo>
                    <a:pt x="224" y="0"/>
                  </a:lnTo>
                  <a:lnTo>
                    <a:pt x="241" y="40"/>
                  </a:lnTo>
                  <a:lnTo>
                    <a:pt x="16" y="136"/>
                  </a:lnTo>
                  <a:lnTo>
                    <a:pt x="0"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57" name="Freeform 252">
              <a:extLst>
                <a:ext uri="{FF2B5EF4-FFF2-40B4-BE49-F238E27FC236}">
                  <a16:creationId xmlns:a16="http://schemas.microsoft.com/office/drawing/2014/main" id="{2B83D349-8583-4FF7-9E6D-E36DF0C24651}"/>
                </a:ext>
              </a:extLst>
            </p:cNvPr>
            <p:cNvSpPr>
              <a:spLocks/>
            </p:cNvSpPr>
            <p:nvPr/>
          </p:nvSpPr>
          <p:spPr bwMode="auto">
            <a:xfrm>
              <a:off x="4484688" y="4175125"/>
              <a:ext cx="125413" cy="74613"/>
            </a:xfrm>
            <a:custGeom>
              <a:avLst/>
              <a:gdLst>
                <a:gd name="T0" fmla="*/ 0 w 239"/>
                <a:gd name="T1" fmla="*/ 101 h 141"/>
                <a:gd name="T2" fmla="*/ 221 w 239"/>
                <a:gd name="T3" fmla="*/ 0 h 141"/>
                <a:gd name="T4" fmla="*/ 239 w 239"/>
                <a:gd name="T5" fmla="*/ 39 h 141"/>
                <a:gd name="T6" fmla="*/ 18 w 239"/>
                <a:gd name="T7" fmla="*/ 141 h 141"/>
                <a:gd name="T8" fmla="*/ 0 w 239"/>
                <a:gd name="T9" fmla="*/ 101 h 141"/>
              </a:gdLst>
              <a:ahLst/>
              <a:cxnLst>
                <a:cxn ang="0">
                  <a:pos x="T0" y="T1"/>
                </a:cxn>
                <a:cxn ang="0">
                  <a:pos x="T2" y="T3"/>
                </a:cxn>
                <a:cxn ang="0">
                  <a:pos x="T4" y="T5"/>
                </a:cxn>
                <a:cxn ang="0">
                  <a:pos x="T6" y="T7"/>
                </a:cxn>
                <a:cxn ang="0">
                  <a:pos x="T8" y="T9"/>
                </a:cxn>
              </a:cxnLst>
              <a:rect l="0" t="0" r="r" b="b"/>
              <a:pathLst>
                <a:path w="239" h="141">
                  <a:moveTo>
                    <a:pt x="0" y="101"/>
                  </a:moveTo>
                  <a:lnTo>
                    <a:pt x="221" y="0"/>
                  </a:lnTo>
                  <a:lnTo>
                    <a:pt x="239" y="39"/>
                  </a:lnTo>
                  <a:lnTo>
                    <a:pt x="18" y="141"/>
                  </a:lnTo>
                  <a:lnTo>
                    <a:pt x="0"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58" name="Freeform 253">
              <a:extLst>
                <a:ext uri="{FF2B5EF4-FFF2-40B4-BE49-F238E27FC236}">
                  <a16:creationId xmlns:a16="http://schemas.microsoft.com/office/drawing/2014/main" id="{1B55040B-DFAF-4AA7-99C5-6041DA5F6697}"/>
                </a:ext>
              </a:extLst>
            </p:cNvPr>
            <p:cNvSpPr>
              <a:spLocks/>
            </p:cNvSpPr>
            <p:nvPr/>
          </p:nvSpPr>
          <p:spPr bwMode="auto">
            <a:xfrm>
              <a:off x="4502150" y="4214813"/>
              <a:ext cx="125413" cy="77788"/>
            </a:xfrm>
            <a:custGeom>
              <a:avLst/>
              <a:gdLst>
                <a:gd name="T0" fmla="*/ 0 w 237"/>
                <a:gd name="T1" fmla="*/ 108 h 147"/>
                <a:gd name="T2" fmla="*/ 218 w 237"/>
                <a:gd name="T3" fmla="*/ 0 h 147"/>
                <a:gd name="T4" fmla="*/ 237 w 237"/>
                <a:gd name="T5" fmla="*/ 40 h 147"/>
                <a:gd name="T6" fmla="*/ 18 w 237"/>
                <a:gd name="T7" fmla="*/ 147 h 147"/>
                <a:gd name="T8" fmla="*/ 0 w 237"/>
                <a:gd name="T9" fmla="*/ 108 h 147"/>
              </a:gdLst>
              <a:ahLst/>
              <a:cxnLst>
                <a:cxn ang="0">
                  <a:pos x="T0" y="T1"/>
                </a:cxn>
                <a:cxn ang="0">
                  <a:pos x="T2" y="T3"/>
                </a:cxn>
                <a:cxn ang="0">
                  <a:pos x="T4" y="T5"/>
                </a:cxn>
                <a:cxn ang="0">
                  <a:pos x="T6" y="T7"/>
                </a:cxn>
                <a:cxn ang="0">
                  <a:pos x="T8" y="T9"/>
                </a:cxn>
              </a:cxnLst>
              <a:rect l="0" t="0" r="r" b="b"/>
              <a:pathLst>
                <a:path w="237" h="147">
                  <a:moveTo>
                    <a:pt x="0" y="108"/>
                  </a:moveTo>
                  <a:lnTo>
                    <a:pt x="218" y="0"/>
                  </a:lnTo>
                  <a:lnTo>
                    <a:pt x="237" y="40"/>
                  </a:lnTo>
                  <a:lnTo>
                    <a:pt x="18" y="147"/>
                  </a:lnTo>
                  <a:lnTo>
                    <a:pt x="0"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59" name="Freeform 254">
              <a:extLst>
                <a:ext uri="{FF2B5EF4-FFF2-40B4-BE49-F238E27FC236}">
                  <a16:creationId xmlns:a16="http://schemas.microsoft.com/office/drawing/2014/main" id="{1785F064-A8A7-42CF-BEAB-CD74D8AD5918}"/>
                </a:ext>
              </a:extLst>
            </p:cNvPr>
            <p:cNvSpPr>
              <a:spLocks/>
            </p:cNvSpPr>
            <p:nvPr/>
          </p:nvSpPr>
          <p:spPr bwMode="auto">
            <a:xfrm>
              <a:off x="4521200" y="4252913"/>
              <a:ext cx="125413" cy="80963"/>
            </a:xfrm>
            <a:custGeom>
              <a:avLst/>
              <a:gdLst>
                <a:gd name="T0" fmla="*/ 0 w 236"/>
                <a:gd name="T1" fmla="*/ 113 h 152"/>
                <a:gd name="T2" fmla="*/ 215 w 236"/>
                <a:gd name="T3" fmla="*/ 0 h 152"/>
                <a:gd name="T4" fmla="*/ 236 w 236"/>
                <a:gd name="T5" fmla="*/ 39 h 152"/>
                <a:gd name="T6" fmla="*/ 19 w 236"/>
                <a:gd name="T7" fmla="*/ 152 h 152"/>
                <a:gd name="T8" fmla="*/ 0 w 236"/>
                <a:gd name="T9" fmla="*/ 113 h 152"/>
              </a:gdLst>
              <a:ahLst/>
              <a:cxnLst>
                <a:cxn ang="0">
                  <a:pos x="T0" y="T1"/>
                </a:cxn>
                <a:cxn ang="0">
                  <a:pos x="T2" y="T3"/>
                </a:cxn>
                <a:cxn ang="0">
                  <a:pos x="T4" y="T5"/>
                </a:cxn>
                <a:cxn ang="0">
                  <a:pos x="T6" y="T7"/>
                </a:cxn>
                <a:cxn ang="0">
                  <a:pos x="T8" y="T9"/>
                </a:cxn>
              </a:cxnLst>
              <a:rect l="0" t="0" r="r" b="b"/>
              <a:pathLst>
                <a:path w="236" h="152">
                  <a:moveTo>
                    <a:pt x="0" y="113"/>
                  </a:moveTo>
                  <a:lnTo>
                    <a:pt x="215" y="0"/>
                  </a:lnTo>
                  <a:lnTo>
                    <a:pt x="236" y="39"/>
                  </a:lnTo>
                  <a:lnTo>
                    <a:pt x="19" y="152"/>
                  </a:lnTo>
                  <a:lnTo>
                    <a:pt x="0"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60" name="Freeform 255">
              <a:extLst>
                <a:ext uri="{FF2B5EF4-FFF2-40B4-BE49-F238E27FC236}">
                  <a16:creationId xmlns:a16="http://schemas.microsoft.com/office/drawing/2014/main" id="{B0D03131-1727-4F05-A2E3-7699196E36DC}"/>
                </a:ext>
              </a:extLst>
            </p:cNvPr>
            <p:cNvSpPr>
              <a:spLocks/>
            </p:cNvSpPr>
            <p:nvPr/>
          </p:nvSpPr>
          <p:spPr bwMode="auto">
            <a:xfrm>
              <a:off x="4541838" y="4292600"/>
              <a:ext cx="123825" cy="82550"/>
            </a:xfrm>
            <a:custGeom>
              <a:avLst/>
              <a:gdLst>
                <a:gd name="T0" fmla="*/ 0 w 233"/>
                <a:gd name="T1" fmla="*/ 120 h 157"/>
                <a:gd name="T2" fmla="*/ 212 w 233"/>
                <a:gd name="T3" fmla="*/ 0 h 157"/>
                <a:gd name="T4" fmla="*/ 233 w 233"/>
                <a:gd name="T5" fmla="*/ 39 h 157"/>
                <a:gd name="T6" fmla="*/ 20 w 233"/>
                <a:gd name="T7" fmla="*/ 157 h 157"/>
                <a:gd name="T8" fmla="*/ 0 w 233"/>
                <a:gd name="T9" fmla="*/ 120 h 157"/>
              </a:gdLst>
              <a:ahLst/>
              <a:cxnLst>
                <a:cxn ang="0">
                  <a:pos x="T0" y="T1"/>
                </a:cxn>
                <a:cxn ang="0">
                  <a:pos x="T2" y="T3"/>
                </a:cxn>
                <a:cxn ang="0">
                  <a:pos x="T4" y="T5"/>
                </a:cxn>
                <a:cxn ang="0">
                  <a:pos x="T6" y="T7"/>
                </a:cxn>
                <a:cxn ang="0">
                  <a:pos x="T8" y="T9"/>
                </a:cxn>
              </a:cxnLst>
              <a:rect l="0" t="0" r="r" b="b"/>
              <a:pathLst>
                <a:path w="233" h="157">
                  <a:moveTo>
                    <a:pt x="0" y="120"/>
                  </a:moveTo>
                  <a:lnTo>
                    <a:pt x="212" y="0"/>
                  </a:lnTo>
                  <a:lnTo>
                    <a:pt x="233" y="39"/>
                  </a:lnTo>
                  <a:lnTo>
                    <a:pt x="20" y="157"/>
                  </a:lnTo>
                  <a:lnTo>
                    <a:pt x="0"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61" name="Freeform 256">
              <a:extLst>
                <a:ext uri="{FF2B5EF4-FFF2-40B4-BE49-F238E27FC236}">
                  <a16:creationId xmlns:a16="http://schemas.microsoft.com/office/drawing/2014/main" id="{277EDC3F-2E2D-4DF3-93EE-526378FCA546}"/>
                </a:ext>
              </a:extLst>
            </p:cNvPr>
            <p:cNvSpPr>
              <a:spLocks/>
            </p:cNvSpPr>
            <p:nvPr/>
          </p:nvSpPr>
          <p:spPr bwMode="auto">
            <a:xfrm>
              <a:off x="4562475" y="4330700"/>
              <a:ext cx="122238" cy="85725"/>
            </a:xfrm>
            <a:custGeom>
              <a:avLst/>
              <a:gdLst>
                <a:gd name="T0" fmla="*/ 0 w 231"/>
                <a:gd name="T1" fmla="*/ 125 h 162"/>
                <a:gd name="T2" fmla="*/ 211 w 231"/>
                <a:gd name="T3" fmla="*/ 0 h 162"/>
                <a:gd name="T4" fmla="*/ 231 w 231"/>
                <a:gd name="T5" fmla="*/ 37 h 162"/>
                <a:gd name="T6" fmla="*/ 22 w 231"/>
                <a:gd name="T7" fmla="*/ 162 h 162"/>
                <a:gd name="T8" fmla="*/ 0 w 231"/>
                <a:gd name="T9" fmla="*/ 125 h 162"/>
              </a:gdLst>
              <a:ahLst/>
              <a:cxnLst>
                <a:cxn ang="0">
                  <a:pos x="T0" y="T1"/>
                </a:cxn>
                <a:cxn ang="0">
                  <a:pos x="T2" y="T3"/>
                </a:cxn>
                <a:cxn ang="0">
                  <a:pos x="T4" y="T5"/>
                </a:cxn>
                <a:cxn ang="0">
                  <a:pos x="T6" y="T7"/>
                </a:cxn>
                <a:cxn ang="0">
                  <a:pos x="T8" y="T9"/>
                </a:cxn>
              </a:cxnLst>
              <a:rect l="0" t="0" r="r" b="b"/>
              <a:pathLst>
                <a:path w="231" h="162">
                  <a:moveTo>
                    <a:pt x="0" y="125"/>
                  </a:moveTo>
                  <a:lnTo>
                    <a:pt x="211" y="0"/>
                  </a:lnTo>
                  <a:lnTo>
                    <a:pt x="231" y="37"/>
                  </a:lnTo>
                  <a:lnTo>
                    <a:pt x="22" y="162"/>
                  </a:lnTo>
                  <a:lnTo>
                    <a:pt x="0"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62" name="Freeform 257">
              <a:extLst>
                <a:ext uri="{FF2B5EF4-FFF2-40B4-BE49-F238E27FC236}">
                  <a16:creationId xmlns:a16="http://schemas.microsoft.com/office/drawing/2014/main" id="{337A74C3-E309-4B50-87E2-1BDF03765643}"/>
                </a:ext>
              </a:extLst>
            </p:cNvPr>
            <p:cNvSpPr>
              <a:spLocks/>
            </p:cNvSpPr>
            <p:nvPr/>
          </p:nvSpPr>
          <p:spPr bwMode="auto">
            <a:xfrm>
              <a:off x="4584700" y="4367213"/>
              <a:ext cx="120650" cy="88900"/>
            </a:xfrm>
            <a:custGeom>
              <a:avLst/>
              <a:gdLst>
                <a:gd name="T0" fmla="*/ 0 w 228"/>
                <a:gd name="T1" fmla="*/ 130 h 168"/>
                <a:gd name="T2" fmla="*/ 206 w 228"/>
                <a:gd name="T3" fmla="*/ 0 h 168"/>
                <a:gd name="T4" fmla="*/ 228 w 228"/>
                <a:gd name="T5" fmla="*/ 37 h 168"/>
                <a:gd name="T6" fmla="*/ 23 w 228"/>
                <a:gd name="T7" fmla="*/ 168 h 168"/>
                <a:gd name="T8" fmla="*/ 0 w 228"/>
                <a:gd name="T9" fmla="*/ 130 h 168"/>
              </a:gdLst>
              <a:ahLst/>
              <a:cxnLst>
                <a:cxn ang="0">
                  <a:pos x="T0" y="T1"/>
                </a:cxn>
                <a:cxn ang="0">
                  <a:pos x="T2" y="T3"/>
                </a:cxn>
                <a:cxn ang="0">
                  <a:pos x="T4" y="T5"/>
                </a:cxn>
                <a:cxn ang="0">
                  <a:pos x="T6" y="T7"/>
                </a:cxn>
                <a:cxn ang="0">
                  <a:pos x="T8" y="T9"/>
                </a:cxn>
              </a:cxnLst>
              <a:rect l="0" t="0" r="r" b="b"/>
              <a:pathLst>
                <a:path w="228" h="168">
                  <a:moveTo>
                    <a:pt x="0" y="130"/>
                  </a:moveTo>
                  <a:lnTo>
                    <a:pt x="206" y="0"/>
                  </a:lnTo>
                  <a:lnTo>
                    <a:pt x="228" y="37"/>
                  </a:lnTo>
                  <a:lnTo>
                    <a:pt x="23" y="168"/>
                  </a:lnTo>
                  <a:lnTo>
                    <a:pt x="0" y="1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63" name="Freeform 258">
              <a:extLst>
                <a:ext uri="{FF2B5EF4-FFF2-40B4-BE49-F238E27FC236}">
                  <a16:creationId xmlns:a16="http://schemas.microsoft.com/office/drawing/2014/main" id="{685B17C2-BB30-4C5C-8752-55FD610081E8}"/>
                </a:ext>
              </a:extLst>
            </p:cNvPr>
            <p:cNvSpPr>
              <a:spLocks/>
            </p:cNvSpPr>
            <p:nvPr/>
          </p:nvSpPr>
          <p:spPr bwMode="auto">
            <a:xfrm>
              <a:off x="4608513" y="4405313"/>
              <a:ext cx="119063" cy="90488"/>
            </a:xfrm>
            <a:custGeom>
              <a:avLst/>
              <a:gdLst>
                <a:gd name="T0" fmla="*/ 0 w 227"/>
                <a:gd name="T1" fmla="*/ 136 h 172"/>
                <a:gd name="T2" fmla="*/ 204 w 227"/>
                <a:gd name="T3" fmla="*/ 0 h 172"/>
                <a:gd name="T4" fmla="*/ 227 w 227"/>
                <a:gd name="T5" fmla="*/ 36 h 172"/>
                <a:gd name="T6" fmla="*/ 25 w 227"/>
                <a:gd name="T7" fmla="*/ 172 h 172"/>
                <a:gd name="T8" fmla="*/ 0 w 227"/>
                <a:gd name="T9" fmla="*/ 136 h 172"/>
              </a:gdLst>
              <a:ahLst/>
              <a:cxnLst>
                <a:cxn ang="0">
                  <a:pos x="T0" y="T1"/>
                </a:cxn>
                <a:cxn ang="0">
                  <a:pos x="T2" y="T3"/>
                </a:cxn>
                <a:cxn ang="0">
                  <a:pos x="T4" y="T5"/>
                </a:cxn>
                <a:cxn ang="0">
                  <a:pos x="T6" y="T7"/>
                </a:cxn>
                <a:cxn ang="0">
                  <a:pos x="T8" y="T9"/>
                </a:cxn>
              </a:cxnLst>
              <a:rect l="0" t="0" r="r" b="b"/>
              <a:pathLst>
                <a:path w="227" h="172">
                  <a:moveTo>
                    <a:pt x="0" y="136"/>
                  </a:moveTo>
                  <a:lnTo>
                    <a:pt x="204" y="0"/>
                  </a:lnTo>
                  <a:lnTo>
                    <a:pt x="227" y="36"/>
                  </a:lnTo>
                  <a:lnTo>
                    <a:pt x="25" y="172"/>
                  </a:lnTo>
                  <a:lnTo>
                    <a:pt x="0"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64" name="Freeform 259">
              <a:extLst>
                <a:ext uri="{FF2B5EF4-FFF2-40B4-BE49-F238E27FC236}">
                  <a16:creationId xmlns:a16="http://schemas.microsoft.com/office/drawing/2014/main" id="{407F41AA-4C27-4373-B41E-F9B1765BB2CC}"/>
                </a:ext>
              </a:extLst>
            </p:cNvPr>
            <p:cNvSpPr>
              <a:spLocks/>
            </p:cNvSpPr>
            <p:nvPr/>
          </p:nvSpPr>
          <p:spPr bwMode="auto">
            <a:xfrm>
              <a:off x="4632325" y="4441825"/>
              <a:ext cx="119063" cy="92075"/>
            </a:xfrm>
            <a:custGeom>
              <a:avLst/>
              <a:gdLst>
                <a:gd name="T0" fmla="*/ 0 w 225"/>
                <a:gd name="T1" fmla="*/ 140 h 176"/>
                <a:gd name="T2" fmla="*/ 200 w 225"/>
                <a:gd name="T3" fmla="*/ 0 h 176"/>
                <a:gd name="T4" fmla="*/ 225 w 225"/>
                <a:gd name="T5" fmla="*/ 36 h 176"/>
                <a:gd name="T6" fmla="*/ 25 w 225"/>
                <a:gd name="T7" fmla="*/ 176 h 176"/>
                <a:gd name="T8" fmla="*/ 0 w 225"/>
                <a:gd name="T9" fmla="*/ 140 h 176"/>
              </a:gdLst>
              <a:ahLst/>
              <a:cxnLst>
                <a:cxn ang="0">
                  <a:pos x="T0" y="T1"/>
                </a:cxn>
                <a:cxn ang="0">
                  <a:pos x="T2" y="T3"/>
                </a:cxn>
                <a:cxn ang="0">
                  <a:pos x="T4" y="T5"/>
                </a:cxn>
                <a:cxn ang="0">
                  <a:pos x="T6" y="T7"/>
                </a:cxn>
                <a:cxn ang="0">
                  <a:pos x="T8" y="T9"/>
                </a:cxn>
              </a:cxnLst>
              <a:rect l="0" t="0" r="r" b="b"/>
              <a:pathLst>
                <a:path w="225" h="176">
                  <a:moveTo>
                    <a:pt x="0" y="140"/>
                  </a:moveTo>
                  <a:lnTo>
                    <a:pt x="200" y="0"/>
                  </a:lnTo>
                  <a:lnTo>
                    <a:pt x="225" y="36"/>
                  </a:lnTo>
                  <a:lnTo>
                    <a:pt x="25" y="176"/>
                  </a:lnTo>
                  <a:lnTo>
                    <a:pt x="0"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65" name="Freeform 260">
              <a:extLst>
                <a:ext uri="{FF2B5EF4-FFF2-40B4-BE49-F238E27FC236}">
                  <a16:creationId xmlns:a16="http://schemas.microsoft.com/office/drawing/2014/main" id="{841606A8-E1FD-4AAB-B5C8-EDB6BBFC5D1F}"/>
                </a:ext>
              </a:extLst>
            </p:cNvPr>
            <p:cNvSpPr>
              <a:spLocks/>
            </p:cNvSpPr>
            <p:nvPr/>
          </p:nvSpPr>
          <p:spPr bwMode="auto">
            <a:xfrm>
              <a:off x="4657725" y="4476750"/>
              <a:ext cx="117475" cy="96838"/>
            </a:xfrm>
            <a:custGeom>
              <a:avLst/>
              <a:gdLst>
                <a:gd name="T0" fmla="*/ 0 w 220"/>
                <a:gd name="T1" fmla="*/ 146 h 182"/>
                <a:gd name="T2" fmla="*/ 195 w 220"/>
                <a:gd name="T3" fmla="*/ 0 h 182"/>
                <a:gd name="T4" fmla="*/ 220 w 220"/>
                <a:gd name="T5" fmla="*/ 36 h 182"/>
                <a:gd name="T6" fmla="*/ 24 w 220"/>
                <a:gd name="T7" fmla="*/ 182 h 182"/>
                <a:gd name="T8" fmla="*/ 0 w 220"/>
                <a:gd name="T9" fmla="*/ 146 h 182"/>
              </a:gdLst>
              <a:ahLst/>
              <a:cxnLst>
                <a:cxn ang="0">
                  <a:pos x="T0" y="T1"/>
                </a:cxn>
                <a:cxn ang="0">
                  <a:pos x="T2" y="T3"/>
                </a:cxn>
                <a:cxn ang="0">
                  <a:pos x="T4" y="T5"/>
                </a:cxn>
                <a:cxn ang="0">
                  <a:pos x="T6" y="T7"/>
                </a:cxn>
                <a:cxn ang="0">
                  <a:pos x="T8" y="T9"/>
                </a:cxn>
              </a:cxnLst>
              <a:rect l="0" t="0" r="r" b="b"/>
              <a:pathLst>
                <a:path w="220" h="182">
                  <a:moveTo>
                    <a:pt x="0" y="146"/>
                  </a:moveTo>
                  <a:lnTo>
                    <a:pt x="195" y="0"/>
                  </a:lnTo>
                  <a:lnTo>
                    <a:pt x="220" y="36"/>
                  </a:lnTo>
                  <a:lnTo>
                    <a:pt x="24" y="182"/>
                  </a:lnTo>
                  <a:lnTo>
                    <a:pt x="0"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66" name="Freeform 261">
              <a:extLst>
                <a:ext uri="{FF2B5EF4-FFF2-40B4-BE49-F238E27FC236}">
                  <a16:creationId xmlns:a16="http://schemas.microsoft.com/office/drawing/2014/main" id="{84C9BC91-A836-42AB-88A3-09B789B64947}"/>
                </a:ext>
              </a:extLst>
            </p:cNvPr>
            <p:cNvSpPr>
              <a:spLocks/>
            </p:cNvSpPr>
            <p:nvPr/>
          </p:nvSpPr>
          <p:spPr bwMode="auto">
            <a:xfrm>
              <a:off x="4684713" y="4511675"/>
              <a:ext cx="115888" cy="98425"/>
            </a:xfrm>
            <a:custGeom>
              <a:avLst/>
              <a:gdLst>
                <a:gd name="T0" fmla="*/ 0 w 218"/>
                <a:gd name="T1" fmla="*/ 151 h 186"/>
                <a:gd name="T2" fmla="*/ 191 w 218"/>
                <a:gd name="T3" fmla="*/ 0 h 186"/>
                <a:gd name="T4" fmla="*/ 218 w 218"/>
                <a:gd name="T5" fmla="*/ 34 h 186"/>
                <a:gd name="T6" fmla="*/ 26 w 218"/>
                <a:gd name="T7" fmla="*/ 186 h 186"/>
                <a:gd name="T8" fmla="*/ 0 w 218"/>
                <a:gd name="T9" fmla="*/ 151 h 186"/>
              </a:gdLst>
              <a:ahLst/>
              <a:cxnLst>
                <a:cxn ang="0">
                  <a:pos x="T0" y="T1"/>
                </a:cxn>
                <a:cxn ang="0">
                  <a:pos x="T2" y="T3"/>
                </a:cxn>
                <a:cxn ang="0">
                  <a:pos x="T4" y="T5"/>
                </a:cxn>
                <a:cxn ang="0">
                  <a:pos x="T6" y="T7"/>
                </a:cxn>
                <a:cxn ang="0">
                  <a:pos x="T8" y="T9"/>
                </a:cxn>
              </a:cxnLst>
              <a:rect l="0" t="0" r="r" b="b"/>
              <a:pathLst>
                <a:path w="218" h="186">
                  <a:moveTo>
                    <a:pt x="0" y="151"/>
                  </a:moveTo>
                  <a:lnTo>
                    <a:pt x="191" y="0"/>
                  </a:lnTo>
                  <a:lnTo>
                    <a:pt x="218" y="34"/>
                  </a:lnTo>
                  <a:lnTo>
                    <a:pt x="26" y="186"/>
                  </a:lnTo>
                  <a:lnTo>
                    <a:pt x="0"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67" name="Freeform 262">
              <a:extLst>
                <a:ext uri="{FF2B5EF4-FFF2-40B4-BE49-F238E27FC236}">
                  <a16:creationId xmlns:a16="http://schemas.microsoft.com/office/drawing/2014/main" id="{2F3B631C-17D6-4A60-9790-BB0F608F4F9D}"/>
                </a:ext>
              </a:extLst>
            </p:cNvPr>
            <p:cNvSpPr>
              <a:spLocks/>
            </p:cNvSpPr>
            <p:nvPr/>
          </p:nvSpPr>
          <p:spPr bwMode="auto">
            <a:xfrm>
              <a:off x="4711700" y="4546600"/>
              <a:ext cx="112713" cy="100013"/>
            </a:xfrm>
            <a:custGeom>
              <a:avLst/>
              <a:gdLst>
                <a:gd name="T0" fmla="*/ 0 w 214"/>
                <a:gd name="T1" fmla="*/ 156 h 190"/>
                <a:gd name="T2" fmla="*/ 187 w 214"/>
                <a:gd name="T3" fmla="*/ 0 h 190"/>
                <a:gd name="T4" fmla="*/ 214 w 214"/>
                <a:gd name="T5" fmla="*/ 33 h 190"/>
                <a:gd name="T6" fmla="*/ 27 w 214"/>
                <a:gd name="T7" fmla="*/ 190 h 190"/>
                <a:gd name="T8" fmla="*/ 0 w 214"/>
                <a:gd name="T9" fmla="*/ 156 h 190"/>
              </a:gdLst>
              <a:ahLst/>
              <a:cxnLst>
                <a:cxn ang="0">
                  <a:pos x="T0" y="T1"/>
                </a:cxn>
                <a:cxn ang="0">
                  <a:pos x="T2" y="T3"/>
                </a:cxn>
                <a:cxn ang="0">
                  <a:pos x="T4" y="T5"/>
                </a:cxn>
                <a:cxn ang="0">
                  <a:pos x="T6" y="T7"/>
                </a:cxn>
                <a:cxn ang="0">
                  <a:pos x="T8" y="T9"/>
                </a:cxn>
              </a:cxnLst>
              <a:rect l="0" t="0" r="r" b="b"/>
              <a:pathLst>
                <a:path w="214" h="190">
                  <a:moveTo>
                    <a:pt x="0" y="156"/>
                  </a:moveTo>
                  <a:lnTo>
                    <a:pt x="187" y="0"/>
                  </a:lnTo>
                  <a:lnTo>
                    <a:pt x="214" y="33"/>
                  </a:lnTo>
                  <a:lnTo>
                    <a:pt x="27" y="190"/>
                  </a:lnTo>
                  <a:lnTo>
                    <a:pt x="0" y="1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68" name="Freeform 69">
              <a:extLst>
                <a:ext uri="{FF2B5EF4-FFF2-40B4-BE49-F238E27FC236}">
                  <a16:creationId xmlns:a16="http://schemas.microsoft.com/office/drawing/2014/main" id="{2E295C29-D25B-4733-A2BF-EF59D9C6282C}"/>
                </a:ext>
              </a:extLst>
            </p:cNvPr>
            <p:cNvSpPr>
              <a:spLocks/>
            </p:cNvSpPr>
            <p:nvPr/>
          </p:nvSpPr>
          <p:spPr bwMode="auto">
            <a:xfrm>
              <a:off x="5303838" y="5011738"/>
              <a:ext cx="74613" cy="127000"/>
            </a:xfrm>
            <a:custGeom>
              <a:avLst/>
              <a:gdLst>
                <a:gd name="T0" fmla="*/ 0 w 142"/>
                <a:gd name="T1" fmla="*/ 223 h 241"/>
                <a:gd name="T2" fmla="*/ 103 w 142"/>
                <a:gd name="T3" fmla="*/ 0 h 241"/>
                <a:gd name="T4" fmla="*/ 142 w 142"/>
                <a:gd name="T5" fmla="*/ 18 h 241"/>
                <a:gd name="T6" fmla="*/ 38 w 142"/>
                <a:gd name="T7" fmla="*/ 241 h 241"/>
                <a:gd name="T8" fmla="*/ 0 w 142"/>
                <a:gd name="T9" fmla="*/ 223 h 241"/>
              </a:gdLst>
              <a:ahLst/>
              <a:cxnLst>
                <a:cxn ang="0">
                  <a:pos x="T0" y="T1"/>
                </a:cxn>
                <a:cxn ang="0">
                  <a:pos x="T2" y="T3"/>
                </a:cxn>
                <a:cxn ang="0">
                  <a:pos x="T4" y="T5"/>
                </a:cxn>
                <a:cxn ang="0">
                  <a:pos x="T6" y="T7"/>
                </a:cxn>
                <a:cxn ang="0">
                  <a:pos x="T8" y="T9"/>
                </a:cxn>
              </a:cxnLst>
              <a:rect l="0" t="0" r="r" b="b"/>
              <a:pathLst>
                <a:path w="142" h="241">
                  <a:moveTo>
                    <a:pt x="0" y="223"/>
                  </a:moveTo>
                  <a:lnTo>
                    <a:pt x="103" y="0"/>
                  </a:lnTo>
                  <a:lnTo>
                    <a:pt x="142" y="18"/>
                  </a:lnTo>
                  <a:lnTo>
                    <a:pt x="38" y="241"/>
                  </a:lnTo>
                  <a:lnTo>
                    <a:pt x="0"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69" name="Freeform 70">
              <a:extLst>
                <a:ext uri="{FF2B5EF4-FFF2-40B4-BE49-F238E27FC236}">
                  <a16:creationId xmlns:a16="http://schemas.microsoft.com/office/drawing/2014/main" id="{ECC77B1B-E40D-4281-8C25-2E50565AAFB6}"/>
                </a:ext>
              </a:extLst>
            </p:cNvPr>
            <p:cNvSpPr>
              <a:spLocks/>
            </p:cNvSpPr>
            <p:nvPr/>
          </p:nvSpPr>
          <p:spPr bwMode="auto">
            <a:xfrm>
              <a:off x="5343526" y="5030788"/>
              <a:ext cx="73025" cy="128588"/>
            </a:xfrm>
            <a:custGeom>
              <a:avLst/>
              <a:gdLst>
                <a:gd name="T0" fmla="*/ 0 w 137"/>
                <a:gd name="T1" fmla="*/ 226 h 244"/>
                <a:gd name="T2" fmla="*/ 97 w 137"/>
                <a:gd name="T3" fmla="*/ 0 h 244"/>
                <a:gd name="T4" fmla="*/ 137 w 137"/>
                <a:gd name="T5" fmla="*/ 17 h 244"/>
                <a:gd name="T6" fmla="*/ 39 w 137"/>
                <a:gd name="T7" fmla="*/ 244 h 244"/>
                <a:gd name="T8" fmla="*/ 0 w 137"/>
                <a:gd name="T9" fmla="*/ 226 h 244"/>
              </a:gdLst>
              <a:ahLst/>
              <a:cxnLst>
                <a:cxn ang="0">
                  <a:pos x="T0" y="T1"/>
                </a:cxn>
                <a:cxn ang="0">
                  <a:pos x="T2" y="T3"/>
                </a:cxn>
                <a:cxn ang="0">
                  <a:pos x="T4" y="T5"/>
                </a:cxn>
                <a:cxn ang="0">
                  <a:pos x="T6" y="T7"/>
                </a:cxn>
                <a:cxn ang="0">
                  <a:pos x="T8" y="T9"/>
                </a:cxn>
              </a:cxnLst>
              <a:rect l="0" t="0" r="r" b="b"/>
              <a:pathLst>
                <a:path w="137" h="244">
                  <a:moveTo>
                    <a:pt x="0" y="226"/>
                  </a:moveTo>
                  <a:lnTo>
                    <a:pt x="97" y="0"/>
                  </a:lnTo>
                  <a:lnTo>
                    <a:pt x="137" y="17"/>
                  </a:lnTo>
                  <a:lnTo>
                    <a:pt x="39" y="244"/>
                  </a:lnTo>
                  <a:lnTo>
                    <a:pt x="0" y="2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70" name="Freeform 71">
              <a:extLst>
                <a:ext uri="{FF2B5EF4-FFF2-40B4-BE49-F238E27FC236}">
                  <a16:creationId xmlns:a16="http://schemas.microsoft.com/office/drawing/2014/main" id="{2C0F5880-E81C-4F3A-B6B3-B7BCD6F8C4CE}"/>
                </a:ext>
              </a:extLst>
            </p:cNvPr>
            <p:cNvSpPr>
              <a:spLocks/>
            </p:cNvSpPr>
            <p:nvPr/>
          </p:nvSpPr>
          <p:spPr bwMode="auto">
            <a:xfrm>
              <a:off x="5384801" y="5048251"/>
              <a:ext cx="69850" cy="130175"/>
            </a:xfrm>
            <a:custGeom>
              <a:avLst/>
              <a:gdLst>
                <a:gd name="T0" fmla="*/ 0 w 132"/>
                <a:gd name="T1" fmla="*/ 230 h 245"/>
                <a:gd name="T2" fmla="*/ 92 w 132"/>
                <a:gd name="T3" fmla="*/ 0 h 245"/>
                <a:gd name="T4" fmla="*/ 132 w 132"/>
                <a:gd name="T5" fmla="*/ 17 h 245"/>
                <a:gd name="T6" fmla="*/ 39 w 132"/>
                <a:gd name="T7" fmla="*/ 245 h 245"/>
                <a:gd name="T8" fmla="*/ 0 w 132"/>
                <a:gd name="T9" fmla="*/ 230 h 245"/>
              </a:gdLst>
              <a:ahLst/>
              <a:cxnLst>
                <a:cxn ang="0">
                  <a:pos x="T0" y="T1"/>
                </a:cxn>
                <a:cxn ang="0">
                  <a:pos x="T2" y="T3"/>
                </a:cxn>
                <a:cxn ang="0">
                  <a:pos x="T4" y="T5"/>
                </a:cxn>
                <a:cxn ang="0">
                  <a:pos x="T6" y="T7"/>
                </a:cxn>
                <a:cxn ang="0">
                  <a:pos x="T8" y="T9"/>
                </a:cxn>
              </a:cxnLst>
              <a:rect l="0" t="0" r="r" b="b"/>
              <a:pathLst>
                <a:path w="132" h="245">
                  <a:moveTo>
                    <a:pt x="0" y="230"/>
                  </a:moveTo>
                  <a:lnTo>
                    <a:pt x="92" y="0"/>
                  </a:lnTo>
                  <a:lnTo>
                    <a:pt x="132" y="17"/>
                  </a:lnTo>
                  <a:lnTo>
                    <a:pt x="39" y="245"/>
                  </a:lnTo>
                  <a:lnTo>
                    <a:pt x="0"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71" name="Freeform 72">
              <a:extLst>
                <a:ext uri="{FF2B5EF4-FFF2-40B4-BE49-F238E27FC236}">
                  <a16:creationId xmlns:a16="http://schemas.microsoft.com/office/drawing/2014/main" id="{20779CE1-6FE4-4308-A6B3-0C1B2FEE7F01}"/>
                </a:ext>
              </a:extLst>
            </p:cNvPr>
            <p:cNvSpPr>
              <a:spLocks/>
            </p:cNvSpPr>
            <p:nvPr/>
          </p:nvSpPr>
          <p:spPr bwMode="auto">
            <a:xfrm>
              <a:off x="5427663" y="5065713"/>
              <a:ext cx="66675" cy="130175"/>
            </a:xfrm>
            <a:custGeom>
              <a:avLst/>
              <a:gdLst>
                <a:gd name="T0" fmla="*/ 0 w 126"/>
                <a:gd name="T1" fmla="*/ 230 h 246"/>
                <a:gd name="T2" fmla="*/ 86 w 126"/>
                <a:gd name="T3" fmla="*/ 0 h 246"/>
                <a:gd name="T4" fmla="*/ 126 w 126"/>
                <a:gd name="T5" fmla="*/ 15 h 246"/>
                <a:gd name="T6" fmla="*/ 40 w 126"/>
                <a:gd name="T7" fmla="*/ 246 h 246"/>
                <a:gd name="T8" fmla="*/ 0 w 126"/>
                <a:gd name="T9" fmla="*/ 230 h 246"/>
              </a:gdLst>
              <a:ahLst/>
              <a:cxnLst>
                <a:cxn ang="0">
                  <a:pos x="T0" y="T1"/>
                </a:cxn>
                <a:cxn ang="0">
                  <a:pos x="T2" y="T3"/>
                </a:cxn>
                <a:cxn ang="0">
                  <a:pos x="T4" y="T5"/>
                </a:cxn>
                <a:cxn ang="0">
                  <a:pos x="T6" y="T7"/>
                </a:cxn>
                <a:cxn ang="0">
                  <a:pos x="T8" y="T9"/>
                </a:cxn>
              </a:cxnLst>
              <a:rect l="0" t="0" r="r" b="b"/>
              <a:pathLst>
                <a:path w="126" h="246">
                  <a:moveTo>
                    <a:pt x="0" y="230"/>
                  </a:moveTo>
                  <a:lnTo>
                    <a:pt x="86" y="0"/>
                  </a:lnTo>
                  <a:lnTo>
                    <a:pt x="126" y="15"/>
                  </a:lnTo>
                  <a:lnTo>
                    <a:pt x="40" y="246"/>
                  </a:lnTo>
                  <a:lnTo>
                    <a:pt x="0"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72" name="Freeform 73">
              <a:extLst>
                <a:ext uri="{FF2B5EF4-FFF2-40B4-BE49-F238E27FC236}">
                  <a16:creationId xmlns:a16="http://schemas.microsoft.com/office/drawing/2014/main" id="{B411E414-B397-4606-8A9E-4E9D0C7F3F0E}"/>
                </a:ext>
              </a:extLst>
            </p:cNvPr>
            <p:cNvSpPr>
              <a:spLocks/>
            </p:cNvSpPr>
            <p:nvPr/>
          </p:nvSpPr>
          <p:spPr bwMode="auto">
            <a:xfrm>
              <a:off x="5470526" y="5081588"/>
              <a:ext cx="61913" cy="131763"/>
            </a:xfrm>
            <a:custGeom>
              <a:avLst/>
              <a:gdLst>
                <a:gd name="T0" fmla="*/ 0 w 119"/>
                <a:gd name="T1" fmla="*/ 234 h 248"/>
                <a:gd name="T2" fmla="*/ 79 w 119"/>
                <a:gd name="T3" fmla="*/ 0 h 248"/>
                <a:gd name="T4" fmla="*/ 119 w 119"/>
                <a:gd name="T5" fmla="*/ 14 h 248"/>
                <a:gd name="T6" fmla="*/ 40 w 119"/>
                <a:gd name="T7" fmla="*/ 248 h 248"/>
                <a:gd name="T8" fmla="*/ 0 w 119"/>
                <a:gd name="T9" fmla="*/ 234 h 248"/>
              </a:gdLst>
              <a:ahLst/>
              <a:cxnLst>
                <a:cxn ang="0">
                  <a:pos x="T0" y="T1"/>
                </a:cxn>
                <a:cxn ang="0">
                  <a:pos x="T2" y="T3"/>
                </a:cxn>
                <a:cxn ang="0">
                  <a:pos x="T4" y="T5"/>
                </a:cxn>
                <a:cxn ang="0">
                  <a:pos x="T6" y="T7"/>
                </a:cxn>
                <a:cxn ang="0">
                  <a:pos x="T8" y="T9"/>
                </a:cxn>
              </a:cxnLst>
              <a:rect l="0" t="0" r="r" b="b"/>
              <a:pathLst>
                <a:path w="119" h="248">
                  <a:moveTo>
                    <a:pt x="0" y="234"/>
                  </a:moveTo>
                  <a:lnTo>
                    <a:pt x="79" y="0"/>
                  </a:lnTo>
                  <a:lnTo>
                    <a:pt x="119" y="14"/>
                  </a:lnTo>
                  <a:lnTo>
                    <a:pt x="40" y="248"/>
                  </a:lnTo>
                  <a:lnTo>
                    <a:pt x="0"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73" name="Freeform 74">
              <a:extLst>
                <a:ext uri="{FF2B5EF4-FFF2-40B4-BE49-F238E27FC236}">
                  <a16:creationId xmlns:a16="http://schemas.microsoft.com/office/drawing/2014/main" id="{C0370ABF-34F8-4E5F-8FC4-B42F5F5CBAC4}"/>
                </a:ext>
              </a:extLst>
            </p:cNvPr>
            <p:cNvSpPr>
              <a:spLocks/>
            </p:cNvSpPr>
            <p:nvPr/>
          </p:nvSpPr>
          <p:spPr bwMode="auto">
            <a:xfrm>
              <a:off x="5513388" y="5095876"/>
              <a:ext cx="60325" cy="131763"/>
            </a:xfrm>
            <a:custGeom>
              <a:avLst/>
              <a:gdLst>
                <a:gd name="T0" fmla="*/ 0 w 114"/>
                <a:gd name="T1" fmla="*/ 236 h 249"/>
                <a:gd name="T2" fmla="*/ 73 w 114"/>
                <a:gd name="T3" fmla="*/ 0 h 249"/>
                <a:gd name="T4" fmla="*/ 114 w 114"/>
                <a:gd name="T5" fmla="*/ 15 h 249"/>
                <a:gd name="T6" fmla="*/ 39 w 114"/>
                <a:gd name="T7" fmla="*/ 249 h 249"/>
                <a:gd name="T8" fmla="*/ 0 w 114"/>
                <a:gd name="T9" fmla="*/ 236 h 249"/>
              </a:gdLst>
              <a:ahLst/>
              <a:cxnLst>
                <a:cxn ang="0">
                  <a:pos x="T0" y="T1"/>
                </a:cxn>
                <a:cxn ang="0">
                  <a:pos x="T2" y="T3"/>
                </a:cxn>
                <a:cxn ang="0">
                  <a:pos x="T4" y="T5"/>
                </a:cxn>
                <a:cxn ang="0">
                  <a:pos x="T6" y="T7"/>
                </a:cxn>
                <a:cxn ang="0">
                  <a:pos x="T8" y="T9"/>
                </a:cxn>
              </a:cxnLst>
              <a:rect l="0" t="0" r="r" b="b"/>
              <a:pathLst>
                <a:path w="114" h="249">
                  <a:moveTo>
                    <a:pt x="0" y="236"/>
                  </a:moveTo>
                  <a:lnTo>
                    <a:pt x="73" y="0"/>
                  </a:lnTo>
                  <a:lnTo>
                    <a:pt x="114" y="15"/>
                  </a:lnTo>
                  <a:lnTo>
                    <a:pt x="39" y="249"/>
                  </a:lnTo>
                  <a:lnTo>
                    <a:pt x="0" y="2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74" name="Freeform 75">
              <a:extLst>
                <a:ext uri="{FF2B5EF4-FFF2-40B4-BE49-F238E27FC236}">
                  <a16:creationId xmlns:a16="http://schemas.microsoft.com/office/drawing/2014/main" id="{4DA58DCC-9E94-454D-BD59-06FEB6E2669D}"/>
                </a:ext>
              </a:extLst>
            </p:cNvPr>
            <p:cNvSpPr>
              <a:spLocks/>
            </p:cNvSpPr>
            <p:nvPr/>
          </p:nvSpPr>
          <p:spPr bwMode="auto">
            <a:xfrm>
              <a:off x="5554663" y="5110163"/>
              <a:ext cx="58738" cy="131763"/>
            </a:xfrm>
            <a:custGeom>
              <a:avLst/>
              <a:gdLst>
                <a:gd name="T0" fmla="*/ 0 w 109"/>
                <a:gd name="T1" fmla="*/ 237 h 249"/>
                <a:gd name="T2" fmla="*/ 68 w 109"/>
                <a:gd name="T3" fmla="*/ 0 h 249"/>
                <a:gd name="T4" fmla="*/ 109 w 109"/>
                <a:gd name="T5" fmla="*/ 12 h 249"/>
                <a:gd name="T6" fmla="*/ 41 w 109"/>
                <a:gd name="T7" fmla="*/ 249 h 249"/>
                <a:gd name="T8" fmla="*/ 0 w 109"/>
                <a:gd name="T9" fmla="*/ 237 h 249"/>
              </a:gdLst>
              <a:ahLst/>
              <a:cxnLst>
                <a:cxn ang="0">
                  <a:pos x="T0" y="T1"/>
                </a:cxn>
                <a:cxn ang="0">
                  <a:pos x="T2" y="T3"/>
                </a:cxn>
                <a:cxn ang="0">
                  <a:pos x="T4" y="T5"/>
                </a:cxn>
                <a:cxn ang="0">
                  <a:pos x="T6" y="T7"/>
                </a:cxn>
                <a:cxn ang="0">
                  <a:pos x="T8" y="T9"/>
                </a:cxn>
              </a:cxnLst>
              <a:rect l="0" t="0" r="r" b="b"/>
              <a:pathLst>
                <a:path w="109" h="249">
                  <a:moveTo>
                    <a:pt x="0" y="237"/>
                  </a:moveTo>
                  <a:lnTo>
                    <a:pt x="68" y="0"/>
                  </a:lnTo>
                  <a:lnTo>
                    <a:pt x="109" y="12"/>
                  </a:lnTo>
                  <a:lnTo>
                    <a:pt x="41" y="249"/>
                  </a:lnTo>
                  <a:lnTo>
                    <a:pt x="0" y="2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75" name="Freeform 76">
              <a:extLst>
                <a:ext uri="{FF2B5EF4-FFF2-40B4-BE49-F238E27FC236}">
                  <a16:creationId xmlns:a16="http://schemas.microsoft.com/office/drawing/2014/main" id="{74324DD5-1688-4E04-B4AE-D3848F0E03F1}"/>
                </a:ext>
              </a:extLst>
            </p:cNvPr>
            <p:cNvSpPr>
              <a:spLocks/>
            </p:cNvSpPr>
            <p:nvPr/>
          </p:nvSpPr>
          <p:spPr bwMode="auto">
            <a:xfrm>
              <a:off x="5599113" y="5124451"/>
              <a:ext cx="53975" cy="131763"/>
            </a:xfrm>
            <a:custGeom>
              <a:avLst/>
              <a:gdLst>
                <a:gd name="T0" fmla="*/ 0 w 102"/>
                <a:gd name="T1" fmla="*/ 238 h 250"/>
                <a:gd name="T2" fmla="*/ 61 w 102"/>
                <a:gd name="T3" fmla="*/ 0 h 250"/>
                <a:gd name="T4" fmla="*/ 102 w 102"/>
                <a:gd name="T5" fmla="*/ 10 h 250"/>
                <a:gd name="T6" fmla="*/ 41 w 102"/>
                <a:gd name="T7" fmla="*/ 250 h 250"/>
                <a:gd name="T8" fmla="*/ 0 w 102"/>
                <a:gd name="T9" fmla="*/ 238 h 250"/>
              </a:gdLst>
              <a:ahLst/>
              <a:cxnLst>
                <a:cxn ang="0">
                  <a:pos x="T0" y="T1"/>
                </a:cxn>
                <a:cxn ang="0">
                  <a:pos x="T2" y="T3"/>
                </a:cxn>
                <a:cxn ang="0">
                  <a:pos x="T4" y="T5"/>
                </a:cxn>
                <a:cxn ang="0">
                  <a:pos x="T6" y="T7"/>
                </a:cxn>
                <a:cxn ang="0">
                  <a:pos x="T8" y="T9"/>
                </a:cxn>
              </a:cxnLst>
              <a:rect l="0" t="0" r="r" b="b"/>
              <a:pathLst>
                <a:path w="102" h="250">
                  <a:moveTo>
                    <a:pt x="0" y="238"/>
                  </a:moveTo>
                  <a:lnTo>
                    <a:pt x="61" y="0"/>
                  </a:lnTo>
                  <a:lnTo>
                    <a:pt x="102" y="10"/>
                  </a:lnTo>
                  <a:lnTo>
                    <a:pt x="41" y="250"/>
                  </a:lnTo>
                  <a:lnTo>
                    <a:pt x="0" y="2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76" name="Freeform 77">
              <a:extLst>
                <a:ext uri="{FF2B5EF4-FFF2-40B4-BE49-F238E27FC236}">
                  <a16:creationId xmlns:a16="http://schemas.microsoft.com/office/drawing/2014/main" id="{FA339B51-4AC9-4543-900E-1463B106CF9D}"/>
                </a:ext>
              </a:extLst>
            </p:cNvPr>
            <p:cNvSpPr>
              <a:spLocks/>
            </p:cNvSpPr>
            <p:nvPr/>
          </p:nvSpPr>
          <p:spPr bwMode="auto">
            <a:xfrm>
              <a:off x="5643563" y="5135563"/>
              <a:ext cx="50800" cy="131763"/>
            </a:xfrm>
            <a:custGeom>
              <a:avLst/>
              <a:gdLst>
                <a:gd name="T0" fmla="*/ 0 w 97"/>
                <a:gd name="T1" fmla="*/ 239 h 249"/>
                <a:gd name="T2" fmla="*/ 56 w 97"/>
                <a:gd name="T3" fmla="*/ 0 h 249"/>
                <a:gd name="T4" fmla="*/ 97 w 97"/>
                <a:gd name="T5" fmla="*/ 10 h 249"/>
                <a:gd name="T6" fmla="*/ 42 w 97"/>
                <a:gd name="T7" fmla="*/ 249 h 249"/>
                <a:gd name="T8" fmla="*/ 0 w 97"/>
                <a:gd name="T9" fmla="*/ 239 h 249"/>
              </a:gdLst>
              <a:ahLst/>
              <a:cxnLst>
                <a:cxn ang="0">
                  <a:pos x="T0" y="T1"/>
                </a:cxn>
                <a:cxn ang="0">
                  <a:pos x="T2" y="T3"/>
                </a:cxn>
                <a:cxn ang="0">
                  <a:pos x="T4" y="T5"/>
                </a:cxn>
                <a:cxn ang="0">
                  <a:pos x="T6" y="T7"/>
                </a:cxn>
                <a:cxn ang="0">
                  <a:pos x="T8" y="T9"/>
                </a:cxn>
              </a:cxnLst>
              <a:rect l="0" t="0" r="r" b="b"/>
              <a:pathLst>
                <a:path w="97" h="249">
                  <a:moveTo>
                    <a:pt x="0" y="239"/>
                  </a:moveTo>
                  <a:lnTo>
                    <a:pt x="56" y="0"/>
                  </a:lnTo>
                  <a:lnTo>
                    <a:pt x="97" y="10"/>
                  </a:lnTo>
                  <a:lnTo>
                    <a:pt x="42" y="249"/>
                  </a:lnTo>
                  <a:lnTo>
                    <a:pt x="0" y="2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77" name="Freeform 78">
              <a:extLst>
                <a:ext uri="{FF2B5EF4-FFF2-40B4-BE49-F238E27FC236}">
                  <a16:creationId xmlns:a16="http://schemas.microsoft.com/office/drawing/2014/main" id="{C98F48DB-2DC4-49BE-BF5F-F3F6D7C843B5}"/>
                </a:ext>
              </a:extLst>
            </p:cNvPr>
            <p:cNvSpPr>
              <a:spLocks/>
            </p:cNvSpPr>
            <p:nvPr/>
          </p:nvSpPr>
          <p:spPr bwMode="auto">
            <a:xfrm>
              <a:off x="5688013" y="5146676"/>
              <a:ext cx="47625" cy="131763"/>
            </a:xfrm>
            <a:custGeom>
              <a:avLst/>
              <a:gdLst>
                <a:gd name="T0" fmla="*/ 0 w 91"/>
                <a:gd name="T1" fmla="*/ 241 h 250"/>
                <a:gd name="T2" fmla="*/ 49 w 91"/>
                <a:gd name="T3" fmla="*/ 0 h 250"/>
                <a:gd name="T4" fmla="*/ 91 w 91"/>
                <a:gd name="T5" fmla="*/ 9 h 250"/>
                <a:gd name="T6" fmla="*/ 41 w 91"/>
                <a:gd name="T7" fmla="*/ 250 h 250"/>
                <a:gd name="T8" fmla="*/ 0 w 91"/>
                <a:gd name="T9" fmla="*/ 241 h 250"/>
              </a:gdLst>
              <a:ahLst/>
              <a:cxnLst>
                <a:cxn ang="0">
                  <a:pos x="T0" y="T1"/>
                </a:cxn>
                <a:cxn ang="0">
                  <a:pos x="T2" y="T3"/>
                </a:cxn>
                <a:cxn ang="0">
                  <a:pos x="T4" y="T5"/>
                </a:cxn>
                <a:cxn ang="0">
                  <a:pos x="T6" y="T7"/>
                </a:cxn>
                <a:cxn ang="0">
                  <a:pos x="T8" y="T9"/>
                </a:cxn>
              </a:cxnLst>
              <a:rect l="0" t="0" r="r" b="b"/>
              <a:pathLst>
                <a:path w="91" h="250">
                  <a:moveTo>
                    <a:pt x="0" y="241"/>
                  </a:moveTo>
                  <a:lnTo>
                    <a:pt x="49" y="0"/>
                  </a:lnTo>
                  <a:lnTo>
                    <a:pt x="91" y="9"/>
                  </a:lnTo>
                  <a:lnTo>
                    <a:pt x="41" y="250"/>
                  </a:lnTo>
                  <a:lnTo>
                    <a:pt x="0"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78" name="Freeform 79">
              <a:extLst>
                <a:ext uri="{FF2B5EF4-FFF2-40B4-BE49-F238E27FC236}">
                  <a16:creationId xmlns:a16="http://schemas.microsoft.com/office/drawing/2014/main" id="{19827438-4550-4F78-AB5D-D92E42936053}"/>
                </a:ext>
              </a:extLst>
            </p:cNvPr>
            <p:cNvSpPr>
              <a:spLocks/>
            </p:cNvSpPr>
            <p:nvPr/>
          </p:nvSpPr>
          <p:spPr bwMode="auto">
            <a:xfrm>
              <a:off x="5730876" y="5156201"/>
              <a:ext cx="46038" cy="131763"/>
            </a:xfrm>
            <a:custGeom>
              <a:avLst/>
              <a:gdLst>
                <a:gd name="T0" fmla="*/ 0 w 86"/>
                <a:gd name="T1" fmla="*/ 242 h 250"/>
                <a:gd name="T2" fmla="*/ 44 w 86"/>
                <a:gd name="T3" fmla="*/ 0 h 250"/>
                <a:gd name="T4" fmla="*/ 86 w 86"/>
                <a:gd name="T5" fmla="*/ 8 h 250"/>
                <a:gd name="T6" fmla="*/ 43 w 86"/>
                <a:gd name="T7" fmla="*/ 250 h 250"/>
                <a:gd name="T8" fmla="*/ 0 w 86"/>
                <a:gd name="T9" fmla="*/ 242 h 250"/>
              </a:gdLst>
              <a:ahLst/>
              <a:cxnLst>
                <a:cxn ang="0">
                  <a:pos x="T0" y="T1"/>
                </a:cxn>
                <a:cxn ang="0">
                  <a:pos x="T2" y="T3"/>
                </a:cxn>
                <a:cxn ang="0">
                  <a:pos x="T4" y="T5"/>
                </a:cxn>
                <a:cxn ang="0">
                  <a:pos x="T6" y="T7"/>
                </a:cxn>
                <a:cxn ang="0">
                  <a:pos x="T8" y="T9"/>
                </a:cxn>
              </a:cxnLst>
              <a:rect l="0" t="0" r="r" b="b"/>
              <a:pathLst>
                <a:path w="86" h="250">
                  <a:moveTo>
                    <a:pt x="0" y="242"/>
                  </a:moveTo>
                  <a:lnTo>
                    <a:pt x="44" y="0"/>
                  </a:lnTo>
                  <a:lnTo>
                    <a:pt x="86" y="8"/>
                  </a:lnTo>
                  <a:lnTo>
                    <a:pt x="43" y="250"/>
                  </a:lnTo>
                  <a:lnTo>
                    <a:pt x="0" y="2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79" name="Freeform 80">
              <a:extLst>
                <a:ext uri="{FF2B5EF4-FFF2-40B4-BE49-F238E27FC236}">
                  <a16:creationId xmlns:a16="http://schemas.microsoft.com/office/drawing/2014/main" id="{82454FC2-EB1A-4397-A200-7ACD88F9489E}"/>
                </a:ext>
              </a:extLst>
            </p:cNvPr>
            <p:cNvSpPr>
              <a:spLocks/>
            </p:cNvSpPr>
            <p:nvPr/>
          </p:nvSpPr>
          <p:spPr bwMode="auto">
            <a:xfrm>
              <a:off x="5776913" y="5164138"/>
              <a:ext cx="41275" cy="133350"/>
            </a:xfrm>
            <a:custGeom>
              <a:avLst/>
              <a:gdLst>
                <a:gd name="T0" fmla="*/ 0 w 79"/>
                <a:gd name="T1" fmla="*/ 243 h 250"/>
                <a:gd name="T2" fmla="*/ 37 w 79"/>
                <a:gd name="T3" fmla="*/ 0 h 250"/>
                <a:gd name="T4" fmla="*/ 79 w 79"/>
                <a:gd name="T5" fmla="*/ 6 h 250"/>
                <a:gd name="T6" fmla="*/ 42 w 79"/>
                <a:gd name="T7" fmla="*/ 250 h 250"/>
                <a:gd name="T8" fmla="*/ 0 w 79"/>
                <a:gd name="T9" fmla="*/ 243 h 250"/>
              </a:gdLst>
              <a:ahLst/>
              <a:cxnLst>
                <a:cxn ang="0">
                  <a:pos x="T0" y="T1"/>
                </a:cxn>
                <a:cxn ang="0">
                  <a:pos x="T2" y="T3"/>
                </a:cxn>
                <a:cxn ang="0">
                  <a:pos x="T4" y="T5"/>
                </a:cxn>
                <a:cxn ang="0">
                  <a:pos x="T6" y="T7"/>
                </a:cxn>
                <a:cxn ang="0">
                  <a:pos x="T8" y="T9"/>
                </a:cxn>
              </a:cxnLst>
              <a:rect l="0" t="0" r="r" b="b"/>
              <a:pathLst>
                <a:path w="79" h="250">
                  <a:moveTo>
                    <a:pt x="0" y="243"/>
                  </a:moveTo>
                  <a:lnTo>
                    <a:pt x="37" y="0"/>
                  </a:lnTo>
                  <a:lnTo>
                    <a:pt x="79" y="6"/>
                  </a:lnTo>
                  <a:lnTo>
                    <a:pt x="42" y="250"/>
                  </a:lnTo>
                  <a:lnTo>
                    <a:pt x="0" y="2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80" name="Freeform 81">
              <a:extLst>
                <a:ext uri="{FF2B5EF4-FFF2-40B4-BE49-F238E27FC236}">
                  <a16:creationId xmlns:a16="http://schemas.microsoft.com/office/drawing/2014/main" id="{3F9F105D-6E48-433E-AEC7-4BED1592A7B3}"/>
                </a:ext>
              </a:extLst>
            </p:cNvPr>
            <p:cNvSpPr>
              <a:spLocks/>
            </p:cNvSpPr>
            <p:nvPr/>
          </p:nvSpPr>
          <p:spPr bwMode="auto">
            <a:xfrm>
              <a:off x="5821363" y="5170488"/>
              <a:ext cx="38100" cy="133350"/>
            </a:xfrm>
            <a:custGeom>
              <a:avLst/>
              <a:gdLst>
                <a:gd name="T0" fmla="*/ 0 w 72"/>
                <a:gd name="T1" fmla="*/ 245 h 252"/>
                <a:gd name="T2" fmla="*/ 29 w 72"/>
                <a:gd name="T3" fmla="*/ 0 h 252"/>
                <a:gd name="T4" fmla="*/ 72 w 72"/>
                <a:gd name="T5" fmla="*/ 7 h 252"/>
                <a:gd name="T6" fmla="*/ 42 w 72"/>
                <a:gd name="T7" fmla="*/ 252 h 252"/>
                <a:gd name="T8" fmla="*/ 0 w 72"/>
                <a:gd name="T9" fmla="*/ 245 h 252"/>
              </a:gdLst>
              <a:ahLst/>
              <a:cxnLst>
                <a:cxn ang="0">
                  <a:pos x="T0" y="T1"/>
                </a:cxn>
                <a:cxn ang="0">
                  <a:pos x="T2" y="T3"/>
                </a:cxn>
                <a:cxn ang="0">
                  <a:pos x="T4" y="T5"/>
                </a:cxn>
                <a:cxn ang="0">
                  <a:pos x="T6" y="T7"/>
                </a:cxn>
                <a:cxn ang="0">
                  <a:pos x="T8" y="T9"/>
                </a:cxn>
              </a:cxnLst>
              <a:rect l="0" t="0" r="r" b="b"/>
              <a:pathLst>
                <a:path w="72" h="252">
                  <a:moveTo>
                    <a:pt x="0" y="245"/>
                  </a:moveTo>
                  <a:lnTo>
                    <a:pt x="29" y="0"/>
                  </a:lnTo>
                  <a:lnTo>
                    <a:pt x="72" y="7"/>
                  </a:lnTo>
                  <a:lnTo>
                    <a:pt x="42" y="252"/>
                  </a:lnTo>
                  <a:lnTo>
                    <a:pt x="0"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81" name="Freeform 82">
              <a:extLst>
                <a:ext uri="{FF2B5EF4-FFF2-40B4-BE49-F238E27FC236}">
                  <a16:creationId xmlns:a16="http://schemas.microsoft.com/office/drawing/2014/main" id="{47340448-8B36-41BB-8F81-26F3243529E2}"/>
                </a:ext>
              </a:extLst>
            </p:cNvPr>
            <p:cNvSpPr>
              <a:spLocks/>
            </p:cNvSpPr>
            <p:nvPr/>
          </p:nvSpPr>
          <p:spPr bwMode="auto">
            <a:xfrm>
              <a:off x="5865813" y="5178426"/>
              <a:ext cx="36513" cy="131763"/>
            </a:xfrm>
            <a:custGeom>
              <a:avLst/>
              <a:gdLst>
                <a:gd name="T0" fmla="*/ 0 w 67"/>
                <a:gd name="T1" fmla="*/ 245 h 250"/>
                <a:gd name="T2" fmla="*/ 25 w 67"/>
                <a:gd name="T3" fmla="*/ 0 h 250"/>
                <a:gd name="T4" fmla="*/ 67 w 67"/>
                <a:gd name="T5" fmla="*/ 4 h 250"/>
                <a:gd name="T6" fmla="*/ 43 w 67"/>
                <a:gd name="T7" fmla="*/ 250 h 250"/>
                <a:gd name="T8" fmla="*/ 0 w 67"/>
                <a:gd name="T9" fmla="*/ 245 h 250"/>
              </a:gdLst>
              <a:ahLst/>
              <a:cxnLst>
                <a:cxn ang="0">
                  <a:pos x="T0" y="T1"/>
                </a:cxn>
                <a:cxn ang="0">
                  <a:pos x="T2" y="T3"/>
                </a:cxn>
                <a:cxn ang="0">
                  <a:pos x="T4" y="T5"/>
                </a:cxn>
                <a:cxn ang="0">
                  <a:pos x="T6" y="T7"/>
                </a:cxn>
                <a:cxn ang="0">
                  <a:pos x="T8" y="T9"/>
                </a:cxn>
              </a:cxnLst>
              <a:rect l="0" t="0" r="r" b="b"/>
              <a:pathLst>
                <a:path w="67" h="250">
                  <a:moveTo>
                    <a:pt x="0" y="245"/>
                  </a:moveTo>
                  <a:lnTo>
                    <a:pt x="25" y="0"/>
                  </a:lnTo>
                  <a:lnTo>
                    <a:pt x="67" y="4"/>
                  </a:lnTo>
                  <a:lnTo>
                    <a:pt x="43" y="250"/>
                  </a:lnTo>
                  <a:lnTo>
                    <a:pt x="0"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82" name="Freeform 263">
              <a:extLst>
                <a:ext uri="{FF2B5EF4-FFF2-40B4-BE49-F238E27FC236}">
                  <a16:creationId xmlns:a16="http://schemas.microsoft.com/office/drawing/2014/main" id="{5982B7B6-FBF4-4A63-BB80-B3A740B5C673}"/>
                </a:ext>
              </a:extLst>
            </p:cNvPr>
            <p:cNvSpPr>
              <a:spLocks/>
            </p:cNvSpPr>
            <p:nvPr/>
          </p:nvSpPr>
          <p:spPr bwMode="auto">
            <a:xfrm>
              <a:off x="5303838" y="5011738"/>
              <a:ext cx="74613" cy="127000"/>
            </a:xfrm>
            <a:custGeom>
              <a:avLst/>
              <a:gdLst>
                <a:gd name="T0" fmla="*/ 0 w 142"/>
                <a:gd name="T1" fmla="*/ 223 h 241"/>
                <a:gd name="T2" fmla="*/ 103 w 142"/>
                <a:gd name="T3" fmla="*/ 0 h 241"/>
                <a:gd name="T4" fmla="*/ 142 w 142"/>
                <a:gd name="T5" fmla="*/ 18 h 241"/>
                <a:gd name="T6" fmla="*/ 38 w 142"/>
                <a:gd name="T7" fmla="*/ 241 h 241"/>
                <a:gd name="T8" fmla="*/ 0 w 142"/>
                <a:gd name="T9" fmla="*/ 223 h 241"/>
              </a:gdLst>
              <a:ahLst/>
              <a:cxnLst>
                <a:cxn ang="0">
                  <a:pos x="T0" y="T1"/>
                </a:cxn>
                <a:cxn ang="0">
                  <a:pos x="T2" y="T3"/>
                </a:cxn>
                <a:cxn ang="0">
                  <a:pos x="T4" y="T5"/>
                </a:cxn>
                <a:cxn ang="0">
                  <a:pos x="T6" y="T7"/>
                </a:cxn>
                <a:cxn ang="0">
                  <a:pos x="T8" y="T9"/>
                </a:cxn>
              </a:cxnLst>
              <a:rect l="0" t="0" r="r" b="b"/>
              <a:pathLst>
                <a:path w="142" h="241">
                  <a:moveTo>
                    <a:pt x="0" y="223"/>
                  </a:moveTo>
                  <a:lnTo>
                    <a:pt x="103" y="0"/>
                  </a:lnTo>
                  <a:lnTo>
                    <a:pt x="142" y="18"/>
                  </a:lnTo>
                  <a:lnTo>
                    <a:pt x="38" y="241"/>
                  </a:lnTo>
                  <a:lnTo>
                    <a:pt x="0"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83" name="Freeform 264">
              <a:extLst>
                <a:ext uri="{FF2B5EF4-FFF2-40B4-BE49-F238E27FC236}">
                  <a16:creationId xmlns:a16="http://schemas.microsoft.com/office/drawing/2014/main" id="{08996543-BE47-400E-9295-CE75A7820CDE}"/>
                </a:ext>
              </a:extLst>
            </p:cNvPr>
            <p:cNvSpPr>
              <a:spLocks/>
            </p:cNvSpPr>
            <p:nvPr/>
          </p:nvSpPr>
          <p:spPr bwMode="auto">
            <a:xfrm>
              <a:off x="5343525" y="5030788"/>
              <a:ext cx="73025" cy="128588"/>
            </a:xfrm>
            <a:custGeom>
              <a:avLst/>
              <a:gdLst>
                <a:gd name="T0" fmla="*/ 0 w 137"/>
                <a:gd name="T1" fmla="*/ 226 h 244"/>
                <a:gd name="T2" fmla="*/ 97 w 137"/>
                <a:gd name="T3" fmla="*/ 0 h 244"/>
                <a:gd name="T4" fmla="*/ 137 w 137"/>
                <a:gd name="T5" fmla="*/ 17 h 244"/>
                <a:gd name="T6" fmla="*/ 39 w 137"/>
                <a:gd name="T7" fmla="*/ 244 h 244"/>
                <a:gd name="T8" fmla="*/ 0 w 137"/>
                <a:gd name="T9" fmla="*/ 226 h 244"/>
              </a:gdLst>
              <a:ahLst/>
              <a:cxnLst>
                <a:cxn ang="0">
                  <a:pos x="T0" y="T1"/>
                </a:cxn>
                <a:cxn ang="0">
                  <a:pos x="T2" y="T3"/>
                </a:cxn>
                <a:cxn ang="0">
                  <a:pos x="T4" y="T5"/>
                </a:cxn>
                <a:cxn ang="0">
                  <a:pos x="T6" y="T7"/>
                </a:cxn>
                <a:cxn ang="0">
                  <a:pos x="T8" y="T9"/>
                </a:cxn>
              </a:cxnLst>
              <a:rect l="0" t="0" r="r" b="b"/>
              <a:pathLst>
                <a:path w="137" h="244">
                  <a:moveTo>
                    <a:pt x="0" y="226"/>
                  </a:moveTo>
                  <a:lnTo>
                    <a:pt x="97" y="0"/>
                  </a:lnTo>
                  <a:lnTo>
                    <a:pt x="137" y="17"/>
                  </a:lnTo>
                  <a:lnTo>
                    <a:pt x="39" y="244"/>
                  </a:lnTo>
                  <a:lnTo>
                    <a:pt x="0" y="2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84" name="Freeform 265">
              <a:extLst>
                <a:ext uri="{FF2B5EF4-FFF2-40B4-BE49-F238E27FC236}">
                  <a16:creationId xmlns:a16="http://schemas.microsoft.com/office/drawing/2014/main" id="{8AFB5F71-8FE2-478A-9C05-8A8E00FCABE1}"/>
                </a:ext>
              </a:extLst>
            </p:cNvPr>
            <p:cNvSpPr>
              <a:spLocks/>
            </p:cNvSpPr>
            <p:nvPr/>
          </p:nvSpPr>
          <p:spPr bwMode="auto">
            <a:xfrm>
              <a:off x="5384800" y="5048250"/>
              <a:ext cx="69850" cy="130175"/>
            </a:xfrm>
            <a:custGeom>
              <a:avLst/>
              <a:gdLst>
                <a:gd name="T0" fmla="*/ 0 w 132"/>
                <a:gd name="T1" fmla="*/ 230 h 245"/>
                <a:gd name="T2" fmla="*/ 92 w 132"/>
                <a:gd name="T3" fmla="*/ 0 h 245"/>
                <a:gd name="T4" fmla="*/ 132 w 132"/>
                <a:gd name="T5" fmla="*/ 17 h 245"/>
                <a:gd name="T6" fmla="*/ 39 w 132"/>
                <a:gd name="T7" fmla="*/ 245 h 245"/>
                <a:gd name="T8" fmla="*/ 0 w 132"/>
                <a:gd name="T9" fmla="*/ 230 h 245"/>
              </a:gdLst>
              <a:ahLst/>
              <a:cxnLst>
                <a:cxn ang="0">
                  <a:pos x="T0" y="T1"/>
                </a:cxn>
                <a:cxn ang="0">
                  <a:pos x="T2" y="T3"/>
                </a:cxn>
                <a:cxn ang="0">
                  <a:pos x="T4" y="T5"/>
                </a:cxn>
                <a:cxn ang="0">
                  <a:pos x="T6" y="T7"/>
                </a:cxn>
                <a:cxn ang="0">
                  <a:pos x="T8" y="T9"/>
                </a:cxn>
              </a:cxnLst>
              <a:rect l="0" t="0" r="r" b="b"/>
              <a:pathLst>
                <a:path w="132" h="245">
                  <a:moveTo>
                    <a:pt x="0" y="230"/>
                  </a:moveTo>
                  <a:lnTo>
                    <a:pt x="92" y="0"/>
                  </a:lnTo>
                  <a:lnTo>
                    <a:pt x="132" y="17"/>
                  </a:lnTo>
                  <a:lnTo>
                    <a:pt x="39" y="245"/>
                  </a:lnTo>
                  <a:lnTo>
                    <a:pt x="0"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85" name="Freeform 266">
              <a:extLst>
                <a:ext uri="{FF2B5EF4-FFF2-40B4-BE49-F238E27FC236}">
                  <a16:creationId xmlns:a16="http://schemas.microsoft.com/office/drawing/2014/main" id="{69454E64-6864-4B8A-B41B-E276EC332D8E}"/>
                </a:ext>
              </a:extLst>
            </p:cNvPr>
            <p:cNvSpPr>
              <a:spLocks/>
            </p:cNvSpPr>
            <p:nvPr/>
          </p:nvSpPr>
          <p:spPr bwMode="auto">
            <a:xfrm>
              <a:off x="5427663" y="5065713"/>
              <a:ext cx="66675" cy="130175"/>
            </a:xfrm>
            <a:custGeom>
              <a:avLst/>
              <a:gdLst>
                <a:gd name="T0" fmla="*/ 0 w 126"/>
                <a:gd name="T1" fmla="*/ 230 h 246"/>
                <a:gd name="T2" fmla="*/ 86 w 126"/>
                <a:gd name="T3" fmla="*/ 0 h 246"/>
                <a:gd name="T4" fmla="*/ 126 w 126"/>
                <a:gd name="T5" fmla="*/ 15 h 246"/>
                <a:gd name="T6" fmla="*/ 40 w 126"/>
                <a:gd name="T7" fmla="*/ 246 h 246"/>
                <a:gd name="T8" fmla="*/ 0 w 126"/>
                <a:gd name="T9" fmla="*/ 230 h 246"/>
              </a:gdLst>
              <a:ahLst/>
              <a:cxnLst>
                <a:cxn ang="0">
                  <a:pos x="T0" y="T1"/>
                </a:cxn>
                <a:cxn ang="0">
                  <a:pos x="T2" y="T3"/>
                </a:cxn>
                <a:cxn ang="0">
                  <a:pos x="T4" y="T5"/>
                </a:cxn>
                <a:cxn ang="0">
                  <a:pos x="T6" y="T7"/>
                </a:cxn>
                <a:cxn ang="0">
                  <a:pos x="T8" y="T9"/>
                </a:cxn>
              </a:cxnLst>
              <a:rect l="0" t="0" r="r" b="b"/>
              <a:pathLst>
                <a:path w="126" h="246">
                  <a:moveTo>
                    <a:pt x="0" y="230"/>
                  </a:moveTo>
                  <a:lnTo>
                    <a:pt x="86" y="0"/>
                  </a:lnTo>
                  <a:lnTo>
                    <a:pt x="126" y="15"/>
                  </a:lnTo>
                  <a:lnTo>
                    <a:pt x="40" y="246"/>
                  </a:lnTo>
                  <a:lnTo>
                    <a:pt x="0"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86" name="Freeform 267">
              <a:extLst>
                <a:ext uri="{FF2B5EF4-FFF2-40B4-BE49-F238E27FC236}">
                  <a16:creationId xmlns:a16="http://schemas.microsoft.com/office/drawing/2014/main" id="{963F746F-E09E-464E-837F-981D75ACA0E9}"/>
                </a:ext>
              </a:extLst>
            </p:cNvPr>
            <p:cNvSpPr>
              <a:spLocks/>
            </p:cNvSpPr>
            <p:nvPr/>
          </p:nvSpPr>
          <p:spPr bwMode="auto">
            <a:xfrm>
              <a:off x="5865813" y="5178425"/>
              <a:ext cx="36513" cy="131763"/>
            </a:xfrm>
            <a:custGeom>
              <a:avLst/>
              <a:gdLst>
                <a:gd name="T0" fmla="*/ 0 w 67"/>
                <a:gd name="T1" fmla="*/ 245 h 250"/>
                <a:gd name="T2" fmla="*/ 25 w 67"/>
                <a:gd name="T3" fmla="*/ 0 h 250"/>
                <a:gd name="T4" fmla="*/ 67 w 67"/>
                <a:gd name="T5" fmla="*/ 4 h 250"/>
                <a:gd name="T6" fmla="*/ 43 w 67"/>
                <a:gd name="T7" fmla="*/ 250 h 250"/>
                <a:gd name="T8" fmla="*/ 0 w 67"/>
                <a:gd name="T9" fmla="*/ 245 h 250"/>
              </a:gdLst>
              <a:ahLst/>
              <a:cxnLst>
                <a:cxn ang="0">
                  <a:pos x="T0" y="T1"/>
                </a:cxn>
                <a:cxn ang="0">
                  <a:pos x="T2" y="T3"/>
                </a:cxn>
                <a:cxn ang="0">
                  <a:pos x="T4" y="T5"/>
                </a:cxn>
                <a:cxn ang="0">
                  <a:pos x="T6" y="T7"/>
                </a:cxn>
                <a:cxn ang="0">
                  <a:pos x="T8" y="T9"/>
                </a:cxn>
              </a:cxnLst>
              <a:rect l="0" t="0" r="r" b="b"/>
              <a:pathLst>
                <a:path w="67" h="250">
                  <a:moveTo>
                    <a:pt x="0" y="245"/>
                  </a:moveTo>
                  <a:lnTo>
                    <a:pt x="25" y="0"/>
                  </a:lnTo>
                  <a:lnTo>
                    <a:pt x="67" y="4"/>
                  </a:lnTo>
                  <a:lnTo>
                    <a:pt x="43" y="250"/>
                  </a:lnTo>
                  <a:lnTo>
                    <a:pt x="0"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87" name="Freeform 268">
              <a:extLst>
                <a:ext uri="{FF2B5EF4-FFF2-40B4-BE49-F238E27FC236}">
                  <a16:creationId xmlns:a16="http://schemas.microsoft.com/office/drawing/2014/main" id="{B373498D-FB92-4328-B27B-35426885AC39}"/>
                </a:ext>
              </a:extLst>
            </p:cNvPr>
            <p:cNvSpPr>
              <a:spLocks/>
            </p:cNvSpPr>
            <p:nvPr/>
          </p:nvSpPr>
          <p:spPr bwMode="auto">
            <a:xfrm>
              <a:off x="5911850" y="5183188"/>
              <a:ext cx="31750" cy="131763"/>
            </a:xfrm>
            <a:custGeom>
              <a:avLst/>
              <a:gdLst>
                <a:gd name="T0" fmla="*/ 0 w 61"/>
                <a:gd name="T1" fmla="*/ 246 h 250"/>
                <a:gd name="T2" fmla="*/ 18 w 61"/>
                <a:gd name="T3" fmla="*/ 0 h 250"/>
                <a:gd name="T4" fmla="*/ 61 w 61"/>
                <a:gd name="T5" fmla="*/ 4 h 250"/>
                <a:gd name="T6" fmla="*/ 43 w 61"/>
                <a:gd name="T7" fmla="*/ 250 h 250"/>
                <a:gd name="T8" fmla="*/ 0 w 61"/>
                <a:gd name="T9" fmla="*/ 246 h 250"/>
              </a:gdLst>
              <a:ahLst/>
              <a:cxnLst>
                <a:cxn ang="0">
                  <a:pos x="T0" y="T1"/>
                </a:cxn>
                <a:cxn ang="0">
                  <a:pos x="T2" y="T3"/>
                </a:cxn>
                <a:cxn ang="0">
                  <a:pos x="T4" y="T5"/>
                </a:cxn>
                <a:cxn ang="0">
                  <a:pos x="T6" y="T7"/>
                </a:cxn>
                <a:cxn ang="0">
                  <a:pos x="T8" y="T9"/>
                </a:cxn>
              </a:cxnLst>
              <a:rect l="0" t="0" r="r" b="b"/>
              <a:pathLst>
                <a:path w="61" h="250">
                  <a:moveTo>
                    <a:pt x="0" y="246"/>
                  </a:moveTo>
                  <a:lnTo>
                    <a:pt x="18" y="0"/>
                  </a:lnTo>
                  <a:lnTo>
                    <a:pt x="61" y="4"/>
                  </a:lnTo>
                  <a:lnTo>
                    <a:pt x="43" y="250"/>
                  </a:lnTo>
                  <a:lnTo>
                    <a:pt x="0"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88" name="Freeform 170">
              <a:extLst>
                <a:ext uri="{FF2B5EF4-FFF2-40B4-BE49-F238E27FC236}">
                  <a16:creationId xmlns:a16="http://schemas.microsoft.com/office/drawing/2014/main" id="{A4A446BC-1E18-422E-9790-293119A12F29}"/>
                </a:ext>
              </a:extLst>
            </p:cNvPr>
            <p:cNvSpPr>
              <a:spLocks/>
            </p:cNvSpPr>
            <p:nvPr/>
          </p:nvSpPr>
          <p:spPr bwMode="auto">
            <a:xfrm>
              <a:off x="6921501" y="2028826"/>
              <a:ext cx="84138" cy="123825"/>
            </a:xfrm>
            <a:custGeom>
              <a:avLst/>
              <a:gdLst>
                <a:gd name="T0" fmla="*/ 158 w 158"/>
                <a:gd name="T1" fmla="*/ 22 h 236"/>
                <a:gd name="T2" fmla="*/ 37 w 158"/>
                <a:gd name="T3" fmla="*/ 236 h 236"/>
                <a:gd name="T4" fmla="*/ 0 w 158"/>
                <a:gd name="T5" fmla="*/ 214 h 236"/>
                <a:gd name="T6" fmla="*/ 121 w 158"/>
                <a:gd name="T7" fmla="*/ 0 h 236"/>
                <a:gd name="T8" fmla="*/ 158 w 158"/>
                <a:gd name="T9" fmla="*/ 22 h 236"/>
              </a:gdLst>
              <a:ahLst/>
              <a:cxnLst>
                <a:cxn ang="0">
                  <a:pos x="T0" y="T1"/>
                </a:cxn>
                <a:cxn ang="0">
                  <a:pos x="T2" y="T3"/>
                </a:cxn>
                <a:cxn ang="0">
                  <a:pos x="T4" y="T5"/>
                </a:cxn>
                <a:cxn ang="0">
                  <a:pos x="T6" y="T7"/>
                </a:cxn>
                <a:cxn ang="0">
                  <a:pos x="T8" y="T9"/>
                </a:cxn>
              </a:cxnLst>
              <a:rect l="0" t="0" r="r" b="b"/>
              <a:pathLst>
                <a:path w="158" h="236">
                  <a:moveTo>
                    <a:pt x="158" y="22"/>
                  </a:moveTo>
                  <a:lnTo>
                    <a:pt x="37" y="236"/>
                  </a:lnTo>
                  <a:lnTo>
                    <a:pt x="0" y="214"/>
                  </a:lnTo>
                  <a:lnTo>
                    <a:pt x="121" y="0"/>
                  </a:lnTo>
                  <a:lnTo>
                    <a:pt x="158"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89" name="Freeform 171">
              <a:extLst>
                <a:ext uri="{FF2B5EF4-FFF2-40B4-BE49-F238E27FC236}">
                  <a16:creationId xmlns:a16="http://schemas.microsoft.com/office/drawing/2014/main" id="{74DD0F05-60E2-4E37-812E-ADCBB77EB29F}"/>
                </a:ext>
              </a:extLst>
            </p:cNvPr>
            <p:cNvSpPr>
              <a:spLocks/>
            </p:cNvSpPr>
            <p:nvPr/>
          </p:nvSpPr>
          <p:spPr bwMode="auto">
            <a:xfrm>
              <a:off x="6884988" y="2005013"/>
              <a:ext cx="80963" cy="125413"/>
            </a:xfrm>
            <a:custGeom>
              <a:avLst/>
              <a:gdLst>
                <a:gd name="T0" fmla="*/ 153 w 153"/>
                <a:gd name="T1" fmla="*/ 20 h 237"/>
                <a:gd name="T2" fmla="*/ 39 w 153"/>
                <a:gd name="T3" fmla="*/ 237 h 237"/>
                <a:gd name="T4" fmla="*/ 0 w 153"/>
                <a:gd name="T5" fmla="*/ 216 h 237"/>
                <a:gd name="T6" fmla="*/ 115 w 153"/>
                <a:gd name="T7" fmla="*/ 0 h 237"/>
                <a:gd name="T8" fmla="*/ 153 w 153"/>
                <a:gd name="T9" fmla="*/ 20 h 237"/>
              </a:gdLst>
              <a:ahLst/>
              <a:cxnLst>
                <a:cxn ang="0">
                  <a:pos x="T0" y="T1"/>
                </a:cxn>
                <a:cxn ang="0">
                  <a:pos x="T2" y="T3"/>
                </a:cxn>
                <a:cxn ang="0">
                  <a:pos x="T4" y="T5"/>
                </a:cxn>
                <a:cxn ang="0">
                  <a:pos x="T6" y="T7"/>
                </a:cxn>
                <a:cxn ang="0">
                  <a:pos x="T8" y="T9"/>
                </a:cxn>
              </a:cxnLst>
              <a:rect l="0" t="0" r="r" b="b"/>
              <a:pathLst>
                <a:path w="153" h="237">
                  <a:moveTo>
                    <a:pt x="153" y="20"/>
                  </a:moveTo>
                  <a:lnTo>
                    <a:pt x="39" y="237"/>
                  </a:lnTo>
                  <a:lnTo>
                    <a:pt x="0" y="216"/>
                  </a:lnTo>
                  <a:lnTo>
                    <a:pt x="115" y="0"/>
                  </a:lnTo>
                  <a:lnTo>
                    <a:pt x="153"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90" name="Freeform 172">
              <a:extLst>
                <a:ext uri="{FF2B5EF4-FFF2-40B4-BE49-F238E27FC236}">
                  <a16:creationId xmlns:a16="http://schemas.microsoft.com/office/drawing/2014/main" id="{57EB7B12-DD2B-4C06-A78A-16950ADDA259}"/>
                </a:ext>
              </a:extLst>
            </p:cNvPr>
            <p:cNvSpPr>
              <a:spLocks/>
            </p:cNvSpPr>
            <p:nvPr/>
          </p:nvSpPr>
          <p:spPr bwMode="auto">
            <a:xfrm>
              <a:off x="6848476" y="1982788"/>
              <a:ext cx="77788" cy="127000"/>
            </a:xfrm>
            <a:custGeom>
              <a:avLst/>
              <a:gdLst>
                <a:gd name="T0" fmla="*/ 147 w 147"/>
                <a:gd name="T1" fmla="*/ 20 h 240"/>
                <a:gd name="T2" fmla="*/ 37 w 147"/>
                <a:gd name="T3" fmla="*/ 240 h 240"/>
                <a:gd name="T4" fmla="*/ 0 w 147"/>
                <a:gd name="T5" fmla="*/ 221 h 240"/>
                <a:gd name="T6" fmla="*/ 109 w 147"/>
                <a:gd name="T7" fmla="*/ 0 h 240"/>
                <a:gd name="T8" fmla="*/ 147 w 147"/>
                <a:gd name="T9" fmla="*/ 20 h 240"/>
              </a:gdLst>
              <a:ahLst/>
              <a:cxnLst>
                <a:cxn ang="0">
                  <a:pos x="T0" y="T1"/>
                </a:cxn>
                <a:cxn ang="0">
                  <a:pos x="T2" y="T3"/>
                </a:cxn>
                <a:cxn ang="0">
                  <a:pos x="T4" y="T5"/>
                </a:cxn>
                <a:cxn ang="0">
                  <a:pos x="T6" y="T7"/>
                </a:cxn>
                <a:cxn ang="0">
                  <a:pos x="T8" y="T9"/>
                </a:cxn>
              </a:cxnLst>
              <a:rect l="0" t="0" r="r" b="b"/>
              <a:pathLst>
                <a:path w="147" h="240">
                  <a:moveTo>
                    <a:pt x="147" y="20"/>
                  </a:moveTo>
                  <a:lnTo>
                    <a:pt x="37" y="240"/>
                  </a:lnTo>
                  <a:lnTo>
                    <a:pt x="0" y="221"/>
                  </a:lnTo>
                  <a:lnTo>
                    <a:pt x="109" y="0"/>
                  </a:lnTo>
                  <a:lnTo>
                    <a:pt x="147"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91" name="Freeform 173">
              <a:extLst>
                <a:ext uri="{FF2B5EF4-FFF2-40B4-BE49-F238E27FC236}">
                  <a16:creationId xmlns:a16="http://schemas.microsoft.com/office/drawing/2014/main" id="{F0BCE267-0E03-4422-A94B-F321296F9091}"/>
                </a:ext>
              </a:extLst>
            </p:cNvPr>
            <p:cNvSpPr>
              <a:spLocks/>
            </p:cNvSpPr>
            <p:nvPr/>
          </p:nvSpPr>
          <p:spPr bwMode="auto">
            <a:xfrm>
              <a:off x="6810376" y="1962151"/>
              <a:ext cx="74613" cy="128588"/>
            </a:xfrm>
            <a:custGeom>
              <a:avLst/>
              <a:gdLst>
                <a:gd name="T0" fmla="*/ 142 w 142"/>
                <a:gd name="T1" fmla="*/ 19 h 242"/>
                <a:gd name="T2" fmla="*/ 39 w 142"/>
                <a:gd name="T3" fmla="*/ 242 h 242"/>
                <a:gd name="T4" fmla="*/ 0 w 142"/>
                <a:gd name="T5" fmla="*/ 223 h 242"/>
                <a:gd name="T6" fmla="*/ 104 w 142"/>
                <a:gd name="T7" fmla="*/ 0 h 242"/>
                <a:gd name="T8" fmla="*/ 142 w 142"/>
                <a:gd name="T9" fmla="*/ 19 h 242"/>
              </a:gdLst>
              <a:ahLst/>
              <a:cxnLst>
                <a:cxn ang="0">
                  <a:pos x="T0" y="T1"/>
                </a:cxn>
                <a:cxn ang="0">
                  <a:pos x="T2" y="T3"/>
                </a:cxn>
                <a:cxn ang="0">
                  <a:pos x="T4" y="T5"/>
                </a:cxn>
                <a:cxn ang="0">
                  <a:pos x="T6" y="T7"/>
                </a:cxn>
                <a:cxn ang="0">
                  <a:pos x="T8" y="T9"/>
                </a:cxn>
              </a:cxnLst>
              <a:rect l="0" t="0" r="r" b="b"/>
              <a:pathLst>
                <a:path w="142" h="242">
                  <a:moveTo>
                    <a:pt x="142" y="19"/>
                  </a:moveTo>
                  <a:lnTo>
                    <a:pt x="39" y="242"/>
                  </a:lnTo>
                  <a:lnTo>
                    <a:pt x="0" y="223"/>
                  </a:lnTo>
                  <a:lnTo>
                    <a:pt x="104" y="0"/>
                  </a:lnTo>
                  <a:lnTo>
                    <a:pt x="142"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92" name="Freeform 174">
              <a:extLst>
                <a:ext uri="{FF2B5EF4-FFF2-40B4-BE49-F238E27FC236}">
                  <a16:creationId xmlns:a16="http://schemas.microsoft.com/office/drawing/2014/main" id="{1FF615A6-5E01-4AB1-8AA6-D32CF0CCA4FA}"/>
                </a:ext>
              </a:extLst>
            </p:cNvPr>
            <p:cNvSpPr>
              <a:spLocks/>
            </p:cNvSpPr>
            <p:nvPr/>
          </p:nvSpPr>
          <p:spPr bwMode="auto">
            <a:xfrm>
              <a:off x="6772276" y="1941513"/>
              <a:ext cx="73025" cy="128588"/>
            </a:xfrm>
            <a:custGeom>
              <a:avLst/>
              <a:gdLst>
                <a:gd name="T0" fmla="*/ 137 w 137"/>
                <a:gd name="T1" fmla="*/ 17 h 243"/>
                <a:gd name="T2" fmla="*/ 40 w 137"/>
                <a:gd name="T3" fmla="*/ 243 h 243"/>
                <a:gd name="T4" fmla="*/ 0 w 137"/>
                <a:gd name="T5" fmla="*/ 226 h 243"/>
                <a:gd name="T6" fmla="*/ 98 w 137"/>
                <a:gd name="T7" fmla="*/ 0 h 243"/>
                <a:gd name="T8" fmla="*/ 137 w 137"/>
                <a:gd name="T9" fmla="*/ 17 h 243"/>
              </a:gdLst>
              <a:ahLst/>
              <a:cxnLst>
                <a:cxn ang="0">
                  <a:pos x="T0" y="T1"/>
                </a:cxn>
                <a:cxn ang="0">
                  <a:pos x="T2" y="T3"/>
                </a:cxn>
                <a:cxn ang="0">
                  <a:pos x="T4" y="T5"/>
                </a:cxn>
                <a:cxn ang="0">
                  <a:pos x="T6" y="T7"/>
                </a:cxn>
                <a:cxn ang="0">
                  <a:pos x="T8" y="T9"/>
                </a:cxn>
              </a:cxnLst>
              <a:rect l="0" t="0" r="r" b="b"/>
              <a:pathLst>
                <a:path w="137" h="243">
                  <a:moveTo>
                    <a:pt x="137" y="17"/>
                  </a:moveTo>
                  <a:lnTo>
                    <a:pt x="40" y="243"/>
                  </a:lnTo>
                  <a:lnTo>
                    <a:pt x="0" y="226"/>
                  </a:lnTo>
                  <a:lnTo>
                    <a:pt x="98" y="0"/>
                  </a:lnTo>
                  <a:lnTo>
                    <a:pt x="137"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93" name="Freeform 175">
              <a:extLst>
                <a:ext uri="{FF2B5EF4-FFF2-40B4-BE49-F238E27FC236}">
                  <a16:creationId xmlns:a16="http://schemas.microsoft.com/office/drawing/2014/main" id="{35323326-39A1-4EF4-9131-3EAAD09E78F1}"/>
                </a:ext>
              </a:extLst>
            </p:cNvPr>
            <p:cNvSpPr>
              <a:spLocks/>
            </p:cNvSpPr>
            <p:nvPr/>
          </p:nvSpPr>
          <p:spPr bwMode="auto">
            <a:xfrm>
              <a:off x="6734176" y="1924051"/>
              <a:ext cx="69850" cy="128588"/>
            </a:xfrm>
            <a:custGeom>
              <a:avLst/>
              <a:gdLst>
                <a:gd name="T0" fmla="*/ 132 w 132"/>
                <a:gd name="T1" fmla="*/ 16 h 244"/>
                <a:gd name="T2" fmla="*/ 40 w 132"/>
                <a:gd name="T3" fmla="*/ 244 h 244"/>
                <a:gd name="T4" fmla="*/ 0 w 132"/>
                <a:gd name="T5" fmla="*/ 228 h 244"/>
                <a:gd name="T6" fmla="*/ 93 w 132"/>
                <a:gd name="T7" fmla="*/ 0 h 244"/>
                <a:gd name="T8" fmla="*/ 132 w 132"/>
                <a:gd name="T9" fmla="*/ 16 h 244"/>
              </a:gdLst>
              <a:ahLst/>
              <a:cxnLst>
                <a:cxn ang="0">
                  <a:pos x="T0" y="T1"/>
                </a:cxn>
                <a:cxn ang="0">
                  <a:pos x="T2" y="T3"/>
                </a:cxn>
                <a:cxn ang="0">
                  <a:pos x="T4" y="T5"/>
                </a:cxn>
                <a:cxn ang="0">
                  <a:pos x="T6" y="T7"/>
                </a:cxn>
                <a:cxn ang="0">
                  <a:pos x="T8" y="T9"/>
                </a:cxn>
              </a:cxnLst>
              <a:rect l="0" t="0" r="r" b="b"/>
              <a:pathLst>
                <a:path w="132" h="244">
                  <a:moveTo>
                    <a:pt x="132" y="16"/>
                  </a:moveTo>
                  <a:lnTo>
                    <a:pt x="40" y="244"/>
                  </a:lnTo>
                  <a:lnTo>
                    <a:pt x="0" y="228"/>
                  </a:lnTo>
                  <a:lnTo>
                    <a:pt x="93" y="0"/>
                  </a:lnTo>
                  <a:lnTo>
                    <a:pt x="13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94" name="Freeform 176">
              <a:extLst>
                <a:ext uri="{FF2B5EF4-FFF2-40B4-BE49-F238E27FC236}">
                  <a16:creationId xmlns:a16="http://schemas.microsoft.com/office/drawing/2014/main" id="{67B9FD39-E819-45EA-8C82-949FD2D29AA3}"/>
                </a:ext>
              </a:extLst>
            </p:cNvPr>
            <p:cNvSpPr>
              <a:spLocks/>
            </p:cNvSpPr>
            <p:nvPr/>
          </p:nvSpPr>
          <p:spPr bwMode="auto">
            <a:xfrm>
              <a:off x="6694488" y="1905001"/>
              <a:ext cx="66675" cy="130175"/>
            </a:xfrm>
            <a:custGeom>
              <a:avLst/>
              <a:gdLst>
                <a:gd name="T0" fmla="*/ 126 w 126"/>
                <a:gd name="T1" fmla="*/ 16 h 246"/>
                <a:gd name="T2" fmla="*/ 40 w 126"/>
                <a:gd name="T3" fmla="*/ 246 h 246"/>
                <a:gd name="T4" fmla="*/ 0 w 126"/>
                <a:gd name="T5" fmla="*/ 231 h 246"/>
                <a:gd name="T6" fmla="*/ 86 w 126"/>
                <a:gd name="T7" fmla="*/ 0 h 246"/>
                <a:gd name="T8" fmla="*/ 126 w 126"/>
                <a:gd name="T9" fmla="*/ 16 h 246"/>
              </a:gdLst>
              <a:ahLst/>
              <a:cxnLst>
                <a:cxn ang="0">
                  <a:pos x="T0" y="T1"/>
                </a:cxn>
                <a:cxn ang="0">
                  <a:pos x="T2" y="T3"/>
                </a:cxn>
                <a:cxn ang="0">
                  <a:pos x="T4" y="T5"/>
                </a:cxn>
                <a:cxn ang="0">
                  <a:pos x="T6" y="T7"/>
                </a:cxn>
                <a:cxn ang="0">
                  <a:pos x="T8" y="T9"/>
                </a:cxn>
              </a:cxnLst>
              <a:rect l="0" t="0" r="r" b="b"/>
              <a:pathLst>
                <a:path w="126" h="246">
                  <a:moveTo>
                    <a:pt x="126" y="16"/>
                  </a:moveTo>
                  <a:lnTo>
                    <a:pt x="40" y="246"/>
                  </a:lnTo>
                  <a:lnTo>
                    <a:pt x="0" y="231"/>
                  </a:lnTo>
                  <a:lnTo>
                    <a:pt x="86" y="0"/>
                  </a:lnTo>
                  <a:lnTo>
                    <a:pt x="12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95" name="Freeform 177">
              <a:extLst>
                <a:ext uri="{FF2B5EF4-FFF2-40B4-BE49-F238E27FC236}">
                  <a16:creationId xmlns:a16="http://schemas.microsoft.com/office/drawing/2014/main" id="{41F79415-86A3-4A79-B55D-F502AA476B14}"/>
                </a:ext>
              </a:extLst>
            </p:cNvPr>
            <p:cNvSpPr>
              <a:spLocks/>
            </p:cNvSpPr>
            <p:nvPr/>
          </p:nvSpPr>
          <p:spPr bwMode="auto">
            <a:xfrm>
              <a:off x="6654801" y="1889126"/>
              <a:ext cx="63500" cy="130175"/>
            </a:xfrm>
            <a:custGeom>
              <a:avLst/>
              <a:gdLst>
                <a:gd name="T0" fmla="*/ 120 w 120"/>
                <a:gd name="T1" fmla="*/ 14 h 248"/>
                <a:gd name="T2" fmla="*/ 41 w 120"/>
                <a:gd name="T3" fmla="*/ 248 h 248"/>
                <a:gd name="T4" fmla="*/ 0 w 120"/>
                <a:gd name="T5" fmla="*/ 233 h 248"/>
                <a:gd name="T6" fmla="*/ 80 w 120"/>
                <a:gd name="T7" fmla="*/ 0 h 248"/>
                <a:gd name="T8" fmla="*/ 120 w 120"/>
                <a:gd name="T9" fmla="*/ 14 h 248"/>
              </a:gdLst>
              <a:ahLst/>
              <a:cxnLst>
                <a:cxn ang="0">
                  <a:pos x="T0" y="T1"/>
                </a:cxn>
                <a:cxn ang="0">
                  <a:pos x="T2" y="T3"/>
                </a:cxn>
                <a:cxn ang="0">
                  <a:pos x="T4" y="T5"/>
                </a:cxn>
                <a:cxn ang="0">
                  <a:pos x="T6" y="T7"/>
                </a:cxn>
                <a:cxn ang="0">
                  <a:pos x="T8" y="T9"/>
                </a:cxn>
              </a:cxnLst>
              <a:rect l="0" t="0" r="r" b="b"/>
              <a:pathLst>
                <a:path w="120" h="248">
                  <a:moveTo>
                    <a:pt x="120" y="14"/>
                  </a:moveTo>
                  <a:lnTo>
                    <a:pt x="41" y="248"/>
                  </a:lnTo>
                  <a:lnTo>
                    <a:pt x="0" y="233"/>
                  </a:lnTo>
                  <a:lnTo>
                    <a:pt x="80" y="0"/>
                  </a:lnTo>
                  <a:lnTo>
                    <a:pt x="12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96" name="Freeform 178">
              <a:extLst>
                <a:ext uri="{FF2B5EF4-FFF2-40B4-BE49-F238E27FC236}">
                  <a16:creationId xmlns:a16="http://schemas.microsoft.com/office/drawing/2014/main" id="{BF6023D1-3179-49B1-ACEE-37E230852D53}"/>
                </a:ext>
              </a:extLst>
            </p:cNvPr>
            <p:cNvSpPr>
              <a:spLocks/>
            </p:cNvSpPr>
            <p:nvPr/>
          </p:nvSpPr>
          <p:spPr bwMode="auto">
            <a:xfrm>
              <a:off x="6615113" y="1873251"/>
              <a:ext cx="60325" cy="131763"/>
            </a:xfrm>
            <a:custGeom>
              <a:avLst/>
              <a:gdLst>
                <a:gd name="T0" fmla="*/ 114 w 114"/>
                <a:gd name="T1" fmla="*/ 14 h 248"/>
                <a:gd name="T2" fmla="*/ 41 w 114"/>
                <a:gd name="T3" fmla="*/ 248 h 248"/>
                <a:gd name="T4" fmla="*/ 0 w 114"/>
                <a:gd name="T5" fmla="*/ 236 h 248"/>
                <a:gd name="T6" fmla="*/ 73 w 114"/>
                <a:gd name="T7" fmla="*/ 0 h 248"/>
                <a:gd name="T8" fmla="*/ 114 w 114"/>
                <a:gd name="T9" fmla="*/ 14 h 248"/>
              </a:gdLst>
              <a:ahLst/>
              <a:cxnLst>
                <a:cxn ang="0">
                  <a:pos x="T0" y="T1"/>
                </a:cxn>
                <a:cxn ang="0">
                  <a:pos x="T2" y="T3"/>
                </a:cxn>
                <a:cxn ang="0">
                  <a:pos x="T4" y="T5"/>
                </a:cxn>
                <a:cxn ang="0">
                  <a:pos x="T6" y="T7"/>
                </a:cxn>
                <a:cxn ang="0">
                  <a:pos x="T8" y="T9"/>
                </a:cxn>
              </a:cxnLst>
              <a:rect l="0" t="0" r="r" b="b"/>
              <a:pathLst>
                <a:path w="114" h="248">
                  <a:moveTo>
                    <a:pt x="114" y="14"/>
                  </a:moveTo>
                  <a:lnTo>
                    <a:pt x="41" y="248"/>
                  </a:lnTo>
                  <a:lnTo>
                    <a:pt x="0" y="236"/>
                  </a:lnTo>
                  <a:lnTo>
                    <a:pt x="73" y="0"/>
                  </a:lnTo>
                  <a:lnTo>
                    <a:pt x="11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97" name="Freeform 179">
              <a:extLst>
                <a:ext uri="{FF2B5EF4-FFF2-40B4-BE49-F238E27FC236}">
                  <a16:creationId xmlns:a16="http://schemas.microsoft.com/office/drawing/2014/main" id="{B1FC320B-9944-4CCB-8511-4EC0ACF95785}"/>
                </a:ext>
              </a:extLst>
            </p:cNvPr>
            <p:cNvSpPr>
              <a:spLocks/>
            </p:cNvSpPr>
            <p:nvPr/>
          </p:nvSpPr>
          <p:spPr bwMode="auto">
            <a:xfrm>
              <a:off x="6575426" y="1858963"/>
              <a:ext cx="57150" cy="131763"/>
            </a:xfrm>
            <a:custGeom>
              <a:avLst/>
              <a:gdLst>
                <a:gd name="T0" fmla="*/ 107 w 107"/>
                <a:gd name="T1" fmla="*/ 13 h 248"/>
                <a:gd name="T2" fmla="*/ 41 w 107"/>
                <a:gd name="T3" fmla="*/ 248 h 248"/>
                <a:gd name="T4" fmla="*/ 0 w 107"/>
                <a:gd name="T5" fmla="*/ 237 h 248"/>
                <a:gd name="T6" fmla="*/ 66 w 107"/>
                <a:gd name="T7" fmla="*/ 0 h 248"/>
                <a:gd name="T8" fmla="*/ 107 w 107"/>
                <a:gd name="T9" fmla="*/ 13 h 248"/>
              </a:gdLst>
              <a:ahLst/>
              <a:cxnLst>
                <a:cxn ang="0">
                  <a:pos x="T0" y="T1"/>
                </a:cxn>
                <a:cxn ang="0">
                  <a:pos x="T2" y="T3"/>
                </a:cxn>
                <a:cxn ang="0">
                  <a:pos x="T4" y="T5"/>
                </a:cxn>
                <a:cxn ang="0">
                  <a:pos x="T6" y="T7"/>
                </a:cxn>
                <a:cxn ang="0">
                  <a:pos x="T8" y="T9"/>
                </a:cxn>
              </a:cxnLst>
              <a:rect l="0" t="0" r="r" b="b"/>
              <a:pathLst>
                <a:path w="107" h="248">
                  <a:moveTo>
                    <a:pt x="107" y="13"/>
                  </a:moveTo>
                  <a:lnTo>
                    <a:pt x="41" y="248"/>
                  </a:lnTo>
                  <a:lnTo>
                    <a:pt x="0" y="237"/>
                  </a:lnTo>
                  <a:lnTo>
                    <a:pt x="66" y="0"/>
                  </a:lnTo>
                  <a:lnTo>
                    <a:pt x="107"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98" name="Freeform 180">
              <a:extLst>
                <a:ext uri="{FF2B5EF4-FFF2-40B4-BE49-F238E27FC236}">
                  <a16:creationId xmlns:a16="http://schemas.microsoft.com/office/drawing/2014/main" id="{C254D40C-62DD-4D6F-979A-E8276F3138BC}"/>
                </a:ext>
              </a:extLst>
            </p:cNvPr>
            <p:cNvSpPr>
              <a:spLocks/>
            </p:cNvSpPr>
            <p:nvPr/>
          </p:nvSpPr>
          <p:spPr bwMode="auto">
            <a:xfrm>
              <a:off x="6535738" y="1846263"/>
              <a:ext cx="53975" cy="131763"/>
            </a:xfrm>
            <a:custGeom>
              <a:avLst/>
              <a:gdLst>
                <a:gd name="T0" fmla="*/ 102 w 102"/>
                <a:gd name="T1" fmla="*/ 11 h 249"/>
                <a:gd name="T2" fmla="*/ 41 w 102"/>
                <a:gd name="T3" fmla="*/ 249 h 249"/>
                <a:gd name="T4" fmla="*/ 0 w 102"/>
                <a:gd name="T5" fmla="*/ 239 h 249"/>
                <a:gd name="T6" fmla="*/ 61 w 102"/>
                <a:gd name="T7" fmla="*/ 0 h 249"/>
                <a:gd name="T8" fmla="*/ 102 w 102"/>
                <a:gd name="T9" fmla="*/ 11 h 249"/>
              </a:gdLst>
              <a:ahLst/>
              <a:cxnLst>
                <a:cxn ang="0">
                  <a:pos x="T0" y="T1"/>
                </a:cxn>
                <a:cxn ang="0">
                  <a:pos x="T2" y="T3"/>
                </a:cxn>
                <a:cxn ang="0">
                  <a:pos x="T4" y="T5"/>
                </a:cxn>
                <a:cxn ang="0">
                  <a:pos x="T6" y="T7"/>
                </a:cxn>
                <a:cxn ang="0">
                  <a:pos x="T8" y="T9"/>
                </a:cxn>
              </a:cxnLst>
              <a:rect l="0" t="0" r="r" b="b"/>
              <a:pathLst>
                <a:path w="102" h="249">
                  <a:moveTo>
                    <a:pt x="102" y="11"/>
                  </a:moveTo>
                  <a:lnTo>
                    <a:pt x="41" y="249"/>
                  </a:lnTo>
                  <a:lnTo>
                    <a:pt x="0" y="239"/>
                  </a:lnTo>
                  <a:lnTo>
                    <a:pt x="61" y="0"/>
                  </a:lnTo>
                  <a:lnTo>
                    <a:pt x="102"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399" name="Freeform 181">
              <a:extLst>
                <a:ext uri="{FF2B5EF4-FFF2-40B4-BE49-F238E27FC236}">
                  <a16:creationId xmlns:a16="http://schemas.microsoft.com/office/drawing/2014/main" id="{E99B3A1A-8E7C-4D2E-A667-A882D65EFA4F}"/>
                </a:ext>
              </a:extLst>
            </p:cNvPr>
            <p:cNvSpPr>
              <a:spLocks/>
            </p:cNvSpPr>
            <p:nvPr/>
          </p:nvSpPr>
          <p:spPr bwMode="auto">
            <a:xfrm>
              <a:off x="6494463" y="1833563"/>
              <a:ext cx="50800" cy="131763"/>
            </a:xfrm>
            <a:custGeom>
              <a:avLst/>
              <a:gdLst>
                <a:gd name="T0" fmla="*/ 97 w 97"/>
                <a:gd name="T1" fmla="*/ 11 h 250"/>
                <a:gd name="T2" fmla="*/ 41 w 97"/>
                <a:gd name="T3" fmla="*/ 250 h 250"/>
                <a:gd name="T4" fmla="*/ 0 w 97"/>
                <a:gd name="T5" fmla="*/ 240 h 250"/>
                <a:gd name="T6" fmla="*/ 55 w 97"/>
                <a:gd name="T7" fmla="*/ 0 h 250"/>
                <a:gd name="T8" fmla="*/ 97 w 97"/>
                <a:gd name="T9" fmla="*/ 11 h 250"/>
              </a:gdLst>
              <a:ahLst/>
              <a:cxnLst>
                <a:cxn ang="0">
                  <a:pos x="T0" y="T1"/>
                </a:cxn>
                <a:cxn ang="0">
                  <a:pos x="T2" y="T3"/>
                </a:cxn>
                <a:cxn ang="0">
                  <a:pos x="T4" y="T5"/>
                </a:cxn>
                <a:cxn ang="0">
                  <a:pos x="T6" y="T7"/>
                </a:cxn>
                <a:cxn ang="0">
                  <a:pos x="T8" y="T9"/>
                </a:cxn>
              </a:cxnLst>
              <a:rect l="0" t="0" r="r" b="b"/>
              <a:pathLst>
                <a:path w="97" h="250">
                  <a:moveTo>
                    <a:pt x="97" y="11"/>
                  </a:moveTo>
                  <a:lnTo>
                    <a:pt x="41" y="250"/>
                  </a:lnTo>
                  <a:lnTo>
                    <a:pt x="0" y="240"/>
                  </a:lnTo>
                  <a:lnTo>
                    <a:pt x="55" y="0"/>
                  </a:lnTo>
                  <a:lnTo>
                    <a:pt x="97"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00" name="Freeform 182">
              <a:extLst>
                <a:ext uri="{FF2B5EF4-FFF2-40B4-BE49-F238E27FC236}">
                  <a16:creationId xmlns:a16="http://schemas.microsoft.com/office/drawing/2014/main" id="{9C204E06-4DB8-4C83-A791-57F463B8C5CD}"/>
                </a:ext>
              </a:extLst>
            </p:cNvPr>
            <p:cNvSpPr>
              <a:spLocks/>
            </p:cNvSpPr>
            <p:nvPr/>
          </p:nvSpPr>
          <p:spPr bwMode="auto">
            <a:xfrm>
              <a:off x="6453188" y="1822451"/>
              <a:ext cx="47625" cy="133350"/>
            </a:xfrm>
            <a:custGeom>
              <a:avLst/>
              <a:gdLst>
                <a:gd name="T0" fmla="*/ 91 w 91"/>
                <a:gd name="T1" fmla="*/ 9 h 250"/>
                <a:gd name="T2" fmla="*/ 42 w 91"/>
                <a:gd name="T3" fmla="*/ 250 h 250"/>
                <a:gd name="T4" fmla="*/ 0 w 91"/>
                <a:gd name="T5" fmla="*/ 241 h 250"/>
                <a:gd name="T6" fmla="*/ 50 w 91"/>
                <a:gd name="T7" fmla="*/ 0 h 250"/>
                <a:gd name="T8" fmla="*/ 91 w 91"/>
                <a:gd name="T9" fmla="*/ 9 h 250"/>
              </a:gdLst>
              <a:ahLst/>
              <a:cxnLst>
                <a:cxn ang="0">
                  <a:pos x="T0" y="T1"/>
                </a:cxn>
                <a:cxn ang="0">
                  <a:pos x="T2" y="T3"/>
                </a:cxn>
                <a:cxn ang="0">
                  <a:pos x="T4" y="T5"/>
                </a:cxn>
                <a:cxn ang="0">
                  <a:pos x="T6" y="T7"/>
                </a:cxn>
                <a:cxn ang="0">
                  <a:pos x="T8" y="T9"/>
                </a:cxn>
              </a:cxnLst>
              <a:rect l="0" t="0" r="r" b="b"/>
              <a:pathLst>
                <a:path w="91" h="250">
                  <a:moveTo>
                    <a:pt x="91" y="9"/>
                  </a:moveTo>
                  <a:lnTo>
                    <a:pt x="42" y="250"/>
                  </a:lnTo>
                  <a:lnTo>
                    <a:pt x="0" y="241"/>
                  </a:lnTo>
                  <a:lnTo>
                    <a:pt x="50" y="0"/>
                  </a:lnTo>
                  <a:lnTo>
                    <a:pt x="9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01" name="Freeform 183">
              <a:extLst>
                <a:ext uri="{FF2B5EF4-FFF2-40B4-BE49-F238E27FC236}">
                  <a16:creationId xmlns:a16="http://schemas.microsoft.com/office/drawing/2014/main" id="{631D70FE-93E2-4E6E-9CDD-C88E889AFCCC}"/>
                </a:ext>
              </a:extLst>
            </p:cNvPr>
            <p:cNvSpPr>
              <a:spLocks/>
            </p:cNvSpPr>
            <p:nvPr/>
          </p:nvSpPr>
          <p:spPr bwMode="auto">
            <a:xfrm>
              <a:off x="6411913" y="1812926"/>
              <a:ext cx="46038" cy="133350"/>
            </a:xfrm>
            <a:custGeom>
              <a:avLst/>
              <a:gdLst>
                <a:gd name="T0" fmla="*/ 86 w 86"/>
                <a:gd name="T1" fmla="*/ 8 h 250"/>
                <a:gd name="T2" fmla="*/ 42 w 86"/>
                <a:gd name="T3" fmla="*/ 250 h 250"/>
                <a:gd name="T4" fmla="*/ 0 w 86"/>
                <a:gd name="T5" fmla="*/ 242 h 250"/>
                <a:gd name="T6" fmla="*/ 43 w 86"/>
                <a:gd name="T7" fmla="*/ 0 h 250"/>
                <a:gd name="T8" fmla="*/ 86 w 86"/>
                <a:gd name="T9" fmla="*/ 8 h 250"/>
              </a:gdLst>
              <a:ahLst/>
              <a:cxnLst>
                <a:cxn ang="0">
                  <a:pos x="T0" y="T1"/>
                </a:cxn>
                <a:cxn ang="0">
                  <a:pos x="T2" y="T3"/>
                </a:cxn>
                <a:cxn ang="0">
                  <a:pos x="T4" y="T5"/>
                </a:cxn>
                <a:cxn ang="0">
                  <a:pos x="T6" y="T7"/>
                </a:cxn>
                <a:cxn ang="0">
                  <a:pos x="T8" y="T9"/>
                </a:cxn>
              </a:cxnLst>
              <a:rect l="0" t="0" r="r" b="b"/>
              <a:pathLst>
                <a:path w="86" h="250">
                  <a:moveTo>
                    <a:pt x="86" y="8"/>
                  </a:moveTo>
                  <a:lnTo>
                    <a:pt x="42" y="250"/>
                  </a:lnTo>
                  <a:lnTo>
                    <a:pt x="0" y="242"/>
                  </a:lnTo>
                  <a:lnTo>
                    <a:pt x="43" y="0"/>
                  </a:lnTo>
                  <a:lnTo>
                    <a:pt x="86"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grpSp>
          <p:nvGrpSpPr>
            <p:cNvPr id="402" name="Group 401">
              <a:extLst>
                <a:ext uri="{FF2B5EF4-FFF2-40B4-BE49-F238E27FC236}">
                  <a16:creationId xmlns:a16="http://schemas.microsoft.com/office/drawing/2014/main" id="{DC7D217E-E781-47BD-93A7-A7B77A5036C6}"/>
                </a:ext>
              </a:extLst>
            </p:cNvPr>
            <p:cNvGrpSpPr/>
            <p:nvPr/>
          </p:nvGrpSpPr>
          <p:grpSpPr>
            <a:xfrm>
              <a:off x="4754563" y="2039938"/>
              <a:ext cx="500063" cy="458788"/>
              <a:chOff x="4754563" y="2039938"/>
              <a:chExt cx="500063" cy="458788"/>
            </a:xfrm>
            <a:grpFill/>
          </p:grpSpPr>
          <p:sp>
            <p:nvSpPr>
              <p:cNvPr id="476" name="Freeform 197">
                <a:extLst>
                  <a:ext uri="{FF2B5EF4-FFF2-40B4-BE49-F238E27FC236}">
                    <a16:creationId xmlns:a16="http://schemas.microsoft.com/office/drawing/2014/main" id="{05975E81-E1CB-4F1C-9C7F-9A0FFA2DC78C}"/>
                  </a:ext>
                </a:extLst>
              </p:cNvPr>
              <p:cNvSpPr>
                <a:spLocks/>
              </p:cNvSpPr>
              <p:nvPr/>
            </p:nvSpPr>
            <p:spPr bwMode="auto">
              <a:xfrm>
                <a:off x="5164138" y="2039938"/>
                <a:ext cx="90488" cy="120650"/>
              </a:xfrm>
              <a:custGeom>
                <a:avLst/>
                <a:gdLst>
                  <a:gd name="T0" fmla="*/ 36 w 169"/>
                  <a:gd name="T1" fmla="*/ 0 h 230"/>
                  <a:gd name="T2" fmla="*/ 169 w 169"/>
                  <a:gd name="T3" fmla="*/ 206 h 230"/>
                  <a:gd name="T4" fmla="*/ 133 w 169"/>
                  <a:gd name="T5" fmla="*/ 230 h 230"/>
                  <a:gd name="T6" fmla="*/ 0 w 169"/>
                  <a:gd name="T7" fmla="*/ 24 h 230"/>
                  <a:gd name="T8" fmla="*/ 36 w 169"/>
                  <a:gd name="T9" fmla="*/ 0 h 230"/>
                </a:gdLst>
                <a:ahLst/>
                <a:cxnLst>
                  <a:cxn ang="0">
                    <a:pos x="T0" y="T1"/>
                  </a:cxn>
                  <a:cxn ang="0">
                    <a:pos x="T2" y="T3"/>
                  </a:cxn>
                  <a:cxn ang="0">
                    <a:pos x="T4" y="T5"/>
                  </a:cxn>
                  <a:cxn ang="0">
                    <a:pos x="T6" y="T7"/>
                  </a:cxn>
                  <a:cxn ang="0">
                    <a:pos x="T8" y="T9"/>
                  </a:cxn>
                </a:cxnLst>
                <a:rect l="0" t="0" r="r" b="b"/>
                <a:pathLst>
                  <a:path w="169" h="230">
                    <a:moveTo>
                      <a:pt x="36" y="0"/>
                    </a:moveTo>
                    <a:lnTo>
                      <a:pt x="169" y="206"/>
                    </a:lnTo>
                    <a:lnTo>
                      <a:pt x="133" y="230"/>
                    </a:lnTo>
                    <a:lnTo>
                      <a:pt x="0" y="24"/>
                    </a:lnTo>
                    <a:lnTo>
                      <a:pt x="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77" name="Freeform 198">
                <a:extLst>
                  <a:ext uri="{FF2B5EF4-FFF2-40B4-BE49-F238E27FC236}">
                    <a16:creationId xmlns:a16="http://schemas.microsoft.com/office/drawing/2014/main" id="{D3A974DD-1026-4B65-B278-D7C124C350D8}"/>
                  </a:ext>
                </a:extLst>
              </p:cNvPr>
              <p:cNvSpPr>
                <a:spLocks/>
              </p:cNvSpPr>
              <p:nvPr/>
            </p:nvSpPr>
            <p:spPr bwMode="auto">
              <a:xfrm>
                <a:off x="5126038" y="2063751"/>
                <a:ext cx="92075" cy="120650"/>
              </a:xfrm>
              <a:custGeom>
                <a:avLst/>
                <a:gdLst>
                  <a:gd name="T0" fmla="*/ 36 w 173"/>
                  <a:gd name="T1" fmla="*/ 0 h 227"/>
                  <a:gd name="T2" fmla="*/ 173 w 173"/>
                  <a:gd name="T3" fmla="*/ 203 h 227"/>
                  <a:gd name="T4" fmla="*/ 139 w 173"/>
                  <a:gd name="T5" fmla="*/ 227 h 227"/>
                  <a:gd name="T6" fmla="*/ 0 w 173"/>
                  <a:gd name="T7" fmla="*/ 24 h 227"/>
                  <a:gd name="T8" fmla="*/ 36 w 173"/>
                  <a:gd name="T9" fmla="*/ 0 h 227"/>
                </a:gdLst>
                <a:ahLst/>
                <a:cxnLst>
                  <a:cxn ang="0">
                    <a:pos x="T0" y="T1"/>
                  </a:cxn>
                  <a:cxn ang="0">
                    <a:pos x="T2" y="T3"/>
                  </a:cxn>
                  <a:cxn ang="0">
                    <a:pos x="T4" y="T5"/>
                  </a:cxn>
                  <a:cxn ang="0">
                    <a:pos x="T6" y="T7"/>
                  </a:cxn>
                  <a:cxn ang="0">
                    <a:pos x="T8" y="T9"/>
                  </a:cxn>
                </a:cxnLst>
                <a:rect l="0" t="0" r="r" b="b"/>
                <a:pathLst>
                  <a:path w="173" h="227">
                    <a:moveTo>
                      <a:pt x="36" y="0"/>
                    </a:moveTo>
                    <a:lnTo>
                      <a:pt x="173" y="203"/>
                    </a:lnTo>
                    <a:lnTo>
                      <a:pt x="139" y="227"/>
                    </a:lnTo>
                    <a:lnTo>
                      <a:pt x="0" y="24"/>
                    </a:lnTo>
                    <a:lnTo>
                      <a:pt x="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78" name="Freeform 199">
                <a:extLst>
                  <a:ext uri="{FF2B5EF4-FFF2-40B4-BE49-F238E27FC236}">
                    <a16:creationId xmlns:a16="http://schemas.microsoft.com/office/drawing/2014/main" id="{0DF1A8B0-FB74-4710-8BAC-0692DEAEE6CF}"/>
                  </a:ext>
                </a:extLst>
              </p:cNvPr>
              <p:cNvSpPr>
                <a:spLocks/>
              </p:cNvSpPr>
              <p:nvPr/>
            </p:nvSpPr>
            <p:spPr bwMode="auto">
              <a:xfrm>
                <a:off x="5089526" y="2090738"/>
                <a:ext cx="93663" cy="117475"/>
              </a:xfrm>
              <a:custGeom>
                <a:avLst/>
                <a:gdLst>
                  <a:gd name="T0" fmla="*/ 35 w 178"/>
                  <a:gd name="T1" fmla="*/ 0 h 224"/>
                  <a:gd name="T2" fmla="*/ 178 w 178"/>
                  <a:gd name="T3" fmla="*/ 198 h 224"/>
                  <a:gd name="T4" fmla="*/ 144 w 178"/>
                  <a:gd name="T5" fmla="*/ 224 h 224"/>
                  <a:gd name="T6" fmla="*/ 0 w 178"/>
                  <a:gd name="T7" fmla="*/ 25 h 224"/>
                  <a:gd name="T8" fmla="*/ 35 w 178"/>
                  <a:gd name="T9" fmla="*/ 0 h 224"/>
                </a:gdLst>
                <a:ahLst/>
                <a:cxnLst>
                  <a:cxn ang="0">
                    <a:pos x="T0" y="T1"/>
                  </a:cxn>
                  <a:cxn ang="0">
                    <a:pos x="T2" y="T3"/>
                  </a:cxn>
                  <a:cxn ang="0">
                    <a:pos x="T4" y="T5"/>
                  </a:cxn>
                  <a:cxn ang="0">
                    <a:pos x="T6" y="T7"/>
                  </a:cxn>
                  <a:cxn ang="0">
                    <a:pos x="T8" y="T9"/>
                  </a:cxn>
                </a:cxnLst>
                <a:rect l="0" t="0" r="r" b="b"/>
                <a:pathLst>
                  <a:path w="178" h="224">
                    <a:moveTo>
                      <a:pt x="35" y="0"/>
                    </a:moveTo>
                    <a:lnTo>
                      <a:pt x="178" y="198"/>
                    </a:lnTo>
                    <a:lnTo>
                      <a:pt x="144" y="224"/>
                    </a:lnTo>
                    <a:lnTo>
                      <a:pt x="0" y="25"/>
                    </a:lnTo>
                    <a:lnTo>
                      <a:pt x="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79" name="Freeform 200">
                <a:extLst>
                  <a:ext uri="{FF2B5EF4-FFF2-40B4-BE49-F238E27FC236}">
                    <a16:creationId xmlns:a16="http://schemas.microsoft.com/office/drawing/2014/main" id="{F9665865-F58E-4756-A3DC-AC49F5FCA27E}"/>
                  </a:ext>
                </a:extLst>
              </p:cNvPr>
              <p:cNvSpPr>
                <a:spLocks/>
              </p:cNvSpPr>
              <p:nvPr/>
            </p:nvSpPr>
            <p:spPr bwMode="auto">
              <a:xfrm>
                <a:off x="5053013" y="2116138"/>
                <a:ext cx="96838" cy="117475"/>
              </a:xfrm>
              <a:custGeom>
                <a:avLst/>
                <a:gdLst>
                  <a:gd name="T0" fmla="*/ 34 w 183"/>
                  <a:gd name="T1" fmla="*/ 0 h 222"/>
                  <a:gd name="T2" fmla="*/ 183 w 183"/>
                  <a:gd name="T3" fmla="*/ 196 h 222"/>
                  <a:gd name="T4" fmla="*/ 148 w 183"/>
                  <a:gd name="T5" fmla="*/ 222 h 222"/>
                  <a:gd name="T6" fmla="*/ 0 w 183"/>
                  <a:gd name="T7" fmla="*/ 27 h 222"/>
                  <a:gd name="T8" fmla="*/ 34 w 183"/>
                  <a:gd name="T9" fmla="*/ 0 h 222"/>
                </a:gdLst>
                <a:ahLst/>
                <a:cxnLst>
                  <a:cxn ang="0">
                    <a:pos x="T0" y="T1"/>
                  </a:cxn>
                  <a:cxn ang="0">
                    <a:pos x="T2" y="T3"/>
                  </a:cxn>
                  <a:cxn ang="0">
                    <a:pos x="T4" y="T5"/>
                  </a:cxn>
                  <a:cxn ang="0">
                    <a:pos x="T6" y="T7"/>
                  </a:cxn>
                  <a:cxn ang="0">
                    <a:pos x="T8" y="T9"/>
                  </a:cxn>
                </a:cxnLst>
                <a:rect l="0" t="0" r="r" b="b"/>
                <a:pathLst>
                  <a:path w="183" h="222">
                    <a:moveTo>
                      <a:pt x="34" y="0"/>
                    </a:moveTo>
                    <a:lnTo>
                      <a:pt x="183" y="196"/>
                    </a:lnTo>
                    <a:lnTo>
                      <a:pt x="148" y="222"/>
                    </a:lnTo>
                    <a:lnTo>
                      <a:pt x="0" y="27"/>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80" name="Freeform 201">
                <a:extLst>
                  <a:ext uri="{FF2B5EF4-FFF2-40B4-BE49-F238E27FC236}">
                    <a16:creationId xmlns:a16="http://schemas.microsoft.com/office/drawing/2014/main" id="{3320DDCB-8B55-41A2-9343-83974A681475}"/>
                  </a:ext>
                </a:extLst>
              </p:cNvPr>
              <p:cNvSpPr>
                <a:spLocks/>
              </p:cNvSpPr>
              <p:nvPr/>
            </p:nvSpPr>
            <p:spPr bwMode="auto">
              <a:xfrm>
                <a:off x="5016501" y="2144713"/>
                <a:ext cx="98425" cy="115888"/>
              </a:xfrm>
              <a:custGeom>
                <a:avLst/>
                <a:gdLst>
                  <a:gd name="T0" fmla="*/ 33 w 187"/>
                  <a:gd name="T1" fmla="*/ 0 h 220"/>
                  <a:gd name="T2" fmla="*/ 187 w 187"/>
                  <a:gd name="T3" fmla="*/ 191 h 220"/>
                  <a:gd name="T4" fmla="*/ 153 w 187"/>
                  <a:gd name="T5" fmla="*/ 220 h 220"/>
                  <a:gd name="T6" fmla="*/ 0 w 187"/>
                  <a:gd name="T7" fmla="*/ 29 h 220"/>
                  <a:gd name="T8" fmla="*/ 33 w 187"/>
                  <a:gd name="T9" fmla="*/ 0 h 220"/>
                </a:gdLst>
                <a:ahLst/>
                <a:cxnLst>
                  <a:cxn ang="0">
                    <a:pos x="T0" y="T1"/>
                  </a:cxn>
                  <a:cxn ang="0">
                    <a:pos x="T2" y="T3"/>
                  </a:cxn>
                  <a:cxn ang="0">
                    <a:pos x="T4" y="T5"/>
                  </a:cxn>
                  <a:cxn ang="0">
                    <a:pos x="T6" y="T7"/>
                  </a:cxn>
                  <a:cxn ang="0">
                    <a:pos x="T8" y="T9"/>
                  </a:cxn>
                </a:cxnLst>
                <a:rect l="0" t="0" r="r" b="b"/>
                <a:pathLst>
                  <a:path w="187" h="220">
                    <a:moveTo>
                      <a:pt x="33" y="0"/>
                    </a:moveTo>
                    <a:lnTo>
                      <a:pt x="187" y="191"/>
                    </a:lnTo>
                    <a:lnTo>
                      <a:pt x="153" y="220"/>
                    </a:lnTo>
                    <a:lnTo>
                      <a:pt x="0" y="29"/>
                    </a:lnTo>
                    <a:lnTo>
                      <a:pt x="3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81" name="Freeform 202">
                <a:extLst>
                  <a:ext uri="{FF2B5EF4-FFF2-40B4-BE49-F238E27FC236}">
                    <a16:creationId xmlns:a16="http://schemas.microsoft.com/office/drawing/2014/main" id="{59C121DC-F090-4B52-90C9-E35427A78B88}"/>
                  </a:ext>
                </a:extLst>
              </p:cNvPr>
              <p:cNvSpPr>
                <a:spLocks/>
              </p:cNvSpPr>
              <p:nvPr/>
            </p:nvSpPr>
            <p:spPr bwMode="auto">
              <a:xfrm>
                <a:off x="4981576" y="2173288"/>
                <a:ext cx="100013" cy="114300"/>
              </a:xfrm>
              <a:custGeom>
                <a:avLst/>
                <a:gdLst>
                  <a:gd name="T0" fmla="*/ 32 w 190"/>
                  <a:gd name="T1" fmla="*/ 0 h 216"/>
                  <a:gd name="T2" fmla="*/ 190 w 190"/>
                  <a:gd name="T3" fmla="*/ 186 h 216"/>
                  <a:gd name="T4" fmla="*/ 158 w 190"/>
                  <a:gd name="T5" fmla="*/ 216 h 216"/>
                  <a:gd name="T6" fmla="*/ 0 w 190"/>
                  <a:gd name="T7" fmla="*/ 29 h 216"/>
                  <a:gd name="T8" fmla="*/ 32 w 190"/>
                  <a:gd name="T9" fmla="*/ 0 h 216"/>
                </a:gdLst>
                <a:ahLst/>
                <a:cxnLst>
                  <a:cxn ang="0">
                    <a:pos x="T0" y="T1"/>
                  </a:cxn>
                  <a:cxn ang="0">
                    <a:pos x="T2" y="T3"/>
                  </a:cxn>
                  <a:cxn ang="0">
                    <a:pos x="T4" y="T5"/>
                  </a:cxn>
                  <a:cxn ang="0">
                    <a:pos x="T6" y="T7"/>
                  </a:cxn>
                  <a:cxn ang="0">
                    <a:pos x="T8" y="T9"/>
                  </a:cxn>
                </a:cxnLst>
                <a:rect l="0" t="0" r="r" b="b"/>
                <a:pathLst>
                  <a:path w="190" h="216">
                    <a:moveTo>
                      <a:pt x="32" y="0"/>
                    </a:moveTo>
                    <a:lnTo>
                      <a:pt x="190" y="186"/>
                    </a:lnTo>
                    <a:lnTo>
                      <a:pt x="158" y="216"/>
                    </a:lnTo>
                    <a:lnTo>
                      <a:pt x="0" y="29"/>
                    </a:lnTo>
                    <a:lnTo>
                      <a:pt x="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82" name="Freeform 203">
                <a:extLst>
                  <a:ext uri="{FF2B5EF4-FFF2-40B4-BE49-F238E27FC236}">
                    <a16:creationId xmlns:a16="http://schemas.microsoft.com/office/drawing/2014/main" id="{5580A35A-3CB6-4CB2-A46E-54555F3BFD8B}"/>
                  </a:ext>
                </a:extLst>
              </p:cNvPr>
              <p:cNvSpPr>
                <a:spLocks/>
              </p:cNvSpPr>
              <p:nvPr/>
            </p:nvSpPr>
            <p:spPr bwMode="auto">
              <a:xfrm>
                <a:off x="4945063" y="2203451"/>
                <a:ext cx="103188" cy="111125"/>
              </a:xfrm>
              <a:custGeom>
                <a:avLst/>
                <a:gdLst>
                  <a:gd name="T0" fmla="*/ 32 w 195"/>
                  <a:gd name="T1" fmla="*/ 0 h 212"/>
                  <a:gd name="T2" fmla="*/ 195 w 195"/>
                  <a:gd name="T3" fmla="*/ 183 h 212"/>
                  <a:gd name="T4" fmla="*/ 164 w 195"/>
                  <a:gd name="T5" fmla="*/ 212 h 212"/>
                  <a:gd name="T6" fmla="*/ 0 w 195"/>
                  <a:gd name="T7" fmla="*/ 29 h 212"/>
                  <a:gd name="T8" fmla="*/ 32 w 195"/>
                  <a:gd name="T9" fmla="*/ 0 h 212"/>
                </a:gdLst>
                <a:ahLst/>
                <a:cxnLst>
                  <a:cxn ang="0">
                    <a:pos x="T0" y="T1"/>
                  </a:cxn>
                  <a:cxn ang="0">
                    <a:pos x="T2" y="T3"/>
                  </a:cxn>
                  <a:cxn ang="0">
                    <a:pos x="T4" y="T5"/>
                  </a:cxn>
                  <a:cxn ang="0">
                    <a:pos x="T6" y="T7"/>
                  </a:cxn>
                  <a:cxn ang="0">
                    <a:pos x="T8" y="T9"/>
                  </a:cxn>
                </a:cxnLst>
                <a:rect l="0" t="0" r="r" b="b"/>
                <a:pathLst>
                  <a:path w="195" h="212">
                    <a:moveTo>
                      <a:pt x="32" y="0"/>
                    </a:moveTo>
                    <a:lnTo>
                      <a:pt x="195" y="183"/>
                    </a:lnTo>
                    <a:lnTo>
                      <a:pt x="164" y="212"/>
                    </a:lnTo>
                    <a:lnTo>
                      <a:pt x="0" y="29"/>
                    </a:lnTo>
                    <a:lnTo>
                      <a:pt x="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83" name="Freeform 204">
                <a:extLst>
                  <a:ext uri="{FF2B5EF4-FFF2-40B4-BE49-F238E27FC236}">
                    <a16:creationId xmlns:a16="http://schemas.microsoft.com/office/drawing/2014/main" id="{A6C06764-A495-4565-8D38-DD2038E3CB9A}"/>
                  </a:ext>
                </a:extLst>
              </p:cNvPr>
              <p:cNvSpPr>
                <a:spLocks/>
              </p:cNvSpPr>
              <p:nvPr/>
            </p:nvSpPr>
            <p:spPr bwMode="auto">
              <a:xfrm>
                <a:off x="4911726" y="2233613"/>
                <a:ext cx="104775" cy="109538"/>
              </a:xfrm>
              <a:custGeom>
                <a:avLst/>
                <a:gdLst>
                  <a:gd name="T0" fmla="*/ 31 w 199"/>
                  <a:gd name="T1" fmla="*/ 0 h 209"/>
                  <a:gd name="T2" fmla="*/ 199 w 199"/>
                  <a:gd name="T3" fmla="*/ 178 h 209"/>
                  <a:gd name="T4" fmla="*/ 168 w 199"/>
                  <a:gd name="T5" fmla="*/ 209 h 209"/>
                  <a:gd name="T6" fmla="*/ 0 w 199"/>
                  <a:gd name="T7" fmla="*/ 31 h 209"/>
                  <a:gd name="T8" fmla="*/ 31 w 199"/>
                  <a:gd name="T9" fmla="*/ 0 h 209"/>
                </a:gdLst>
                <a:ahLst/>
                <a:cxnLst>
                  <a:cxn ang="0">
                    <a:pos x="T0" y="T1"/>
                  </a:cxn>
                  <a:cxn ang="0">
                    <a:pos x="T2" y="T3"/>
                  </a:cxn>
                  <a:cxn ang="0">
                    <a:pos x="T4" y="T5"/>
                  </a:cxn>
                  <a:cxn ang="0">
                    <a:pos x="T6" y="T7"/>
                  </a:cxn>
                  <a:cxn ang="0">
                    <a:pos x="T8" y="T9"/>
                  </a:cxn>
                </a:cxnLst>
                <a:rect l="0" t="0" r="r" b="b"/>
                <a:pathLst>
                  <a:path w="199" h="209">
                    <a:moveTo>
                      <a:pt x="31" y="0"/>
                    </a:moveTo>
                    <a:lnTo>
                      <a:pt x="199" y="178"/>
                    </a:lnTo>
                    <a:lnTo>
                      <a:pt x="168" y="209"/>
                    </a:lnTo>
                    <a:lnTo>
                      <a:pt x="0" y="31"/>
                    </a:lnTo>
                    <a:lnTo>
                      <a:pt x="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84" name="Freeform 206">
                <a:extLst>
                  <a:ext uri="{FF2B5EF4-FFF2-40B4-BE49-F238E27FC236}">
                    <a16:creationId xmlns:a16="http://schemas.microsoft.com/office/drawing/2014/main" id="{E02A5282-4790-4748-98E7-3992E2576437}"/>
                  </a:ext>
                </a:extLst>
              </p:cNvPr>
              <p:cNvSpPr>
                <a:spLocks/>
              </p:cNvSpPr>
              <p:nvPr/>
            </p:nvSpPr>
            <p:spPr bwMode="auto">
              <a:xfrm>
                <a:off x="4879975" y="2265363"/>
                <a:ext cx="106363" cy="107950"/>
              </a:xfrm>
              <a:custGeom>
                <a:avLst/>
                <a:gdLst>
                  <a:gd name="T0" fmla="*/ 29 w 202"/>
                  <a:gd name="T1" fmla="*/ 0 h 203"/>
                  <a:gd name="T2" fmla="*/ 202 w 202"/>
                  <a:gd name="T3" fmla="*/ 173 h 203"/>
                  <a:gd name="T4" fmla="*/ 171 w 202"/>
                  <a:gd name="T5" fmla="*/ 203 h 203"/>
                  <a:gd name="T6" fmla="*/ 0 w 202"/>
                  <a:gd name="T7" fmla="*/ 30 h 203"/>
                  <a:gd name="T8" fmla="*/ 29 w 202"/>
                  <a:gd name="T9" fmla="*/ 0 h 203"/>
                </a:gdLst>
                <a:ahLst/>
                <a:cxnLst>
                  <a:cxn ang="0">
                    <a:pos x="T0" y="T1"/>
                  </a:cxn>
                  <a:cxn ang="0">
                    <a:pos x="T2" y="T3"/>
                  </a:cxn>
                  <a:cxn ang="0">
                    <a:pos x="T4" y="T5"/>
                  </a:cxn>
                  <a:cxn ang="0">
                    <a:pos x="T6" y="T7"/>
                  </a:cxn>
                  <a:cxn ang="0">
                    <a:pos x="T8" y="T9"/>
                  </a:cxn>
                </a:cxnLst>
                <a:rect l="0" t="0" r="r" b="b"/>
                <a:pathLst>
                  <a:path w="202" h="203">
                    <a:moveTo>
                      <a:pt x="29" y="0"/>
                    </a:moveTo>
                    <a:lnTo>
                      <a:pt x="202" y="173"/>
                    </a:lnTo>
                    <a:lnTo>
                      <a:pt x="171" y="203"/>
                    </a:lnTo>
                    <a:lnTo>
                      <a:pt x="0" y="30"/>
                    </a:ln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85" name="Freeform 207">
                <a:extLst>
                  <a:ext uri="{FF2B5EF4-FFF2-40B4-BE49-F238E27FC236}">
                    <a16:creationId xmlns:a16="http://schemas.microsoft.com/office/drawing/2014/main" id="{C22F6A80-C9E8-4380-8CD4-7F2F437DA564}"/>
                  </a:ext>
                </a:extLst>
              </p:cNvPr>
              <p:cNvSpPr>
                <a:spLocks/>
              </p:cNvSpPr>
              <p:nvPr/>
            </p:nvSpPr>
            <p:spPr bwMode="auto">
              <a:xfrm>
                <a:off x="4846638" y="2297113"/>
                <a:ext cx="109538" cy="106363"/>
              </a:xfrm>
              <a:custGeom>
                <a:avLst/>
                <a:gdLst>
                  <a:gd name="T0" fmla="*/ 30 w 207"/>
                  <a:gd name="T1" fmla="*/ 0 h 200"/>
                  <a:gd name="T2" fmla="*/ 207 w 207"/>
                  <a:gd name="T3" fmla="*/ 168 h 200"/>
                  <a:gd name="T4" fmla="*/ 177 w 207"/>
                  <a:gd name="T5" fmla="*/ 200 h 200"/>
                  <a:gd name="T6" fmla="*/ 0 w 207"/>
                  <a:gd name="T7" fmla="*/ 31 h 200"/>
                  <a:gd name="T8" fmla="*/ 30 w 207"/>
                  <a:gd name="T9" fmla="*/ 0 h 200"/>
                </a:gdLst>
                <a:ahLst/>
                <a:cxnLst>
                  <a:cxn ang="0">
                    <a:pos x="T0" y="T1"/>
                  </a:cxn>
                  <a:cxn ang="0">
                    <a:pos x="T2" y="T3"/>
                  </a:cxn>
                  <a:cxn ang="0">
                    <a:pos x="T4" y="T5"/>
                  </a:cxn>
                  <a:cxn ang="0">
                    <a:pos x="T6" y="T7"/>
                  </a:cxn>
                  <a:cxn ang="0">
                    <a:pos x="T8" y="T9"/>
                  </a:cxn>
                </a:cxnLst>
                <a:rect l="0" t="0" r="r" b="b"/>
                <a:pathLst>
                  <a:path w="207" h="200">
                    <a:moveTo>
                      <a:pt x="30" y="0"/>
                    </a:moveTo>
                    <a:lnTo>
                      <a:pt x="207" y="168"/>
                    </a:lnTo>
                    <a:lnTo>
                      <a:pt x="177" y="200"/>
                    </a:lnTo>
                    <a:lnTo>
                      <a:pt x="0" y="31"/>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86" name="Freeform 208">
                <a:extLst>
                  <a:ext uri="{FF2B5EF4-FFF2-40B4-BE49-F238E27FC236}">
                    <a16:creationId xmlns:a16="http://schemas.microsoft.com/office/drawing/2014/main" id="{A7100BDF-BAF7-475C-8C43-DEE51E428C25}"/>
                  </a:ext>
                </a:extLst>
              </p:cNvPr>
              <p:cNvSpPr>
                <a:spLocks/>
              </p:cNvSpPr>
              <p:nvPr/>
            </p:nvSpPr>
            <p:spPr bwMode="auto">
              <a:xfrm>
                <a:off x="4814888" y="2330450"/>
                <a:ext cx="111125" cy="104775"/>
              </a:xfrm>
              <a:custGeom>
                <a:avLst/>
                <a:gdLst>
                  <a:gd name="T0" fmla="*/ 29 w 209"/>
                  <a:gd name="T1" fmla="*/ 0 h 196"/>
                  <a:gd name="T2" fmla="*/ 209 w 209"/>
                  <a:gd name="T3" fmla="*/ 164 h 196"/>
                  <a:gd name="T4" fmla="*/ 181 w 209"/>
                  <a:gd name="T5" fmla="*/ 196 h 196"/>
                  <a:gd name="T6" fmla="*/ 0 w 209"/>
                  <a:gd name="T7" fmla="*/ 32 h 196"/>
                  <a:gd name="T8" fmla="*/ 29 w 209"/>
                  <a:gd name="T9" fmla="*/ 0 h 196"/>
                </a:gdLst>
                <a:ahLst/>
                <a:cxnLst>
                  <a:cxn ang="0">
                    <a:pos x="T0" y="T1"/>
                  </a:cxn>
                  <a:cxn ang="0">
                    <a:pos x="T2" y="T3"/>
                  </a:cxn>
                  <a:cxn ang="0">
                    <a:pos x="T4" y="T5"/>
                  </a:cxn>
                  <a:cxn ang="0">
                    <a:pos x="T6" y="T7"/>
                  </a:cxn>
                  <a:cxn ang="0">
                    <a:pos x="T8" y="T9"/>
                  </a:cxn>
                </a:cxnLst>
                <a:rect l="0" t="0" r="r" b="b"/>
                <a:pathLst>
                  <a:path w="209" h="196">
                    <a:moveTo>
                      <a:pt x="29" y="0"/>
                    </a:moveTo>
                    <a:lnTo>
                      <a:pt x="209" y="164"/>
                    </a:lnTo>
                    <a:lnTo>
                      <a:pt x="181" y="196"/>
                    </a:lnTo>
                    <a:lnTo>
                      <a:pt x="0" y="32"/>
                    </a:ln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87" name="Freeform 209">
                <a:extLst>
                  <a:ext uri="{FF2B5EF4-FFF2-40B4-BE49-F238E27FC236}">
                    <a16:creationId xmlns:a16="http://schemas.microsoft.com/office/drawing/2014/main" id="{6813A0A1-BBA5-4F8E-82C0-9A76256082A5}"/>
                  </a:ext>
                </a:extLst>
              </p:cNvPr>
              <p:cNvSpPr>
                <a:spLocks/>
              </p:cNvSpPr>
              <p:nvPr/>
            </p:nvSpPr>
            <p:spPr bwMode="auto">
              <a:xfrm>
                <a:off x="4784725" y="2365375"/>
                <a:ext cx="112713" cy="101600"/>
              </a:xfrm>
              <a:custGeom>
                <a:avLst/>
                <a:gdLst>
                  <a:gd name="T0" fmla="*/ 27 w 212"/>
                  <a:gd name="T1" fmla="*/ 0 h 192"/>
                  <a:gd name="T2" fmla="*/ 212 w 212"/>
                  <a:gd name="T3" fmla="*/ 159 h 192"/>
                  <a:gd name="T4" fmla="*/ 184 w 212"/>
                  <a:gd name="T5" fmla="*/ 192 h 192"/>
                  <a:gd name="T6" fmla="*/ 0 w 212"/>
                  <a:gd name="T7" fmla="*/ 33 h 192"/>
                  <a:gd name="T8" fmla="*/ 27 w 212"/>
                  <a:gd name="T9" fmla="*/ 0 h 192"/>
                </a:gdLst>
                <a:ahLst/>
                <a:cxnLst>
                  <a:cxn ang="0">
                    <a:pos x="T0" y="T1"/>
                  </a:cxn>
                  <a:cxn ang="0">
                    <a:pos x="T2" y="T3"/>
                  </a:cxn>
                  <a:cxn ang="0">
                    <a:pos x="T4" y="T5"/>
                  </a:cxn>
                  <a:cxn ang="0">
                    <a:pos x="T6" y="T7"/>
                  </a:cxn>
                  <a:cxn ang="0">
                    <a:pos x="T8" y="T9"/>
                  </a:cxn>
                </a:cxnLst>
                <a:rect l="0" t="0" r="r" b="b"/>
                <a:pathLst>
                  <a:path w="212" h="192">
                    <a:moveTo>
                      <a:pt x="27" y="0"/>
                    </a:moveTo>
                    <a:lnTo>
                      <a:pt x="212" y="159"/>
                    </a:lnTo>
                    <a:lnTo>
                      <a:pt x="184" y="192"/>
                    </a:lnTo>
                    <a:lnTo>
                      <a:pt x="0" y="33"/>
                    </a:lnTo>
                    <a:lnTo>
                      <a:pt x="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88" name="Freeform 210">
                <a:extLst>
                  <a:ext uri="{FF2B5EF4-FFF2-40B4-BE49-F238E27FC236}">
                    <a16:creationId xmlns:a16="http://schemas.microsoft.com/office/drawing/2014/main" id="{128509D4-FEB4-4B27-9DE7-2F0B1F9FC316}"/>
                  </a:ext>
                </a:extLst>
              </p:cNvPr>
              <p:cNvSpPr>
                <a:spLocks/>
              </p:cNvSpPr>
              <p:nvPr/>
            </p:nvSpPr>
            <p:spPr bwMode="auto">
              <a:xfrm>
                <a:off x="4754563" y="2398713"/>
                <a:ext cx="115888" cy="100013"/>
              </a:xfrm>
              <a:custGeom>
                <a:avLst/>
                <a:gdLst>
                  <a:gd name="T0" fmla="*/ 27 w 217"/>
                  <a:gd name="T1" fmla="*/ 0 h 189"/>
                  <a:gd name="T2" fmla="*/ 217 w 217"/>
                  <a:gd name="T3" fmla="*/ 155 h 189"/>
                  <a:gd name="T4" fmla="*/ 190 w 217"/>
                  <a:gd name="T5" fmla="*/ 189 h 189"/>
                  <a:gd name="T6" fmla="*/ 0 w 217"/>
                  <a:gd name="T7" fmla="*/ 35 h 189"/>
                  <a:gd name="T8" fmla="*/ 27 w 217"/>
                  <a:gd name="T9" fmla="*/ 0 h 189"/>
                </a:gdLst>
                <a:ahLst/>
                <a:cxnLst>
                  <a:cxn ang="0">
                    <a:pos x="T0" y="T1"/>
                  </a:cxn>
                  <a:cxn ang="0">
                    <a:pos x="T2" y="T3"/>
                  </a:cxn>
                  <a:cxn ang="0">
                    <a:pos x="T4" y="T5"/>
                  </a:cxn>
                  <a:cxn ang="0">
                    <a:pos x="T6" y="T7"/>
                  </a:cxn>
                  <a:cxn ang="0">
                    <a:pos x="T8" y="T9"/>
                  </a:cxn>
                </a:cxnLst>
                <a:rect l="0" t="0" r="r" b="b"/>
                <a:pathLst>
                  <a:path w="217" h="189">
                    <a:moveTo>
                      <a:pt x="27" y="0"/>
                    </a:moveTo>
                    <a:lnTo>
                      <a:pt x="217" y="155"/>
                    </a:lnTo>
                    <a:lnTo>
                      <a:pt x="190" y="189"/>
                    </a:lnTo>
                    <a:lnTo>
                      <a:pt x="0" y="35"/>
                    </a:lnTo>
                    <a:lnTo>
                      <a:pt x="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grpSp>
        <p:grpSp>
          <p:nvGrpSpPr>
            <p:cNvPr id="403" name="Group 402">
              <a:extLst>
                <a:ext uri="{FF2B5EF4-FFF2-40B4-BE49-F238E27FC236}">
                  <a16:creationId xmlns:a16="http://schemas.microsoft.com/office/drawing/2014/main" id="{452B2A85-870E-46AA-8A18-930C0C692839}"/>
                </a:ext>
              </a:extLst>
            </p:cNvPr>
            <p:cNvGrpSpPr/>
            <p:nvPr/>
          </p:nvGrpSpPr>
          <p:grpSpPr>
            <a:xfrm>
              <a:off x="6958013" y="2052638"/>
              <a:ext cx="461963" cy="434975"/>
              <a:chOff x="6958013" y="2052638"/>
              <a:chExt cx="461963" cy="434975"/>
            </a:xfrm>
            <a:grpFill/>
          </p:grpSpPr>
          <p:sp>
            <p:nvSpPr>
              <p:cNvPr id="464" name="Freeform 158">
                <a:extLst>
                  <a:ext uri="{FF2B5EF4-FFF2-40B4-BE49-F238E27FC236}">
                    <a16:creationId xmlns:a16="http://schemas.microsoft.com/office/drawing/2014/main" id="{1E2D04BE-2808-47D6-9E22-32575498907F}"/>
                  </a:ext>
                </a:extLst>
              </p:cNvPr>
              <p:cNvSpPr>
                <a:spLocks/>
              </p:cNvSpPr>
              <p:nvPr/>
            </p:nvSpPr>
            <p:spPr bwMode="auto">
              <a:xfrm>
                <a:off x="7308851" y="2382838"/>
                <a:ext cx="111125" cy="104775"/>
              </a:xfrm>
              <a:custGeom>
                <a:avLst/>
                <a:gdLst>
                  <a:gd name="T0" fmla="*/ 208 w 208"/>
                  <a:gd name="T1" fmla="*/ 32 h 197"/>
                  <a:gd name="T2" fmla="*/ 28 w 208"/>
                  <a:gd name="T3" fmla="*/ 197 h 197"/>
                  <a:gd name="T4" fmla="*/ 0 w 208"/>
                  <a:gd name="T5" fmla="*/ 165 h 197"/>
                  <a:gd name="T6" fmla="*/ 180 w 208"/>
                  <a:gd name="T7" fmla="*/ 0 h 197"/>
                  <a:gd name="T8" fmla="*/ 208 w 208"/>
                  <a:gd name="T9" fmla="*/ 32 h 197"/>
                </a:gdLst>
                <a:ahLst/>
                <a:cxnLst>
                  <a:cxn ang="0">
                    <a:pos x="T0" y="T1"/>
                  </a:cxn>
                  <a:cxn ang="0">
                    <a:pos x="T2" y="T3"/>
                  </a:cxn>
                  <a:cxn ang="0">
                    <a:pos x="T4" y="T5"/>
                  </a:cxn>
                  <a:cxn ang="0">
                    <a:pos x="T6" y="T7"/>
                  </a:cxn>
                  <a:cxn ang="0">
                    <a:pos x="T8" y="T9"/>
                  </a:cxn>
                </a:cxnLst>
                <a:rect l="0" t="0" r="r" b="b"/>
                <a:pathLst>
                  <a:path w="208" h="197">
                    <a:moveTo>
                      <a:pt x="208" y="32"/>
                    </a:moveTo>
                    <a:lnTo>
                      <a:pt x="28" y="197"/>
                    </a:lnTo>
                    <a:lnTo>
                      <a:pt x="0" y="165"/>
                    </a:lnTo>
                    <a:lnTo>
                      <a:pt x="180" y="0"/>
                    </a:lnTo>
                    <a:lnTo>
                      <a:pt x="20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65" name="Freeform 159">
                <a:extLst>
                  <a:ext uri="{FF2B5EF4-FFF2-40B4-BE49-F238E27FC236}">
                    <a16:creationId xmlns:a16="http://schemas.microsoft.com/office/drawing/2014/main" id="{DC41CF76-A189-4801-9162-72B6718917B5}"/>
                  </a:ext>
                </a:extLst>
              </p:cNvPr>
              <p:cNvSpPr>
                <a:spLocks/>
              </p:cNvSpPr>
              <p:nvPr/>
            </p:nvSpPr>
            <p:spPr bwMode="auto">
              <a:xfrm>
                <a:off x="7280276" y="2347913"/>
                <a:ext cx="109538" cy="107950"/>
              </a:xfrm>
              <a:custGeom>
                <a:avLst/>
                <a:gdLst>
                  <a:gd name="T0" fmla="*/ 205 w 205"/>
                  <a:gd name="T1" fmla="*/ 31 h 203"/>
                  <a:gd name="T2" fmla="*/ 30 w 205"/>
                  <a:gd name="T3" fmla="*/ 203 h 203"/>
                  <a:gd name="T4" fmla="*/ 0 w 205"/>
                  <a:gd name="T5" fmla="*/ 171 h 203"/>
                  <a:gd name="T6" fmla="*/ 176 w 205"/>
                  <a:gd name="T7" fmla="*/ 0 h 203"/>
                  <a:gd name="T8" fmla="*/ 205 w 205"/>
                  <a:gd name="T9" fmla="*/ 31 h 203"/>
                </a:gdLst>
                <a:ahLst/>
                <a:cxnLst>
                  <a:cxn ang="0">
                    <a:pos x="T0" y="T1"/>
                  </a:cxn>
                  <a:cxn ang="0">
                    <a:pos x="T2" y="T3"/>
                  </a:cxn>
                  <a:cxn ang="0">
                    <a:pos x="T4" y="T5"/>
                  </a:cxn>
                  <a:cxn ang="0">
                    <a:pos x="T6" y="T7"/>
                  </a:cxn>
                  <a:cxn ang="0">
                    <a:pos x="T8" y="T9"/>
                  </a:cxn>
                </a:cxnLst>
                <a:rect l="0" t="0" r="r" b="b"/>
                <a:pathLst>
                  <a:path w="205" h="203">
                    <a:moveTo>
                      <a:pt x="205" y="31"/>
                    </a:moveTo>
                    <a:lnTo>
                      <a:pt x="30" y="203"/>
                    </a:lnTo>
                    <a:lnTo>
                      <a:pt x="0" y="171"/>
                    </a:lnTo>
                    <a:lnTo>
                      <a:pt x="176" y="0"/>
                    </a:lnTo>
                    <a:lnTo>
                      <a:pt x="205"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66" name="Freeform 160">
                <a:extLst>
                  <a:ext uri="{FF2B5EF4-FFF2-40B4-BE49-F238E27FC236}">
                    <a16:creationId xmlns:a16="http://schemas.microsoft.com/office/drawing/2014/main" id="{3F90EA2A-3BA1-49F5-B64F-B60978C10975}"/>
                  </a:ext>
                </a:extLst>
              </p:cNvPr>
              <p:cNvSpPr>
                <a:spLocks/>
              </p:cNvSpPr>
              <p:nvPr/>
            </p:nvSpPr>
            <p:spPr bwMode="auto">
              <a:xfrm>
                <a:off x="7253288" y="2314576"/>
                <a:ext cx="104775" cy="109538"/>
              </a:xfrm>
              <a:custGeom>
                <a:avLst/>
                <a:gdLst>
                  <a:gd name="T0" fmla="*/ 199 w 199"/>
                  <a:gd name="T1" fmla="*/ 31 h 206"/>
                  <a:gd name="T2" fmla="*/ 29 w 199"/>
                  <a:gd name="T3" fmla="*/ 206 h 206"/>
                  <a:gd name="T4" fmla="*/ 0 w 199"/>
                  <a:gd name="T5" fmla="*/ 176 h 206"/>
                  <a:gd name="T6" fmla="*/ 170 w 199"/>
                  <a:gd name="T7" fmla="*/ 0 h 206"/>
                  <a:gd name="T8" fmla="*/ 199 w 199"/>
                  <a:gd name="T9" fmla="*/ 31 h 206"/>
                </a:gdLst>
                <a:ahLst/>
                <a:cxnLst>
                  <a:cxn ang="0">
                    <a:pos x="T0" y="T1"/>
                  </a:cxn>
                  <a:cxn ang="0">
                    <a:pos x="T2" y="T3"/>
                  </a:cxn>
                  <a:cxn ang="0">
                    <a:pos x="T4" y="T5"/>
                  </a:cxn>
                  <a:cxn ang="0">
                    <a:pos x="T6" y="T7"/>
                  </a:cxn>
                  <a:cxn ang="0">
                    <a:pos x="T8" y="T9"/>
                  </a:cxn>
                </a:cxnLst>
                <a:rect l="0" t="0" r="r" b="b"/>
                <a:pathLst>
                  <a:path w="199" h="206">
                    <a:moveTo>
                      <a:pt x="199" y="31"/>
                    </a:moveTo>
                    <a:lnTo>
                      <a:pt x="29" y="206"/>
                    </a:lnTo>
                    <a:lnTo>
                      <a:pt x="0" y="176"/>
                    </a:lnTo>
                    <a:lnTo>
                      <a:pt x="170" y="0"/>
                    </a:lnTo>
                    <a:lnTo>
                      <a:pt x="199"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67" name="Freeform 161">
                <a:extLst>
                  <a:ext uri="{FF2B5EF4-FFF2-40B4-BE49-F238E27FC236}">
                    <a16:creationId xmlns:a16="http://schemas.microsoft.com/office/drawing/2014/main" id="{B21A7C28-B0FA-4BDA-BF05-F15311687B75}"/>
                  </a:ext>
                </a:extLst>
              </p:cNvPr>
              <p:cNvSpPr>
                <a:spLocks/>
              </p:cNvSpPr>
              <p:nvPr/>
            </p:nvSpPr>
            <p:spPr bwMode="auto">
              <a:xfrm>
                <a:off x="7223126" y="2282826"/>
                <a:ext cx="104775" cy="109538"/>
              </a:xfrm>
              <a:custGeom>
                <a:avLst/>
                <a:gdLst>
                  <a:gd name="T0" fmla="*/ 198 w 198"/>
                  <a:gd name="T1" fmla="*/ 29 h 208"/>
                  <a:gd name="T2" fmla="*/ 31 w 198"/>
                  <a:gd name="T3" fmla="*/ 208 h 208"/>
                  <a:gd name="T4" fmla="*/ 0 w 198"/>
                  <a:gd name="T5" fmla="*/ 179 h 208"/>
                  <a:gd name="T6" fmla="*/ 166 w 198"/>
                  <a:gd name="T7" fmla="*/ 0 h 208"/>
                  <a:gd name="T8" fmla="*/ 198 w 198"/>
                  <a:gd name="T9" fmla="*/ 29 h 208"/>
                </a:gdLst>
                <a:ahLst/>
                <a:cxnLst>
                  <a:cxn ang="0">
                    <a:pos x="T0" y="T1"/>
                  </a:cxn>
                  <a:cxn ang="0">
                    <a:pos x="T2" y="T3"/>
                  </a:cxn>
                  <a:cxn ang="0">
                    <a:pos x="T4" y="T5"/>
                  </a:cxn>
                  <a:cxn ang="0">
                    <a:pos x="T6" y="T7"/>
                  </a:cxn>
                  <a:cxn ang="0">
                    <a:pos x="T8" y="T9"/>
                  </a:cxn>
                </a:cxnLst>
                <a:rect l="0" t="0" r="r" b="b"/>
                <a:pathLst>
                  <a:path w="198" h="208">
                    <a:moveTo>
                      <a:pt x="198" y="29"/>
                    </a:moveTo>
                    <a:lnTo>
                      <a:pt x="31" y="208"/>
                    </a:lnTo>
                    <a:lnTo>
                      <a:pt x="0" y="179"/>
                    </a:lnTo>
                    <a:lnTo>
                      <a:pt x="166" y="0"/>
                    </a:lnTo>
                    <a:lnTo>
                      <a:pt x="198"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68" name="Freeform 162">
                <a:extLst>
                  <a:ext uri="{FF2B5EF4-FFF2-40B4-BE49-F238E27FC236}">
                    <a16:creationId xmlns:a16="http://schemas.microsoft.com/office/drawing/2014/main" id="{139CE205-60AF-433C-895B-143FBE2DFBC3}"/>
                  </a:ext>
                </a:extLst>
              </p:cNvPr>
              <p:cNvSpPr>
                <a:spLocks/>
              </p:cNvSpPr>
              <p:nvPr/>
            </p:nvSpPr>
            <p:spPr bwMode="auto">
              <a:xfrm>
                <a:off x="7191376" y="2249488"/>
                <a:ext cx="103188" cy="112713"/>
              </a:xfrm>
              <a:custGeom>
                <a:avLst/>
                <a:gdLst>
                  <a:gd name="T0" fmla="*/ 194 w 194"/>
                  <a:gd name="T1" fmla="*/ 29 h 213"/>
                  <a:gd name="T2" fmla="*/ 32 w 194"/>
                  <a:gd name="T3" fmla="*/ 213 h 213"/>
                  <a:gd name="T4" fmla="*/ 0 w 194"/>
                  <a:gd name="T5" fmla="*/ 184 h 213"/>
                  <a:gd name="T6" fmla="*/ 162 w 194"/>
                  <a:gd name="T7" fmla="*/ 0 h 213"/>
                  <a:gd name="T8" fmla="*/ 194 w 194"/>
                  <a:gd name="T9" fmla="*/ 29 h 213"/>
                </a:gdLst>
                <a:ahLst/>
                <a:cxnLst>
                  <a:cxn ang="0">
                    <a:pos x="T0" y="T1"/>
                  </a:cxn>
                  <a:cxn ang="0">
                    <a:pos x="T2" y="T3"/>
                  </a:cxn>
                  <a:cxn ang="0">
                    <a:pos x="T4" y="T5"/>
                  </a:cxn>
                  <a:cxn ang="0">
                    <a:pos x="T6" y="T7"/>
                  </a:cxn>
                  <a:cxn ang="0">
                    <a:pos x="T8" y="T9"/>
                  </a:cxn>
                </a:cxnLst>
                <a:rect l="0" t="0" r="r" b="b"/>
                <a:pathLst>
                  <a:path w="194" h="213">
                    <a:moveTo>
                      <a:pt x="194" y="29"/>
                    </a:moveTo>
                    <a:lnTo>
                      <a:pt x="32" y="213"/>
                    </a:lnTo>
                    <a:lnTo>
                      <a:pt x="0" y="184"/>
                    </a:lnTo>
                    <a:lnTo>
                      <a:pt x="162" y="0"/>
                    </a:lnTo>
                    <a:lnTo>
                      <a:pt x="19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69" name="Freeform 163">
                <a:extLst>
                  <a:ext uri="{FF2B5EF4-FFF2-40B4-BE49-F238E27FC236}">
                    <a16:creationId xmlns:a16="http://schemas.microsoft.com/office/drawing/2014/main" id="{E34EDB04-E980-4329-BE88-8704592D6A85}"/>
                  </a:ext>
                </a:extLst>
              </p:cNvPr>
              <p:cNvSpPr>
                <a:spLocks/>
              </p:cNvSpPr>
              <p:nvPr/>
            </p:nvSpPr>
            <p:spPr bwMode="auto">
              <a:xfrm>
                <a:off x="7159626" y="2219326"/>
                <a:ext cx="101600" cy="114300"/>
              </a:xfrm>
              <a:custGeom>
                <a:avLst/>
                <a:gdLst>
                  <a:gd name="T0" fmla="*/ 190 w 190"/>
                  <a:gd name="T1" fmla="*/ 29 h 217"/>
                  <a:gd name="T2" fmla="*/ 34 w 190"/>
                  <a:gd name="T3" fmla="*/ 217 h 217"/>
                  <a:gd name="T4" fmla="*/ 0 w 190"/>
                  <a:gd name="T5" fmla="*/ 189 h 217"/>
                  <a:gd name="T6" fmla="*/ 157 w 190"/>
                  <a:gd name="T7" fmla="*/ 0 h 217"/>
                  <a:gd name="T8" fmla="*/ 190 w 190"/>
                  <a:gd name="T9" fmla="*/ 29 h 217"/>
                </a:gdLst>
                <a:ahLst/>
                <a:cxnLst>
                  <a:cxn ang="0">
                    <a:pos x="T0" y="T1"/>
                  </a:cxn>
                  <a:cxn ang="0">
                    <a:pos x="T2" y="T3"/>
                  </a:cxn>
                  <a:cxn ang="0">
                    <a:pos x="T4" y="T5"/>
                  </a:cxn>
                  <a:cxn ang="0">
                    <a:pos x="T6" y="T7"/>
                  </a:cxn>
                  <a:cxn ang="0">
                    <a:pos x="T8" y="T9"/>
                  </a:cxn>
                </a:cxnLst>
                <a:rect l="0" t="0" r="r" b="b"/>
                <a:pathLst>
                  <a:path w="190" h="217">
                    <a:moveTo>
                      <a:pt x="190" y="29"/>
                    </a:moveTo>
                    <a:lnTo>
                      <a:pt x="34" y="217"/>
                    </a:lnTo>
                    <a:lnTo>
                      <a:pt x="0" y="189"/>
                    </a:lnTo>
                    <a:lnTo>
                      <a:pt x="157" y="0"/>
                    </a:lnTo>
                    <a:lnTo>
                      <a:pt x="19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70" name="Freeform 164">
                <a:extLst>
                  <a:ext uri="{FF2B5EF4-FFF2-40B4-BE49-F238E27FC236}">
                    <a16:creationId xmlns:a16="http://schemas.microsoft.com/office/drawing/2014/main" id="{F2EFE033-43AF-49FF-83C7-87DF9729D413}"/>
                  </a:ext>
                </a:extLst>
              </p:cNvPr>
              <p:cNvSpPr>
                <a:spLocks/>
              </p:cNvSpPr>
              <p:nvPr/>
            </p:nvSpPr>
            <p:spPr bwMode="auto">
              <a:xfrm>
                <a:off x="7127876" y="2189163"/>
                <a:ext cx="98425" cy="115888"/>
              </a:xfrm>
              <a:custGeom>
                <a:avLst/>
                <a:gdLst>
                  <a:gd name="T0" fmla="*/ 185 w 185"/>
                  <a:gd name="T1" fmla="*/ 27 h 219"/>
                  <a:gd name="T2" fmla="*/ 33 w 185"/>
                  <a:gd name="T3" fmla="*/ 219 h 219"/>
                  <a:gd name="T4" fmla="*/ 0 w 185"/>
                  <a:gd name="T5" fmla="*/ 192 h 219"/>
                  <a:gd name="T6" fmla="*/ 151 w 185"/>
                  <a:gd name="T7" fmla="*/ 0 h 219"/>
                  <a:gd name="T8" fmla="*/ 185 w 185"/>
                  <a:gd name="T9" fmla="*/ 27 h 219"/>
                </a:gdLst>
                <a:ahLst/>
                <a:cxnLst>
                  <a:cxn ang="0">
                    <a:pos x="T0" y="T1"/>
                  </a:cxn>
                  <a:cxn ang="0">
                    <a:pos x="T2" y="T3"/>
                  </a:cxn>
                  <a:cxn ang="0">
                    <a:pos x="T4" y="T5"/>
                  </a:cxn>
                  <a:cxn ang="0">
                    <a:pos x="T6" y="T7"/>
                  </a:cxn>
                  <a:cxn ang="0">
                    <a:pos x="T8" y="T9"/>
                  </a:cxn>
                </a:cxnLst>
                <a:rect l="0" t="0" r="r" b="b"/>
                <a:pathLst>
                  <a:path w="185" h="219">
                    <a:moveTo>
                      <a:pt x="185" y="27"/>
                    </a:moveTo>
                    <a:lnTo>
                      <a:pt x="33" y="219"/>
                    </a:lnTo>
                    <a:lnTo>
                      <a:pt x="0" y="192"/>
                    </a:lnTo>
                    <a:lnTo>
                      <a:pt x="151" y="0"/>
                    </a:lnTo>
                    <a:lnTo>
                      <a:pt x="185"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71" name="Freeform 165">
                <a:extLst>
                  <a:ext uri="{FF2B5EF4-FFF2-40B4-BE49-F238E27FC236}">
                    <a16:creationId xmlns:a16="http://schemas.microsoft.com/office/drawing/2014/main" id="{4FA066A4-3A16-4845-8D21-980F6312114A}"/>
                  </a:ext>
                </a:extLst>
              </p:cNvPr>
              <p:cNvSpPr>
                <a:spLocks/>
              </p:cNvSpPr>
              <p:nvPr/>
            </p:nvSpPr>
            <p:spPr bwMode="auto">
              <a:xfrm>
                <a:off x="7096126" y="2160588"/>
                <a:ext cx="95250" cy="117475"/>
              </a:xfrm>
              <a:custGeom>
                <a:avLst/>
                <a:gdLst>
                  <a:gd name="T0" fmla="*/ 180 w 180"/>
                  <a:gd name="T1" fmla="*/ 25 h 222"/>
                  <a:gd name="T2" fmla="*/ 33 w 180"/>
                  <a:gd name="T3" fmla="*/ 222 h 222"/>
                  <a:gd name="T4" fmla="*/ 0 w 180"/>
                  <a:gd name="T5" fmla="*/ 196 h 222"/>
                  <a:gd name="T6" fmla="*/ 146 w 180"/>
                  <a:gd name="T7" fmla="*/ 0 h 222"/>
                  <a:gd name="T8" fmla="*/ 180 w 180"/>
                  <a:gd name="T9" fmla="*/ 25 h 222"/>
                </a:gdLst>
                <a:ahLst/>
                <a:cxnLst>
                  <a:cxn ang="0">
                    <a:pos x="T0" y="T1"/>
                  </a:cxn>
                  <a:cxn ang="0">
                    <a:pos x="T2" y="T3"/>
                  </a:cxn>
                  <a:cxn ang="0">
                    <a:pos x="T4" y="T5"/>
                  </a:cxn>
                  <a:cxn ang="0">
                    <a:pos x="T6" y="T7"/>
                  </a:cxn>
                  <a:cxn ang="0">
                    <a:pos x="T8" y="T9"/>
                  </a:cxn>
                </a:cxnLst>
                <a:rect l="0" t="0" r="r" b="b"/>
                <a:pathLst>
                  <a:path w="180" h="222">
                    <a:moveTo>
                      <a:pt x="180" y="25"/>
                    </a:moveTo>
                    <a:lnTo>
                      <a:pt x="33" y="222"/>
                    </a:lnTo>
                    <a:lnTo>
                      <a:pt x="0" y="196"/>
                    </a:lnTo>
                    <a:lnTo>
                      <a:pt x="146" y="0"/>
                    </a:lnTo>
                    <a:lnTo>
                      <a:pt x="180"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72" name="Freeform 166">
                <a:extLst>
                  <a:ext uri="{FF2B5EF4-FFF2-40B4-BE49-F238E27FC236}">
                    <a16:creationId xmlns:a16="http://schemas.microsoft.com/office/drawing/2014/main" id="{C0668781-FB13-42D4-A047-59C74A5F38DF}"/>
                  </a:ext>
                </a:extLst>
              </p:cNvPr>
              <p:cNvSpPr>
                <a:spLocks/>
              </p:cNvSpPr>
              <p:nvPr/>
            </p:nvSpPr>
            <p:spPr bwMode="auto">
              <a:xfrm>
                <a:off x="7062788" y="2132013"/>
                <a:ext cx="92075" cy="119063"/>
              </a:xfrm>
              <a:custGeom>
                <a:avLst/>
                <a:gdLst>
                  <a:gd name="T0" fmla="*/ 176 w 176"/>
                  <a:gd name="T1" fmla="*/ 26 h 226"/>
                  <a:gd name="T2" fmla="*/ 34 w 176"/>
                  <a:gd name="T3" fmla="*/ 226 h 226"/>
                  <a:gd name="T4" fmla="*/ 0 w 176"/>
                  <a:gd name="T5" fmla="*/ 200 h 226"/>
                  <a:gd name="T6" fmla="*/ 142 w 176"/>
                  <a:gd name="T7" fmla="*/ 0 h 226"/>
                  <a:gd name="T8" fmla="*/ 176 w 176"/>
                  <a:gd name="T9" fmla="*/ 26 h 226"/>
                </a:gdLst>
                <a:ahLst/>
                <a:cxnLst>
                  <a:cxn ang="0">
                    <a:pos x="T0" y="T1"/>
                  </a:cxn>
                  <a:cxn ang="0">
                    <a:pos x="T2" y="T3"/>
                  </a:cxn>
                  <a:cxn ang="0">
                    <a:pos x="T4" y="T5"/>
                  </a:cxn>
                  <a:cxn ang="0">
                    <a:pos x="T6" y="T7"/>
                  </a:cxn>
                  <a:cxn ang="0">
                    <a:pos x="T8" y="T9"/>
                  </a:cxn>
                </a:cxnLst>
                <a:rect l="0" t="0" r="r" b="b"/>
                <a:pathLst>
                  <a:path w="176" h="226">
                    <a:moveTo>
                      <a:pt x="176" y="26"/>
                    </a:moveTo>
                    <a:lnTo>
                      <a:pt x="34" y="226"/>
                    </a:lnTo>
                    <a:lnTo>
                      <a:pt x="0" y="200"/>
                    </a:lnTo>
                    <a:lnTo>
                      <a:pt x="142" y="0"/>
                    </a:lnTo>
                    <a:lnTo>
                      <a:pt x="176"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73" name="Freeform 167">
                <a:extLst>
                  <a:ext uri="{FF2B5EF4-FFF2-40B4-BE49-F238E27FC236}">
                    <a16:creationId xmlns:a16="http://schemas.microsoft.com/office/drawing/2014/main" id="{688487D7-2121-4947-A9EA-D0583F577C3B}"/>
                  </a:ext>
                </a:extLst>
              </p:cNvPr>
              <p:cNvSpPr>
                <a:spLocks/>
              </p:cNvSpPr>
              <p:nvPr/>
            </p:nvSpPr>
            <p:spPr bwMode="auto">
              <a:xfrm>
                <a:off x="7027863" y="2105026"/>
                <a:ext cx="90488" cy="120650"/>
              </a:xfrm>
              <a:custGeom>
                <a:avLst/>
                <a:gdLst>
                  <a:gd name="T0" fmla="*/ 172 w 172"/>
                  <a:gd name="T1" fmla="*/ 24 h 228"/>
                  <a:gd name="T2" fmla="*/ 35 w 172"/>
                  <a:gd name="T3" fmla="*/ 228 h 228"/>
                  <a:gd name="T4" fmla="*/ 0 w 172"/>
                  <a:gd name="T5" fmla="*/ 204 h 228"/>
                  <a:gd name="T6" fmla="*/ 136 w 172"/>
                  <a:gd name="T7" fmla="*/ 0 h 228"/>
                  <a:gd name="T8" fmla="*/ 172 w 172"/>
                  <a:gd name="T9" fmla="*/ 24 h 228"/>
                </a:gdLst>
                <a:ahLst/>
                <a:cxnLst>
                  <a:cxn ang="0">
                    <a:pos x="T0" y="T1"/>
                  </a:cxn>
                  <a:cxn ang="0">
                    <a:pos x="T2" y="T3"/>
                  </a:cxn>
                  <a:cxn ang="0">
                    <a:pos x="T4" y="T5"/>
                  </a:cxn>
                  <a:cxn ang="0">
                    <a:pos x="T6" y="T7"/>
                  </a:cxn>
                  <a:cxn ang="0">
                    <a:pos x="T8" y="T9"/>
                  </a:cxn>
                </a:cxnLst>
                <a:rect l="0" t="0" r="r" b="b"/>
                <a:pathLst>
                  <a:path w="172" h="228">
                    <a:moveTo>
                      <a:pt x="172" y="24"/>
                    </a:moveTo>
                    <a:lnTo>
                      <a:pt x="35" y="228"/>
                    </a:lnTo>
                    <a:lnTo>
                      <a:pt x="0" y="204"/>
                    </a:lnTo>
                    <a:lnTo>
                      <a:pt x="136" y="0"/>
                    </a:lnTo>
                    <a:lnTo>
                      <a:pt x="17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74" name="Freeform 168">
                <a:extLst>
                  <a:ext uri="{FF2B5EF4-FFF2-40B4-BE49-F238E27FC236}">
                    <a16:creationId xmlns:a16="http://schemas.microsoft.com/office/drawing/2014/main" id="{4FB3ECE7-B087-4FFC-BBF8-EA299DA2DBEF}"/>
                  </a:ext>
                </a:extLst>
              </p:cNvPr>
              <p:cNvSpPr>
                <a:spLocks/>
              </p:cNvSpPr>
              <p:nvPr/>
            </p:nvSpPr>
            <p:spPr bwMode="auto">
              <a:xfrm>
                <a:off x="6992938" y="2078038"/>
                <a:ext cx="88900" cy="122238"/>
              </a:xfrm>
              <a:custGeom>
                <a:avLst/>
                <a:gdLst>
                  <a:gd name="T0" fmla="*/ 167 w 167"/>
                  <a:gd name="T1" fmla="*/ 23 h 230"/>
                  <a:gd name="T2" fmla="*/ 36 w 167"/>
                  <a:gd name="T3" fmla="*/ 230 h 230"/>
                  <a:gd name="T4" fmla="*/ 0 w 167"/>
                  <a:gd name="T5" fmla="*/ 207 h 230"/>
                  <a:gd name="T6" fmla="*/ 131 w 167"/>
                  <a:gd name="T7" fmla="*/ 0 h 230"/>
                  <a:gd name="T8" fmla="*/ 167 w 167"/>
                  <a:gd name="T9" fmla="*/ 23 h 230"/>
                </a:gdLst>
                <a:ahLst/>
                <a:cxnLst>
                  <a:cxn ang="0">
                    <a:pos x="T0" y="T1"/>
                  </a:cxn>
                  <a:cxn ang="0">
                    <a:pos x="T2" y="T3"/>
                  </a:cxn>
                  <a:cxn ang="0">
                    <a:pos x="T4" y="T5"/>
                  </a:cxn>
                  <a:cxn ang="0">
                    <a:pos x="T6" y="T7"/>
                  </a:cxn>
                  <a:cxn ang="0">
                    <a:pos x="T8" y="T9"/>
                  </a:cxn>
                </a:cxnLst>
                <a:rect l="0" t="0" r="r" b="b"/>
                <a:pathLst>
                  <a:path w="167" h="230">
                    <a:moveTo>
                      <a:pt x="167" y="23"/>
                    </a:moveTo>
                    <a:lnTo>
                      <a:pt x="36" y="230"/>
                    </a:lnTo>
                    <a:lnTo>
                      <a:pt x="0" y="207"/>
                    </a:lnTo>
                    <a:lnTo>
                      <a:pt x="131" y="0"/>
                    </a:lnTo>
                    <a:lnTo>
                      <a:pt x="16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75" name="Freeform 169">
                <a:extLst>
                  <a:ext uri="{FF2B5EF4-FFF2-40B4-BE49-F238E27FC236}">
                    <a16:creationId xmlns:a16="http://schemas.microsoft.com/office/drawing/2014/main" id="{DD3A424C-20FF-4B7A-AE96-097B71F986D1}"/>
                  </a:ext>
                </a:extLst>
              </p:cNvPr>
              <p:cNvSpPr>
                <a:spLocks/>
              </p:cNvSpPr>
              <p:nvPr/>
            </p:nvSpPr>
            <p:spPr bwMode="auto">
              <a:xfrm>
                <a:off x="6958013" y="2052638"/>
                <a:ext cx="85725" cy="123825"/>
              </a:xfrm>
              <a:custGeom>
                <a:avLst/>
                <a:gdLst>
                  <a:gd name="T0" fmla="*/ 163 w 163"/>
                  <a:gd name="T1" fmla="*/ 22 h 234"/>
                  <a:gd name="T2" fmla="*/ 37 w 163"/>
                  <a:gd name="T3" fmla="*/ 234 h 234"/>
                  <a:gd name="T4" fmla="*/ 0 w 163"/>
                  <a:gd name="T5" fmla="*/ 211 h 234"/>
                  <a:gd name="T6" fmla="*/ 127 w 163"/>
                  <a:gd name="T7" fmla="*/ 0 h 234"/>
                  <a:gd name="T8" fmla="*/ 163 w 163"/>
                  <a:gd name="T9" fmla="*/ 22 h 234"/>
                </a:gdLst>
                <a:ahLst/>
                <a:cxnLst>
                  <a:cxn ang="0">
                    <a:pos x="T0" y="T1"/>
                  </a:cxn>
                  <a:cxn ang="0">
                    <a:pos x="T2" y="T3"/>
                  </a:cxn>
                  <a:cxn ang="0">
                    <a:pos x="T4" y="T5"/>
                  </a:cxn>
                  <a:cxn ang="0">
                    <a:pos x="T6" y="T7"/>
                  </a:cxn>
                  <a:cxn ang="0">
                    <a:pos x="T8" y="T9"/>
                  </a:cxn>
                </a:cxnLst>
                <a:rect l="0" t="0" r="r" b="b"/>
                <a:pathLst>
                  <a:path w="163" h="234">
                    <a:moveTo>
                      <a:pt x="163" y="22"/>
                    </a:moveTo>
                    <a:lnTo>
                      <a:pt x="37" y="234"/>
                    </a:lnTo>
                    <a:lnTo>
                      <a:pt x="0" y="211"/>
                    </a:lnTo>
                    <a:lnTo>
                      <a:pt x="127" y="0"/>
                    </a:lnTo>
                    <a:lnTo>
                      <a:pt x="163"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grpSp>
        <p:grpSp>
          <p:nvGrpSpPr>
            <p:cNvPr id="404" name="Group 403">
              <a:extLst>
                <a:ext uri="{FF2B5EF4-FFF2-40B4-BE49-F238E27FC236}">
                  <a16:creationId xmlns:a16="http://schemas.microsoft.com/office/drawing/2014/main" id="{EAFCABD0-9933-43A8-8179-4A29DA7B901E}"/>
                </a:ext>
              </a:extLst>
            </p:cNvPr>
            <p:cNvGrpSpPr/>
            <p:nvPr/>
          </p:nvGrpSpPr>
          <p:grpSpPr>
            <a:xfrm>
              <a:off x="5845176" y="1779588"/>
              <a:ext cx="566737" cy="157163"/>
              <a:chOff x="5845176" y="1779588"/>
              <a:chExt cx="566737" cy="157163"/>
            </a:xfrm>
            <a:grpFill/>
          </p:grpSpPr>
          <p:sp>
            <p:nvSpPr>
              <p:cNvPr id="451" name="Freeform 184">
                <a:extLst>
                  <a:ext uri="{FF2B5EF4-FFF2-40B4-BE49-F238E27FC236}">
                    <a16:creationId xmlns:a16="http://schemas.microsoft.com/office/drawing/2014/main" id="{9685ECD0-837A-49C5-9BDD-6B33781C39E4}"/>
                  </a:ext>
                </a:extLst>
              </p:cNvPr>
              <p:cNvSpPr>
                <a:spLocks/>
              </p:cNvSpPr>
              <p:nvPr/>
            </p:nvSpPr>
            <p:spPr bwMode="auto">
              <a:xfrm>
                <a:off x="6370638" y="1804988"/>
                <a:ext cx="41275" cy="131763"/>
              </a:xfrm>
              <a:custGeom>
                <a:avLst/>
                <a:gdLst>
                  <a:gd name="T0" fmla="*/ 79 w 79"/>
                  <a:gd name="T1" fmla="*/ 7 h 251"/>
                  <a:gd name="T2" fmla="*/ 42 w 79"/>
                  <a:gd name="T3" fmla="*/ 251 h 251"/>
                  <a:gd name="T4" fmla="*/ 0 w 79"/>
                  <a:gd name="T5" fmla="*/ 245 h 251"/>
                  <a:gd name="T6" fmla="*/ 37 w 79"/>
                  <a:gd name="T7" fmla="*/ 0 h 251"/>
                  <a:gd name="T8" fmla="*/ 79 w 79"/>
                  <a:gd name="T9" fmla="*/ 7 h 251"/>
                </a:gdLst>
                <a:ahLst/>
                <a:cxnLst>
                  <a:cxn ang="0">
                    <a:pos x="T0" y="T1"/>
                  </a:cxn>
                  <a:cxn ang="0">
                    <a:pos x="T2" y="T3"/>
                  </a:cxn>
                  <a:cxn ang="0">
                    <a:pos x="T4" y="T5"/>
                  </a:cxn>
                  <a:cxn ang="0">
                    <a:pos x="T6" y="T7"/>
                  </a:cxn>
                  <a:cxn ang="0">
                    <a:pos x="T8" y="T9"/>
                  </a:cxn>
                </a:cxnLst>
                <a:rect l="0" t="0" r="r" b="b"/>
                <a:pathLst>
                  <a:path w="79" h="251">
                    <a:moveTo>
                      <a:pt x="79" y="7"/>
                    </a:moveTo>
                    <a:lnTo>
                      <a:pt x="42" y="251"/>
                    </a:lnTo>
                    <a:lnTo>
                      <a:pt x="0" y="245"/>
                    </a:lnTo>
                    <a:lnTo>
                      <a:pt x="37" y="0"/>
                    </a:lnTo>
                    <a:lnTo>
                      <a:pt x="79"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52" name="Freeform 185">
                <a:extLst>
                  <a:ext uri="{FF2B5EF4-FFF2-40B4-BE49-F238E27FC236}">
                    <a16:creationId xmlns:a16="http://schemas.microsoft.com/office/drawing/2014/main" id="{A2B217C2-8E29-4F51-99F3-62F812840291}"/>
                  </a:ext>
                </a:extLst>
              </p:cNvPr>
              <p:cNvSpPr>
                <a:spLocks/>
              </p:cNvSpPr>
              <p:nvPr/>
            </p:nvSpPr>
            <p:spPr bwMode="auto">
              <a:xfrm>
                <a:off x="6327776" y="1797051"/>
                <a:ext cx="39688" cy="133350"/>
              </a:xfrm>
              <a:custGeom>
                <a:avLst/>
                <a:gdLst>
                  <a:gd name="T0" fmla="*/ 73 w 73"/>
                  <a:gd name="T1" fmla="*/ 6 h 250"/>
                  <a:gd name="T2" fmla="*/ 44 w 73"/>
                  <a:gd name="T3" fmla="*/ 250 h 250"/>
                  <a:gd name="T4" fmla="*/ 0 w 73"/>
                  <a:gd name="T5" fmla="*/ 244 h 250"/>
                  <a:gd name="T6" fmla="*/ 31 w 73"/>
                  <a:gd name="T7" fmla="*/ 0 h 250"/>
                  <a:gd name="T8" fmla="*/ 73 w 73"/>
                  <a:gd name="T9" fmla="*/ 6 h 250"/>
                </a:gdLst>
                <a:ahLst/>
                <a:cxnLst>
                  <a:cxn ang="0">
                    <a:pos x="T0" y="T1"/>
                  </a:cxn>
                  <a:cxn ang="0">
                    <a:pos x="T2" y="T3"/>
                  </a:cxn>
                  <a:cxn ang="0">
                    <a:pos x="T4" y="T5"/>
                  </a:cxn>
                  <a:cxn ang="0">
                    <a:pos x="T6" y="T7"/>
                  </a:cxn>
                  <a:cxn ang="0">
                    <a:pos x="T8" y="T9"/>
                  </a:cxn>
                </a:cxnLst>
                <a:rect l="0" t="0" r="r" b="b"/>
                <a:pathLst>
                  <a:path w="73" h="250">
                    <a:moveTo>
                      <a:pt x="73" y="6"/>
                    </a:moveTo>
                    <a:lnTo>
                      <a:pt x="44" y="250"/>
                    </a:lnTo>
                    <a:lnTo>
                      <a:pt x="0" y="244"/>
                    </a:lnTo>
                    <a:lnTo>
                      <a:pt x="31" y="0"/>
                    </a:lnTo>
                    <a:lnTo>
                      <a:pt x="73"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53" name="Freeform 186">
                <a:extLst>
                  <a:ext uri="{FF2B5EF4-FFF2-40B4-BE49-F238E27FC236}">
                    <a16:creationId xmlns:a16="http://schemas.microsoft.com/office/drawing/2014/main" id="{B1475F85-D84D-4B43-922B-B6CFF74EF0F6}"/>
                  </a:ext>
                </a:extLst>
              </p:cNvPr>
              <p:cNvSpPr>
                <a:spLocks/>
              </p:cNvSpPr>
              <p:nvPr/>
            </p:nvSpPr>
            <p:spPr bwMode="auto">
              <a:xfrm>
                <a:off x="6286501" y="1792288"/>
                <a:ext cx="36513" cy="131763"/>
              </a:xfrm>
              <a:custGeom>
                <a:avLst/>
                <a:gdLst>
                  <a:gd name="T0" fmla="*/ 67 w 67"/>
                  <a:gd name="T1" fmla="*/ 4 h 249"/>
                  <a:gd name="T2" fmla="*/ 42 w 67"/>
                  <a:gd name="T3" fmla="*/ 249 h 249"/>
                  <a:gd name="T4" fmla="*/ 0 w 67"/>
                  <a:gd name="T5" fmla="*/ 245 h 249"/>
                  <a:gd name="T6" fmla="*/ 24 w 67"/>
                  <a:gd name="T7" fmla="*/ 0 h 249"/>
                  <a:gd name="T8" fmla="*/ 67 w 67"/>
                  <a:gd name="T9" fmla="*/ 4 h 249"/>
                </a:gdLst>
                <a:ahLst/>
                <a:cxnLst>
                  <a:cxn ang="0">
                    <a:pos x="T0" y="T1"/>
                  </a:cxn>
                  <a:cxn ang="0">
                    <a:pos x="T2" y="T3"/>
                  </a:cxn>
                  <a:cxn ang="0">
                    <a:pos x="T4" y="T5"/>
                  </a:cxn>
                  <a:cxn ang="0">
                    <a:pos x="T6" y="T7"/>
                  </a:cxn>
                  <a:cxn ang="0">
                    <a:pos x="T8" y="T9"/>
                  </a:cxn>
                </a:cxnLst>
                <a:rect l="0" t="0" r="r" b="b"/>
                <a:pathLst>
                  <a:path w="67" h="249">
                    <a:moveTo>
                      <a:pt x="67" y="4"/>
                    </a:moveTo>
                    <a:lnTo>
                      <a:pt x="42" y="249"/>
                    </a:lnTo>
                    <a:lnTo>
                      <a:pt x="0" y="245"/>
                    </a:lnTo>
                    <a:lnTo>
                      <a:pt x="24" y="0"/>
                    </a:lnTo>
                    <a:lnTo>
                      <a:pt x="67"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54" name="Freeform 187">
                <a:extLst>
                  <a:ext uri="{FF2B5EF4-FFF2-40B4-BE49-F238E27FC236}">
                    <a16:creationId xmlns:a16="http://schemas.microsoft.com/office/drawing/2014/main" id="{68FA3D54-6B12-4EC2-AED7-FEC8A784658F}"/>
                  </a:ext>
                </a:extLst>
              </p:cNvPr>
              <p:cNvSpPr>
                <a:spLocks/>
              </p:cNvSpPr>
              <p:nvPr/>
            </p:nvSpPr>
            <p:spPr bwMode="auto">
              <a:xfrm>
                <a:off x="6245226" y="1785938"/>
                <a:ext cx="31750" cy="133350"/>
              </a:xfrm>
              <a:custGeom>
                <a:avLst/>
                <a:gdLst>
                  <a:gd name="T0" fmla="*/ 61 w 61"/>
                  <a:gd name="T1" fmla="*/ 3 h 250"/>
                  <a:gd name="T2" fmla="*/ 43 w 61"/>
                  <a:gd name="T3" fmla="*/ 250 h 250"/>
                  <a:gd name="T4" fmla="*/ 0 w 61"/>
                  <a:gd name="T5" fmla="*/ 246 h 250"/>
                  <a:gd name="T6" fmla="*/ 18 w 61"/>
                  <a:gd name="T7" fmla="*/ 0 h 250"/>
                  <a:gd name="T8" fmla="*/ 61 w 61"/>
                  <a:gd name="T9" fmla="*/ 3 h 250"/>
                </a:gdLst>
                <a:ahLst/>
                <a:cxnLst>
                  <a:cxn ang="0">
                    <a:pos x="T0" y="T1"/>
                  </a:cxn>
                  <a:cxn ang="0">
                    <a:pos x="T2" y="T3"/>
                  </a:cxn>
                  <a:cxn ang="0">
                    <a:pos x="T4" y="T5"/>
                  </a:cxn>
                  <a:cxn ang="0">
                    <a:pos x="T6" y="T7"/>
                  </a:cxn>
                  <a:cxn ang="0">
                    <a:pos x="T8" y="T9"/>
                  </a:cxn>
                </a:cxnLst>
                <a:rect l="0" t="0" r="r" b="b"/>
                <a:pathLst>
                  <a:path w="61" h="250">
                    <a:moveTo>
                      <a:pt x="61" y="3"/>
                    </a:moveTo>
                    <a:lnTo>
                      <a:pt x="43" y="250"/>
                    </a:lnTo>
                    <a:lnTo>
                      <a:pt x="0" y="246"/>
                    </a:lnTo>
                    <a:lnTo>
                      <a:pt x="18" y="0"/>
                    </a:lnTo>
                    <a:lnTo>
                      <a:pt x="61"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55" name="Freeform 188">
                <a:extLst>
                  <a:ext uri="{FF2B5EF4-FFF2-40B4-BE49-F238E27FC236}">
                    <a16:creationId xmlns:a16="http://schemas.microsoft.com/office/drawing/2014/main" id="{668932D6-948A-48DC-AA8C-929D1DD85C3A}"/>
                  </a:ext>
                </a:extLst>
              </p:cNvPr>
              <p:cNvSpPr>
                <a:spLocks/>
              </p:cNvSpPr>
              <p:nvPr/>
            </p:nvSpPr>
            <p:spPr bwMode="auto">
              <a:xfrm>
                <a:off x="6202363" y="1782763"/>
                <a:ext cx="28575" cy="131763"/>
              </a:xfrm>
              <a:custGeom>
                <a:avLst/>
                <a:gdLst>
                  <a:gd name="T0" fmla="*/ 54 w 54"/>
                  <a:gd name="T1" fmla="*/ 3 h 249"/>
                  <a:gd name="T2" fmla="*/ 42 w 54"/>
                  <a:gd name="T3" fmla="*/ 249 h 249"/>
                  <a:gd name="T4" fmla="*/ 0 w 54"/>
                  <a:gd name="T5" fmla="*/ 246 h 249"/>
                  <a:gd name="T6" fmla="*/ 12 w 54"/>
                  <a:gd name="T7" fmla="*/ 0 h 249"/>
                  <a:gd name="T8" fmla="*/ 54 w 54"/>
                  <a:gd name="T9" fmla="*/ 3 h 249"/>
                </a:gdLst>
                <a:ahLst/>
                <a:cxnLst>
                  <a:cxn ang="0">
                    <a:pos x="T0" y="T1"/>
                  </a:cxn>
                  <a:cxn ang="0">
                    <a:pos x="T2" y="T3"/>
                  </a:cxn>
                  <a:cxn ang="0">
                    <a:pos x="T4" y="T5"/>
                  </a:cxn>
                  <a:cxn ang="0">
                    <a:pos x="T6" y="T7"/>
                  </a:cxn>
                  <a:cxn ang="0">
                    <a:pos x="T8" y="T9"/>
                  </a:cxn>
                </a:cxnLst>
                <a:rect l="0" t="0" r="r" b="b"/>
                <a:pathLst>
                  <a:path w="54" h="249">
                    <a:moveTo>
                      <a:pt x="54" y="3"/>
                    </a:moveTo>
                    <a:lnTo>
                      <a:pt x="42" y="249"/>
                    </a:lnTo>
                    <a:lnTo>
                      <a:pt x="0" y="246"/>
                    </a:lnTo>
                    <a:lnTo>
                      <a:pt x="12" y="0"/>
                    </a:lnTo>
                    <a:lnTo>
                      <a:pt x="54"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56" name="Freeform 189">
                <a:extLst>
                  <a:ext uri="{FF2B5EF4-FFF2-40B4-BE49-F238E27FC236}">
                    <a16:creationId xmlns:a16="http://schemas.microsoft.com/office/drawing/2014/main" id="{E404209E-6BBC-4160-AFC9-CB866EB9E8A2}"/>
                  </a:ext>
                </a:extLst>
              </p:cNvPr>
              <p:cNvSpPr>
                <a:spLocks/>
              </p:cNvSpPr>
              <p:nvPr/>
            </p:nvSpPr>
            <p:spPr bwMode="auto">
              <a:xfrm>
                <a:off x="6159501" y="1779588"/>
                <a:ext cx="26988" cy="131763"/>
              </a:xfrm>
              <a:custGeom>
                <a:avLst/>
                <a:gdLst>
                  <a:gd name="T0" fmla="*/ 49 w 49"/>
                  <a:gd name="T1" fmla="*/ 1 h 249"/>
                  <a:gd name="T2" fmla="*/ 44 w 49"/>
                  <a:gd name="T3" fmla="*/ 249 h 249"/>
                  <a:gd name="T4" fmla="*/ 0 w 49"/>
                  <a:gd name="T5" fmla="*/ 247 h 249"/>
                  <a:gd name="T6" fmla="*/ 5 w 49"/>
                  <a:gd name="T7" fmla="*/ 0 h 249"/>
                  <a:gd name="T8" fmla="*/ 49 w 49"/>
                  <a:gd name="T9" fmla="*/ 1 h 249"/>
                </a:gdLst>
                <a:ahLst/>
                <a:cxnLst>
                  <a:cxn ang="0">
                    <a:pos x="T0" y="T1"/>
                  </a:cxn>
                  <a:cxn ang="0">
                    <a:pos x="T2" y="T3"/>
                  </a:cxn>
                  <a:cxn ang="0">
                    <a:pos x="T4" y="T5"/>
                  </a:cxn>
                  <a:cxn ang="0">
                    <a:pos x="T6" y="T7"/>
                  </a:cxn>
                  <a:cxn ang="0">
                    <a:pos x="T8" y="T9"/>
                  </a:cxn>
                </a:cxnLst>
                <a:rect l="0" t="0" r="r" b="b"/>
                <a:pathLst>
                  <a:path w="49" h="249">
                    <a:moveTo>
                      <a:pt x="49" y="1"/>
                    </a:moveTo>
                    <a:lnTo>
                      <a:pt x="44" y="249"/>
                    </a:lnTo>
                    <a:lnTo>
                      <a:pt x="0" y="247"/>
                    </a:lnTo>
                    <a:lnTo>
                      <a:pt x="5" y="0"/>
                    </a:lnTo>
                    <a:lnTo>
                      <a:pt x="4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57" name="Freeform 190">
                <a:extLst>
                  <a:ext uri="{FF2B5EF4-FFF2-40B4-BE49-F238E27FC236}">
                    <a16:creationId xmlns:a16="http://schemas.microsoft.com/office/drawing/2014/main" id="{88560F42-C034-435A-8761-F7E40837F660}"/>
                  </a:ext>
                </a:extLst>
              </p:cNvPr>
              <p:cNvSpPr>
                <a:spLocks/>
              </p:cNvSpPr>
              <p:nvPr/>
            </p:nvSpPr>
            <p:spPr bwMode="auto">
              <a:xfrm>
                <a:off x="6118226" y="1779588"/>
                <a:ext cx="22225" cy="130175"/>
              </a:xfrm>
              <a:custGeom>
                <a:avLst/>
                <a:gdLst>
                  <a:gd name="T0" fmla="*/ 43 w 43"/>
                  <a:gd name="T1" fmla="*/ 0 h 247"/>
                  <a:gd name="T2" fmla="*/ 43 w 43"/>
                  <a:gd name="T3" fmla="*/ 247 h 247"/>
                  <a:gd name="T4" fmla="*/ 1 w 43"/>
                  <a:gd name="T5" fmla="*/ 247 h 247"/>
                  <a:gd name="T6" fmla="*/ 0 w 43"/>
                  <a:gd name="T7" fmla="*/ 1 h 247"/>
                  <a:gd name="T8" fmla="*/ 43 w 43"/>
                  <a:gd name="T9" fmla="*/ 0 h 247"/>
                </a:gdLst>
                <a:ahLst/>
                <a:cxnLst>
                  <a:cxn ang="0">
                    <a:pos x="T0" y="T1"/>
                  </a:cxn>
                  <a:cxn ang="0">
                    <a:pos x="T2" y="T3"/>
                  </a:cxn>
                  <a:cxn ang="0">
                    <a:pos x="T4" y="T5"/>
                  </a:cxn>
                  <a:cxn ang="0">
                    <a:pos x="T6" y="T7"/>
                  </a:cxn>
                  <a:cxn ang="0">
                    <a:pos x="T8" y="T9"/>
                  </a:cxn>
                </a:cxnLst>
                <a:rect l="0" t="0" r="r" b="b"/>
                <a:pathLst>
                  <a:path w="43" h="247">
                    <a:moveTo>
                      <a:pt x="43" y="0"/>
                    </a:moveTo>
                    <a:lnTo>
                      <a:pt x="43" y="247"/>
                    </a:lnTo>
                    <a:lnTo>
                      <a:pt x="1" y="247"/>
                    </a:lnTo>
                    <a:lnTo>
                      <a:pt x="0" y="1"/>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58" name="Freeform 191">
                <a:extLst>
                  <a:ext uri="{FF2B5EF4-FFF2-40B4-BE49-F238E27FC236}">
                    <a16:creationId xmlns:a16="http://schemas.microsoft.com/office/drawing/2014/main" id="{CF0342A7-07DF-4898-9648-22DD711DB508}"/>
                  </a:ext>
                </a:extLst>
              </p:cNvPr>
              <p:cNvSpPr>
                <a:spLocks/>
              </p:cNvSpPr>
              <p:nvPr/>
            </p:nvSpPr>
            <p:spPr bwMode="auto">
              <a:xfrm>
                <a:off x="6072188" y="1779588"/>
                <a:ext cx="26988" cy="130175"/>
              </a:xfrm>
              <a:custGeom>
                <a:avLst/>
                <a:gdLst>
                  <a:gd name="T0" fmla="*/ 42 w 50"/>
                  <a:gd name="T1" fmla="*/ 0 h 247"/>
                  <a:gd name="T2" fmla="*/ 50 w 50"/>
                  <a:gd name="T3" fmla="*/ 246 h 247"/>
                  <a:gd name="T4" fmla="*/ 7 w 50"/>
                  <a:gd name="T5" fmla="*/ 247 h 247"/>
                  <a:gd name="T6" fmla="*/ 0 w 50"/>
                  <a:gd name="T7" fmla="*/ 1 h 247"/>
                  <a:gd name="T8" fmla="*/ 42 w 50"/>
                  <a:gd name="T9" fmla="*/ 0 h 247"/>
                </a:gdLst>
                <a:ahLst/>
                <a:cxnLst>
                  <a:cxn ang="0">
                    <a:pos x="T0" y="T1"/>
                  </a:cxn>
                  <a:cxn ang="0">
                    <a:pos x="T2" y="T3"/>
                  </a:cxn>
                  <a:cxn ang="0">
                    <a:pos x="T4" y="T5"/>
                  </a:cxn>
                  <a:cxn ang="0">
                    <a:pos x="T6" y="T7"/>
                  </a:cxn>
                  <a:cxn ang="0">
                    <a:pos x="T8" y="T9"/>
                  </a:cxn>
                </a:cxnLst>
                <a:rect l="0" t="0" r="r" b="b"/>
                <a:pathLst>
                  <a:path w="50" h="247">
                    <a:moveTo>
                      <a:pt x="42" y="0"/>
                    </a:moveTo>
                    <a:lnTo>
                      <a:pt x="50" y="246"/>
                    </a:lnTo>
                    <a:lnTo>
                      <a:pt x="7" y="247"/>
                    </a:lnTo>
                    <a:lnTo>
                      <a:pt x="0" y="1"/>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59" name="Freeform 192">
                <a:extLst>
                  <a:ext uri="{FF2B5EF4-FFF2-40B4-BE49-F238E27FC236}">
                    <a16:creationId xmlns:a16="http://schemas.microsoft.com/office/drawing/2014/main" id="{C860B34A-8CAB-4865-B4DE-F38EB27DC43E}"/>
                  </a:ext>
                </a:extLst>
              </p:cNvPr>
              <p:cNvSpPr>
                <a:spLocks/>
              </p:cNvSpPr>
              <p:nvPr/>
            </p:nvSpPr>
            <p:spPr bwMode="auto">
              <a:xfrm>
                <a:off x="6026151" y="1779588"/>
                <a:ext cx="30163" cy="130175"/>
              </a:xfrm>
              <a:custGeom>
                <a:avLst/>
                <a:gdLst>
                  <a:gd name="T0" fmla="*/ 42 w 56"/>
                  <a:gd name="T1" fmla="*/ 0 h 248"/>
                  <a:gd name="T2" fmla="*/ 56 w 56"/>
                  <a:gd name="T3" fmla="*/ 247 h 248"/>
                  <a:gd name="T4" fmla="*/ 14 w 56"/>
                  <a:gd name="T5" fmla="*/ 248 h 248"/>
                  <a:gd name="T6" fmla="*/ 0 w 56"/>
                  <a:gd name="T7" fmla="*/ 2 h 248"/>
                  <a:gd name="T8" fmla="*/ 42 w 56"/>
                  <a:gd name="T9" fmla="*/ 0 h 248"/>
                </a:gdLst>
                <a:ahLst/>
                <a:cxnLst>
                  <a:cxn ang="0">
                    <a:pos x="T0" y="T1"/>
                  </a:cxn>
                  <a:cxn ang="0">
                    <a:pos x="T2" y="T3"/>
                  </a:cxn>
                  <a:cxn ang="0">
                    <a:pos x="T4" y="T5"/>
                  </a:cxn>
                  <a:cxn ang="0">
                    <a:pos x="T6" y="T7"/>
                  </a:cxn>
                  <a:cxn ang="0">
                    <a:pos x="T8" y="T9"/>
                  </a:cxn>
                </a:cxnLst>
                <a:rect l="0" t="0" r="r" b="b"/>
                <a:pathLst>
                  <a:path w="56" h="248">
                    <a:moveTo>
                      <a:pt x="42" y="0"/>
                    </a:moveTo>
                    <a:lnTo>
                      <a:pt x="56" y="247"/>
                    </a:lnTo>
                    <a:lnTo>
                      <a:pt x="14" y="248"/>
                    </a:lnTo>
                    <a:lnTo>
                      <a:pt x="0" y="2"/>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60" name="Freeform 193">
                <a:extLst>
                  <a:ext uri="{FF2B5EF4-FFF2-40B4-BE49-F238E27FC236}">
                    <a16:creationId xmlns:a16="http://schemas.microsoft.com/office/drawing/2014/main" id="{DC9C288F-6DCD-4EE0-92B0-282D87BB8951}"/>
                  </a:ext>
                </a:extLst>
              </p:cNvPr>
              <p:cNvSpPr>
                <a:spLocks/>
              </p:cNvSpPr>
              <p:nvPr/>
            </p:nvSpPr>
            <p:spPr bwMode="auto">
              <a:xfrm>
                <a:off x="5981701" y="1781176"/>
                <a:ext cx="33338" cy="131763"/>
              </a:xfrm>
              <a:custGeom>
                <a:avLst/>
                <a:gdLst>
                  <a:gd name="T0" fmla="*/ 42 w 63"/>
                  <a:gd name="T1" fmla="*/ 0 h 250"/>
                  <a:gd name="T2" fmla="*/ 63 w 63"/>
                  <a:gd name="T3" fmla="*/ 246 h 250"/>
                  <a:gd name="T4" fmla="*/ 19 w 63"/>
                  <a:gd name="T5" fmla="*/ 250 h 250"/>
                  <a:gd name="T6" fmla="*/ 0 w 63"/>
                  <a:gd name="T7" fmla="*/ 4 h 250"/>
                  <a:gd name="T8" fmla="*/ 42 w 63"/>
                  <a:gd name="T9" fmla="*/ 0 h 250"/>
                </a:gdLst>
                <a:ahLst/>
                <a:cxnLst>
                  <a:cxn ang="0">
                    <a:pos x="T0" y="T1"/>
                  </a:cxn>
                  <a:cxn ang="0">
                    <a:pos x="T2" y="T3"/>
                  </a:cxn>
                  <a:cxn ang="0">
                    <a:pos x="T4" y="T5"/>
                  </a:cxn>
                  <a:cxn ang="0">
                    <a:pos x="T6" y="T7"/>
                  </a:cxn>
                  <a:cxn ang="0">
                    <a:pos x="T8" y="T9"/>
                  </a:cxn>
                </a:cxnLst>
                <a:rect l="0" t="0" r="r" b="b"/>
                <a:pathLst>
                  <a:path w="63" h="250">
                    <a:moveTo>
                      <a:pt x="42" y="0"/>
                    </a:moveTo>
                    <a:lnTo>
                      <a:pt x="63" y="246"/>
                    </a:lnTo>
                    <a:lnTo>
                      <a:pt x="19" y="250"/>
                    </a:lnTo>
                    <a:lnTo>
                      <a:pt x="0" y="4"/>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61" name="Freeform 194">
                <a:extLst>
                  <a:ext uri="{FF2B5EF4-FFF2-40B4-BE49-F238E27FC236}">
                    <a16:creationId xmlns:a16="http://schemas.microsoft.com/office/drawing/2014/main" id="{A7A26DEF-99B9-413B-9D04-9959FB65A2E0}"/>
                  </a:ext>
                </a:extLst>
              </p:cNvPr>
              <p:cNvSpPr>
                <a:spLocks/>
              </p:cNvSpPr>
              <p:nvPr/>
            </p:nvSpPr>
            <p:spPr bwMode="auto">
              <a:xfrm>
                <a:off x="5935663" y="1784351"/>
                <a:ext cx="36513" cy="131763"/>
              </a:xfrm>
              <a:custGeom>
                <a:avLst/>
                <a:gdLst>
                  <a:gd name="T0" fmla="*/ 42 w 68"/>
                  <a:gd name="T1" fmla="*/ 0 h 250"/>
                  <a:gd name="T2" fmla="*/ 68 w 68"/>
                  <a:gd name="T3" fmla="*/ 245 h 250"/>
                  <a:gd name="T4" fmla="*/ 26 w 68"/>
                  <a:gd name="T5" fmla="*/ 250 h 250"/>
                  <a:gd name="T6" fmla="*/ 0 w 68"/>
                  <a:gd name="T7" fmla="*/ 4 h 250"/>
                  <a:gd name="T8" fmla="*/ 42 w 68"/>
                  <a:gd name="T9" fmla="*/ 0 h 250"/>
                </a:gdLst>
                <a:ahLst/>
                <a:cxnLst>
                  <a:cxn ang="0">
                    <a:pos x="T0" y="T1"/>
                  </a:cxn>
                  <a:cxn ang="0">
                    <a:pos x="T2" y="T3"/>
                  </a:cxn>
                  <a:cxn ang="0">
                    <a:pos x="T4" y="T5"/>
                  </a:cxn>
                  <a:cxn ang="0">
                    <a:pos x="T6" y="T7"/>
                  </a:cxn>
                  <a:cxn ang="0">
                    <a:pos x="T8" y="T9"/>
                  </a:cxn>
                </a:cxnLst>
                <a:rect l="0" t="0" r="r" b="b"/>
                <a:pathLst>
                  <a:path w="68" h="250">
                    <a:moveTo>
                      <a:pt x="42" y="0"/>
                    </a:moveTo>
                    <a:lnTo>
                      <a:pt x="68" y="245"/>
                    </a:lnTo>
                    <a:lnTo>
                      <a:pt x="26" y="250"/>
                    </a:lnTo>
                    <a:lnTo>
                      <a:pt x="0" y="4"/>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62" name="Freeform 195">
                <a:extLst>
                  <a:ext uri="{FF2B5EF4-FFF2-40B4-BE49-F238E27FC236}">
                    <a16:creationId xmlns:a16="http://schemas.microsoft.com/office/drawing/2014/main" id="{962103ED-BD36-4F65-BEDD-09E396769AA8}"/>
                  </a:ext>
                </a:extLst>
              </p:cNvPr>
              <p:cNvSpPr>
                <a:spLocks/>
              </p:cNvSpPr>
              <p:nvPr/>
            </p:nvSpPr>
            <p:spPr bwMode="auto">
              <a:xfrm>
                <a:off x="5889626" y="1787526"/>
                <a:ext cx="39688" cy="133350"/>
              </a:xfrm>
              <a:custGeom>
                <a:avLst/>
                <a:gdLst>
                  <a:gd name="T0" fmla="*/ 43 w 75"/>
                  <a:gd name="T1" fmla="*/ 0 h 250"/>
                  <a:gd name="T2" fmla="*/ 75 w 75"/>
                  <a:gd name="T3" fmla="*/ 245 h 250"/>
                  <a:gd name="T4" fmla="*/ 32 w 75"/>
                  <a:gd name="T5" fmla="*/ 250 h 250"/>
                  <a:gd name="T6" fmla="*/ 0 w 75"/>
                  <a:gd name="T7" fmla="*/ 6 h 250"/>
                  <a:gd name="T8" fmla="*/ 43 w 75"/>
                  <a:gd name="T9" fmla="*/ 0 h 250"/>
                </a:gdLst>
                <a:ahLst/>
                <a:cxnLst>
                  <a:cxn ang="0">
                    <a:pos x="T0" y="T1"/>
                  </a:cxn>
                  <a:cxn ang="0">
                    <a:pos x="T2" y="T3"/>
                  </a:cxn>
                  <a:cxn ang="0">
                    <a:pos x="T4" y="T5"/>
                  </a:cxn>
                  <a:cxn ang="0">
                    <a:pos x="T6" y="T7"/>
                  </a:cxn>
                  <a:cxn ang="0">
                    <a:pos x="T8" y="T9"/>
                  </a:cxn>
                </a:cxnLst>
                <a:rect l="0" t="0" r="r" b="b"/>
                <a:pathLst>
                  <a:path w="75" h="250">
                    <a:moveTo>
                      <a:pt x="43" y="0"/>
                    </a:moveTo>
                    <a:lnTo>
                      <a:pt x="75" y="245"/>
                    </a:lnTo>
                    <a:lnTo>
                      <a:pt x="32" y="250"/>
                    </a:lnTo>
                    <a:lnTo>
                      <a:pt x="0" y="6"/>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63" name="Freeform 196">
                <a:extLst>
                  <a:ext uri="{FF2B5EF4-FFF2-40B4-BE49-F238E27FC236}">
                    <a16:creationId xmlns:a16="http://schemas.microsoft.com/office/drawing/2014/main" id="{8FEA4FFC-80C4-4652-A759-C3806DC60C9B}"/>
                  </a:ext>
                </a:extLst>
              </p:cNvPr>
              <p:cNvSpPr>
                <a:spLocks/>
              </p:cNvSpPr>
              <p:nvPr/>
            </p:nvSpPr>
            <p:spPr bwMode="auto">
              <a:xfrm>
                <a:off x="5845176" y="1793876"/>
                <a:ext cx="42863" cy="131763"/>
              </a:xfrm>
              <a:custGeom>
                <a:avLst/>
                <a:gdLst>
                  <a:gd name="T0" fmla="*/ 43 w 81"/>
                  <a:gd name="T1" fmla="*/ 0 h 250"/>
                  <a:gd name="T2" fmla="*/ 81 w 81"/>
                  <a:gd name="T3" fmla="*/ 243 h 250"/>
                  <a:gd name="T4" fmla="*/ 39 w 81"/>
                  <a:gd name="T5" fmla="*/ 250 h 250"/>
                  <a:gd name="T6" fmla="*/ 0 w 81"/>
                  <a:gd name="T7" fmla="*/ 6 h 250"/>
                  <a:gd name="T8" fmla="*/ 43 w 81"/>
                  <a:gd name="T9" fmla="*/ 0 h 250"/>
                </a:gdLst>
                <a:ahLst/>
                <a:cxnLst>
                  <a:cxn ang="0">
                    <a:pos x="T0" y="T1"/>
                  </a:cxn>
                  <a:cxn ang="0">
                    <a:pos x="T2" y="T3"/>
                  </a:cxn>
                  <a:cxn ang="0">
                    <a:pos x="T4" y="T5"/>
                  </a:cxn>
                  <a:cxn ang="0">
                    <a:pos x="T6" y="T7"/>
                  </a:cxn>
                  <a:cxn ang="0">
                    <a:pos x="T8" y="T9"/>
                  </a:cxn>
                </a:cxnLst>
                <a:rect l="0" t="0" r="r" b="b"/>
                <a:pathLst>
                  <a:path w="81" h="250">
                    <a:moveTo>
                      <a:pt x="43" y="0"/>
                    </a:moveTo>
                    <a:lnTo>
                      <a:pt x="81" y="243"/>
                    </a:lnTo>
                    <a:lnTo>
                      <a:pt x="39" y="250"/>
                    </a:lnTo>
                    <a:lnTo>
                      <a:pt x="0" y="6"/>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grpSp>
        <p:grpSp>
          <p:nvGrpSpPr>
            <p:cNvPr id="405" name="Group 404">
              <a:extLst>
                <a:ext uri="{FF2B5EF4-FFF2-40B4-BE49-F238E27FC236}">
                  <a16:creationId xmlns:a16="http://schemas.microsoft.com/office/drawing/2014/main" id="{21FD98FB-9051-499E-96E6-3C8576F57F58}"/>
                </a:ext>
              </a:extLst>
            </p:cNvPr>
            <p:cNvGrpSpPr/>
            <p:nvPr/>
          </p:nvGrpSpPr>
          <p:grpSpPr>
            <a:xfrm>
              <a:off x="6384926" y="4635501"/>
              <a:ext cx="1019175" cy="657225"/>
              <a:chOff x="6384926" y="4635501"/>
              <a:chExt cx="1019175" cy="657225"/>
            </a:xfrm>
            <a:grpFill/>
          </p:grpSpPr>
          <p:sp>
            <p:nvSpPr>
              <p:cNvPr id="428" name="Freeform 94">
                <a:extLst>
                  <a:ext uri="{FF2B5EF4-FFF2-40B4-BE49-F238E27FC236}">
                    <a16:creationId xmlns:a16="http://schemas.microsoft.com/office/drawing/2014/main" id="{8FDD80D4-6023-4FDB-BD12-513D54BDDE57}"/>
                  </a:ext>
                </a:extLst>
              </p:cNvPr>
              <p:cNvSpPr>
                <a:spLocks/>
              </p:cNvSpPr>
              <p:nvPr/>
            </p:nvSpPr>
            <p:spPr bwMode="auto">
              <a:xfrm>
                <a:off x="6384926" y="5160963"/>
                <a:ext cx="49213" cy="131763"/>
              </a:xfrm>
              <a:custGeom>
                <a:avLst/>
                <a:gdLst>
                  <a:gd name="T0" fmla="*/ 52 w 94"/>
                  <a:gd name="T1" fmla="*/ 250 h 250"/>
                  <a:gd name="T2" fmla="*/ 0 w 94"/>
                  <a:gd name="T3" fmla="*/ 9 h 250"/>
                  <a:gd name="T4" fmla="*/ 41 w 94"/>
                  <a:gd name="T5" fmla="*/ 0 h 250"/>
                  <a:gd name="T6" fmla="*/ 94 w 94"/>
                  <a:gd name="T7" fmla="*/ 241 h 250"/>
                  <a:gd name="T8" fmla="*/ 52 w 94"/>
                  <a:gd name="T9" fmla="*/ 250 h 250"/>
                </a:gdLst>
                <a:ahLst/>
                <a:cxnLst>
                  <a:cxn ang="0">
                    <a:pos x="T0" y="T1"/>
                  </a:cxn>
                  <a:cxn ang="0">
                    <a:pos x="T2" y="T3"/>
                  </a:cxn>
                  <a:cxn ang="0">
                    <a:pos x="T4" y="T5"/>
                  </a:cxn>
                  <a:cxn ang="0">
                    <a:pos x="T6" y="T7"/>
                  </a:cxn>
                  <a:cxn ang="0">
                    <a:pos x="T8" y="T9"/>
                  </a:cxn>
                </a:cxnLst>
                <a:rect l="0" t="0" r="r" b="b"/>
                <a:pathLst>
                  <a:path w="94" h="250">
                    <a:moveTo>
                      <a:pt x="52" y="250"/>
                    </a:moveTo>
                    <a:lnTo>
                      <a:pt x="0" y="9"/>
                    </a:lnTo>
                    <a:lnTo>
                      <a:pt x="41" y="0"/>
                    </a:lnTo>
                    <a:lnTo>
                      <a:pt x="94" y="241"/>
                    </a:lnTo>
                    <a:lnTo>
                      <a:pt x="52" y="2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29" name="Freeform 95">
                <a:extLst>
                  <a:ext uri="{FF2B5EF4-FFF2-40B4-BE49-F238E27FC236}">
                    <a16:creationId xmlns:a16="http://schemas.microsoft.com/office/drawing/2014/main" id="{27857B39-A761-4C68-B74A-F31F1FE4C4D3}"/>
                  </a:ext>
                </a:extLst>
              </p:cNvPr>
              <p:cNvSpPr>
                <a:spLocks/>
              </p:cNvSpPr>
              <p:nvPr/>
            </p:nvSpPr>
            <p:spPr bwMode="auto">
              <a:xfrm>
                <a:off x="6426201" y="5153026"/>
                <a:ext cx="52388" cy="131763"/>
              </a:xfrm>
              <a:custGeom>
                <a:avLst/>
                <a:gdLst>
                  <a:gd name="T0" fmla="*/ 57 w 98"/>
                  <a:gd name="T1" fmla="*/ 249 h 249"/>
                  <a:gd name="T2" fmla="*/ 0 w 98"/>
                  <a:gd name="T3" fmla="*/ 10 h 249"/>
                  <a:gd name="T4" fmla="*/ 41 w 98"/>
                  <a:gd name="T5" fmla="*/ 0 h 249"/>
                  <a:gd name="T6" fmla="*/ 98 w 98"/>
                  <a:gd name="T7" fmla="*/ 239 h 249"/>
                  <a:gd name="T8" fmla="*/ 57 w 98"/>
                  <a:gd name="T9" fmla="*/ 249 h 249"/>
                </a:gdLst>
                <a:ahLst/>
                <a:cxnLst>
                  <a:cxn ang="0">
                    <a:pos x="T0" y="T1"/>
                  </a:cxn>
                  <a:cxn ang="0">
                    <a:pos x="T2" y="T3"/>
                  </a:cxn>
                  <a:cxn ang="0">
                    <a:pos x="T4" y="T5"/>
                  </a:cxn>
                  <a:cxn ang="0">
                    <a:pos x="T6" y="T7"/>
                  </a:cxn>
                  <a:cxn ang="0">
                    <a:pos x="T8" y="T9"/>
                  </a:cxn>
                </a:cxnLst>
                <a:rect l="0" t="0" r="r" b="b"/>
                <a:pathLst>
                  <a:path w="98" h="249">
                    <a:moveTo>
                      <a:pt x="57" y="249"/>
                    </a:moveTo>
                    <a:lnTo>
                      <a:pt x="0" y="10"/>
                    </a:lnTo>
                    <a:lnTo>
                      <a:pt x="41" y="0"/>
                    </a:lnTo>
                    <a:lnTo>
                      <a:pt x="98" y="239"/>
                    </a:lnTo>
                    <a:lnTo>
                      <a:pt x="57" y="2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30" name="Freeform 96">
                <a:extLst>
                  <a:ext uri="{FF2B5EF4-FFF2-40B4-BE49-F238E27FC236}">
                    <a16:creationId xmlns:a16="http://schemas.microsoft.com/office/drawing/2014/main" id="{A3DD65D8-0C49-4CC5-B096-28198F6F065C}"/>
                  </a:ext>
                </a:extLst>
              </p:cNvPr>
              <p:cNvSpPr>
                <a:spLocks/>
              </p:cNvSpPr>
              <p:nvPr/>
            </p:nvSpPr>
            <p:spPr bwMode="auto">
              <a:xfrm>
                <a:off x="6467476" y="5141913"/>
                <a:ext cx="55563" cy="131763"/>
              </a:xfrm>
              <a:custGeom>
                <a:avLst/>
                <a:gdLst>
                  <a:gd name="T0" fmla="*/ 64 w 105"/>
                  <a:gd name="T1" fmla="*/ 249 h 249"/>
                  <a:gd name="T2" fmla="*/ 0 w 105"/>
                  <a:gd name="T3" fmla="*/ 12 h 249"/>
                  <a:gd name="T4" fmla="*/ 41 w 105"/>
                  <a:gd name="T5" fmla="*/ 0 h 249"/>
                  <a:gd name="T6" fmla="*/ 105 w 105"/>
                  <a:gd name="T7" fmla="*/ 239 h 249"/>
                  <a:gd name="T8" fmla="*/ 64 w 105"/>
                  <a:gd name="T9" fmla="*/ 249 h 249"/>
                </a:gdLst>
                <a:ahLst/>
                <a:cxnLst>
                  <a:cxn ang="0">
                    <a:pos x="T0" y="T1"/>
                  </a:cxn>
                  <a:cxn ang="0">
                    <a:pos x="T2" y="T3"/>
                  </a:cxn>
                  <a:cxn ang="0">
                    <a:pos x="T4" y="T5"/>
                  </a:cxn>
                  <a:cxn ang="0">
                    <a:pos x="T6" y="T7"/>
                  </a:cxn>
                  <a:cxn ang="0">
                    <a:pos x="T8" y="T9"/>
                  </a:cxn>
                </a:cxnLst>
                <a:rect l="0" t="0" r="r" b="b"/>
                <a:pathLst>
                  <a:path w="105" h="249">
                    <a:moveTo>
                      <a:pt x="64" y="249"/>
                    </a:moveTo>
                    <a:lnTo>
                      <a:pt x="0" y="12"/>
                    </a:lnTo>
                    <a:lnTo>
                      <a:pt x="41" y="0"/>
                    </a:lnTo>
                    <a:lnTo>
                      <a:pt x="105" y="239"/>
                    </a:lnTo>
                    <a:lnTo>
                      <a:pt x="64" y="2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31" name="Freeform 97">
                <a:extLst>
                  <a:ext uri="{FF2B5EF4-FFF2-40B4-BE49-F238E27FC236}">
                    <a16:creationId xmlns:a16="http://schemas.microsoft.com/office/drawing/2014/main" id="{E86E7D15-108D-46F6-847E-972BB660750B}"/>
                  </a:ext>
                </a:extLst>
              </p:cNvPr>
              <p:cNvSpPr>
                <a:spLocks/>
              </p:cNvSpPr>
              <p:nvPr/>
            </p:nvSpPr>
            <p:spPr bwMode="auto">
              <a:xfrm>
                <a:off x="6508751" y="5130801"/>
                <a:ext cx="58738" cy="131763"/>
              </a:xfrm>
              <a:custGeom>
                <a:avLst/>
                <a:gdLst>
                  <a:gd name="T0" fmla="*/ 70 w 111"/>
                  <a:gd name="T1" fmla="*/ 248 h 248"/>
                  <a:gd name="T2" fmla="*/ 0 w 111"/>
                  <a:gd name="T3" fmla="*/ 11 h 248"/>
                  <a:gd name="T4" fmla="*/ 41 w 111"/>
                  <a:gd name="T5" fmla="*/ 0 h 248"/>
                  <a:gd name="T6" fmla="*/ 111 w 111"/>
                  <a:gd name="T7" fmla="*/ 236 h 248"/>
                  <a:gd name="T8" fmla="*/ 70 w 111"/>
                  <a:gd name="T9" fmla="*/ 248 h 248"/>
                </a:gdLst>
                <a:ahLst/>
                <a:cxnLst>
                  <a:cxn ang="0">
                    <a:pos x="T0" y="T1"/>
                  </a:cxn>
                  <a:cxn ang="0">
                    <a:pos x="T2" y="T3"/>
                  </a:cxn>
                  <a:cxn ang="0">
                    <a:pos x="T4" y="T5"/>
                  </a:cxn>
                  <a:cxn ang="0">
                    <a:pos x="T6" y="T7"/>
                  </a:cxn>
                  <a:cxn ang="0">
                    <a:pos x="T8" y="T9"/>
                  </a:cxn>
                </a:cxnLst>
                <a:rect l="0" t="0" r="r" b="b"/>
                <a:pathLst>
                  <a:path w="111" h="248">
                    <a:moveTo>
                      <a:pt x="70" y="248"/>
                    </a:moveTo>
                    <a:lnTo>
                      <a:pt x="0" y="11"/>
                    </a:lnTo>
                    <a:lnTo>
                      <a:pt x="41" y="0"/>
                    </a:lnTo>
                    <a:lnTo>
                      <a:pt x="111" y="236"/>
                    </a:lnTo>
                    <a:lnTo>
                      <a:pt x="70" y="2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32" name="Freeform 98">
                <a:extLst>
                  <a:ext uri="{FF2B5EF4-FFF2-40B4-BE49-F238E27FC236}">
                    <a16:creationId xmlns:a16="http://schemas.microsoft.com/office/drawing/2014/main" id="{3BED65FD-69F1-4064-A159-2FD29733FBA2}"/>
                  </a:ext>
                </a:extLst>
              </p:cNvPr>
              <p:cNvSpPr>
                <a:spLocks/>
              </p:cNvSpPr>
              <p:nvPr/>
            </p:nvSpPr>
            <p:spPr bwMode="auto">
              <a:xfrm>
                <a:off x="6548438" y="5119688"/>
                <a:ext cx="61913" cy="130175"/>
              </a:xfrm>
              <a:custGeom>
                <a:avLst/>
                <a:gdLst>
                  <a:gd name="T0" fmla="*/ 75 w 116"/>
                  <a:gd name="T1" fmla="*/ 247 h 247"/>
                  <a:gd name="T2" fmla="*/ 0 w 116"/>
                  <a:gd name="T3" fmla="*/ 13 h 247"/>
                  <a:gd name="T4" fmla="*/ 41 w 116"/>
                  <a:gd name="T5" fmla="*/ 0 h 247"/>
                  <a:gd name="T6" fmla="*/ 116 w 116"/>
                  <a:gd name="T7" fmla="*/ 233 h 247"/>
                  <a:gd name="T8" fmla="*/ 75 w 116"/>
                  <a:gd name="T9" fmla="*/ 247 h 247"/>
                </a:gdLst>
                <a:ahLst/>
                <a:cxnLst>
                  <a:cxn ang="0">
                    <a:pos x="T0" y="T1"/>
                  </a:cxn>
                  <a:cxn ang="0">
                    <a:pos x="T2" y="T3"/>
                  </a:cxn>
                  <a:cxn ang="0">
                    <a:pos x="T4" y="T5"/>
                  </a:cxn>
                  <a:cxn ang="0">
                    <a:pos x="T6" y="T7"/>
                  </a:cxn>
                  <a:cxn ang="0">
                    <a:pos x="T8" y="T9"/>
                  </a:cxn>
                </a:cxnLst>
                <a:rect l="0" t="0" r="r" b="b"/>
                <a:pathLst>
                  <a:path w="116" h="247">
                    <a:moveTo>
                      <a:pt x="75" y="247"/>
                    </a:moveTo>
                    <a:lnTo>
                      <a:pt x="0" y="13"/>
                    </a:lnTo>
                    <a:lnTo>
                      <a:pt x="41" y="0"/>
                    </a:lnTo>
                    <a:lnTo>
                      <a:pt x="116" y="233"/>
                    </a:lnTo>
                    <a:lnTo>
                      <a:pt x="75" y="2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33" name="Freeform 99">
                <a:extLst>
                  <a:ext uri="{FF2B5EF4-FFF2-40B4-BE49-F238E27FC236}">
                    <a16:creationId xmlns:a16="http://schemas.microsoft.com/office/drawing/2014/main" id="{EEF76BEF-0FFA-4E8D-934C-3CAFBB41E8B8}"/>
                  </a:ext>
                </a:extLst>
              </p:cNvPr>
              <p:cNvSpPr>
                <a:spLocks/>
              </p:cNvSpPr>
              <p:nvPr/>
            </p:nvSpPr>
            <p:spPr bwMode="auto">
              <a:xfrm>
                <a:off x="6589713" y="5105401"/>
                <a:ext cx="63500" cy="130175"/>
              </a:xfrm>
              <a:custGeom>
                <a:avLst/>
                <a:gdLst>
                  <a:gd name="T0" fmla="*/ 82 w 122"/>
                  <a:gd name="T1" fmla="*/ 247 h 247"/>
                  <a:gd name="T2" fmla="*/ 0 w 122"/>
                  <a:gd name="T3" fmla="*/ 16 h 247"/>
                  <a:gd name="T4" fmla="*/ 40 w 122"/>
                  <a:gd name="T5" fmla="*/ 0 h 247"/>
                  <a:gd name="T6" fmla="*/ 122 w 122"/>
                  <a:gd name="T7" fmla="*/ 232 h 247"/>
                  <a:gd name="T8" fmla="*/ 82 w 122"/>
                  <a:gd name="T9" fmla="*/ 247 h 247"/>
                </a:gdLst>
                <a:ahLst/>
                <a:cxnLst>
                  <a:cxn ang="0">
                    <a:pos x="T0" y="T1"/>
                  </a:cxn>
                  <a:cxn ang="0">
                    <a:pos x="T2" y="T3"/>
                  </a:cxn>
                  <a:cxn ang="0">
                    <a:pos x="T4" y="T5"/>
                  </a:cxn>
                  <a:cxn ang="0">
                    <a:pos x="T6" y="T7"/>
                  </a:cxn>
                  <a:cxn ang="0">
                    <a:pos x="T8" y="T9"/>
                  </a:cxn>
                </a:cxnLst>
                <a:rect l="0" t="0" r="r" b="b"/>
                <a:pathLst>
                  <a:path w="122" h="247">
                    <a:moveTo>
                      <a:pt x="82" y="247"/>
                    </a:moveTo>
                    <a:lnTo>
                      <a:pt x="0" y="16"/>
                    </a:lnTo>
                    <a:lnTo>
                      <a:pt x="40" y="0"/>
                    </a:lnTo>
                    <a:lnTo>
                      <a:pt x="122" y="232"/>
                    </a:lnTo>
                    <a:lnTo>
                      <a:pt x="82" y="2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34" name="Freeform 100">
                <a:extLst>
                  <a:ext uri="{FF2B5EF4-FFF2-40B4-BE49-F238E27FC236}">
                    <a16:creationId xmlns:a16="http://schemas.microsoft.com/office/drawing/2014/main" id="{85D1BBFA-15A6-4E50-A53A-2C0EB0B44FF8}"/>
                  </a:ext>
                </a:extLst>
              </p:cNvPr>
              <p:cNvSpPr>
                <a:spLocks/>
              </p:cNvSpPr>
              <p:nvPr/>
            </p:nvSpPr>
            <p:spPr bwMode="auto">
              <a:xfrm>
                <a:off x="6629401" y="5091113"/>
                <a:ext cx="68263" cy="130175"/>
              </a:xfrm>
              <a:custGeom>
                <a:avLst/>
                <a:gdLst>
                  <a:gd name="T0" fmla="*/ 87 w 128"/>
                  <a:gd name="T1" fmla="*/ 246 h 246"/>
                  <a:gd name="T2" fmla="*/ 0 w 128"/>
                  <a:gd name="T3" fmla="*/ 16 h 246"/>
                  <a:gd name="T4" fmla="*/ 40 w 128"/>
                  <a:gd name="T5" fmla="*/ 0 h 246"/>
                  <a:gd name="T6" fmla="*/ 128 w 128"/>
                  <a:gd name="T7" fmla="*/ 231 h 246"/>
                  <a:gd name="T8" fmla="*/ 87 w 128"/>
                  <a:gd name="T9" fmla="*/ 246 h 246"/>
                </a:gdLst>
                <a:ahLst/>
                <a:cxnLst>
                  <a:cxn ang="0">
                    <a:pos x="T0" y="T1"/>
                  </a:cxn>
                  <a:cxn ang="0">
                    <a:pos x="T2" y="T3"/>
                  </a:cxn>
                  <a:cxn ang="0">
                    <a:pos x="T4" y="T5"/>
                  </a:cxn>
                  <a:cxn ang="0">
                    <a:pos x="T6" y="T7"/>
                  </a:cxn>
                  <a:cxn ang="0">
                    <a:pos x="T8" y="T9"/>
                  </a:cxn>
                </a:cxnLst>
                <a:rect l="0" t="0" r="r" b="b"/>
                <a:pathLst>
                  <a:path w="128" h="246">
                    <a:moveTo>
                      <a:pt x="87" y="246"/>
                    </a:moveTo>
                    <a:lnTo>
                      <a:pt x="0" y="16"/>
                    </a:lnTo>
                    <a:lnTo>
                      <a:pt x="40" y="0"/>
                    </a:lnTo>
                    <a:lnTo>
                      <a:pt x="128" y="231"/>
                    </a:lnTo>
                    <a:lnTo>
                      <a:pt x="87"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35" name="Freeform 101">
                <a:extLst>
                  <a:ext uri="{FF2B5EF4-FFF2-40B4-BE49-F238E27FC236}">
                    <a16:creationId xmlns:a16="http://schemas.microsoft.com/office/drawing/2014/main" id="{E3D85014-5245-4570-93A4-724B2D74C0BB}"/>
                  </a:ext>
                </a:extLst>
              </p:cNvPr>
              <p:cNvSpPr>
                <a:spLocks/>
              </p:cNvSpPr>
              <p:nvPr/>
            </p:nvSpPr>
            <p:spPr bwMode="auto">
              <a:xfrm>
                <a:off x="6669088" y="5076826"/>
                <a:ext cx="69850" cy="128588"/>
              </a:xfrm>
              <a:custGeom>
                <a:avLst/>
                <a:gdLst>
                  <a:gd name="T0" fmla="*/ 95 w 134"/>
                  <a:gd name="T1" fmla="*/ 244 h 244"/>
                  <a:gd name="T2" fmla="*/ 0 w 134"/>
                  <a:gd name="T3" fmla="*/ 17 h 244"/>
                  <a:gd name="T4" fmla="*/ 40 w 134"/>
                  <a:gd name="T5" fmla="*/ 0 h 244"/>
                  <a:gd name="T6" fmla="*/ 134 w 134"/>
                  <a:gd name="T7" fmla="*/ 227 h 244"/>
                  <a:gd name="T8" fmla="*/ 95 w 134"/>
                  <a:gd name="T9" fmla="*/ 244 h 244"/>
                </a:gdLst>
                <a:ahLst/>
                <a:cxnLst>
                  <a:cxn ang="0">
                    <a:pos x="T0" y="T1"/>
                  </a:cxn>
                  <a:cxn ang="0">
                    <a:pos x="T2" y="T3"/>
                  </a:cxn>
                  <a:cxn ang="0">
                    <a:pos x="T4" y="T5"/>
                  </a:cxn>
                  <a:cxn ang="0">
                    <a:pos x="T6" y="T7"/>
                  </a:cxn>
                  <a:cxn ang="0">
                    <a:pos x="T8" y="T9"/>
                  </a:cxn>
                </a:cxnLst>
                <a:rect l="0" t="0" r="r" b="b"/>
                <a:pathLst>
                  <a:path w="134" h="244">
                    <a:moveTo>
                      <a:pt x="95" y="244"/>
                    </a:moveTo>
                    <a:lnTo>
                      <a:pt x="0" y="17"/>
                    </a:lnTo>
                    <a:lnTo>
                      <a:pt x="40" y="0"/>
                    </a:lnTo>
                    <a:lnTo>
                      <a:pt x="134" y="227"/>
                    </a:lnTo>
                    <a:lnTo>
                      <a:pt x="95" y="2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36" name="Freeform 102">
                <a:extLst>
                  <a:ext uri="{FF2B5EF4-FFF2-40B4-BE49-F238E27FC236}">
                    <a16:creationId xmlns:a16="http://schemas.microsoft.com/office/drawing/2014/main" id="{CF15A80B-06B4-446B-A3C2-C6BBE08C1BF3}"/>
                  </a:ext>
                </a:extLst>
              </p:cNvPr>
              <p:cNvSpPr>
                <a:spLocks/>
              </p:cNvSpPr>
              <p:nvPr/>
            </p:nvSpPr>
            <p:spPr bwMode="auto">
              <a:xfrm>
                <a:off x="6708776" y="5059363"/>
                <a:ext cx="73025" cy="128588"/>
              </a:xfrm>
              <a:custGeom>
                <a:avLst/>
                <a:gdLst>
                  <a:gd name="T0" fmla="*/ 100 w 139"/>
                  <a:gd name="T1" fmla="*/ 243 h 243"/>
                  <a:gd name="T2" fmla="*/ 0 w 139"/>
                  <a:gd name="T3" fmla="*/ 18 h 243"/>
                  <a:gd name="T4" fmla="*/ 39 w 139"/>
                  <a:gd name="T5" fmla="*/ 0 h 243"/>
                  <a:gd name="T6" fmla="*/ 139 w 139"/>
                  <a:gd name="T7" fmla="*/ 226 h 243"/>
                  <a:gd name="T8" fmla="*/ 100 w 139"/>
                  <a:gd name="T9" fmla="*/ 243 h 243"/>
                </a:gdLst>
                <a:ahLst/>
                <a:cxnLst>
                  <a:cxn ang="0">
                    <a:pos x="T0" y="T1"/>
                  </a:cxn>
                  <a:cxn ang="0">
                    <a:pos x="T2" y="T3"/>
                  </a:cxn>
                  <a:cxn ang="0">
                    <a:pos x="T4" y="T5"/>
                  </a:cxn>
                  <a:cxn ang="0">
                    <a:pos x="T6" y="T7"/>
                  </a:cxn>
                  <a:cxn ang="0">
                    <a:pos x="T8" y="T9"/>
                  </a:cxn>
                </a:cxnLst>
                <a:rect l="0" t="0" r="r" b="b"/>
                <a:pathLst>
                  <a:path w="139" h="243">
                    <a:moveTo>
                      <a:pt x="100" y="243"/>
                    </a:moveTo>
                    <a:lnTo>
                      <a:pt x="0" y="18"/>
                    </a:lnTo>
                    <a:lnTo>
                      <a:pt x="39" y="0"/>
                    </a:lnTo>
                    <a:lnTo>
                      <a:pt x="139" y="226"/>
                    </a:lnTo>
                    <a:lnTo>
                      <a:pt x="100" y="2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37" name="Freeform 103">
                <a:extLst>
                  <a:ext uri="{FF2B5EF4-FFF2-40B4-BE49-F238E27FC236}">
                    <a16:creationId xmlns:a16="http://schemas.microsoft.com/office/drawing/2014/main" id="{1BF703FE-FCFB-436A-83C8-29F2CF5281CE}"/>
                  </a:ext>
                </a:extLst>
              </p:cNvPr>
              <p:cNvSpPr>
                <a:spLocks/>
              </p:cNvSpPr>
              <p:nvPr/>
            </p:nvSpPr>
            <p:spPr bwMode="auto">
              <a:xfrm>
                <a:off x="6746876" y="5041901"/>
                <a:ext cx="76200" cy="128588"/>
              </a:xfrm>
              <a:custGeom>
                <a:avLst/>
                <a:gdLst>
                  <a:gd name="T0" fmla="*/ 105 w 143"/>
                  <a:gd name="T1" fmla="*/ 241 h 241"/>
                  <a:gd name="T2" fmla="*/ 0 w 143"/>
                  <a:gd name="T3" fmla="*/ 19 h 241"/>
                  <a:gd name="T4" fmla="*/ 38 w 143"/>
                  <a:gd name="T5" fmla="*/ 0 h 241"/>
                  <a:gd name="T6" fmla="*/ 143 w 143"/>
                  <a:gd name="T7" fmla="*/ 222 h 241"/>
                  <a:gd name="T8" fmla="*/ 105 w 143"/>
                  <a:gd name="T9" fmla="*/ 241 h 241"/>
                </a:gdLst>
                <a:ahLst/>
                <a:cxnLst>
                  <a:cxn ang="0">
                    <a:pos x="T0" y="T1"/>
                  </a:cxn>
                  <a:cxn ang="0">
                    <a:pos x="T2" y="T3"/>
                  </a:cxn>
                  <a:cxn ang="0">
                    <a:pos x="T4" y="T5"/>
                  </a:cxn>
                  <a:cxn ang="0">
                    <a:pos x="T6" y="T7"/>
                  </a:cxn>
                  <a:cxn ang="0">
                    <a:pos x="T8" y="T9"/>
                  </a:cxn>
                </a:cxnLst>
                <a:rect l="0" t="0" r="r" b="b"/>
                <a:pathLst>
                  <a:path w="143" h="241">
                    <a:moveTo>
                      <a:pt x="105" y="241"/>
                    </a:moveTo>
                    <a:lnTo>
                      <a:pt x="0" y="19"/>
                    </a:lnTo>
                    <a:lnTo>
                      <a:pt x="38" y="0"/>
                    </a:lnTo>
                    <a:lnTo>
                      <a:pt x="143" y="222"/>
                    </a:lnTo>
                    <a:lnTo>
                      <a:pt x="105"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38" name="Freeform 104">
                <a:extLst>
                  <a:ext uri="{FF2B5EF4-FFF2-40B4-BE49-F238E27FC236}">
                    <a16:creationId xmlns:a16="http://schemas.microsoft.com/office/drawing/2014/main" id="{A9FE9377-3CDB-46E9-8323-58F5C6F90D2C}"/>
                  </a:ext>
                </a:extLst>
              </p:cNvPr>
              <p:cNvSpPr>
                <a:spLocks/>
              </p:cNvSpPr>
              <p:nvPr/>
            </p:nvSpPr>
            <p:spPr bwMode="auto">
              <a:xfrm>
                <a:off x="6784976" y="5024438"/>
                <a:ext cx="79375" cy="125413"/>
              </a:xfrm>
              <a:custGeom>
                <a:avLst/>
                <a:gdLst>
                  <a:gd name="T0" fmla="*/ 111 w 150"/>
                  <a:gd name="T1" fmla="*/ 239 h 239"/>
                  <a:gd name="T2" fmla="*/ 0 w 150"/>
                  <a:gd name="T3" fmla="*/ 20 h 239"/>
                  <a:gd name="T4" fmla="*/ 38 w 150"/>
                  <a:gd name="T5" fmla="*/ 0 h 239"/>
                  <a:gd name="T6" fmla="*/ 150 w 150"/>
                  <a:gd name="T7" fmla="*/ 219 h 239"/>
                  <a:gd name="T8" fmla="*/ 111 w 150"/>
                  <a:gd name="T9" fmla="*/ 239 h 239"/>
                </a:gdLst>
                <a:ahLst/>
                <a:cxnLst>
                  <a:cxn ang="0">
                    <a:pos x="T0" y="T1"/>
                  </a:cxn>
                  <a:cxn ang="0">
                    <a:pos x="T2" y="T3"/>
                  </a:cxn>
                  <a:cxn ang="0">
                    <a:pos x="T4" y="T5"/>
                  </a:cxn>
                  <a:cxn ang="0">
                    <a:pos x="T6" y="T7"/>
                  </a:cxn>
                  <a:cxn ang="0">
                    <a:pos x="T8" y="T9"/>
                  </a:cxn>
                </a:cxnLst>
                <a:rect l="0" t="0" r="r" b="b"/>
                <a:pathLst>
                  <a:path w="150" h="239">
                    <a:moveTo>
                      <a:pt x="111" y="239"/>
                    </a:moveTo>
                    <a:lnTo>
                      <a:pt x="0" y="20"/>
                    </a:lnTo>
                    <a:lnTo>
                      <a:pt x="38" y="0"/>
                    </a:lnTo>
                    <a:lnTo>
                      <a:pt x="150" y="219"/>
                    </a:lnTo>
                    <a:lnTo>
                      <a:pt x="111" y="2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39" name="Freeform 105">
                <a:extLst>
                  <a:ext uri="{FF2B5EF4-FFF2-40B4-BE49-F238E27FC236}">
                    <a16:creationId xmlns:a16="http://schemas.microsoft.com/office/drawing/2014/main" id="{E0F5025F-DC47-41F2-B7A9-B98173427DCC}"/>
                  </a:ext>
                </a:extLst>
              </p:cNvPr>
              <p:cNvSpPr>
                <a:spLocks/>
              </p:cNvSpPr>
              <p:nvPr/>
            </p:nvSpPr>
            <p:spPr bwMode="auto">
              <a:xfrm>
                <a:off x="6823076" y="5003801"/>
                <a:ext cx="82550" cy="125413"/>
              </a:xfrm>
              <a:custGeom>
                <a:avLst/>
                <a:gdLst>
                  <a:gd name="T0" fmla="*/ 117 w 156"/>
                  <a:gd name="T1" fmla="*/ 237 h 237"/>
                  <a:gd name="T2" fmla="*/ 0 w 156"/>
                  <a:gd name="T3" fmla="*/ 21 h 237"/>
                  <a:gd name="T4" fmla="*/ 39 w 156"/>
                  <a:gd name="T5" fmla="*/ 0 h 237"/>
                  <a:gd name="T6" fmla="*/ 156 w 156"/>
                  <a:gd name="T7" fmla="*/ 217 h 237"/>
                  <a:gd name="T8" fmla="*/ 117 w 156"/>
                  <a:gd name="T9" fmla="*/ 237 h 237"/>
                </a:gdLst>
                <a:ahLst/>
                <a:cxnLst>
                  <a:cxn ang="0">
                    <a:pos x="T0" y="T1"/>
                  </a:cxn>
                  <a:cxn ang="0">
                    <a:pos x="T2" y="T3"/>
                  </a:cxn>
                  <a:cxn ang="0">
                    <a:pos x="T4" y="T5"/>
                  </a:cxn>
                  <a:cxn ang="0">
                    <a:pos x="T6" y="T7"/>
                  </a:cxn>
                  <a:cxn ang="0">
                    <a:pos x="T8" y="T9"/>
                  </a:cxn>
                </a:cxnLst>
                <a:rect l="0" t="0" r="r" b="b"/>
                <a:pathLst>
                  <a:path w="156" h="237">
                    <a:moveTo>
                      <a:pt x="117" y="237"/>
                    </a:moveTo>
                    <a:lnTo>
                      <a:pt x="0" y="21"/>
                    </a:lnTo>
                    <a:lnTo>
                      <a:pt x="39" y="0"/>
                    </a:lnTo>
                    <a:lnTo>
                      <a:pt x="156" y="217"/>
                    </a:lnTo>
                    <a:lnTo>
                      <a:pt x="117" y="2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40" name="Freeform 106">
                <a:extLst>
                  <a:ext uri="{FF2B5EF4-FFF2-40B4-BE49-F238E27FC236}">
                    <a16:creationId xmlns:a16="http://schemas.microsoft.com/office/drawing/2014/main" id="{34114333-B490-4B0B-9C6E-F20D3AA10942}"/>
                  </a:ext>
                </a:extLst>
              </p:cNvPr>
              <p:cNvSpPr>
                <a:spLocks/>
              </p:cNvSpPr>
              <p:nvPr/>
            </p:nvSpPr>
            <p:spPr bwMode="auto">
              <a:xfrm>
                <a:off x="6861176" y="4984751"/>
                <a:ext cx="84138" cy="123825"/>
              </a:xfrm>
              <a:custGeom>
                <a:avLst/>
                <a:gdLst>
                  <a:gd name="T0" fmla="*/ 123 w 160"/>
                  <a:gd name="T1" fmla="*/ 234 h 234"/>
                  <a:gd name="T2" fmla="*/ 0 w 160"/>
                  <a:gd name="T3" fmla="*/ 21 h 234"/>
                  <a:gd name="T4" fmla="*/ 37 w 160"/>
                  <a:gd name="T5" fmla="*/ 0 h 234"/>
                  <a:gd name="T6" fmla="*/ 160 w 160"/>
                  <a:gd name="T7" fmla="*/ 212 h 234"/>
                  <a:gd name="T8" fmla="*/ 123 w 160"/>
                  <a:gd name="T9" fmla="*/ 234 h 234"/>
                </a:gdLst>
                <a:ahLst/>
                <a:cxnLst>
                  <a:cxn ang="0">
                    <a:pos x="T0" y="T1"/>
                  </a:cxn>
                  <a:cxn ang="0">
                    <a:pos x="T2" y="T3"/>
                  </a:cxn>
                  <a:cxn ang="0">
                    <a:pos x="T4" y="T5"/>
                  </a:cxn>
                  <a:cxn ang="0">
                    <a:pos x="T6" y="T7"/>
                  </a:cxn>
                  <a:cxn ang="0">
                    <a:pos x="T8" y="T9"/>
                  </a:cxn>
                </a:cxnLst>
                <a:rect l="0" t="0" r="r" b="b"/>
                <a:pathLst>
                  <a:path w="160" h="234">
                    <a:moveTo>
                      <a:pt x="123" y="234"/>
                    </a:moveTo>
                    <a:lnTo>
                      <a:pt x="0" y="21"/>
                    </a:lnTo>
                    <a:lnTo>
                      <a:pt x="37" y="0"/>
                    </a:lnTo>
                    <a:lnTo>
                      <a:pt x="160" y="212"/>
                    </a:lnTo>
                    <a:lnTo>
                      <a:pt x="123"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41" name="Freeform 107">
                <a:extLst>
                  <a:ext uri="{FF2B5EF4-FFF2-40B4-BE49-F238E27FC236}">
                    <a16:creationId xmlns:a16="http://schemas.microsoft.com/office/drawing/2014/main" id="{10A14344-2861-42C9-97F2-B50F5B35F75D}"/>
                  </a:ext>
                </a:extLst>
              </p:cNvPr>
              <p:cNvSpPr>
                <a:spLocks/>
              </p:cNvSpPr>
              <p:nvPr/>
            </p:nvSpPr>
            <p:spPr bwMode="auto">
              <a:xfrm>
                <a:off x="6897688" y="4962526"/>
                <a:ext cx="87313" cy="123825"/>
              </a:xfrm>
              <a:custGeom>
                <a:avLst/>
                <a:gdLst>
                  <a:gd name="T0" fmla="*/ 129 w 164"/>
                  <a:gd name="T1" fmla="*/ 233 h 233"/>
                  <a:gd name="T2" fmla="*/ 0 w 164"/>
                  <a:gd name="T3" fmla="*/ 23 h 233"/>
                  <a:gd name="T4" fmla="*/ 36 w 164"/>
                  <a:gd name="T5" fmla="*/ 0 h 233"/>
                  <a:gd name="T6" fmla="*/ 164 w 164"/>
                  <a:gd name="T7" fmla="*/ 210 h 233"/>
                  <a:gd name="T8" fmla="*/ 129 w 164"/>
                  <a:gd name="T9" fmla="*/ 233 h 233"/>
                </a:gdLst>
                <a:ahLst/>
                <a:cxnLst>
                  <a:cxn ang="0">
                    <a:pos x="T0" y="T1"/>
                  </a:cxn>
                  <a:cxn ang="0">
                    <a:pos x="T2" y="T3"/>
                  </a:cxn>
                  <a:cxn ang="0">
                    <a:pos x="T4" y="T5"/>
                  </a:cxn>
                  <a:cxn ang="0">
                    <a:pos x="T6" y="T7"/>
                  </a:cxn>
                  <a:cxn ang="0">
                    <a:pos x="T8" y="T9"/>
                  </a:cxn>
                </a:cxnLst>
                <a:rect l="0" t="0" r="r" b="b"/>
                <a:pathLst>
                  <a:path w="164" h="233">
                    <a:moveTo>
                      <a:pt x="129" y="233"/>
                    </a:moveTo>
                    <a:lnTo>
                      <a:pt x="0" y="23"/>
                    </a:lnTo>
                    <a:lnTo>
                      <a:pt x="36" y="0"/>
                    </a:lnTo>
                    <a:lnTo>
                      <a:pt x="164" y="210"/>
                    </a:lnTo>
                    <a:lnTo>
                      <a:pt x="129" y="2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42" name="Freeform 108">
                <a:extLst>
                  <a:ext uri="{FF2B5EF4-FFF2-40B4-BE49-F238E27FC236}">
                    <a16:creationId xmlns:a16="http://schemas.microsoft.com/office/drawing/2014/main" id="{AC926075-DACA-42DB-89B6-AA1CAE79202E}"/>
                  </a:ext>
                </a:extLst>
              </p:cNvPr>
              <p:cNvSpPr>
                <a:spLocks/>
              </p:cNvSpPr>
              <p:nvPr/>
            </p:nvSpPr>
            <p:spPr bwMode="auto">
              <a:xfrm>
                <a:off x="6934201" y="4940301"/>
                <a:ext cx="88900" cy="122238"/>
              </a:xfrm>
              <a:custGeom>
                <a:avLst/>
                <a:gdLst>
                  <a:gd name="T0" fmla="*/ 132 w 167"/>
                  <a:gd name="T1" fmla="*/ 231 h 231"/>
                  <a:gd name="T2" fmla="*/ 0 w 167"/>
                  <a:gd name="T3" fmla="*/ 25 h 231"/>
                  <a:gd name="T4" fmla="*/ 36 w 167"/>
                  <a:gd name="T5" fmla="*/ 0 h 231"/>
                  <a:gd name="T6" fmla="*/ 167 w 167"/>
                  <a:gd name="T7" fmla="*/ 207 h 231"/>
                  <a:gd name="T8" fmla="*/ 132 w 167"/>
                  <a:gd name="T9" fmla="*/ 231 h 231"/>
                </a:gdLst>
                <a:ahLst/>
                <a:cxnLst>
                  <a:cxn ang="0">
                    <a:pos x="T0" y="T1"/>
                  </a:cxn>
                  <a:cxn ang="0">
                    <a:pos x="T2" y="T3"/>
                  </a:cxn>
                  <a:cxn ang="0">
                    <a:pos x="T4" y="T5"/>
                  </a:cxn>
                  <a:cxn ang="0">
                    <a:pos x="T6" y="T7"/>
                  </a:cxn>
                  <a:cxn ang="0">
                    <a:pos x="T8" y="T9"/>
                  </a:cxn>
                </a:cxnLst>
                <a:rect l="0" t="0" r="r" b="b"/>
                <a:pathLst>
                  <a:path w="167" h="231">
                    <a:moveTo>
                      <a:pt x="132" y="231"/>
                    </a:moveTo>
                    <a:lnTo>
                      <a:pt x="0" y="25"/>
                    </a:lnTo>
                    <a:lnTo>
                      <a:pt x="36" y="0"/>
                    </a:lnTo>
                    <a:lnTo>
                      <a:pt x="167" y="207"/>
                    </a:lnTo>
                    <a:lnTo>
                      <a:pt x="132" y="2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43" name="Freeform 109">
                <a:extLst>
                  <a:ext uri="{FF2B5EF4-FFF2-40B4-BE49-F238E27FC236}">
                    <a16:creationId xmlns:a16="http://schemas.microsoft.com/office/drawing/2014/main" id="{31863892-B2DE-4260-B687-2A2DF0E8F500}"/>
                  </a:ext>
                </a:extLst>
              </p:cNvPr>
              <p:cNvSpPr>
                <a:spLocks/>
              </p:cNvSpPr>
              <p:nvPr/>
            </p:nvSpPr>
            <p:spPr bwMode="auto">
              <a:xfrm>
                <a:off x="6969126" y="4916488"/>
                <a:ext cx="93663" cy="120650"/>
              </a:xfrm>
              <a:custGeom>
                <a:avLst/>
                <a:gdLst>
                  <a:gd name="T0" fmla="*/ 139 w 175"/>
                  <a:gd name="T1" fmla="*/ 227 h 227"/>
                  <a:gd name="T2" fmla="*/ 0 w 175"/>
                  <a:gd name="T3" fmla="*/ 24 h 227"/>
                  <a:gd name="T4" fmla="*/ 36 w 175"/>
                  <a:gd name="T5" fmla="*/ 0 h 227"/>
                  <a:gd name="T6" fmla="*/ 175 w 175"/>
                  <a:gd name="T7" fmla="*/ 202 h 227"/>
                  <a:gd name="T8" fmla="*/ 139 w 175"/>
                  <a:gd name="T9" fmla="*/ 227 h 227"/>
                </a:gdLst>
                <a:ahLst/>
                <a:cxnLst>
                  <a:cxn ang="0">
                    <a:pos x="T0" y="T1"/>
                  </a:cxn>
                  <a:cxn ang="0">
                    <a:pos x="T2" y="T3"/>
                  </a:cxn>
                  <a:cxn ang="0">
                    <a:pos x="T4" y="T5"/>
                  </a:cxn>
                  <a:cxn ang="0">
                    <a:pos x="T6" y="T7"/>
                  </a:cxn>
                  <a:cxn ang="0">
                    <a:pos x="T8" y="T9"/>
                  </a:cxn>
                </a:cxnLst>
                <a:rect l="0" t="0" r="r" b="b"/>
                <a:pathLst>
                  <a:path w="175" h="227">
                    <a:moveTo>
                      <a:pt x="139" y="227"/>
                    </a:moveTo>
                    <a:lnTo>
                      <a:pt x="0" y="24"/>
                    </a:lnTo>
                    <a:lnTo>
                      <a:pt x="36" y="0"/>
                    </a:lnTo>
                    <a:lnTo>
                      <a:pt x="175" y="202"/>
                    </a:lnTo>
                    <a:lnTo>
                      <a:pt x="139" y="2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44" name="Freeform 110">
                <a:extLst>
                  <a:ext uri="{FF2B5EF4-FFF2-40B4-BE49-F238E27FC236}">
                    <a16:creationId xmlns:a16="http://schemas.microsoft.com/office/drawing/2014/main" id="{9AD2D927-DEA8-4AC3-872D-2BE719A570F5}"/>
                  </a:ext>
                </a:extLst>
              </p:cNvPr>
              <p:cNvSpPr>
                <a:spLocks/>
              </p:cNvSpPr>
              <p:nvPr/>
            </p:nvSpPr>
            <p:spPr bwMode="auto">
              <a:xfrm>
                <a:off x="7005638" y="4892676"/>
                <a:ext cx="93663" cy="119063"/>
              </a:xfrm>
              <a:custGeom>
                <a:avLst/>
                <a:gdLst>
                  <a:gd name="T0" fmla="*/ 143 w 178"/>
                  <a:gd name="T1" fmla="*/ 224 h 224"/>
                  <a:gd name="T2" fmla="*/ 0 w 178"/>
                  <a:gd name="T3" fmla="*/ 25 h 224"/>
                  <a:gd name="T4" fmla="*/ 34 w 178"/>
                  <a:gd name="T5" fmla="*/ 0 h 224"/>
                  <a:gd name="T6" fmla="*/ 178 w 178"/>
                  <a:gd name="T7" fmla="*/ 198 h 224"/>
                  <a:gd name="T8" fmla="*/ 143 w 178"/>
                  <a:gd name="T9" fmla="*/ 224 h 224"/>
                </a:gdLst>
                <a:ahLst/>
                <a:cxnLst>
                  <a:cxn ang="0">
                    <a:pos x="T0" y="T1"/>
                  </a:cxn>
                  <a:cxn ang="0">
                    <a:pos x="T2" y="T3"/>
                  </a:cxn>
                  <a:cxn ang="0">
                    <a:pos x="T4" y="T5"/>
                  </a:cxn>
                  <a:cxn ang="0">
                    <a:pos x="T6" y="T7"/>
                  </a:cxn>
                  <a:cxn ang="0">
                    <a:pos x="T8" y="T9"/>
                  </a:cxn>
                </a:cxnLst>
                <a:rect l="0" t="0" r="r" b="b"/>
                <a:pathLst>
                  <a:path w="178" h="224">
                    <a:moveTo>
                      <a:pt x="143" y="224"/>
                    </a:moveTo>
                    <a:lnTo>
                      <a:pt x="0" y="25"/>
                    </a:lnTo>
                    <a:lnTo>
                      <a:pt x="34" y="0"/>
                    </a:lnTo>
                    <a:lnTo>
                      <a:pt x="178" y="198"/>
                    </a:lnTo>
                    <a:lnTo>
                      <a:pt x="143" y="2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45" name="Freeform 114">
                <a:extLst>
                  <a:ext uri="{FF2B5EF4-FFF2-40B4-BE49-F238E27FC236}">
                    <a16:creationId xmlns:a16="http://schemas.microsoft.com/office/drawing/2014/main" id="{6977EC9F-B59F-43DF-9560-BC3C5CDBF8CA}"/>
                  </a:ext>
                </a:extLst>
              </p:cNvPr>
              <p:cNvSpPr>
                <a:spLocks/>
              </p:cNvSpPr>
              <p:nvPr/>
            </p:nvSpPr>
            <p:spPr bwMode="auto">
              <a:xfrm>
                <a:off x="7138988" y="4786313"/>
                <a:ext cx="103188" cy="112713"/>
              </a:xfrm>
              <a:custGeom>
                <a:avLst/>
                <a:gdLst>
                  <a:gd name="T0" fmla="*/ 164 w 194"/>
                  <a:gd name="T1" fmla="*/ 211 h 211"/>
                  <a:gd name="T2" fmla="*/ 0 w 194"/>
                  <a:gd name="T3" fmla="*/ 28 h 211"/>
                  <a:gd name="T4" fmla="*/ 32 w 194"/>
                  <a:gd name="T5" fmla="*/ 0 h 211"/>
                  <a:gd name="T6" fmla="*/ 194 w 194"/>
                  <a:gd name="T7" fmla="*/ 182 h 211"/>
                  <a:gd name="T8" fmla="*/ 164 w 194"/>
                  <a:gd name="T9" fmla="*/ 211 h 211"/>
                </a:gdLst>
                <a:ahLst/>
                <a:cxnLst>
                  <a:cxn ang="0">
                    <a:pos x="T0" y="T1"/>
                  </a:cxn>
                  <a:cxn ang="0">
                    <a:pos x="T2" y="T3"/>
                  </a:cxn>
                  <a:cxn ang="0">
                    <a:pos x="T4" y="T5"/>
                  </a:cxn>
                  <a:cxn ang="0">
                    <a:pos x="T6" y="T7"/>
                  </a:cxn>
                  <a:cxn ang="0">
                    <a:pos x="T8" y="T9"/>
                  </a:cxn>
                </a:cxnLst>
                <a:rect l="0" t="0" r="r" b="b"/>
                <a:pathLst>
                  <a:path w="194" h="211">
                    <a:moveTo>
                      <a:pt x="164" y="211"/>
                    </a:moveTo>
                    <a:lnTo>
                      <a:pt x="0" y="28"/>
                    </a:lnTo>
                    <a:lnTo>
                      <a:pt x="32" y="0"/>
                    </a:lnTo>
                    <a:lnTo>
                      <a:pt x="194" y="182"/>
                    </a:lnTo>
                    <a:lnTo>
                      <a:pt x="164" y="2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46" name="Freeform 115">
                <a:extLst>
                  <a:ext uri="{FF2B5EF4-FFF2-40B4-BE49-F238E27FC236}">
                    <a16:creationId xmlns:a16="http://schemas.microsoft.com/office/drawing/2014/main" id="{771A6BC7-B4B4-4CDA-A458-C5295DF7B8F6}"/>
                  </a:ext>
                </a:extLst>
              </p:cNvPr>
              <p:cNvSpPr>
                <a:spLocks/>
              </p:cNvSpPr>
              <p:nvPr/>
            </p:nvSpPr>
            <p:spPr bwMode="auto">
              <a:xfrm>
                <a:off x="7170738" y="4757738"/>
                <a:ext cx="104775" cy="111125"/>
              </a:xfrm>
              <a:custGeom>
                <a:avLst/>
                <a:gdLst>
                  <a:gd name="T0" fmla="*/ 168 w 198"/>
                  <a:gd name="T1" fmla="*/ 209 h 209"/>
                  <a:gd name="T2" fmla="*/ 0 w 198"/>
                  <a:gd name="T3" fmla="*/ 30 h 209"/>
                  <a:gd name="T4" fmla="*/ 31 w 198"/>
                  <a:gd name="T5" fmla="*/ 0 h 209"/>
                  <a:gd name="T6" fmla="*/ 198 w 198"/>
                  <a:gd name="T7" fmla="*/ 178 h 209"/>
                  <a:gd name="T8" fmla="*/ 168 w 198"/>
                  <a:gd name="T9" fmla="*/ 209 h 209"/>
                </a:gdLst>
                <a:ahLst/>
                <a:cxnLst>
                  <a:cxn ang="0">
                    <a:pos x="T0" y="T1"/>
                  </a:cxn>
                  <a:cxn ang="0">
                    <a:pos x="T2" y="T3"/>
                  </a:cxn>
                  <a:cxn ang="0">
                    <a:pos x="T4" y="T5"/>
                  </a:cxn>
                  <a:cxn ang="0">
                    <a:pos x="T6" y="T7"/>
                  </a:cxn>
                  <a:cxn ang="0">
                    <a:pos x="T8" y="T9"/>
                  </a:cxn>
                </a:cxnLst>
                <a:rect l="0" t="0" r="r" b="b"/>
                <a:pathLst>
                  <a:path w="198" h="209">
                    <a:moveTo>
                      <a:pt x="168" y="209"/>
                    </a:moveTo>
                    <a:lnTo>
                      <a:pt x="0" y="30"/>
                    </a:lnTo>
                    <a:lnTo>
                      <a:pt x="31" y="0"/>
                    </a:lnTo>
                    <a:lnTo>
                      <a:pt x="198" y="178"/>
                    </a:lnTo>
                    <a:lnTo>
                      <a:pt x="168" y="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47" name="Freeform 116">
                <a:extLst>
                  <a:ext uri="{FF2B5EF4-FFF2-40B4-BE49-F238E27FC236}">
                    <a16:creationId xmlns:a16="http://schemas.microsoft.com/office/drawing/2014/main" id="{78744359-CF20-4C66-A65D-003EB58F3617}"/>
                  </a:ext>
                </a:extLst>
              </p:cNvPr>
              <p:cNvSpPr>
                <a:spLocks/>
              </p:cNvSpPr>
              <p:nvPr/>
            </p:nvSpPr>
            <p:spPr bwMode="auto">
              <a:xfrm>
                <a:off x="7202488" y="4729163"/>
                <a:ext cx="106363" cy="106363"/>
              </a:xfrm>
              <a:custGeom>
                <a:avLst/>
                <a:gdLst>
                  <a:gd name="T0" fmla="*/ 173 w 202"/>
                  <a:gd name="T1" fmla="*/ 203 h 203"/>
                  <a:gd name="T2" fmla="*/ 0 w 202"/>
                  <a:gd name="T3" fmla="*/ 30 h 203"/>
                  <a:gd name="T4" fmla="*/ 31 w 202"/>
                  <a:gd name="T5" fmla="*/ 0 h 203"/>
                  <a:gd name="T6" fmla="*/ 202 w 202"/>
                  <a:gd name="T7" fmla="*/ 173 h 203"/>
                  <a:gd name="T8" fmla="*/ 173 w 202"/>
                  <a:gd name="T9" fmla="*/ 203 h 203"/>
                </a:gdLst>
                <a:ahLst/>
                <a:cxnLst>
                  <a:cxn ang="0">
                    <a:pos x="T0" y="T1"/>
                  </a:cxn>
                  <a:cxn ang="0">
                    <a:pos x="T2" y="T3"/>
                  </a:cxn>
                  <a:cxn ang="0">
                    <a:pos x="T4" y="T5"/>
                  </a:cxn>
                  <a:cxn ang="0">
                    <a:pos x="T6" y="T7"/>
                  </a:cxn>
                  <a:cxn ang="0">
                    <a:pos x="T8" y="T9"/>
                  </a:cxn>
                </a:cxnLst>
                <a:rect l="0" t="0" r="r" b="b"/>
                <a:pathLst>
                  <a:path w="202" h="203">
                    <a:moveTo>
                      <a:pt x="173" y="203"/>
                    </a:moveTo>
                    <a:lnTo>
                      <a:pt x="0" y="30"/>
                    </a:lnTo>
                    <a:lnTo>
                      <a:pt x="31" y="0"/>
                    </a:lnTo>
                    <a:lnTo>
                      <a:pt x="202" y="173"/>
                    </a:lnTo>
                    <a:lnTo>
                      <a:pt x="173" y="2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48" name="Freeform 117">
                <a:extLst>
                  <a:ext uri="{FF2B5EF4-FFF2-40B4-BE49-F238E27FC236}">
                    <a16:creationId xmlns:a16="http://schemas.microsoft.com/office/drawing/2014/main" id="{DFE7CC82-F0F9-4B9B-994C-937635A3C966}"/>
                  </a:ext>
                </a:extLst>
              </p:cNvPr>
              <p:cNvSpPr>
                <a:spLocks/>
              </p:cNvSpPr>
              <p:nvPr/>
            </p:nvSpPr>
            <p:spPr bwMode="auto">
              <a:xfrm>
                <a:off x="7232651" y="4697413"/>
                <a:ext cx="109538" cy="106363"/>
              </a:xfrm>
              <a:custGeom>
                <a:avLst/>
                <a:gdLst>
                  <a:gd name="T0" fmla="*/ 177 w 207"/>
                  <a:gd name="T1" fmla="*/ 201 h 201"/>
                  <a:gd name="T2" fmla="*/ 0 w 207"/>
                  <a:gd name="T3" fmla="*/ 32 h 201"/>
                  <a:gd name="T4" fmla="*/ 30 w 207"/>
                  <a:gd name="T5" fmla="*/ 0 h 201"/>
                  <a:gd name="T6" fmla="*/ 207 w 207"/>
                  <a:gd name="T7" fmla="*/ 169 h 201"/>
                  <a:gd name="T8" fmla="*/ 177 w 207"/>
                  <a:gd name="T9" fmla="*/ 201 h 201"/>
                </a:gdLst>
                <a:ahLst/>
                <a:cxnLst>
                  <a:cxn ang="0">
                    <a:pos x="T0" y="T1"/>
                  </a:cxn>
                  <a:cxn ang="0">
                    <a:pos x="T2" y="T3"/>
                  </a:cxn>
                  <a:cxn ang="0">
                    <a:pos x="T4" y="T5"/>
                  </a:cxn>
                  <a:cxn ang="0">
                    <a:pos x="T6" y="T7"/>
                  </a:cxn>
                  <a:cxn ang="0">
                    <a:pos x="T8" y="T9"/>
                  </a:cxn>
                </a:cxnLst>
                <a:rect l="0" t="0" r="r" b="b"/>
                <a:pathLst>
                  <a:path w="207" h="201">
                    <a:moveTo>
                      <a:pt x="177" y="201"/>
                    </a:moveTo>
                    <a:lnTo>
                      <a:pt x="0" y="32"/>
                    </a:lnTo>
                    <a:lnTo>
                      <a:pt x="30" y="0"/>
                    </a:lnTo>
                    <a:lnTo>
                      <a:pt x="207" y="169"/>
                    </a:lnTo>
                    <a:lnTo>
                      <a:pt x="177" y="2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49" name="Freeform 118">
                <a:extLst>
                  <a:ext uri="{FF2B5EF4-FFF2-40B4-BE49-F238E27FC236}">
                    <a16:creationId xmlns:a16="http://schemas.microsoft.com/office/drawing/2014/main" id="{F00B8812-3B3B-4235-881C-A29941E3E084}"/>
                  </a:ext>
                </a:extLst>
              </p:cNvPr>
              <p:cNvSpPr>
                <a:spLocks/>
              </p:cNvSpPr>
              <p:nvPr/>
            </p:nvSpPr>
            <p:spPr bwMode="auto">
              <a:xfrm>
                <a:off x="7262813" y="4667251"/>
                <a:ext cx="111125" cy="103188"/>
              </a:xfrm>
              <a:custGeom>
                <a:avLst/>
                <a:gdLst>
                  <a:gd name="T0" fmla="*/ 180 w 209"/>
                  <a:gd name="T1" fmla="*/ 197 h 197"/>
                  <a:gd name="T2" fmla="*/ 0 w 209"/>
                  <a:gd name="T3" fmla="*/ 32 h 197"/>
                  <a:gd name="T4" fmla="*/ 28 w 209"/>
                  <a:gd name="T5" fmla="*/ 0 h 197"/>
                  <a:gd name="T6" fmla="*/ 209 w 209"/>
                  <a:gd name="T7" fmla="*/ 164 h 197"/>
                  <a:gd name="T8" fmla="*/ 180 w 209"/>
                  <a:gd name="T9" fmla="*/ 197 h 197"/>
                </a:gdLst>
                <a:ahLst/>
                <a:cxnLst>
                  <a:cxn ang="0">
                    <a:pos x="T0" y="T1"/>
                  </a:cxn>
                  <a:cxn ang="0">
                    <a:pos x="T2" y="T3"/>
                  </a:cxn>
                  <a:cxn ang="0">
                    <a:pos x="T4" y="T5"/>
                  </a:cxn>
                  <a:cxn ang="0">
                    <a:pos x="T6" y="T7"/>
                  </a:cxn>
                  <a:cxn ang="0">
                    <a:pos x="T8" y="T9"/>
                  </a:cxn>
                </a:cxnLst>
                <a:rect l="0" t="0" r="r" b="b"/>
                <a:pathLst>
                  <a:path w="209" h="197">
                    <a:moveTo>
                      <a:pt x="180" y="197"/>
                    </a:moveTo>
                    <a:lnTo>
                      <a:pt x="0" y="32"/>
                    </a:lnTo>
                    <a:lnTo>
                      <a:pt x="28" y="0"/>
                    </a:lnTo>
                    <a:lnTo>
                      <a:pt x="209" y="164"/>
                    </a:lnTo>
                    <a:lnTo>
                      <a:pt x="180" y="1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50" name="Freeform 119">
                <a:extLst>
                  <a:ext uri="{FF2B5EF4-FFF2-40B4-BE49-F238E27FC236}">
                    <a16:creationId xmlns:a16="http://schemas.microsoft.com/office/drawing/2014/main" id="{709D139D-7DB5-4CAD-9D38-F661D3EBBC5B}"/>
                  </a:ext>
                </a:extLst>
              </p:cNvPr>
              <p:cNvSpPr>
                <a:spLocks/>
              </p:cNvSpPr>
              <p:nvPr/>
            </p:nvSpPr>
            <p:spPr bwMode="auto">
              <a:xfrm>
                <a:off x="7291388" y="4635501"/>
                <a:ext cx="112713" cy="101600"/>
              </a:xfrm>
              <a:custGeom>
                <a:avLst/>
                <a:gdLst>
                  <a:gd name="T0" fmla="*/ 185 w 212"/>
                  <a:gd name="T1" fmla="*/ 192 h 192"/>
                  <a:gd name="T2" fmla="*/ 0 w 212"/>
                  <a:gd name="T3" fmla="*/ 33 h 192"/>
                  <a:gd name="T4" fmla="*/ 28 w 212"/>
                  <a:gd name="T5" fmla="*/ 0 h 192"/>
                  <a:gd name="T6" fmla="*/ 212 w 212"/>
                  <a:gd name="T7" fmla="*/ 159 h 192"/>
                  <a:gd name="T8" fmla="*/ 185 w 212"/>
                  <a:gd name="T9" fmla="*/ 192 h 192"/>
                </a:gdLst>
                <a:ahLst/>
                <a:cxnLst>
                  <a:cxn ang="0">
                    <a:pos x="T0" y="T1"/>
                  </a:cxn>
                  <a:cxn ang="0">
                    <a:pos x="T2" y="T3"/>
                  </a:cxn>
                  <a:cxn ang="0">
                    <a:pos x="T4" y="T5"/>
                  </a:cxn>
                  <a:cxn ang="0">
                    <a:pos x="T6" y="T7"/>
                  </a:cxn>
                  <a:cxn ang="0">
                    <a:pos x="T8" y="T9"/>
                  </a:cxn>
                </a:cxnLst>
                <a:rect l="0" t="0" r="r" b="b"/>
                <a:pathLst>
                  <a:path w="212" h="192">
                    <a:moveTo>
                      <a:pt x="185" y="192"/>
                    </a:moveTo>
                    <a:lnTo>
                      <a:pt x="0" y="33"/>
                    </a:lnTo>
                    <a:lnTo>
                      <a:pt x="28" y="0"/>
                    </a:lnTo>
                    <a:lnTo>
                      <a:pt x="212" y="159"/>
                    </a:lnTo>
                    <a:lnTo>
                      <a:pt x="18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grpSp>
        <p:grpSp>
          <p:nvGrpSpPr>
            <p:cNvPr id="406" name="Group 405">
              <a:extLst>
                <a:ext uri="{FF2B5EF4-FFF2-40B4-BE49-F238E27FC236}">
                  <a16:creationId xmlns:a16="http://schemas.microsoft.com/office/drawing/2014/main" id="{66E195BD-A3DE-4EEE-9D70-439EF63A2618}"/>
                </a:ext>
              </a:extLst>
            </p:cNvPr>
            <p:cNvGrpSpPr/>
            <p:nvPr/>
          </p:nvGrpSpPr>
          <p:grpSpPr>
            <a:xfrm>
              <a:off x="7038976" y="4814888"/>
              <a:ext cx="168275" cy="169863"/>
              <a:chOff x="7038976" y="4814888"/>
              <a:chExt cx="168275" cy="169863"/>
            </a:xfrm>
            <a:grpFill/>
          </p:grpSpPr>
          <p:sp>
            <p:nvSpPr>
              <p:cNvPr id="425" name="Freeform 111">
                <a:extLst>
                  <a:ext uri="{FF2B5EF4-FFF2-40B4-BE49-F238E27FC236}">
                    <a16:creationId xmlns:a16="http://schemas.microsoft.com/office/drawing/2014/main" id="{22DD09C9-A2DA-4863-AA97-4FFD576A367A}"/>
                  </a:ext>
                </a:extLst>
              </p:cNvPr>
              <p:cNvSpPr>
                <a:spLocks/>
              </p:cNvSpPr>
              <p:nvPr/>
            </p:nvSpPr>
            <p:spPr bwMode="auto">
              <a:xfrm>
                <a:off x="7038976" y="4867276"/>
                <a:ext cx="96838" cy="117475"/>
              </a:xfrm>
              <a:custGeom>
                <a:avLst/>
                <a:gdLst>
                  <a:gd name="T0" fmla="*/ 149 w 183"/>
                  <a:gd name="T1" fmla="*/ 222 h 222"/>
                  <a:gd name="T2" fmla="*/ 0 w 183"/>
                  <a:gd name="T3" fmla="*/ 27 h 222"/>
                  <a:gd name="T4" fmla="*/ 35 w 183"/>
                  <a:gd name="T5" fmla="*/ 0 h 222"/>
                  <a:gd name="T6" fmla="*/ 183 w 183"/>
                  <a:gd name="T7" fmla="*/ 195 h 222"/>
                  <a:gd name="T8" fmla="*/ 149 w 183"/>
                  <a:gd name="T9" fmla="*/ 222 h 222"/>
                </a:gdLst>
                <a:ahLst/>
                <a:cxnLst>
                  <a:cxn ang="0">
                    <a:pos x="T0" y="T1"/>
                  </a:cxn>
                  <a:cxn ang="0">
                    <a:pos x="T2" y="T3"/>
                  </a:cxn>
                  <a:cxn ang="0">
                    <a:pos x="T4" y="T5"/>
                  </a:cxn>
                  <a:cxn ang="0">
                    <a:pos x="T6" y="T7"/>
                  </a:cxn>
                  <a:cxn ang="0">
                    <a:pos x="T8" y="T9"/>
                  </a:cxn>
                </a:cxnLst>
                <a:rect l="0" t="0" r="r" b="b"/>
                <a:pathLst>
                  <a:path w="183" h="222">
                    <a:moveTo>
                      <a:pt x="149" y="222"/>
                    </a:moveTo>
                    <a:lnTo>
                      <a:pt x="0" y="27"/>
                    </a:lnTo>
                    <a:lnTo>
                      <a:pt x="35" y="0"/>
                    </a:lnTo>
                    <a:lnTo>
                      <a:pt x="183" y="195"/>
                    </a:lnTo>
                    <a:lnTo>
                      <a:pt x="149" y="2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26" name="Freeform 112">
                <a:extLst>
                  <a:ext uri="{FF2B5EF4-FFF2-40B4-BE49-F238E27FC236}">
                    <a16:creationId xmlns:a16="http://schemas.microsoft.com/office/drawing/2014/main" id="{F3B836E5-AFE4-45AE-A207-7E008D9AE6BF}"/>
                  </a:ext>
                </a:extLst>
              </p:cNvPr>
              <p:cNvSpPr>
                <a:spLocks/>
              </p:cNvSpPr>
              <p:nvPr/>
            </p:nvSpPr>
            <p:spPr bwMode="auto">
              <a:xfrm>
                <a:off x="7073901" y="4840288"/>
                <a:ext cx="98425" cy="115888"/>
              </a:xfrm>
              <a:custGeom>
                <a:avLst/>
                <a:gdLst>
                  <a:gd name="T0" fmla="*/ 154 w 187"/>
                  <a:gd name="T1" fmla="*/ 219 h 219"/>
                  <a:gd name="T2" fmla="*/ 0 w 187"/>
                  <a:gd name="T3" fmla="*/ 28 h 219"/>
                  <a:gd name="T4" fmla="*/ 34 w 187"/>
                  <a:gd name="T5" fmla="*/ 0 h 219"/>
                  <a:gd name="T6" fmla="*/ 187 w 187"/>
                  <a:gd name="T7" fmla="*/ 191 h 219"/>
                  <a:gd name="T8" fmla="*/ 154 w 187"/>
                  <a:gd name="T9" fmla="*/ 219 h 219"/>
                </a:gdLst>
                <a:ahLst/>
                <a:cxnLst>
                  <a:cxn ang="0">
                    <a:pos x="T0" y="T1"/>
                  </a:cxn>
                  <a:cxn ang="0">
                    <a:pos x="T2" y="T3"/>
                  </a:cxn>
                  <a:cxn ang="0">
                    <a:pos x="T4" y="T5"/>
                  </a:cxn>
                  <a:cxn ang="0">
                    <a:pos x="T6" y="T7"/>
                  </a:cxn>
                  <a:cxn ang="0">
                    <a:pos x="T8" y="T9"/>
                  </a:cxn>
                </a:cxnLst>
                <a:rect l="0" t="0" r="r" b="b"/>
                <a:pathLst>
                  <a:path w="187" h="219">
                    <a:moveTo>
                      <a:pt x="154" y="219"/>
                    </a:moveTo>
                    <a:lnTo>
                      <a:pt x="0" y="28"/>
                    </a:lnTo>
                    <a:lnTo>
                      <a:pt x="34" y="0"/>
                    </a:lnTo>
                    <a:lnTo>
                      <a:pt x="187" y="191"/>
                    </a:lnTo>
                    <a:lnTo>
                      <a:pt x="154"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27" name="Freeform 113">
                <a:extLst>
                  <a:ext uri="{FF2B5EF4-FFF2-40B4-BE49-F238E27FC236}">
                    <a16:creationId xmlns:a16="http://schemas.microsoft.com/office/drawing/2014/main" id="{7AE6489A-685D-4CF7-831C-FAD0676A039A}"/>
                  </a:ext>
                </a:extLst>
              </p:cNvPr>
              <p:cNvSpPr>
                <a:spLocks/>
              </p:cNvSpPr>
              <p:nvPr/>
            </p:nvSpPr>
            <p:spPr bwMode="auto">
              <a:xfrm>
                <a:off x="7107238" y="4814888"/>
                <a:ext cx="100013" cy="114300"/>
              </a:xfrm>
              <a:custGeom>
                <a:avLst/>
                <a:gdLst>
                  <a:gd name="T0" fmla="*/ 159 w 191"/>
                  <a:gd name="T1" fmla="*/ 216 h 216"/>
                  <a:gd name="T2" fmla="*/ 0 w 191"/>
                  <a:gd name="T3" fmla="*/ 28 h 216"/>
                  <a:gd name="T4" fmla="*/ 33 w 191"/>
                  <a:gd name="T5" fmla="*/ 0 h 216"/>
                  <a:gd name="T6" fmla="*/ 191 w 191"/>
                  <a:gd name="T7" fmla="*/ 186 h 216"/>
                  <a:gd name="T8" fmla="*/ 159 w 191"/>
                  <a:gd name="T9" fmla="*/ 216 h 216"/>
                </a:gdLst>
                <a:ahLst/>
                <a:cxnLst>
                  <a:cxn ang="0">
                    <a:pos x="T0" y="T1"/>
                  </a:cxn>
                  <a:cxn ang="0">
                    <a:pos x="T2" y="T3"/>
                  </a:cxn>
                  <a:cxn ang="0">
                    <a:pos x="T4" y="T5"/>
                  </a:cxn>
                  <a:cxn ang="0">
                    <a:pos x="T6" y="T7"/>
                  </a:cxn>
                  <a:cxn ang="0">
                    <a:pos x="T8" y="T9"/>
                  </a:cxn>
                </a:cxnLst>
                <a:rect l="0" t="0" r="r" b="b"/>
                <a:pathLst>
                  <a:path w="191" h="216">
                    <a:moveTo>
                      <a:pt x="159" y="216"/>
                    </a:moveTo>
                    <a:lnTo>
                      <a:pt x="0" y="28"/>
                    </a:lnTo>
                    <a:lnTo>
                      <a:pt x="33" y="0"/>
                    </a:lnTo>
                    <a:lnTo>
                      <a:pt x="191" y="186"/>
                    </a:lnTo>
                    <a:lnTo>
                      <a:pt x="159" y="2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grpSp>
        <p:grpSp>
          <p:nvGrpSpPr>
            <p:cNvPr id="407" name="Group 406">
              <a:extLst>
                <a:ext uri="{FF2B5EF4-FFF2-40B4-BE49-F238E27FC236}">
                  <a16:creationId xmlns:a16="http://schemas.microsoft.com/office/drawing/2014/main" id="{F734A4CE-B613-4136-9021-76134480BBB2}"/>
                </a:ext>
              </a:extLst>
            </p:cNvPr>
            <p:cNvGrpSpPr/>
            <p:nvPr/>
          </p:nvGrpSpPr>
          <p:grpSpPr>
            <a:xfrm>
              <a:off x="5911851" y="5168901"/>
              <a:ext cx="476250" cy="153988"/>
              <a:chOff x="5911851" y="5168901"/>
              <a:chExt cx="476250" cy="153988"/>
            </a:xfrm>
            <a:grpFill/>
          </p:grpSpPr>
          <p:sp>
            <p:nvSpPr>
              <p:cNvPr id="408" name="Freeform 83">
                <a:extLst>
                  <a:ext uri="{FF2B5EF4-FFF2-40B4-BE49-F238E27FC236}">
                    <a16:creationId xmlns:a16="http://schemas.microsoft.com/office/drawing/2014/main" id="{C19960C5-9D7E-4FFA-A755-0C0EB69592A2}"/>
                  </a:ext>
                </a:extLst>
              </p:cNvPr>
              <p:cNvSpPr>
                <a:spLocks/>
              </p:cNvSpPr>
              <p:nvPr/>
            </p:nvSpPr>
            <p:spPr bwMode="auto">
              <a:xfrm>
                <a:off x="5911851" y="5183188"/>
                <a:ext cx="31750" cy="131763"/>
              </a:xfrm>
              <a:custGeom>
                <a:avLst/>
                <a:gdLst>
                  <a:gd name="T0" fmla="*/ 0 w 61"/>
                  <a:gd name="T1" fmla="*/ 246 h 250"/>
                  <a:gd name="T2" fmla="*/ 18 w 61"/>
                  <a:gd name="T3" fmla="*/ 0 h 250"/>
                  <a:gd name="T4" fmla="*/ 61 w 61"/>
                  <a:gd name="T5" fmla="*/ 4 h 250"/>
                  <a:gd name="T6" fmla="*/ 43 w 61"/>
                  <a:gd name="T7" fmla="*/ 250 h 250"/>
                  <a:gd name="T8" fmla="*/ 0 w 61"/>
                  <a:gd name="T9" fmla="*/ 246 h 250"/>
                </a:gdLst>
                <a:ahLst/>
                <a:cxnLst>
                  <a:cxn ang="0">
                    <a:pos x="T0" y="T1"/>
                  </a:cxn>
                  <a:cxn ang="0">
                    <a:pos x="T2" y="T3"/>
                  </a:cxn>
                  <a:cxn ang="0">
                    <a:pos x="T4" y="T5"/>
                  </a:cxn>
                  <a:cxn ang="0">
                    <a:pos x="T6" y="T7"/>
                  </a:cxn>
                  <a:cxn ang="0">
                    <a:pos x="T8" y="T9"/>
                  </a:cxn>
                </a:cxnLst>
                <a:rect l="0" t="0" r="r" b="b"/>
                <a:pathLst>
                  <a:path w="61" h="250">
                    <a:moveTo>
                      <a:pt x="0" y="246"/>
                    </a:moveTo>
                    <a:lnTo>
                      <a:pt x="18" y="0"/>
                    </a:lnTo>
                    <a:lnTo>
                      <a:pt x="61" y="4"/>
                    </a:lnTo>
                    <a:lnTo>
                      <a:pt x="43" y="250"/>
                    </a:lnTo>
                    <a:lnTo>
                      <a:pt x="0"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09" name="Freeform 84">
                <a:extLst>
                  <a:ext uri="{FF2B5EF4-FFF2-40B4-BE49-F238E27FC236}">
                    <a16:creationId xmlns:a16="http://schemas.microsoft.com/office/drawing/2014/main" id="{E6CDB05D-4690-4E13-8096-D8A4775152BD}"/>
                  </a:ext>
                </a:extLst>
              </p:cNvPr>
              <p:cNvSpPr>
                <a:spLocks/>
              </p:cNvSpPr>
              <p:nvPr/>
            </p:nvSpPr>
            <p:spPr bwMode="auto">
              <a:xfrm>
                <a:off x="5957888" y="5186363"/>
                <a:ext cx="28575" cy="131763"/>
              </a:xfrm>
              <a:custGeom>
                <a:avLst/>
                <a:gdLst>
                  <a:gd name="T0" fmla="*/ 0 w 54"/>
                  <a:gd name="T1" fmla="*/ 247 h 249"/>
                  <a:gd name="T2" fmla="*/ 12 w 54"/>
                  <a:gd name="T3" fmla="*/ 0 h 249"/>
                  <a:gd name="T4" fmla="*/ 54 w 54"/>
                  <a:gd name="T5" fmla="*/ 2 h 249"/>
                  <a:gd name="T6" fmla="*/ 42 w 54"/>
                  <a:gd name="T7" fmla="*/ 249 h 249"/>
                  <a:gd name="T8" fmla="*/ 0 w 54"/>
                  <a:gd name="T9" fmla="*/ 247 h 249"/>
                </a:gdLst>
                <a:ahLst/>
                <a:cxnLst>
                  <a:cxn ang="0">
                    <a:pos x="T0" y="T1"/>
                  </a:cxn>
                  <a:cxn ang="0">
                    <a:pos x="T2" y="T3"/>
                  </a:cxn>
                  <a:cxn ang="0">
                    <a:pos x="T4" y="T5"/>
                  </a:cxn>
                  <a:cxn ang="0">
                    <a:pos x="T6" y="T7"/>
                  </a:cxn>
                  <a:cxn ang="0">
                    <a:pos x="T8" y="T9"/>
                  </a:cxn>
                </a:cxnLst>
                <a:rect l="0" t="0" r="r" b="b"/>
                <a:pathLst>
                  <a:path w="54" h="249">
                    <a:moveTo>
                      <a:pt x="0" y="247"/>
                    </a:moveTo>
                    <a:lnTo>
                      <a:pt x="12" y="0"/>
                    </a:lnTo>
                    <a:lnTo>
                      <a:pt x="54" y="2"/>
                    </a:lnTo>
                    <a:lnTo>
                      <a:pt x="42" y="249"/>
                    </a:lnTo>
                    <a:lnTo>
                      <a:pt x="0" y="2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10" name="Freeform 85">
                <a:extLst>
                  <a:ext uri="{FF2B5EF4-FFF2-40B4-BE49-F238E27FC236}">
                    <a16:creationId xmlns:a16="http://schemas.microsoft.com/office/drawing/2014/main" id="{5536EC1E-ECD0-465F-9A57-E33B9811B725}"/>
                  </a:ext>
                </a:extLst>
              </p:cNvPr>
              <p:cNvSpPr>
                <a:spLocks/>
              </p:cNvSpPr>
              <p:nvPr/>
            </p:nvSpPr>
            <p:spPr bwMode="auto">
              <a:xfrm>
                <a:off x="6002338" y="5189538"/>
                <a:ext cx="25400" cy="131763"/>
              </a:xfrm>
              <a:custGeom>
                <a:avLst/>
                <a:gdLst>
                  <a:gd name="T0" fmla="*/ 0 w 47"/>
                  <a:gd name="T1" fmla="*/ 246 h 248"/>
                  <a:gd name="T2" fmla="*/ 5 w 47"/>
                  <a:gd name="T3" fmla="*/ 0 h 248"/>
                  <a:gd name="T4" fmla="*/ 47 w 47"/>
                  <a:gd name="T5" fmla="*/ 0 h 248"/>
                  <a:gd name="T6" fmla="*/ 42 w 47"/>
                  <a:gd name="T7" fmla="*/ 248 h 248"/>
                  <a:gd name="T8" fmla="*/ 0 w 47"/>
                  <a:gd name="T9" fmla="*/ 246 h 248"/>
                </a:gdLst>
                <a:ahLst/>
                <a:cxnLst>
                  <a:cxn ang="0">
                    <a:pos x="T0" y="T1"/>
                  </a:cxn>
                  <a:cxn ang="0">
                    <a:pos x="T2" y="T3"/>
                  </a:cxn>
                  <a:cxn ang="0">
                    <a:pos x="T4" y="T5"/>
                  </a:cxn>
                  <a:cxn ang="0">
                    <a:pos x="T6" y="T7"/>
                  </a:cxn>
                  <a:cxn ang="0">
                    <a:pos x="T8" y="T9"/>
                  </a:cxn>
                </a:cxnLst>
                <a:rect l="0" t="0" r="r" b="b"/>
                <a:pathLst>
                  <a:path w="47" h="248">
                    <a:moveTo>
                      <a:pt x="0" y="246"/>
                    </a:moveTo>
                    <a:lnTo>
                      <a:pt x="5" y="0"/>
                    </a:lnTo>
                    <a:lnTo>
                      <a:pt x="47" y="0"/>
                    </a:lnTo>
                    <a:lnTo>
                      <a:pt x="42" y="248"/>
                    </a:lnTo>
                    <a:lnTo>
                      <a:pt x="0"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11" name="Freeform 86">
                <a:extLst>
                  <a:ext uri="{FF2B5EF4-FFF2-40B4-BE49-F238E27FC236}">
                    <a16:creationId xmlns:a16="http://schemas.microsoft.com/office/drawing/2014/main" id="{849821CB-1FD8-42A7-B043-CA52D6FDF958}"/>
                  </a:ext>
                </a:extLst>
              </p:cNvPr>
              <p:cNvSpPr>
                <a:spLocks/>
              </p:cNvSpPr>
              <p:nvPr/>
            </p:nvSpPr>
            <p:spPr bwMode="auto">
              <a:xfrm>
                <a:off x="6048376" y="5191126"/>
                <a:ext cx="22225" cy="131763"/>
              </a:xfrm>
              <a:custGeom>
                <a:avLst/>
                <a:gdLst>
                  <a:gd name="T0" fmla="*/ 1 w 44"/>
                  <a:gd name="T1" fmla="*/ 247 h 247"/>
                  <a:gd name="T2" fmla="*/ 0 w 44"/>
                  <a:gd name="T3" fmla="*/ 0 h 247"/>
                  <a:gd name="T4" fmla="*/ 43 w 44"/>
                  <a:gd name="T5" fmla="*/ 0 h 247"/>
                  <a:gd name="T6" fmla="*/ 44 w 44"/>
                  <a:gd name="T7" fmla="*/ 247 h 247"/>
                  <a:gd name="T8" fmla="*/ 1 w 44"/>
                  <a:gd name="T9" fmla="*/ 247 h 247"/>
                </a:gdLst>
                <a:ahLst/>
                <a:cxnLst>
                  <a:cxn ang="0">
                    <a:pos x="T0" y="T1"/>
                  </a:cxn>
                  <a:cxn ang="0">
                    <a:pos x="T2" y="T3"/>
                  </a:cxn>
                  <a:cxn ang="0">
                    <a:pos x="T4" y="T5"/>
                  </a:cxn>
                  <a:cxn ang="0">
                    <a:pos x="T6" y="T7"/>
                  </a:cxn>
                  <a:cxn ang="0">
                    <a:pos x="T8" y="T9"/>
                  </a:cxn>
                </a:cxnLst>
                <a:rect l="0" t="0" r="r" b="b"/>
                <a:pathLst>
                  <a:path w="44" h="247">
                    <a:moveTo>
                      <a:pt x="1" y="247"/>
                    </a:moveTo>
                    <a:lnTo>
                      <a:pt x="0" y="0"/>
                    </a:lnTo>
                    <a:lnTo>
                      <a:pt x="43" y="0"/>
                    </a:lnTo>
                    <a:lnTo>
                      <a:pt x="44" y="247"/>
                    </a:lnTo>
                    <a:lnTo>
                      <a:pt x="1" y="2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12" name="Freeform 87">
                <a:extLst>
                  <a:ext uri="{FF2B5EF4-FFF2-40B4-BE49-F238E27FC236}">
                    <a16:creationId xmlns:a16="http://schemas.microsoft.com/office/drawing/2014/main" id="{325C8A60-EE89-4784-B522-AE83AEBD0AA8}"/>
                  </a:ext>
                </a:extLst>
              </p:cNvPr>
              <p:cNvSpPr>
                <a:spLocks/>
              </p:cNvSpPr>
              <p:nvPr/>
            </p:nvSpPr>
            <p:spPr bwMode="auto">
              <a:xfrm>
                <a:off x="6089651" y="5191126"/>
                <a:ext cx="26988" cy="131763"/>
              </a:xfrm>
              <a:custGeom>
                <a:avLst/>
                <a:gdLst>
                  <a:gd name="T0" fmla="*/ 8 w 50"/>
                  <a:gd name="T1" fmla="*/ 249 h 249"/>
                  <a:gd name="T2" fmla="*/ 0 w 50"/>
                  <a:gd name="T3" fmla="*/ 1 h 249"/>
                  <a:gd name="T4" fmla="*/ 43 w 50"/>
                  <a:gd name="T5" fmla="*/ 0 h 249"/>
                  <a:gd name="T6" fmla="*/ 50 w 50"/>
                  <a:gd name="T7" fmla="*/ 247 h 249"/>
                  <a:gd name="T8" fmla="*/ 8 w 50"/>
                  <a:gd name="T9" fmla="*/ 249 h 249"/>
                </a:gdLst>
                <a:ahLst/>
                <a:cxnLst>
                  <a:cxn ang="0">
                    <a:pos x="T0" y="T1"/>
                  </a:cxn>
                  <a:cxn ang="0">
                    <a:pos x="T2" y="T3"/>
                  </a:cxn>
                  <a:cxn ang="0">
                    <a:pos x="T4" y="T5"/>
                  </a:cxn>
                  <a:cxn ang="0">
                    <a:pos x="T6" y="T7"/>
                  </a:cxn>
                  <a:cxn ang="0">
                    <a:pos x="T8" y="T9"/>
                  </a:cxn>
                </a:cxnLst>
                <a:rect l="0" t="0" r="r" b="b"/>
                <a:pathLst>
                  <a:path w="50" h="249">
                    <a:moveTo>
                      <a:pt x="8" y="249"/>
                    </a:moveTo>
                    <a:lnTo>
                      <a:pt x="0" y="1"/>
                    </a:lnTo>
                    <a:lnTo>
                      <a:pt x="43" y="0"/>
                    </a:lnTo>
                    <a:lnTo>
                      <a:pt x="50" y="247"/>
                    </a:lnTo>
                    <a:lnTo>
                      <a:pt x="8" y="2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13" name="Freeform 88">
                <a:extLst>
                  <a:ext uri="{FF2B5EF4-FFF2-40B4-BE49-F238E27FC236}">
                    <a16:creationId xmlns:a16="http://schemas.microsoft.com/office/drawing/2014/main" id="{C7ACD665-6D13-4299-8F22-FDAD5BBF0505}"/>
                  </a:ext>
                </a:extLst>
              </p:cNvPr>
              <p:cNvSpPr>
                <a:spLocks/>
              </p:cNvSpPr>
              <p:nvPr/>
            </p:nvSpPr>
            <p:spPr bwMode="auto">
              <a:xfrm>
                <a:off x="6132513" y="5191126"/>
                <a:ext cx="30163" cy="131763"/>
              </a:xfrm>
              <a:custGeom>
                <a:avLst/>
                <a:gdLst>
                  <a:gd name="T0" fmla="*/ 14 w 56"/>
                  <a:gd name="T1" fmla="*/ 248 h 248"/>
                  <a:gd name="T2" fmla="*/ 0 w 56"/>
                  <a:gd name="T3" fmla="*/ 2 h 248"/>
                  <a:gd name="T4" fmla="*/ 42 w 56"/>
                  <a:gd name="T5" fmla="*/ 0 h 248"/>
                  <a:gd name="T6" fmla="*/ 56 w 56"/>
                  <a:gd name="T7" fmla="*/ 246 h 248"/>
                  <a:gd name="T8" fmla="*/ 14 w 56"/>
                  <a:gd name="T9" fmla="*/ 248 h 248"/>
                </a:gdLst>
                <a:ahLst/>
                <a:cxnLst>
                  <a:cxn ang="0">
                    <a:pos x="T0" y="T1"/>
                  </a:cxn>
                  <a:cxn ang="0">
                    <a:pos x="T2" y="T3"/>
                  </a:cxn>
                  <a:cxn ang="0">
                    <a:pos x="T4" y="T5"/>
                  </a:cxn>
                  <a:cxn ang="0">
                    <a:pos x="T6" y="T7"/>
                  </a:cxn>
                  <a:cxn ang="0">
                    <a:pos x="T8" y="T9"/>
                  </a:cxn>
                </a:cxnLst>
                <a:rect l="0" t="0" r="r" b="b"/>
                <a:pathLst>
                  <a:path w="56" h="248">
                    <a:moveTo>
                      <a:pt x="14" y="248"/>
                    </a:moveTo>
                    <a:lnTo>
                      <a:pt x="0" y="2"/>
                    </a:lnTo>
                    <a:lnTo>
                      <a:pt x="42" y="0"/>
                    </a:lnTo>
                    <a:lnTo>
                      <a:pt x="56" y="246"/>
                    </a:lnTo>
                    <a:lnTo>
                      <a:pt x="14" y="2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14" name="Freeform 89">
                <a:extLst>
                  <a:ext uri="{FF2B5EF4-FFF2-40B4-BE49-F238E27FC236}">
                    <a16:creationId xmlns:a16="http://schemas.microsoft.com/office/drawing/2014/main" id="{06F79B29-D7F4-434E-867E-45632B095407}"/>
                  </a:ext>
                </a:extLst>
              </p:cNvPr>
              <p:cNvSpPr>
                <a:spLocks/>
              </p:cNvSpPr>
              <p:nvPr/>
            </p:nvSpPr>
            <p:spPr bwMode="auto">
              <a:xfrm>
                <a:off x="6173788" y="5187951"/>
                <a:ext cx="33338" cy="131763"/>
              </a:xfrm>
              <a:custGeom>
                <a:avLst/>
                <a:gdLst>
                  <a:gd name="T0" fmla="*/ 21 w 63"/>
                  <a:gd name="T1" fmla="*/ 250 h 250"/>
                  <a:gd name="T2" fmla="*/ 0 w 63"/>
                  <a:gd name="T3" fmla="*/ 4 h 250"/>
                  <a:gd name="T4" fmla="*/ 44 w 63"/>
                  <a:gd name="T5" fmla="*/ 0 h 250"/>
                  <a:gd name="T6" fmla="*/ 63 w 63"/>
                  <a:gd name="T7" fmla="*/ 247 h 250"/>
                  <a:gd name="T8" fmla="*/ 21 w 63"/>
                  <a:gd name="T9" fmla="*/ 250 h 250"/>
                </a:gdLst>
                <a:ahLst/>
                <a:cxnLst>
                  <a:cxn ang="0">
                    <a:pos x="T0" y="T1"/>
                  </a:cxn>
                  <a:cxn ang="0">
                    <a:pos x="T2" y="T3"/>
                  </a:cxn>
                  <a:cxn ang="0">
                    <a:pos x="T4" y="T5"/>
                  </a:cxn>
                  <a:cxn ang="0">
                    <a:pos x="T6" y="T7"/>
                  </a:cxn>
                  <a:cxn ang="0">
                    <a:pos x="T8" y="T9"/>
                  </a:cxn>
                </a:cxnLst>
                <a:rect l="0" t="0" r="r" b="b"/>
                <a:pathLst>
                  <a:path w="63" h="250">
                    <a:moveTo>
                      <a:pt x="21" y="250"/>
                    </a:moveTo>
                    <a:lnTo>
                      <a:pt x="0" y="4"/>
                    </a:lnTo>
                    <a:lnTo>
                      <a:pt x="44" y="0"/>
                    </a:lnTo>
                    <a:lnTo>
                      <a:pt x="63" y="247"/>
                    </a:lnTo>
                    <a:lnTo>
                      <a:pt x="21" y="2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15" name="Freeform 90">
                <a:extLst>
                  <a:ext uri="{FF2B5EF4-FFF2-40B4-BE49-F238E27FC236}">
                    <a16:creationId xmlns:a16="http://schemas.microsoft.com/office/drawing/2014/main" id="{BFCD454F-FA8C-416D-9541-77F2FA5B218B}"/>
                  </a:ext>
                </a:extLst>
              </p:cNvPr>
              <p:cNvSpPr>
                <a:spLocks/>
              </p:cNvSpPr>
              <p:nvPr/>
            </p:nvSpPr>
            <p:spPr bwMode="auto">
              <a:xfrm>
                <a:off x="6216651" y="5184776"/>
                <a:ext cx="36513" cy="133350"/>
              </a:xfrm>
              <a:custGeom>
                <a:avLst/>
                <a:gdLst>
                  <a:gd name="T0" fmla="*/ 26 w 68"/>
                  <a:gd name="T1" fmla="*/ 250 h 250"/>
                  <a:gd name="T2" fmla="*/ 0 w 68"/>
                  <a:gd name="T3" fmla="*/ 4 h 250"/>
                  <a:gd name="T4" fmla="*/ 42 w 68"/>
                  <a:gd name="T5" fmla="*/ 0 h 250"/>
                  <a:gd name="T6" fmla="*/ 68 w 68"/>
                  <a:gd name="T7" fmla="*/ 245 h 250"/>
                  <a:gd name="T8" fmla="*/ 26 w 68"/>
                  <a:gd name="T9" fmla="*/ 250 h 250"/>
                </a:gdLst>
                <a:ahLst/>
                <a:cxnLst>
                  <a:cxn ang="0">
                    <a:pos x="T0" y="T1"/>
                  </a:cxn>
                  <a:cxn ang="0">
                    <a:pos x="T2" y="T3"/>
                  </a:cxn>
                  <a:cxn ang="0">
                    <a:pos x="T4" y="T5"/>
                  </a:cxn>
                  <a:cxn ang="0">
                    <a:pos x="T6" y="T7"/>
                  </a:cxn>
                  <a:cxn ang="0">
                    <a:pos x="T8" y="T9"/>
                  </a:cxn>
                </a:cxnLst>
                <a:rect l="0" t="0" r="r" b="b"/>
                <a:pathLst>
                  <a:path w="68" h="250">
                    <a:moveTo>
                      <a:pt x="26" y="250"/>
                    </a:moveTo>
                    <a:lnTo>
                      <a:pt x="0" y="4"/>
                    </a:lnTo>
                    <a:lnTo>
                      <a:pt x="42" y="0"/>
                    </a:lnTo>
                    <a:lnTo>
                      <a:pt x="68" y="245"/>
                    </a:lnTo>
                    <a:lnTo>
                      <a:pt x="26" y="2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16" name="Freeform 91">
                <a:extLst>
                  <a:ext uri="{FF2B5EF4-FFF2-40B4-BE49-F238E27FC236}">
                    <a16:creationId xmlns:a16="http://schemas.microsoft.com/office/drawing/2014/main" id="{F04661EC-9392-4246-85BF-4FBDADFFC35A}"/>
                  </a:ext>
                </a:extLst>
              </p:cNvPr>
              <p:cNvSpPr>
                <a:spLocks/>
              </p:cNvSpPr>
              <p:nvPr/>
            </p:nvSpPr>
            <p:spPr bwMode="auto">
              <a:xfrm>
                <a:off x="6259513" y="5180013"/>
                <a:ext cx="39688" cy="133350"/>
              </a:xfrm>
              <a:custGeom>
                <a:avLst/>
                <a:gdLst>
                  <a:gd name="T0" fmla="*/ 32 w 75"/>
                  <a:gd name="T1" fmla="*/ 250 h 250"/>
                  <a:gd name="T2" fmla="*/ 0 w 75"/>
                  <a:gd name="T3" fmla="*/ 7 h 250"/>
                  <a:gd name="T4" fmla="*/ 43 w 75"/>
                  <a:gd name="T5" fmla="*/ 0 h 250"/>
                  <a:gd name="T6" fmla="*/ 75 w 75"/>
                  <a:gd name="T7" fmla="*/ 245 h 250"/>
                  <a:gd name="T8" fmla="*/ 32 w 75"/>
                  <a:gd name="T9" fmla="*/ 250 h 250"/>
                </a:gdLst>
                <a:ahLst/>
                <a:cxnLst>
                  <a:cxn ang="0">
                    <a:pos x="T0" y="T1"/>
                  </a:cxn>
                  <a:cxn ang="0">
                    <a:pos x="T2" y="T3"/>
                  </a:cxn>
                  <a:cxn ang="0">
                    <a:pos x="T4" y="T5"/>
                  </a:cxn>
                  <a:cxn ang="0">
                    <a:pos x="T6" y="T7"/>
                  </a:cxn>
                  <a:cxn ang="0">
                    <a:pos x="T8" y="T9"/>
                  </a:cxn>
                </a:cxnLst>
                <a:rect l="0" t="0" r="r" b="b"/>
                <a:pathLst>
                  <a:path w="75" h="250">
                    <a:moveTo>
                      <a:pt x="32" y="250"/>
                    </a:moveTo>
                    <a:lnTo>
                      <a:pt x="0" y="7"/>
                    </a:lnTo>
                    <a:lnTo>
                      <a:pt x="43" y="0"/>
                    </a:lnTo>
                    <a:lnTo>
                      <a:pt x="75" y="245"/>
                    </a:lnTo>
                    <a:lnTo>
                      <a:pt x="32" y="2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17" name="Freeform 92">
                <a:extLst>
                  <a:ext uri="{FF2B5EF4-FFF2-40B4-BE49-F238E27FC236}">
                    <a16:creationId xmlns:a16="http://schemas.microsoft.com/office/drawing/2014/main" id="{1E00CE39-9922-492A-9F7F-02FF65D1D98B}"/>
                  </a:ext>
                </a:extLst>
              </p:cNvPr>
              <p:cNvSpPr>
                <a:spLocks/>
              </p:cNvSpPr>
              <p:nvPr/>
            </p:nvSpPr>
            <p:spPr bwMode="auto">
              <a:xfrm>
                <a:off x="6300788" y="5175251"/>
                <a:ext cx="42863" cy="131763"/>
              </a:xfrm>
              <a:custGeom>
                <a:avLst/>
                <a:gdLst>
                  <a:gd name="T0" fmla="*/ 38 w 81"/>
                  <a:gd name="T1" fmla="*/ 250 h 250"/>
                  <a:gd name="T2" fmla="*/ 0 w 81"/>
                  <a:gd name="T3" fmla="*/ 7 h 250"/>
                  <a:gd name="T4" fmla="*/ 41 w 81"/>
                  <a:gd name="T5" fmla="*/ 0 h 250"/>
                  <a:gd name="T6" fmla="*/ 81 w 81"/>
                  <a:gd name="T7" fmla="*/ 244 h 250"/>
                  <a:gd name="T8" fmla="*/ 38 w 81"/>
                  <a:gd name="T9" fmla="*/ 250 h 250"/>
                </a:gdLst>
                <a:ahLst/>
                <a:cxnLst>
                  <a:cxn ang="0">
                    <a:pos x="T0" y="T1"/>
                  </a:cxn>
                  <a:cxn ang="0">
                    <a:pos x="T2" y="T3"/>
                  </a:cxn>
                  <a:cxn ang="0">
                    <a:pos x="T4" y="T5"/>
                  </a:cxn>
                  <a:cxn ang="0">
                    <a:pos x="T6" y="T7"/>
                  </a:cxn>
                  <a:cxn ang="0">
                    <a:pos x="T8" y="T9"/>
                  </a:cxn>
                </a:cxnLst>
                <a:rect l="0" t="0" r="r" b="b"/>
                <a:pathLst>
                  <a:path w="81" h="250">
                    <a:moveTo>
                      <a:pt x="38" y="250"/>
                    </a:moveTo>
                    <a:lnTo>
                      <a:pt x="0" y="7"/>
                    </a:lnTo>
                    <a:lnTo>
                      <a:pt x="41" y="0"/>
                    </a:lnTo>
                    <a:lnTo>
                      <a:pt x="81" y="244"/>
                    </a:lnTo>
                    <a:lnTo>
                      <a:pt x="38" y="2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18" name="Freeform 93">
                <a:extLst>
                  <a:ext uri="{FF2B5EF4-FFF2-40B4-BE49-F238E27FC236}">
                    <a16:creationId xmlns:a16="http://schemas.microsoft.com/office/drawing/2014/main" id="{BC0AEC61-9347-48BB-8F69-454B9120C977}"/>
                  </a:ext>
                </a:extLst>
              </p:cNvPr>
              <p:cNvSpPr>
                <a:spLocks/>
              </p:cNvSpPr>
              <p:nvPr/>
            </p:nvSpPr>
            <p:spPr bwMode="auto">
              <a:xfrm>
                <a:off x="6342063" y="5168901"/>
                <a:ext cx="46038" cy="131763"/>
              </a:xfrm>
              <a:custGeom>
                <a:avLst/>
                <a:gdLst>
                  <a:gd name="T0" fmla="*/ 46 w 87"/>
                  <a:gd name="T1" fmla="*/ 250 h 250"/>
                  <a:gd name="T2" fmla="*/ 0 w 87"/>
                  <a:gd name="T3" fmla="*/ 8 h 250"/>
                  <a:gd name="T4" fmla="*/ 42 w 87"/>
                  <a:gd name="T5" fmla="*/ 0 h 250"/>
                  <a:gd name="T6" fmla="*/ 87 w 87"/>
                  <a:gd name="T7" fmla="*/ 243 h 250"/>
                  <a:gd name="T8" fmla="*/ 46 w 87"/>
                  <a:gd name="T9" fmla="*/ 250 h 250"/>
                </a:gdLst>
                <a:ahLst/>
                <a:cxnLst>
                  <a:cxn ang="0">
                    <a:pos x="T0" y="T1"/>
                  </a:cxn>
                  <a:cxn ang="0">
                    <a:pos x="T2" y="T3"/>
                  </a:cxn>
                  <a:cxn ang="0">
                    <a:pos x="T4" y="T5"/>
                  </a:cxn>
                  <a:cxn ang="0">
                    <a:pos x="T6" y="T7"/>
                  </a:cxn>
                  <a:cxn ang="0">
                    <a:pos x="T8" y="T9"/>
                  </a:cxn>
                </a:cxnLst>
                <a:rect l="0" t="0" r="r" b="b"/>
                <a:pathLst>
                  <a:path w="87" h="250">
                    <a:moveTo>
                      <a:pt x="46" y="250"/>
                    </a:moveTo>
                    <a:lnTo>
                      <a:pt x="0" y="8"/>
                    </a:lnTo>
                    <a:lnTo>
                      <a:pt x="42" y="0"/>
                    </a:lnTo>
                    <a:lnTo>
                      <a:pt x="87" y="243"/>
                    </a:lnTo>
                    <a:lnTo>
                      <a:pt x="46" y="2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19" name="Freeform 269">
                <a:extLst>
                  <a:ext uri="{FF2B5EF4-FFF2-40B4-BE49-F238E27FC236}">
                    <a16:creationId xmlns:a16="http://schemas.microsoft.com/office/drawing/2014/main" id="{1C93AC82-83DE-447F-9C98-11853DA74D32}"/>
                  </a:ext>
                </a:extLst>
              </p:cNvPr>
              <p:cNvSpPr>
                <a:spLocks/>
              </p:cNvSpPr>
              <p:nvPr/>
            </p:nvSpPr>
            <p:spPr bwMode="auto">
              <a:xfrm>
                <a:off x="6002338" y="5189538"/>
                <a:ext cx="25400" cy="131763"/>
              </a:xfrm>
              <a:custGeom>
                <a:avLst/>
                <a:gdLst>
                  <a:gd name="T0" fmla="*/ 0 w 47"/>
                  <a:gd name="T1" fmla="*/ 246 h 248"/>
                  <a:gd name="T2" fmla="*/ 5 w 47"/>
                  <a:gd name="T3" fmla="*/ 0 h 248"/>
                  <a:gd name="T4" fmla="*/ 47 w 47"/>
                  <a:gd name="T5" fmla="*/ 0 h 248"/>
                  <a:gd name="T6" fmla="*/ 42 w 47"/>
                  <a:gd name="T7" fmla="*/ 248 h 248"/>
                  <a:gd name="T8" fmla="*/ 0 w 47"/>
                  <a:gd name="T9" fmla="*/ 246 h 248"/>
                </a:gdLst>
                <a:ahLst/>
                <a:cxnLst>
                  <a:cxn ang="0">
                    <a:pos x="T0" y="T1"/>
                  </a:cxn>
                  <a:cxn ang="0">
                    <a:pos x="T2" y="T3"/>
                  </a:cxn>
                  <a:cxn ang="0">
                    <a:pos x="T4" y="T5"/>
                  </a:cxn>
                  <a:cxn ang="0">
                    <a:pos x="T6" y="T7"/>
                  </a:cxn>
                  <a:cxn ang="0">
                    <a:pos x="T8" y="T9"/>
                  </a:cxn>
                </a:cxnLst>
                <a:rect l="0" t="0" r="r" b="b"/>
                <a:pathLst>
                  <a:path w="47" h="248">
                    <a:moveTo>
                      <a:pt x="0" y="246"/>
                    </a:moveTo>
                    <a:lnTo>
                      <a:pt x="5" y="0"/>
                    </a:lnTo>
                    <a:lnTo>
                      <a:pt x="47" y="0"/>
                    </a:lnTo>
                    <a:lnTo>
                      <a:pt x="42" y="248"/>
                    </a:lnTo>
                    <a:lnTo>
                      <a:pt x="0"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20" name="Freeform 270">
                <a:extLst>
                  <a:ext uri="{FF2B5EF4-FFF2-40B4-BE49-F238E27FC236}">
                    <a16:creationId xmlns:a16="http://schemas.microsoft.com/office/drawing/2014/main" id="{C2260217-2A0E-4EB5-84B6-25334C9D2CD2}"/>
                  </a:ext>
                </a:extLst>
              </p:cNvPr>
              <p:cNvSpPr>
                <a:spLocks/>
              </p:cNvSpPr>
              <p:nvPr/>
            </p:nvSpPr>
            <p:spPr bwMode="auto">
              <a:xfrm>
                <a:off x="6048375" y="5191125"/>
                <a:ext cx="22225" cy="131763"/>
              </a:xfrm>
              <a:custGeom>
                <a:avLst/>
                <a:gdLst>
                  <a:gd name="T0" fmla="*/ 1 w 44"/>
                  <a:gd name="T1" fmla="*/ 247 h 247"/>
                  <a:gd name="T2" fmla="*/ 0 w 44"/>
                  <a:gd name="T3" fmla="*/ 0 h 247"/>
                  <a:gd name="T4" fmla="*/ 43 w 44"/>
                  <a:gd name="T5" fmla="*/ 0 h 247"/>
                  <a:gd name="T6" fmla="*/ 44 w 44"/>
                  <a:gd name="T7" fmla="*/ 247 h 247"/>
                  <a:gd name="T8" fmla="*/ 1 w 44"/>
                  <a:gd name="T9" fmla="*/ 247 h 247"/>
                </a:gdLst>
                <a:ahLst/>
                <a:cxnLst>
                  <a:cxn ang="0">
                    <a:pos x="T0" y="T1"/>
                  </a:cxn>
                  <a:cxn ang="0">
                    <a:pos x="T2" y="T3"/>
                  </a:cxn>
                  <a:cxn ang="0">
                    <a:pos x="T4" y="T5"/>
                  </a:cxn>
                  <a:cxn ang="0">
                    <a:pos x="T6" y="T7"/>
                  </a:cxn>
                  <a:cxn ang="0">
                    <a:pos x="T8" y="T9"/>
                  </a:cxn>
                </a:cxnLst>
                <a:rect l="0" t="0" r="r" b="b"/>
                <a:pathLst>
                  <a:path w="44" h="247">
                    <a:moveTo>
                      <a:pt x="1" y="247"/>
                    </a:moveTo>
                    <a:lnTo>
                      <a:pt x="0" y="0"/>
                    </a:lnTo>
                    <a:lnTo>
                      <a:pt x="43" y="0"/>
                    </a:lnTo>
                    <a:lnTo>
                      <a:pt x="44" y="247"/>
                    </a:lnTo>
                    <a:lnTo>
                      <a:pt x="1" y="2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21" name="Freeform 271">
                <a:extLst>
                  <a:ext uri="{FF2B5EF4-FFF2-40B4-BE49-F238E27FC236}">
                    <a16:creationId xmlns:a16="http://schemas.microsoft.com/office/drawing/2014/main" id="{99991095-B964-4C4B-B0F4-88D226F965B3}"/>
                  </a:ext>
                </a:extLst>
              </p:cNvPr>
              <p:cNvSpPr>
                <a:spLocks/>
              </p:cNvSpPr>
              <p:nvPr/>
            </p:nvSpPr>
            <p:spPr bwMode="auto">
              <a:xfrm>
                <a:off x="6089650" y="5191125"/>
                <a:ext cx="26988" cy="131763"/>
              </a:xfrm>
              <a:custGeom>
                <a:avLst/>
                <a:gdLst>
                  <a:gd name="T0" fmla="*/ 8 w 50"/>
                  <a:gd name="T1" fmla="*/ 249 h 249"/>
                  <a:gd name="T2" fmla="*/ 0 w 50"/>
                  <a:gd name="T3" fmla="*/ 1 h 249"/>
                  <a:gd name="T4" fmla="*/ 43 w 50"/>
                  <a:gd name="T5" fmla="*/ 0 h 249"/>
                  <a:gd name="T6" fmla="*/ 50 w 50"/>
                  <a:gd name="T7" fmla="*/ 247 h 249"/>
                  <a:gd name="T8" fmla="*/ 8 w 50"/>
                  <a:gd name="T9" fmla="*/ 249 h 249"/>
                </a:gdLst>
                <a:ahLst/>
                <a:cxnLst>
                  <a:cxn ang="0">
                    <a:pos x="T0" y="T1"/>
                  </a:cxn>
                  <a:cxn ang="0">
                    <a:pos x="T2" y="T3"/>
                  </a:cxn>
                  <a:cxn ang="0">
                    <a:pos x="T4" y="T5"/>
                  </a:cxn>
                  <a:cxn ang="0">
                    <a:pos x="T6" y="T7"/>
                  </a:cxn>
                  <a:cxn ang="0">
                    <a:pos x="T8" y="T9"/>
                  </a:cxn>
                </a:cxnLst>
                <a:rect l="0" t="0" r="r" b="b"/>
                <a:pathLst>
                  <a:path w="50" h="249">
                    <a:moveTo>
                      <a:pt x="8" y="249"/>
                    </a:moveTo>
                    <a:lnTo>
                      <a:pt x="0" y="1"/>
                    </a:lnTo>
                    <a:lnTo>
                      <a:pt x="43" y="0"/>
                    </a:lnTo>
                    <a:lnTo>
                      <a:pt x="50" y="247"/>
                    </a:lnTo>
                    <a:lnTo>
                      <a:pt x="8" y="2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22" name="Freeform 272">
                <a:extLst>
                  <a:ext uri="{FF2B5EF4-FFF2-40B4-BE49-F238E27FC236}">
                    <a16:creationId xmlns:a16="http://schemas.microsoft.com/office/drawing/2014/main" id="{BE0451C4-2EF5-4447-8357-FD12AE642014}"/>
                  </a:ext>
                </a:extLst>
              </p:cNvPr>
              <p:cNvSpPr>
                <a:spLocks/>
              </p:cNvSpPr>
              <p:nvPr/>
            </p:nvSpPr>
            <p:spPr bwMode="auto">
              <a:xfrm>
                <a:off x="6132513" y="5191125"/>
                <a:ext cx="30163" cy="131763"/>
              </a:xfrm>
              <a:custGeom>
                <a:avLst/>
                <a:gdLst>
                  <a:gd name="T0" fmla="*/ 14 w 56"/>
                  <a:gd name="T1" fmla="*/ 248 h 248"/>
                  <a:gd name="T2" fmla="*/ 0 w 56"/>
                  <a:gd name="T3" fmla="*/ 2 h 248"/>
                  <a:gd name="T4" fmla="*/ 42 w 56"/>
                  <a:gd name="T5" fmla="*/ 0 h 248"/>
                  <a:gd name="T6" fmla="*/ 56 w 56"/>
                  <a:gd name="T7" fmla="*/ 246 h 248"/>
                  <a:gd name="T8" fmla="*/ 14 w 56"/>
                  <a:gd name="T9" fmla="*/ 248 h 248"/>
                </a:gdLst>
                <a:ahLst/>
                <a:cxnLst>
                  <a:cxn ang="0">
                    <a:pos x="T0" y="T1"/>
                  </a:cxn>
                  <a:cxn ang="0">
                    <a:pos x="T2" y="T3"/>
                  </a:cxn>
                  <a:cxn ang="0">
                    <a:pos x="T4" y="T5"/>
                  </a:cxn>
                  <a:cxn ang="0">
                    <a:pos x="T6" y="T7"/>
                  </a:cxn>
                  <a:cxn ang="0">
                    <a:pos x="T8" y="T9"/>
                  </a:cxn>
                </a:cxnLst>
                <a:rect l="0" t="0" r="r" b="b"/>
                <a:pathLst>
                  <a:path w="56" h="248">
                    <a:moveTo>
                      <a:pt x="14" y="248"/>
                    </a:moveTo>
                    <a:lnTo>
                      <a:pt x="0" y="2"/>
                    </a:lnTo>
                    <a:lnTo>
                      <a:pt x="42" y="0"/>
                    </a:lnTo>
                    <a:lnTo>
                      <a:pt x="56" y="246"/>
                    </a:lnTo>
                    <a:lnTo>
                      <a:pt x="14" y="2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23" name="Freeform 273">
                <a:extLst>
                  <a:ext uri="{FF2B5EF4-FFF2-40B4-BE49-F238E27FC236}">
                    <a16:creationId xmlns:a16="http://schemas.microsoft.com/office/drawing/2014/main" id="{173C721F-FB80-467B-B1DD-298429878B00}"/>
                  </a:ext>
                </a:extLst>
              </p:cNvPr>
              <p:cNvSpPr>
                <a:spLocks/>
              </p:cNvSpPr>
              <p:nvPr/>
            </p:nvSpPr>
            <p:spPr bwMode="auto">
              <a:xfrm>
                <a:off x="6173788" y="5187950"/>
                <a:ext cx="33338" cy="131763"/>
              </a:xfrm>
              <a:custGeom>
                <a:avLst/>
                <a:gdLst>
                  <a:gd name="T0" fmla="*/ 21 w 63"/>
                  <a:gd name="T1" fmla="*/ 250 h 250"/>
                  <a:gd name="T2" fmla="*/ 0 w 63"/>
                  <a:gd name="T3" fmla="*/ 4 h 250"/>
                  <a:gd name="T4" fmla="*/ 44 w 63"/>
                  <a:gd name="T5" fmla="*/ 0 h 250"/>
                  <a:gd name="T6" fmla="*/ 63 w 63"/>
                  <a:gd name="T7" fmla="*/ 247 h 250"/>
                  <a:gd name="T8" fmla="*/ 21 w 63"/>
                  <a:gd name="T9" fmla="*/ 250 h 250"/>
                </a:gdLst>
                <a:ahLst/>
                <a:cxnLst>
                  <a:cxn ang="0">
                    <a:pos x="T0" y="T1"/>
                  </a:cxn>
                  <a:cxn ang="0">
                    <a:pos x="T2" y="T3"/>
                  </a:cxn>
                  <a:cxn ang="0">
                    <a:pos x="T4" y="T5"/>
                  </a:cxn>
                  <a:cxn ang="0">
                    <a:pos x="T6" y="T7"/>
                  </a:cxn>
                  <a:cxn ang="0">
                    <a:pos x="T8" y="T9"/>
                  </a:cxn>
                </a:cxnLst>
                <a:rect l="0" t="0" r="r" b="b"/>
                <a:pathLst>
                  <a:path w="63" h="250">
                    <a:moveTo>
                      <a:pt x="21" y="250"/>
                    </a:moveTo>
                    <a:lnTo>
                      <a:pt x="0" y="4"/>
                    </a:lnTo>
                    <a:lnTo>
                      <a:pt x="44" y="0"/>
                    </a:lnTo>
                    <a:lnTo>
                      <a:pt x="63" y="247"/>
                    </a:lnTo>
                    <a:lnTo>
                      <a:pt x="21" y="2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24" name="Freeform 274">
                <a:extLst>
                  <a:ext uri="{FF2B5EF4-FFF2-40B4-BE49-F238E27FC236}">
                    <a16:creationId xmlns:a16="http://schemas.microsoft.com/office/drawing/2014/main" id="{0BBB06B1-0C51-4B7A-B964-CA497C74B4D3}"/>
                  </a:ext>
                </a:extLst>
              </p:cNvPr>
              <p:cNvSpPr>
                <a:spLocks/>
              </p:cNvSpPr>
              <p:nvPr/>
            </p:nvSpPr>
            <p:spPr bwMode="auto">
              <a:xfrm>
                <a:off x="6216650" y="5184775"/>
                <a:ext cx="36513" cy="133350"/>
              </a:xfrm>
              <a:custGeom>
                <a:avLst/>
                <a:gdLst>
                  <a:gd name="T0" fmla="*/ 26 w 68"/>
                  <a:gd name="T1" fmla="*/ 250 h 250"/>
                  <a:gd name="T2" fmla="*/ 0 w 68"/>
                  <a:gd name="T3" fmla="*/ 4 h 250"/>
                  <a:gd name="T4" fmla="*/ 42 w 68"/>
                  <a:gd name="T5" fmla="*/ 0 h 250"/>
                  <a:gd name="T6" fmla="*/ 68 w 68"/>
                  <a:gd name="T7" fmla="*/ 245 h 250"/>
                  <a:gd name="T8" fmla="*/ 26 w 68"/>
                  <a:gd name="T9" fmla="*/ 250 h 250"/>
                </a:gdLst>
                <a:ahLst/>
                <a:cxnLst>
                  <a:cxn ang="0">
                    <a:pos x="T0" y="T1"/>
                  </a:cxn>
                  <a:cxn ang="0">
                    <a:pos x="T2" y="T3"/>
                  </a:cxn>
                  <a:cxn ang="0">
                    <a:pos x="T4" y="T5"/>
                  </a:cxn>
                  <a:cxn ang="0">
                    <a:pos x="T6" y="T7"/>
                  </a:cxn>
                  <a:cxn ang="0">
                    <a:pos x="T8" y="T9"/>
                  </a:cxn>
                </a:cxnLst>
                <a:rect l="0" t="0" r="r" b="b"/>
                <a:pathLst>
                  <a:path w="68" h="250">
                    <a:moveTo>
                      <a:pt x="26" y="250"/>
                    </a:moveTo>
                    <a:lnTo>
                      <a:pt x="0" y="4"/>
                    </a:lnTo>
                    <a:lnTo>
                      <a:pt x="42" y="0"/>
                    </a:lnTo>
                    <a:lnTo>
                      <a:pt x="68" y="245"/>
                    </a:lnTo>
                    <a:lnTo>
                      <a:pt x="26" y="2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grpSp>
      </p:grpSp>
      <p:grpSp>
        <p:nvGrpSpPr>
          <p:cNvPr id="489" name="Group 488">
            <a:extLst>
              <a:ext uri="{FF2B5EF4-FFF2-40B4-BE49-F238E27FC236}">
                <a16:creationId xmlns:a16="http://schemas.microsoft.com/office/drawing/2014/main" id="{1CF78790-473D-41E7-9B95-003EBBD5AF8F}"/>
              </a:ext>
            </a:extLst>
          </p:cNvPr>
          <p:cNvGrpSpPr/>
          <p:nvPr/>
        </p:nvGrpSpPr>
        <p:grpSpPr>
          <a:xfrm>
            <a:off x="4706642" y="2225826"/>
            <a:ext cx="2851151" cy="2957513"/>
            <a:chOff x="4652963" y="2068513"/>
            <a:chExt cx="2851151" cy="2957513"/>
          </a:xfrm>
        </p:grpSpPr>
        <p:sp>
          <p:nvSpPr>
            <p:cNvPr id="490" name="Freeform 63">
              <a:extLst>
                <a:ext uri="{FF2B5EF4-FFF2-40B4-BE49-F238E27FC236}">
                  <a16:creationId xmlns:a16="http://schemas.microsoft.com/office/drawing/2014/main" id="{B7609057-0201-4F01-8A8F-05FF8C0D4770}"/>
                </a:ext>
              </a:extLst>
            </p:cNvPr>
            <p:cNvSpPr>
              <a:spLocks/>
            </p:cNvSpPr>
            <p:nvPr/>
          </p:nvSpPr>
          <p:spPr bwMode="auto">
            <a:xfrm>
              <a:off x="4719638" y="2354263"/>
              <a:ext cx="641350" cy="2181225"/>
            </a:xfrm>
            <a:custGeom>
              <a:avLst/>
              <a:gdLst>
                <a:gd name="T0" fmla="*/ 703 w 1214"/>
                <a:gd name="T1" fmla="*/ 4077 h 4122"/>
                <a:gd name="T2" fmla="*/ 621 w 1214"/>
                <a:gd name="T3" fmla="*/ 3982 h 4122"/>
                <a:gd name="T4" fmla="*/ 542 w 1214"/>
                <a:gd name="T5" fmla="*/ 3884 h 4122"/>
                <a:gd name="T6" fmla="*/ 469 w 1214"/>
                <a:gd name="T7" fmla="*/ 3782 h 4122"/>
                <a:gd name="T8" fmla="*/ 400 w 1214"/>
                <a:gd name="T9" fmla="*/ 3677 h 4122"/>
                <a:gd name="T10" fmla="*/ 337 w 1214"/>
                <a:gd name="T11" fmla="*/ 3567 h 4122"/>
                <a:gd name="T12" fmla="*/ 278 w 1214"/>
                <a:gd name="T13" fmla="*/ 3455 h 4122"/>
                <a:gd name="T14" fmla="*/ 225 w 1214"/>
                <a:gd name="T15" fmla="*/ 3340 h 4122"/>
                <a:gd name="T16" fmla="*/ 177 w 1214"/>
                <a:gd name="T17" fmla="*/ 3221 h 4122"/>
                <a:gd name="T18" fmla="*/ 134 w 1214"/>
                <a:gd name="T19" fmla="*/ 3099 h 4122"/>
                <a:gd name="T20" fmla="*/ 96 w 1214"/>
                <a:gd name="T21" fmla="*/ 2976 h 4122"/>
                <a:gd name="T22" fmla="*/ 66 w 1214"/>
                <a:gd name="T23" fmla="*/ 2849 h 4122"/>
                <a:gd name="T24" fmla="*/ 40 w 1214"/>
                <a:gd name="T25" fmla="*/ 2721 h 4122"/>
                <a:gd name="T26" fmla="*/ 21 w 1214"/>
                <a:gd name="T27" fmla="*/ 2589 h 4122"/>
                <a:gd name="T28" fmla="*/ 8 w 1214"/>
                <a:gd name="T29" fmla="*/ 2457 h 4122"/>
                <a:gd name="T30" fmla="*/ 2 w 1214"/>
                <a:gd name="T31" fmla="*/ 2322 h 4122"/>
                <a:gd name="T32" fmla="*/ 2 w 1214"/>
                <a:gd name="T33" fmla="*/ 2164 h 4122"/>
                <a:gd name="T34" fmla="*/ 13 w 1214"/>
                <a:gd name="T35" fmla="*/ 1990 h 4122"/>
                <a:gd name="T36" fmla="*/ 35 w 1214"/>
                <a:gd name="T37" fmla="*/ 1818 h 4122"/>
                <a:gd name="T38" fmla="*/ 67 w 1214"/>
                <a:gd name="T39" fmla="*/ 1650 h 4122"/>
                <a:gd name="T40" fmla="*/ 109 w 1214"/>
                <a:gd name="T41" fmla="*/ 1488 h 4122"/>
                <a:gd name="T42" fmla="*/ 162 w 1214"/>
                <a:gd name="T43" fmla="*/ 1329 h 4122"/>
                <a:gd name="T44" fmla="*/ 223 w 1214"/>
                <a:gd name="T45" fmla="*/ 1174 h 4122"/>
                <a:gd name="T46" fmla="*/ 294 w 1214"/>
                <a:gd name="T47" fmla="*/ 1025 h 4122"/>
                <a:gd name="T48" fmla="*/ 373 w 1214"/>
                <a:gd name="T49" fmla="*/ 880 h 4122"/>
                <a:gd name="T50" fmla="*/ 460 w 1214"/>
                <a:gd name="T51" fmla="*/ 742 h 4122"/>
                <a:gd name="T52" fmla="*/ 556 w 1214"/>
                <a:gd name="T53" fmla="*/ 610 h 4122"/>
                <a:gd name="T54" fmla="*/ 660 w 1214"/>
                <a:gd name="T55" fmla="*/ 483 h 4122"/>
                <a:gd name="T56" fmla="*/ 772 w 1214"/>
                <a:gd name="T57" fmla="*/ 362 h 4122"/>
                <a:gd name="T58" fmla="*/ 890 w 1214"/>
                <a:gd name="T59" fmla="*/ 250 h 4122"/>
                <a:gd name="T60" fmla="*/ 1014 w 1214"/>
                <a:gd name="T61" fmla="*/ 145 h 4122"/>
                <a:gd name="T62" fmla="*/ 1146 w 1214"/>
                <a:gd name="T63" fmla="*/ 46 h 4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4" h="4122">
                  <a:moveTo>
                    <a:pt x="745" y="4122"/>
                  </a:moveTo>
                  <a:lnTo>
                    <a:pt x="703" y="4077"/>
                  </a:lnTo>
                  <a:lnTo>
                    <a:pt x="660" y="4029"/>
                  </a:lnTo>
                  <a:lnTo>
                    <a:pt x="621" y="3982"/>
                  </a:lnTo>
                  <a:lnTo>
                    <a:pt x="581" y="3933"/>
                  </a:lnTo>
                  <a:lnTo>
                    <a:pt x="542" y="3884"/>
                  </a:lnTo>
                  <a:lnTo>
                    <a:pt x="505" y="3833"/>
                  </a:lnTo>
                  <a:lnTo>
                    <a:pt x="469" y="3782"/>
                  </a:lnTo>
                  <a:lnTo>
                    <a:pt x="435" y="3729"/>
                  </a:lnTo>
                  <a:lnTo>
                    <a:pt x="400" y="3677"/>
                  </a:lnTo>
                  <a:lnTo>
                    <a:pt x="368" y="3622"/>
                  </a:lnTo>
                  <a:lnTo>
                    <a:pt x="337" y="3567"/>
                  </a:lnTo>
                  <a:lnTo>
                    <a:pt x="307" y="3511"/>
                  </a:lnTo>
                  <a:lnTo>
                    <a:pt x="278" y="3455"/>
                  </a:lnTo>
                  <a:lnTo>
                    <a:pt x="252" y="3397"/>
                  </a:lnTo>
                  <a:lnTo>
                    <a:pt x="225" y="3340"/>
                  </a:lnTo>
                  <a:lnTo>
                    <a:pt x="200" y="3281"/>
                  </a:lnTo>
                  <a:lnTo>
                    <a:pt x="177" y="3221"/>
                  </a:lnTo>
                  <a:lnTo>
                    <a:pt x="154" y="3160"/>
                  </a:lnTo>
                  <a:lnTo>
                    <a:pt x="134" y="3099"/>
                  </a:lnTo>
                  <a:lnTo>
                    <a:pt x="114" y="3037"/>
                  </a:lnTo>
                  <a:lnTo>
                    <a:pt x="96" y="2976"/>
                  </a:lnTo>
                  <a:lnTo>
                    <a:pt x="81" y="2913"/>
                  </a:lnTo>
                  <a:lnTo>
                    <a:pt x="66" y="2849"/>
                  </a:lnTo>
                  <a:lnTo>
                    <a:pt x="52" y="2785"/>
                  </a:lnTo>
                  <a:lnTo>
                    <a:pt x="40" y="2721"/>
                  </a:lnTo>
                  <a:lnTo>
                    <a:pt x="30" y="2655"/>
                  </a:lnTo>
                  <a:lnTo>
                    <a:pt x="21" y="2589"/>
                  </a:lnTo>
                  <a:lnTo>
                    <a:pt x="13" y="2523"/>
                  </a:lnTo>
                  <a:lnTo>
                    <a:pt x="8" y="2457"/>
                  </a:lnTo>
                  <a:lnTo>
                    <a:pt x="4" y="2389"/>
                  </a:lnTo>
                  <a:lnTo>
                    <a:pt x="2" y="2322"/>
                  </a:lnTo>
                  <a:lnTo>
                    <a:pt x="0" y="2253"/>
                  </a:lnTo>
                  <a:lnTo>
                    <a:pt x="2" y="2164"/>
                  </a:lnTo>
                  <a:lnTo>
                    <a:pt x="5" y="2077"/>
                  </a:lnTo>
                  <a:lnTo>
                    <a:pt x="13" y="1990"/>
                  </a:lnTo>
                  <a:lnTo>
                    <a:pt x="22" y="1904"/>
                  </a:lnTo>
                  <a:lnTo>
                    <a:pt x="35" y="1818"/>
                  </a:lnTo>
                  <a:lnTo>
                    <a:pt x="49" y="1734"/>
                  </a:lnTo>
                  <a:lnTo>
                    <a:pt x="67" y="1650"/>
                  </a:lnTo>
                  <a:lnTo>
                    <a:pt x="86" y="1568"/>
                  </a:lnTo>
                  <a:lnTo>
                    <a:pt x="109" y="1488"/>
                  </a:lnTo>
                  <a:lnTo>
                    <a:pt x="134" y="1407"/>
                  </a:lnTo>
                  <a:lnTo>
                    <a:pt x="162" y="1329"/>
                  </a:lnTo>
                  <a:lnTo>
                    <a:pt x="191" y="1251"/>
                  </a:lnTo>
                  <a:lnTo>
                    <a:pt x="223" y="1174"/>
                  </a:lnTo>
                  <a:lnTo>
                    <a:pt x="257" y="1098"/>
                  </a:lnTo>
                  <a:lnTo>
                    <a:pt x="294" y="1025"/>
                  </a:lnTo>
                  <a:lnTo>
                    <a:pt x="332" y="952"/>
                  </a:lnTo>
                  <a:lnTo>
                    <a:pt x="373" y="880"/>
                  </a:lnTo>
                  <a:lnTo>
                    <a:pt x="416" y="811"/>
                  </a:lnTo>
                  <a:lnTo>
                    <a:pt x="460" y="742"/>
                  </a:lnTo>
                  <a:lnTo>
                    <a:pt x="508" y="675"/>
                  </a:lnTo>
                  <a:lnTo>
                    <a:pt x="556" y="610"/>
                  </a:lnTo>
                  <a:lnTo>
                    <a:pt x="608" y="546"/>
                  </a:lnTo>
                  <a:lnTo>
                    <a:pt x="660" y="483"/>
                  </a:lnTo>
                  <a:lnTo>
                    <a:pt x="714" y="423"/>
                  </a:lnTo>
                  <a:lnTo>
                    <a:pt x="772" y="362"/>
                  </a:lnTo>
                  <a:lnTo>
                    <a:pt x="829" y="306"/>
                  </a:lnTo>
                  <a:lnTo>
                    <a:pt x="890" y="250"/>
                  </a:lnTo>
                  <a:lnTo>
                    <a:pt x="951" y="196"/>
                  </a:lnTo>
                  <a:lnTo>
                    <a:pt x="1014" y="145"/>
                  </a:lnTo>
                  <a:lnTo>
                    <a:pt x="1079" y="95"/>
                  </a:lnTo>
                  <a:lnTo>
                    <a:pt x="1146" y="46"/>
                  </a:lnTo>
                  <a:lnTo>
                    <a:pt x="1214" y="0"/>
                  </a:lnTo>
                </a:path>
              </a:pathLst>
            </a:custGeom>
            <a:noFill/>
            <a:ln w="38100">
              <a:solidFill>
                <a:srgbClr val="FFC000">
                  <a:alpha val="66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91" name="Freeform 64">
              <a:extLst>
                <a:ext uri="{FF2B5EF4-FFF2-40B4-BE49-F238E27FC236}">
                  <a16:creationId xmlns:a16="http://schemas.microsoft.com/office/drawing/2014/main" id="{FE081137-B154-4F4F-A86E-8F4F1784C389}"/>
                </a:ext>
              </a:extLst>
            </p:cNvPr>
            <p:cNvSpPr>
              <a:spLocks/>
            </p:cNvSpPr>
            <p:nvPr/>
          </p:nvSpPr>
          <p:spPr bwMode="auto">
            <a:xfrm>
              <a:off x="5443538" y="3952876"/>
              <a:ext cx="1965325" cy="1004888"/>
            </a:xfrm>
            <a:custGeom>
              <a:avLst/>
              <a:gdLst>
                <a:gd name="T0" fmla="*/ 3714 w 3714"/>
                <a:gd name="T1" fmla="*/ 0 h 1901"/>
                <a:gd name="T2" fmla="*/ 3682 w 3714"/>
                <a:gd name="T3" fmla="*/ 102 h 1901"/>
                <a:gd name="T4" fmla="*/ 3646 w 3714"/>
                <a:gd name="T5" fmla="*/ 203 h 1901"/>
                <a:gd name="T6" fmla="*/ 3606 w 3714"/>
                <a:gd name="T7" fmla="*/ 301 h 1901"/>
                <a:gd name="T8" fmla="*/ 3564 w 3714"/>
                <a:gd name="T9" fmla="*/ 398 h 1901"/>
                <a:gd name="T10" fmla="*/ 3516 w 3714"/>
                <a:gd name="T11" fmla="*/ 491 h 1901"/>
                <a:gd name="T12" fmla="*/ 3466 w 3714"/>
                <a:gd name="T13" fmla="*/ 583 h 1901"/>
                <a:gd name="T14" fmla="*/ 3412 w 3714"/>
                <a:gd name="T15" fmla="*/ 673 h 1901"/>
                <a:gd name="T16" fmla="*/ 3355 w 3714"/>
                <a:gd name="T17" fmla="*/ 760 h 1901"/>
                <a:gd name="T18" fmla="*/ 3295 w 3714"/>
                <a:gd name="T19" fmla="*/ 846 h 1901"/>
                <a:gd name="T20" fmla="*/ 3232 w 3714"/>
                <a:gd name="T21" fmla="*/ 928 h 1901"/>
                <a:gd name="T22" fmla="*/ 3165 w 3714"/>
                <a:gd name="T23" fmla="*/ 1008 h 1901"/>
                <a:gd name="T24" fmla="*/ 3096 w 3714"/>
                <a:gd name="T25" fmla="*/ 1085 h 1901"/>
                <a:gd name="T26" fmla="*/ 3023 w 3714"/>
                <a:gd name="T27" fmla="*/ 1159 h 1901"/>
                <a:gd name="T28" fmla="*/ 2949 w 3714"/>
                <a:gd name="T29" fmla="*/ 1229 h 1901"/>
                <a:gd name="T30" fmla="*/ 2870 w 3714"/>
                <a:gd name="T31" fmla="*/ 1297 h 1901"/>
                <a:gd name="T32" fmla="*/ 2791 w 3714"/>
                <a:gd name="T33" fmla="*/ 1363 h 1901"/>
                <a:gd name="T34" fmla="*/ 2708 w 3714"/>
                <a:gd name="T35" fmla="*/ 1424 h 1901"/>
                <a:gd name="T36" fmla="*/ 2623 w 3714"/>
                <a:gd name="T37" fmla="*/ 1483 h 1901"/>
                <a:gd name="T38" fmla="*/ 2535 w 3714"/>
                <a:gd name="T39" fmla="*/ 1538 h 1901"/>
                <a:gd name="T40" fmla="*/ 2445 w 3714"/>
                <a:gd name="T41" fmla="*/ 1590 h 1901"/>
                <a:gd name="T42" fmla="*/ 2353 w 3714"/>
                <a:gd name="T43" fmla="*/ 1637 h 1901"/>
                <a:gd name="T44" fmla="*/ 2259 w 3714"/>
                <a:gd name="T45" fmla="*/ 1682 h 1901"/>
                <a:gd name="T46" fmla="*/ 2163 w 3714"/>
                <a:gd name="T47" fmla="*/ 1722 h 1901"/>
                <a:gd name="T48" fmla="*/ 2066 w 3714"/>
                <a:gd name="T49" fmla="*/ 1759 h 1901"/>
                <a:gd name="T50" fmla="*/ 1966 w 3714"/>
                <a:gd name="T51" fmla="*/ 1791 h 1901"/>
                <a:gd name="T52" fmla="*/ 1865 w 3714"/>
                <a:gd name="T53" fmla="*/ 1820 h 1901"/>
                <a:gd name="T54" fmla="*/ 1762 w 3714"/>
                <a:gd name="T55" fmla="*/ 1845 h 1901"/>
                <a:gd name="T56" fmla="*/ 1657 w 3714"/>
                <a:gd name="T57" fmla="*/ 1864 h 1901"/>
                <a:gd name="T58" fmla="*/ 1552 w 3714"/>
                <a:gd name="T59" fmla="*/ 1881 h 1901"/>
                <a:gd name="T60" fmla="*/ 1444 w 3714"/>
                <a:gd name="T61" fmla="*/ 1892 h 1901"/>
                <a:gd name="T62" fmla="*/ 1335 w 3714"/>
                <a:gd name="T63" fmla="*/ 1898 h 1901"/>
                <a:gd name="T64" fmla="*/ 1226 w 3714"/>
                <a:gd name="T65" fmla="*/ 1901 h 1901"/>
                <a:gd name="T66" fmla="*/ 1185 w 3714"/>
                <a:gd name="T67" fmla="*/ 1901 h 1901"/>
                <a:gd name="T68" fmla="*/ 1143 w 3714"/>
                <a:gd name="T69" fmla="*/ 1900 h 1901"/>
                <a:gd name="T70" fmla="*/ 1102 w 3714"/>
                <a:gd name="T71" fmla="*/ 1898 h 1901"/>
                <a:gd name="T72" fmla="*/ 1061 w 3714"/>
                <a:gd name="T73" fmla="*/ 1896 h 1901"/>
                <a:gd name="T74" fmla="*/ 1020 w 3714"/>
                <a:gd name="T75" fmla="*/ 1893 h 1901"/>
                <a:gd name="T76" fmla="*/ 980 w 3714"/>
                <a:gd name="T77" fmla="*/ 1889 h 1901"/>
                <a:gd name="T78" fmla="*/ 939 w 3714"/>
                <a:gd name="T79" fmla="*/ 1884 h 1901"/>
                <a:gd name="T80" fmla="*/ 900 w 3714"/>
                <a:gd name="T81" fmla="*/ 1881 h 1901"/>
                <a:gd name="T82" fmla="*/ 859 w 3714"/>
                <a:gd name="T83" fmla="*/ 1874 h 1901"/>
                <a:gd name="T84" fmla="*/ 819 w 3714"/>
                <a:gd name="T85" fmla="*/ 1869 h 1901"/>
                <a:gd name="T86" fmla="*/ 779 w 3714"/>
                <a:gd name="T87" fmla="*/ 1861 h 1901"/>
                <a:gd name="T88" fmla="*/ 740 w 3714"/>
                <a:gd name="T89" fmla="*/ 1855 h 1901"/>
                <a:gd name="T90" fmla="*/ 661 w 3714"/>
                <a:gd name="T91" fmla="*/ 1838 h 1901"/>
                <a:gd name="T92" fmla="*/ 584 w 3714"/>
                <a:gd name="T93" fmla="*/ 1819 h 1901"/>
                <a:gd name="T94" fmla="*/ 508 w 3714"/>
                <a:gd name="T95" fmla="*/ 1797 h 1901"/>
                <a:gd name="T96" fmla="*/ 432 w 3714"/>
                <a:gd name="T97" fmla="*/ 1774 h 1901"/>
                <a:gd name="T98" fmla="*/ 358 w 3714"/>
                <a:gd name="T99" fmla="*/ 1748 h 1901"/>
                <a:gd name="T100" fmla="*/ 283 w 3714"/>
                <a:gd name="T101" fmla="*/ 1720 h 1901"/>
                <a:gd name="T102" fmla="*/ 212 w 3714"/>
                <a:gd name="T103" fmla="*/ 1690 h 1901"/>
                <a:gd name="T104" fmla="*/ 140 w 3714"/>
                <a:gd name="T105" fmla="*/ 1657 h 1901"/>
                <a:gd name="T106" fmla="*/ 69 w 3714"/>
                <a:gd name="T107" fmla="*/ 1623 h 1901"/>
                <a:gd name="T108" fmla="*/ 0 w 3714"/>
                <a:gd name="T109" fmla="*/ 1586 h 1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14" h="1901">
                  <a:moveTo>
                    <a:pt x="3714" y="0"/>
                  </a:moveTo>
                  <a:lnTo>
                    <a:pt x="3682" y="102"/>
                  </a:lnTo>
                  <a:lnTo>
                    <a:pt x="3646" y="203"/>
                  </a:lnTo>
                  <a:lnTo>
                    <a:pt x="3606" y="301"/>
                  </a:lnTo>
                  <a:lnTo>
                    <a:pt x="3564" y="398"/>
                  </a:lnTo>
                  <a:lnTo>
                    <a:pt x="3516" y="491"/>
                  </a:lnTo>
                  <a:lnTo>
                    <a:pt x="3466" y="583"/>
                  </a:lnTo>
                  <a:lnTo>
                    <a:pt x="3412" y="673"/>
                  </a:lnTo>
                  <a:lnTo>
                    <a:pt x="3355" y="760"/>
                  </a:lnTo>
                  <a:lnTo>
                    <a:pt x="3295" y="846"/>
                  </a:lnTo>
                  <a:lnTo>
                    <a:pt x="3232" y="928"/>
                  </a:lnTo>
                  <a:lnTo>
                    <a:pt x="3165" y="1008"/>
                  </a:lnTo>
                  <a:lnTo>
                    <a:pt x="3096" y="1085"/>
                  </a:lnTo>
                  <a:lnTo>
                    <a:pt x="3023" y="1159"/>
                  </a:lnTo>
                  <a:lnTo>
                    <a:pt x="2949" y="1229"/>
                  </a:lnTo>
                  <a:lnTo>
                    <a:pt x="2870" y="1297"/>
                  </a:lnTo>
                  <a:lnTo>
                    <a:pt x="2791" y="1363"/>
                  </a:lnTo>
                  <a:lnTo>
                    <a:pt x="2708" y="1424"/>
                  </a:lnTo>
                  <a:lnTo>
                    <a:pt x="2623" y="1483"/>
                  </a:lnTo>
                  <a:lnTo>
                    <a:pt x="2535" y="1538"/>
                  </a:lnTo>
                  <a:lnTo>
                    <a:pt x="2445" y="1590"/>
                  </a:lnTo>
                  <a:lnTo>
                    <a:pt x="2353" y="1637"/>
                  </a:lnTo>
                  <a:lnTo>
                    <a:pt x="2259" y="1682"/>
                  </a:lnTo>
                  <a:lnTo>
                    <a:pt x="2163" y="1722"/>
                  </a:lnTo>
                  <a:lnTo>
                    <a:pt x="2066" y="1759"/>
                  </a:lnTo>
                  <a:lnTo>
                    <a:pt x="1966" y="1791"/>
                  </a:lnTo>
                  <a:lnTo>
                    <a:pt x="1865" y="1820"/>
                  </a:lnTo>
                  <a:lnTo>
                    <a:pt x="1762" y="1845"/>
                  </a:lnTo>
                  <a:lnTo>
                    <a:pt x="1657" y="1864"/>
                  </a:lnTo>
                  <a:lnTo>
                    <a:pt x="1552" y="1881"/>
                  </a:lnTo>
                  <a:lnTo>
                    <a:pt x="1444" y="1892"/>
                  </a:lnTo>
                  <a:lnTo>
                    <a:pt x="1335" y="1898"/>
                  </a:lnTo>
                  <a:lnTo>
                    <a:pt x="1226" y="1901"/>
                  </a:lnTo>
                  <a:lnTo>
                    <a:pt x="1185" y="1901"/>
                  </a:lnTo>
                  <a:lnTo>
                    <a:pt x="1143" y="1900"/>
                  </a:lnTo>
                  <a:lnTo>
                    <a:pt x="1102" y="1898"/>
                  </a:lnTo>
                  <a:lnTo>
                    <a:pt x="1061" y="1896"/>
                  </a:lnTo>
                  <a:lnTo>
                    <a:pt x="1020" y="1893"/>
                  </a:lnTo>
                  <a:lnTo>
                    <a:pt x="980" y="1889"/>
                  </a:lnTo>
                  <a:lnTo>
                    <a:pt x="939" y="1884"/>
                  </a:lnTo>
                  <a:lnTo>
                    <a:pt x="900" y="1881"/>
                  </a:lnTo>
                  <a:lnTo>
                    <a:pt x="859" y="1874"/>
                  </a:lnTo>
                  <a:lnTo>
                    <a:pt x="819" y="1869"/>
                  </a:lnTo>
                  <a:lnTo>
                    <a:pt x="779" y="1861"/>
                  </a:lnTo>
                  <a:lnTo>
                    <a:pt x="740" y="1855"/>
                  </a:lnTo>
                  <a:lnTo>
                    <a:pt x="661" y="1838"/>
                  </a:lnTo>
                  <a:lnTo>
                    <a:pt x="584" y="1819"/>
                  </a:lnTo>
                  <a:lnTo>
                    <a:pt x="508" y="1797"/>
                  </a:lnTo>
                  <a:lnTo>
                    <a:pt x="432" y="1774"/>
                  </a:lnTo>
                  <a:lnTo>
                    <a:pt x="358" y="1748"/>
                  </a:lnTo>
                  <a:lnTo>
                    <a:pt x="283" y="1720"/>
                  </a:lnTo>
                  <a:lnTo>
                    <a:pt x="212" y="1690"/>
                  </a:lnTo>
                  <a:lnTo>
                    <a:pt x="140" y="1657"/>
                  </a:lnTo>
                  <a:lnTo>
                    <a:pt x="69" y="1623"/>
                  </a:lnTo>
                  <a:lnTo>
                    <a:pt x="0" y="1586"/>
                  </a:lnTo>
                </a:path>
              </a:pathLst>
            </a:custGeom>
            <a:noFill/>
            <a:ln w="38100">
              <a:solidFill>
                <a:srgbClr val="FFC000">
                  <a:alpha val="66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92" name="Freeform 65">
              <a:extLst>
                <a:ext uri="{FF2B5EF4-FFF2-40B4-BE49-F238E27FC236}">
                  <a16:creationId xmlns:a16="http://schemas.microsoft.com/office/drawing/2014/main" id="{85D281EE-B52D-48A0-B541-92D61C2DF5B2}"/>
                </a:ext>
              </a:extLst>
            </p:cNvPr>
            <p:cNvSpPr>
              <a:spLocks/>
            </p:cNvSpPr>
            <p:nvPr/>
          </p:nvSpPr>
          <p:spPr bwMode="auto">
            <a:xfrm>
              <a:off x="5761038" y="2136776"/>
              <a:ext cx="1687513" cy="1185863"/>
            </a:xfrm>
            <a:custGeom>
              <a:avLst/>
              <a:gdLst>
                <a:gd name="T0" fmla="*/ 0 w 3189"/>
                <a:gd name="T1" fmla="*/ 76 h 2243"/>
                <a:gd name="T2" fmla="*/ 75 w 3189"/>
                <a:gd name="T3" fmla="*/ 58 h 2243"/>
                <a:gd name="T4" fmla="*/ 152 w 3189"/>
                <a:gd name="T5" fmla="*/ 42 h 2243"/>
                <a:gd name="T6" fmla="*/ 229 w 3189"/>
                <a:gd name="T7" fmla="*/ 29 h 2243"/>
                <a:gd name="T8" fmla="*/ 307 w 3189"/>
                <a:gd name="T9" fmla="*/ 19 h 2243"/>
                <a:gd name="T10" fmla="*/ 387 w 3189"/>
                <a:gd name="T11" fmla="*/ 10 h 2243"/>
                <a:gd name="T12" fmla="*/ 466 w 3189"/>
                <a:gd name="T13" fmla="*/ 5 h 2243"/>
                <a:gd name="T14" fmla="*/ 546 w 3189"/>
                <a:gd name="T15" fmla="*/ 1 h 2243"/>
                <a:gd name="T16" fmla="*/ 626 w 3189"/>
                <a:gd name="T17" fmla="*/ 0 h 2243"/>
                <a:gd name="T18" fmla="*/ 747 w 3189"/>
                <a:gd name="T19" fmla="*/ 3 h 2243"/>
                <a:gd name="T20" fmla="*/ 866 w 3189"/>
                <a:gd name="T21" fmla="*/ 12 h 2243"/>
                <a:gd name="T22" fmla="*/ 984 w 3189"/>
                <a:gd name="T23" fmla="*/ 26 h 2243"/>
                <a:gd name="T24" fmla="*/ 1099 w 3189"/>
                <a:gd name="T25" fmla="*/ 45 h 2243"/>
                <a:gd name="T26" fmla="*/ 1213 w 3189"/>
                <a:gd name="T27" fmla="*/ 69 h 2243"/>
                <a:gd name="T28" fmla="*/ 1326 w 3189"/>
                <a:gd name="T29" fmla="*/ 97 h 2243"/>
                <a:gd name="T30" fmla="*/ 1436 w 3189"/>
                <a:gd name="T31" fmla="*/ 132 h 2243"/>
                <a:gd name="T32" fmla="*/ 1545 w 3189"/>
                <a:gd name="T33" fmla="*/ 172 h 2243"/>
                <a:gd name="T34" fmla="*/ 1650 w 3189"/>
                <a:gd name="T35" fmla="*/ 215 h 2243"/>
                <a:gd name="T36" fmla="*/ 1754 w 3189"/>
                <a:gd name="T37" fmla="*/ 264 h 2243"/>
                <a:gd name="T38" fmla="*/ 1855 w 3189"/>
                <a:gd name="T39" fmla="*/ 317 h 2243"/>
                <a:gd name="T40" fmla="*/ 1954 w 3189"/>
                <a:gd name="T41" fmla="*/ 374 h 2243"/>
                <a:gd name="T42" fmla="*/ 2049 w 3189"/>
                <a:gd name="T43" fmla="*/ 436 h 2243"/>
                <a:gd name="T44" fmla="*/ 2142 w 3189"/>
                <a:gd name="T45" fmla="*/ 501 h 2243"/>
                <a:gd name="T46" fmla="*/ 2232 w 3189"/>
                <a:gd name="T47" fmla="*/ 572 h 2243"/>
                <a:gd name="T48" fmla="*/ 2319 w 3189"/>
                <a:gd name="T49" fmla="*/ 645 h 2243"/>
                <a:gd name="T50" fmla="*/ 2402 w 3189"/>
                <a:gd name="T51" fmla="*/ 722 h 2243"/>
                <a:gd name="T52" fmla="*/ 2483 w 3189"/>
                <a:gd name="T53" fmla="*/ 802 h 2243"/>
                <a:gd name="T54" fmla="*/ 2560 w 3189"/>
                <a:gd name="T55" fmla="*/ 887 h 2243"/>
                <a:gd name="T56" fmla="*/ 2633 w 3189"/>
                <a:gd name="T57" fmla="*/ 974 h 2243"/>
                <a:gd name="T58" fmla="*/ 2702 w 3189"/>
                <a:gd name="T59" fmla="*/ 1065 h 2243"/>
                <a:gd name="T60" fmla="*/ 2768 w 3189"/>
                <a:gd name="T61" fmla="*/ 1159 h 2243"/>
                <a:gd name="T62" fmla="*/ 2830 w 3189"/>
                <a:gd name="T63" fmla="*/ 1256 h 2243"/>
                <a:gd name="T64" fmla="*/ 2888 w 3189"/>
                <a:gd name="T65" fmla="*/ 1356 h 2243"/>
                <a:gd name="T66" fmla="*/ 2941 w 3189"/>
                <a:gd name="T67" fmla="*/ 1459 h 2243"/>
                <a:gd name="T68" fmla="*/ 2991 w 3189"/>
                <a:gd name="T69" fmla="*/ 1564 h 2243"/>
                <a:gd name="T70" fmla="*/ 3035 w 3189"/>
                <a:gd name="T71" fmla="*/ 1671 h 2243"/>
                <a:gd name="T72" fmla="*/ 3076 w 3189"/>
                <a:gd name="T73" fmla="*/ 1782 h 2243"/>
                <a:gd name="T74" fmla="*/ 3111 w 3189"/>
                <a:gd name="T75" fmla="*/ 1893 h 2243"/>
                <a:gd name="T76" fmla="*/ 3143 w 3189"/>
                <a:gd name="T77" fmla="*/ 2008 h 2243"/>
                <a:gd name="T78" fmla="*/ 3169 w 3189"/>
                <a:gd name="T79" fmla="*/ 2124 h 2243"/>
                <a:gd name="T80" fmla="*/ 3189 w 3189"/>
                <a:gd name="T81" fmla="*/ 2243 h 2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89" h="2243">
                  <a:moveTo>
                    <a:pt x="0" y="76"/>
                  </a:moveTo>
                  <a:lnTo>
                    <a:pt x="75" y="58"/>
                  </a:lnTo>
                  <a:lnTo>
                    <a:pt x="152" y="42"/>
                  </a:lnTo>
                  <a:lnTo>
                    <a:pt x="229" y="29"/>
                  </a:lnTo>
                  <a:lnTo>
                    <a:pt x="307" y="19"/>
                  </a:lnTo>
                  <a:lnTo>
                    <a:pt x="387" y="10"/>
                  </a:lnTo>
                  <a:lnTo>
                    <a:pt x="466" y="5"/>
                  </a:lnTo>
                  <a:lnTo>
                    <a:pt x="546" y="1"/>
                  </a:lnTo>
                  <a:lnTo>
                    <a:pt x="626" y="0"/>
                  </a:lnTo>
                  <a:lnTo>
                    <a:pt x="747" y="3"/>
                  </a:lnTo>
                  <a:lnTo>
                    <a:pt x="866" y="12"/>
                  </a:lnTo>
                  <a:lnTo>
                    <a:pt x="984" y="26"/>
                  </a:lnTo>
                  <a:lnTo>
                    <a:pt x="1099" y="45"/>
                  </a:lnTo>
                  <a:lnTo>
                    <a:pt x="1213" y="69"/>
                  </a:lnTo>
                  <a:lnTo>
                    <a:pt x="1326" y="97"/>
                  </a:lnTo>
                  <a:lnTo>
                    <a:pt x="1436" y="132"/>
                  </a:lnTo>
                  <a:lnTo>
                    <a:pt x="1545" y="172"/>
                  </a:lnTo>
                  <a:lnTo>
                    <a:pt x="1650" y="215"/>
                  </a:lnTo>
                  <a:lnTo>
                    <a:pt x="1754" y="264"/>
                  </a:lnTo>
                  <a:lnTo>
                    <a:pt x="1855" y="317"/>
                  </a:lnTo>
                  <a:lnTo>
                    <a:pt x="1954" y="374"/>
                  </a:lnTo>
                  <a:lnTo>
                    <a:pt x="2049" y="436"/>
                  </a:lnTo>
                  <a:lnTo>
                    <a:pt x="2142" y="501"/>
                  </a:lnTo>
                  <a:lnTo>
                    <a:pt x="2232" y="572"/>
                  </a:lnTo>
                  <a:lnTo>
                    <a:pt x="2319" y="645"/>
                  </a:lnTo>
                  <a:lnTo>
                    <a:pt x="2402" y="722"/>
                  </a:lnTo>
                  <a:lnTo>
                    <a:pt x="2483" y="802"/>
                  </a:lnTo>
                  <a:lnTo>
                    <a:pt x="2560" y="887"/>
                  </a:lnTo>
                  <a:lnTo>
                    <a:pt x="2633" y="974"/>
                  </a:lnTo>
                  <a:lnTo>
                    <a:pt x="2702" y="1065"/>
                  </a:lnTo>
                  <a:lnTo>
                    <a:pt x="2768" y="1159"/>
                  </a:lnTo>
                  <a:lnTo>
                    <a:pt x="2830" y="1256"/>
                  </a:lnTo>
                  <a:lnTo>
                    <a:pt x="2888" y="1356"/>
                  </a:lnTo>
                  <a:lnTo>
                    <a:pt x="2941" y="1459"/>
                  </a:lnTo>
                  <a:lnTo>
                    <a:pt x="2991" y="1564"/>
                  </a:lnTo>
                  <a:lnTo>
                    <a:pt x="3035" y="1671"/>
                  </a:lnTo>
                  <a:lnTo>
                    <a:pt x="3076" y="1782"/>
                  </a:lnTo>
                  <a:lnTo>
                    <a:pt x="3111" y="1893"/>
                  </a:lnTo>
                  <a:lnTo>
                    <a:pt x="3143" y="2008"/>
                  </a:lnTo>
                  <a:lnTo>
                    <a:pt x="3169" y="2124"/>
                  </a:lnTo>
                  <a:lnTo>
                    <a:pt x="3189" y="2243"/>
                  </a:lnTo>
                </a:path>
              </a:pathLst>
            </a:custGeom>
            <a:noFill/>
            <a:ln w="38100">
              <a:solidFill>
                <a:srgbClr val="FFC000">
                  <a:alpha val="66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93" name="Freeform 67">
              <a:extLst>
                <a:ext uri="{FF2B5EF4-FFF2-40B4-BE49-F238E27FC236}">
                  <a16:creationId xmlns:a16="http://schemas.microsoft.com/office/drawing/2014/main" id="{D39EEE7C-9ECC-41A4-ADDF-D624BB908AE0}"/>
                </a:ext>
              </a:extLst>
            </p:cNvPr>
            <p:cNvSpPr>
              <a:spLocks/>
            </p:cNvSpPr>
            <p:nvPr/>
          </p:nvSpPr>
          <p:spPr bwMode="auto">
            <a:xfrm>
              <a:off x="5778501" y="3841751"/>
              <a:ext cx="1725613" cy="1184275"/>
            </a:xfrm>
            <a:custGeom>
              <a:avLst/>
              <a:gdLst>
                <a:gd name="T0" fmla="*/ 3261 w 3261"/>
                <a:gd name="T1" fmla="*/ 0 h 2237"/>
                <a:gd name="T2" fmla="*/ 3235 w 3261"/>
                <a:gd name="T3" fmla="*/ 120 h 2237"/>
                <a:gd name="T4" fmla="*/ 3204 w 3261"/>
                <a:gd name="T5" fmla="*/ 236 h 2237"/>
                <a:gd name="T6" fmla="*/ 3168 w 3261"/>
                <a:gd name="T7" fmla="*/ 352 h 2237"/>
                <a:gd name="T8" fmla="*/ 3129 w 3261"/>
                <a:gd name="T9" fmla="*/ 463 h 2237"/>
                <a:gd name="T10" fmla="*/ 3084 w 3261"/>
                <a:gd name="T11" fmla="*/ 573 h 2237"/>
                <a:gd name="T12" fmla="*/ 3034 w 3261"/>
                <a:gd name="T13" fmla="*/ 681 h 2237"/>
                <a:gd name="T14" fmla="*/ 2981 w 3261"/>
                <a:gd name="T15" fmla="*/ 786 h 2237"/>
                <a:gd name="T16" fmla="*/ 2924 w 3261"/>
                <a:gd name="T17" fmla="*/ 889 h 2237"/>
                <a:gd name="T18" fmla="*/ 2862 w 3261"/>
                <a:gd name="T19" fmla="*/ 989 h 2237"/>
                <a:gd name="T20" fmla="*/ 2797 w 3261"/>
                <a:gd name="T21" fmla="*/ 1085 h 2237"/>
                <a:gd name="T22" fmla="*/ 2728 w 3261"/>
                <a:gd name="T23" fmla="*/ 1178 h 2237"/>
                <a:gd name="T24" fmla="*/ 2655 w 3261"/>
                <a:gd name="T25" fmla="*/ 1269 h 2237"/>
                <a:gd name="T26" fmla="*/ 2578 w 3261"/>
                <a:gd name="T27" fmla="*/ 1356 h 2237"/>
                <a:gd name="T28" fmla="*/ 2497 w 3261"/>
                <a:gd name="T29" fmla="*/ 1440 h 2237"/>
                <a:gd name="T30" fmla="*/ 2414 w 3261"/>
                <a:gd name="T31" fmla="*/ 1520 h 2237"/>
                <a:gd name="T32" fmla="*/ 2328 w 3261"/>
                <a:gd name="T33" fmla="*/ 1597 h 2237"/>
                <a:gd name="T34" fmla="*/ 2238 w 3261"/>
                <a:gd name="T35" fmla="*/ 1670 h 2237"/>
                <a:gd name="T36" fmla="*/ 2145 w 3261"/>
                <a:gd name="T37" fmla="*/ 1740 h 2237"/>
                <a:gd name="T38" fmla="*/ 2050 w 3261"/>
                <a:gd name="T39" fmla="*/ 1805 h 2237"/>
                <a:gd name="T40" fmla="*/ 1951 w 3261"/>
                <a:gd name="T41" fmla="*/ 1866 h 2237"/>
                <a:gd name="T42" fmla="*/ 1850 w 3261"/>
                <a:gd name="T43" fmla="*/ 1923 h 2237"/>
                <a:gd name="T44" fmla="*/ 1746 w 3261"/>
                <a:gd name="T45" fmla="*/ 1975 h 2237"/>
                <a:gd name="T46" fmla="*/ 1640 w 3261"/>
                <a:gd name="T47" fmla="*/ 2024 h 2237"/>
                <a:gd name="T48" fmla="*/ 1532 w 3261"/>
                <a:gd name="T49" fmla="*/ 2068 h 2237"/>
                <a:gd name="T50" fmla="*/ 1421 w 3261"/>
                <a:gd name="T51" fmla="*/ 2106 h 2237"/>
                <a:gd name="T52" fmla="*/ 1309 w 3261"/>
                <a:gd name="T53" fmla="*/ 2139 h 2237"/>
                <a:gd name="T54" fmla="*/ 1194 w 3261"/>
                <a:gd name="T55" fmla="*/ 2169 h 2237"/>
                <a:gd name="T56" fmla="*/ 1077 w 3261"/>
                <a:gd name="T57" fmla="*/ 2193 h 2237"/>
                <a:gd name="T58" fmla="*/ 959 w 3261"/>
                <a:gd name="T59" fmla="*/ 2213 h 2237"/>
                <a:gd name="T60" fmla="*/ 839 w 3261"/>
                <a:gd name="T61" fmla="*/ 2227 h 2237"/>
                <a:gd name="T62" fmla="*/ 718 w 3261"/>
                <a:gd name="T63" fmla="*/ 2234 h 2237"/>
                <a:gd name="T64" fmla="*/ 595 w 3261"/>
                <a:gd name="T65" fmla="*/ 2237 h 2237"/>
                <a:gd name="T66" fmla="*/ 519 w 3261"/>
                <a:gd name="T67" fmla="*/ 2236 h 2237"/>
                <a:gd name="T68" fmla="*/ 443 w 3261"/>
                <a:gd name="T69" fmla="*/ 2233 h 2237"/>
                <a:gd name="T70" fmla="*/ 367 w 3261"/>
                <a:gd name="T71" fmla="*/ 2228 h 2237"/>
                <a:gd name="T72" fmla="*/ 292 w 3261"/>
                <a:gd name="T73" fmla="*/ 2220 h 2237"/>
                <a:gd name="T74" fmla="*/ 217 w 3261"/>
                <a:gd name="T75" fmla="*/ 2210 h 2237"/>
                <a:gd name="T76" fmla="*/ 144 w 3261"/>
                <a:gd name="T77" fmla="*/ 2198 h 2237"/>
                <a:gd name="T78" fmla="*/ 71 w 3261"/>
                <a:gd name="T79" fmla="*/ 2186 h 2237"/>
                <a:gd name="T80" fmla="*/ 0 w 3261"/>
                <a:gd name="T81" fmla="*/ 217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61" h="2237">
                  <a:moveTo>
                    <a:pt x="3261" y="0"/>
                  </a:moveTo>
                  <a:lnTo>
                    <a:pt x="3235" y="120"/>
                  </a:lnTo>
                  <a:lnTo>
                    <a:pt x="3204" y="236"/>
                  </a:lnTo>
                  <a:lnTo>
                    <a:pt x="3168" y="352"/>
                  </a:lnTo>
                  <a:lnTo>
                    <a:pt x="3129" y="463"/>
                  </a:lnTo>
                  <a:lnTo>
                    <a:pt x="3084" y="573"/>
                  </a:lnTo>
                  <a:lnTo>
                    <a:pt x="3034" y="681"/>
                  </a:lnTo>
                  <a:lnTo>
                    <a:pt x="2981" y="786"/>
                  </a:lnTo>
                  <a:lnTo>
                    <a:pt x="2924" y="889"/>
                  </a:lnTo>
                  <a:lnTo>
                    <a:pt x="2862" y="989"/>
                  </a:lnTo>
                  <a:lnTo>
                    <a:pt x="2797" y="1085"/>
                  </a:lnTo>
                  <a:lnTo>
                    <a:pt x="2728" y="1178"/>
                  </a:lnTo>
                  <a:lnTo>
                    <a:pt x="2655" y="1269"/>
                  </a:lnTo>
                  <a:lnTo>
                    <a:pt x="2578" y="1356"/>
                  </a:lnTo>
                  <a:lnTo>
                    <a:pt x="2497" y="1440"/>
                  </a:lnTo>
                  <a:lnTo>
                    <a:pt x="2414" y="1520"/>
                  </a:lnTo>
                  <a:lnTo>
                    <a:pt x="2328" y="1597"/>
                  </a:lnTo>
                  <a:lnTo>
                    <a:pt x="2238" y="1670"/>
                  </a:lnTo>
                  <a:lnTo>
                    <a:pt x="2145" y="1740"/>
                  </a:lnTo>
                  <a:lnTo>
                    <a:pt x="2050" y="1805"/>
                  </a:lnTo>
                  <a:lnTo>
                    <a:pt x="1951" y="1866"/>
                  </a:lnTo>
                  <a:lnTo>
                    <a:pt x="1850" y="1923"/>
                  </a:lnTo>
                  <a:lnTo>
                    <a:pt x="1746" y="1975"/>
                  </a:lnTo>
                  <a:lnTo>
                    <a:pt x="1640" y="2024"/>
                  </a:lnTo>
                  <a:lnTo>
                    <a:pt x="1532" y="2068"/>
                  </a:lnTo>
                  <a:lnTo>
                    <a:pt x="1421" y="2106"/>
                  </a:lnTo>
                  <a:lnTo>
                    <a:pt x="1309" y="2139"/>
                  </a:lnTo>
                  <a:lnTo>
                    <a:pt x="1194" y="2169"/>
                  </a:lnTo>
                  <a:lnTo>
                    <a:pt x="1077" y="2193"/>
                  </a:lnTo>
                  <a:lnTo>
                    <a:pt x="959" y="2213"/>
                  </a:lnTo>
                  <a:lnTo>
                    <a:pt x="839" y="2227"/>
                  </a:lnTo>
                  <a:lnTo>
                    <a:pt x="718" y="2234"/>
                  </a:lnTo>
                  <a:lnTo>
                    <a:pt x="595" y="2237"/>
                  </a:lnTo>
                  <a:lnTo>
                    <a:pt x="519" y="2236"/>
                  </a:lnTo>
                  <a:lnTo>
                    <a:pt x="443" y="2233"/>
                  </a:lnTo>
                  <a:lnTo>
                    <a:pt x="367" y="2228"/>
                  </a:lnTo>
                  <a:lnTo>
                    <a:pt x="292" y="2220"/>
                  </a:lnTo>
                  <a:lnTo>
                    <a:pt x="217" y="2210"/>
                  </a:lnTo>
                  <a:lnTo>
                    <a:pt x="144" y="2198"/>
                  </a:lnTo>
                  <a:lnTo>
                    <a:pt x="71" y="2186"/>
                  </a:lnTo>
                  <a:lnTo>
                    <a:pt x="0" y="2170"/>
                  </a:lnTo>
                </a:path>
              </a:pathLst>
            </a:custGeom>
            <a:noFill/>
            <a:ln w="38100">
              <a:solidFill>
                <a:srgbClr val="FFC000">
                  <a:alpha val="66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94" name="Freeform 68">
              <a:extLst>
                <a:ext uri="{FF2B5EF4-FFF2-40B4-BE49-F238E27FC236}">
                  <a16:creationId xmlns:a16="http://schemas.microsoft.com/office/drawing/2014/main" id="{357E5920-414D-4605-ACB4-F314C8C4EF54}"/>
                </a:ext>
              </a:extLst>
            </p:cNvPr>
            <p:cNvSpPr>
              <a:spLocks/>
            </p:cNvSpPr>
            <p:nvPr/>
          </p:nvSpPr>
          <p:spPr bwMode="auto">
            <a:xfrm>
              <a:off x="5402263" y="2068513"/>
              <a:ext cx="2066925" cy="1042988"/>
            </a:xfrm>
            <a:custGeom>
              <a:avLst/>
              <a:gdLst>
                <a:gd name="T0" fmla="*/ 36 w 3904"/>
                <a:gd name="T1" fmla="*/ 322 h 1971"/>
                <a:gd name="T2" fmla="*/ 110 w 3904"/>
                <a:gd name="T3" fmla="*/ 283 h 1971"/>
                <a:gd name="T4" fmla="*/ 186 w 3904"/>
                <a:gd name="T5" fmla="*/ 246 h 1971"/>
                <a:gd name="T6" fmla="*/ 261 w 3904"/>
                <a:gd name="T7" fmla="*/ 213 h 1971"/>
                <a:gd name="T8" fmla="*/ 340 w 3904"/>
                <a:gd name="T9" fmla="*/ 181 h 1971"/>
                <a:gd name="T10" fmla="*/ 419 w 3904"/>
                <a:gd name="T11" fmla="*/ 151 h 1971"/>
                <a:gd name="T12" fmla="*/ 498 w 3904"/>
                <a:gd name="T13" fmla="*/ 124 h 1971"/>
                <a:gd name="T14" fmla="*/ 579 w 3904"/>
                <a:gd name="T15" fmla="*/ 100 h 1971"/>
                <a:gd name="T16" fmla="*/ 661 w 3904"/>
                <a:gd name="T17" fmla="*/ 78 h 1971"/>
                <a:gd name="T18" fmla="*/ 744 w 3904"/>
                <a:gd name="T19" fmla="*/ 59 h 1971"/>
                <a:gd name="T20" fmla="*/ 828 w 3904"/>
                <a:gd name="T21" fmla="*/ 42 h 1971"/>
                <a:gd name="T22" fmla="*/ 912 w 3904"/>
                <a:gd name="T23" fmla="*/ 28 h 1971"/>
                <a:gd name="T24" fmla="*/ 998 w 3904"/>
                <a:gd name="T25" fmla="*/ 17 h 1971"/>
                <a:gd name="T26" fmla="*/ 1085 w 3904"/>
                <a:gd name="T27" fmla="*/ 9 h 1971"/>
                <a:gd name="T28" fmla="*/ 1172 w 3904"/>
                <a:gd name="T29" fmla="*/ 3 h 1971"/>
                <a:gd name="T30" fmla="*/ 1260 w 3904"/>
                <a:gd name="T31" fmla="*/ 0 h 1971"/>
                <a:gd name="T32" fmla="*/ 1418 w 3904"/>
                <a:gd name="T33" fmla="*/ 3 h 1971"/>
                <a:gd name="T34" fmla="*/ 1643 w 3904"/>
                <a:gd name="T35" fmla="*/ 22 h 1971"/>
                <a:gd name="T36" fmla="*/ 1861 w 3904"/>
                <a:gd name="T37" fmla="*/ 59 h 1971"/>
                <a:gd name="T38" fmla="*/ 2073 w 3904"/>
                <a:gd name="T39" fmla="*/ 114 h 1971"/>
                <a:gd name="T40" fmla="*/ 2280 w 3904"/>
                <a:gd name="T41" fmla="*/ 186 h 1971"/>
                <a:gd name="T42" fmla="*/ 2477 w 3904"/>
                <a:gd name="T43" fmla="*/ 273 h 1971"/>
                <a:gd name="T44" fmla="*/ 2667 w 3904"/>
                <a:gd name="T45" fmla="*/ 377 h 1971"/>
                <a:gd name="T46" fmla="*/ 2847 w 3904"/>
                <a:gd name="T47" fmla="*/ 494 h 1971"/>
                <a:gd name="T48" fmla="*/ 3018 w 3904"/>
                <a:gd name="T49" fmla="*/ 626 h 1971"/>
                <a:gd name="T50" fmla="*/ 3178 w 3904"/>
                <a:gd name="T51" fmla="*/ 769 h 1971"/>
                <a:gd name="T52" fmla="*/ 3325 w 3904"/>
                <a:gd name="T53" fmla="*/ 925 h 1971"/>
                <a:gd name="T54" fmla="*/ 3462 w 3904"/>
                <a:gd name="T55" fmla="*/ 1093 h 1971"/>
                <a:gd name="T56" fmla="*/ 3585 w 3904"/>
                <a:gd name="T57" fmla="*/ 1273 h 1971"/>
                <a:gd name="T58" fmla="*/ 3694 w 3904"/>
                <a:gd name="T59" fmla="*/ 1461 h 1971"/>
                <a:gd name="T60" fmla="*/ 3790 w 3904"/>
                <a:gd name="T61" fmla="*/ 1659 h 1971"/>
                <a:gd name="T62" fmla="*/ 3870 w 3904"/>
                <a:gd name="T63" fmla="*/ 1865 h 1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04" h="1971">
                  <a:moveTo>
                    <a:pt x="0" y="342"/>
                  </a:moveTo>
                  <a:lnTo>
                    <a:pt x="36" y="322"/>
                  </a:lnTo>
                  <a:lnTo>
                    <a:pt x="73" y="303"/>
                  </a:lnTo>
                  <a:lnTo>
                    <a:pt x="110" y="283"/>
                  </a:lnTo>
                  <a:lnTo>
                    <a:pt x="147" y="264"/>
                  </a:lnTo>
                  <a:lnTo>
                    <a:pt x="186" y="246"/>
                  </a:lnTo>
                  <a:lnTo>
                    <a:pt x="224" y="230"/>
                  </a:lnTo>
                  <a:lnTo>
                    <a:pt x="261" y="213"/>
                  </a:lnTo>
                  <a:lnTo>
                    <a:pt x="301" y="196"/>
                  </a:lnTo>
                  <a:lnTo>
                    <a:pt x="340" y="181"/>
                  </a:lnTo>
                  <a:lnTo>
                    <a:pt x="379" y="165"/>
                  </a:lnTo>
                  <a:lnTo>
                    <a:pt x="419" y="151"/>
                  </a:lnTo>
                  <a:lnTo>
                    <a:pt x="459" y="137"/>
                  </a:lnTo>
                  <a:lnTo>
                    <a:pt x="498" y="124"/>
                  </a:lnTo>
                  <a:lnTo>
                    <a:pt x="538" y="112"/>
                  </a:lnTo>
                  <a:lnTo>
                    <a:pt x="579" y="100"/>
                  </a:lnTo>
                  <a:lnTo>
                    <a:pt x="620" y="89"/>
                  </a:lnTo>
                  <a:lnTo>
                    <a:pt x="661" y="78"/>
                  </a:lnTo>
                  <a:lnTo>
                    <a:pt x="702" y="68"/>
                  </a:lnTo>
                  <a:lnTo>
                    <a:pt x="744" y="59"/>
                  </a:lnTo>
                  <a:lnTo>
                    <a:pt x="785" y="50"/>
                  </a:lnTo>
                  <a:lnTo>
                    <a:pt x="828" y="42"/>
                  </a:lnTo>
                  <a:lnTo>
                    <a:pt x="870" y="35"/>
                  </a:lnTo>
                  <a:lnTo>
                    <a:pt x="912" y="28"/>
                  </a:lnTo>
                  <a:lnTo>
                    <a:pt x="956" y="22"/>
                  </a:lnTo>
                  <a:lnTo>
                    <a:pt x="998" y="17"/>
                  </a:lnTo>
                  <a:lnTo>
                    <a:pt x="1042" y="13"/>
                  </a:lnTo>
                  <a:lnTo>
                    <a:pt x="1085" y="9"/>
                  </a:lnTo>
                  <a:lnTo>
                    <a:pt x="1129" y="5"/>
                  </a:lnTo>
                  <a:lnTo>
                    <a:pt x="1172" y="3"/>
                  </a:lnTo>
                  <a:lnTo>
                    <a:pt x="1216" y="1"/>
                  </a:lnTo>
                  <a:lnTo>
                    <a:pt x="1260" y="0"/>
                  </a:lnTo>
                  <a:lnTo>
                    <a:pt x="1304" y="0"/>
                  </a:lnTo>
                  <a:lnTo>
                    <a:pt x="1418" y="3"/>
                  </a:lnTo>
                  <a:lnTo>
                    <a:pt x="1531" y="9"/>
                  </a:lnTo>
                  <a:lnTo>
                    <a:pt x="1643" y="22"/>
                  </a:lnTo>
                  <a:lnTo>
                    <a:pt x="1753" y="39"/>
                  </a:lnTo>
                  <a:lnTo>
                    <a:pt x="1861" y="59"/>
                  </a:lnTo>
                  <a:lnTo>
                    <a:pt x="1968" y="85"/>
                  </a:lnTo>
                  <a:lnTo>
                    <a:pt x="2073" y="114"/>
                  </a:lnTo>
                  <a:lnTo>
                    <a:pt x="2177" y="147"/>
                  </a:lnTo>
                  <a:lnTo>
                    <a:pt x="2280" y="186"/>
                  </a:lnTo>
                  <a:lnTo>
                    <a:pt x="2380" y="228"/>
                  </a:lnTo>
                  <a:lnTo>
                    <a:pt x="2477" y="273"/>
                  </a:lnTo>
                  <a:lnTo>
                    <a:pt x="2573" y="323"/>
                  </a:lnTo>
                  <a:lnTo>
                    <a:pt x="2667" y="377"/>
                  </a:lnTo>
                  <a:lnTo>
                    <a:pt x="2758" y="433"/>
                  </a:lnTo>
                  <a:lnTo>
                    <a:pt x="2847" y="494"/>
                  </a:lnTo>
                  <a:lnTo>
                    <a:pt x="2933" y="558"/>
                  </a:lnTo>
                  <a:lnTo>
                    <a:pt x="3018" y="626"/>
                  </a:lnTo>
                  <a:lnTo>
                    <a:pt x="3098" y="696"/>
                  </a:lnTo>
                  <a:lnTo>
                    <a:pt x="3178" y="769"/>
                  </a:lnTo>
                  <a:lnTo>
                    <a:pt x="3253" y="846"/>
                  </a:lnTo>
                  <a:lnTo>
                    <a:pt x="3325" y="925"/>
                  </a:lnTo>
                  <a:lnTo>
                    <a:pt x="3396" y="1009"/>
                  </a:lnTo>
                  <a:lnTo>
                    <a:pt x="3462" y="1093"/>
                  </a:lnTo>
                  <a:lnTo>
                    <a:pt x="3525" y="1182"/>
                  </a:lnTo>
                  <a:lnTo>
                    <a:pt x="3585" y="1273"/>
                  </a:lnTo>
                  <a:lnTo>
                    <a:pt x="3642" y="1365"/>
                  </a:lnTo>
                  <a:lnTo>
                    <a:pt x="3694" y="1461"/>
                  </a:lnTo>
                  <a:lnTo>
                    <a:pt x="3744" y="1559"/>
                  </a:lnTo>
                  <a:lnTo>
                    <a:pt x="3790" y="1659"/>
                  </a:lnTo>
                  <a:lnTo>
                    <a:pt x="3831" y="1761"/>
                  </a:lnTo>
                  <a:lnTo>
                    <a:pt x="3870" y="1865"/>
                  </a:lnTo>
                  <a:lnTo>
                    <a:pt x="3904" y="1971"/>
                  </a:lnTo>
                </a:path>
              </a:pathLst>
            </a:custGeom>
            <a:noFill/>
            <a:ln w="38100">
              <a:solidFill>
                <a:srgbClr val="FFC000">
                  <a:alpha val="66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95" name="Freeform 66">
              <a:extLst>
                <a:ext uri="{FF2B5EF4-FFF2-40B4-BE49-F238E27FC236}">
                  <a16:creationId xmlns:a16="http://schemas.microsoft.com/office/drawing/2014/main" id="{7578002C-EB0A-437A-A9D2-C94AFD078369}"/>
                </a:ext>
              </a:extLst>
            </p:cNvPr>
            <p:cNvSpPr>
              <a:spLocks/>
            </p:cNvSpPr>
            <p:nvPr/>
          </p:nvSpPr>
          <p:spPr bwMode="auto">
            <a:xfrm>
              <a:off x="4652963" y="2541588"/>
              <a:ext cx="633413" cy="2230438"/>
            </a:xfrm>
            <a:custGeom>
              <a:avLst/>
              <a:gdLst>
                <a:gd name="T0" fmla="*/ 1130 w 1197"/>
                <a:gd name="T1" fmla="*/ 4168 h 4216"/>
                <a:gd name="T2" fmla="*/ 1001 w 1197"/>
                <a:gd name="T3" fmla="*/ 4066 h 4216"/>
                <a:gd name="T4" fmla="*/ 877 w 1197"/>
                <a:gd name="T5" fmla="*/ 3956 h 4216"/>
                <a:gd name="T6" fmla="*/ 760 w 1197"/>
                <a:gd name="T7" fmla="*/ 3839 h 4216"/>
                <a:gd name="T8" fmla="*/ 651 w 1197"/>
                <a:gd name="T9" fmla="*/ 3715 h 4216"/>
                <a:gd name="T10" fmla="*/ 549 w 1197"/>
                <a:gd name="T11" fmla="*/ 3585 h 4216"/>
                <a:gd name="T12" fmla="*/ 454 w 1197"/>
                <a:gd name="T13" fmla="*/ 3448 h 4216"/>
                <a:gd name="T14" fmla="*/ 367 w 1197"/>
                <a:gd name="T15" fmla="*/ 3305 h 4216"/>
                <a:gd name="T16" fmla="*/ 288 w 1197"/>
                <a:gd name="T17" fmla="*/ 3157 h 4216"/>
                <a:gd name="T18" fmla="*/ 219 w 1197"/>
                <a:gd name="T19" fmla="*/ 3003 h 4216"/>
                <a:gd name="T20" fmla="*/ 159 w 1197"/>
                <a:gd name="T21" fmla="*/ 2844 h 4216"/>
                <a:gd name="T22" fmla="*/ 106 w 1197"/>
                <a:gd name="T23" fmla="*/ 2682 h 4216"/>
                <a:gd name="T24" fmla="*/ 65 w 1197"/>
                <a:gd name="T25" fmla="*/ 2514 h 4216"/>
                <a:gd name="T26" fmla="*/ 33 w 1197"/>
                <a:gd name="T27" fmla="*/ 2343 h 4216"/>
                <a:gd name="T28" fmla="*/ 13 w 1197"/>
                <a:gd name="T29" fmla="*/ 2169 h 4216"/>
                <a:gd name="T30" fmla="*/ 1 w 1197"/>
                <a:gd name="T31" fmla="*/ 1991 h 4216"/>
                <a:gd name="T32" fmla="*/ 1 w 1197"/>
                <a:gd name="T33" fmla="*/ 1832 h 4216"/>
                <a:gd name="T34" fmla="*/ 8 w 1197"/>
                <a:gd name="T35" fmla="*/ 1696 h 4216"/>
                <a:gd name="T36" fmla="*/ 21 w 1197"/>
                <a:gd name="T37" fmla="*/ 1561 h 4216"/>
                <a:gd name="T38" fmla="*/ 40 w 1197"/>
                <a:gd name="T39" fmla="*/ 1429 h 4216"/>
                <a:gd name="T40" fmla="*/ 65 w 1197"/>
                <a:gd name="T41" fmla="*/ 1299 h 4216"/>
                <a:gd name="T42" fmla="*/ 95 w 1197"/>
                <a:gd name="T43" fmla="*/ 1171 h 4216"/>
                <a:gd name="T44" fmla="*/ 132 w 1197"/>
                <a:gd name="T45" fmla="*/ 1046 h 4216"/>
                <a:gd name="T46" fmla="*/ 173 w 1197"/>
                <a:gd name="T47" fmla="*/ 923 h 4216"/>
                <a:gd name="T48" fmla="*/ 220 w 1197"/>
                <a:gd name="T49" fmla="*/ 803 h 4216"/>
                <a:gd name="T50" fmla="*/ 273 w 1197"/>
                <a:gd name="T51" fmla="*/ 685 h 4216"/>
                <a:gd name="T52" fmla="*/ 329 w 1197"/>
                <a:gd name="T53" fmla="*/ 571 h 4216"/>
                <a:gd name="T54" fmla="*/ 392 w 1197"/>
                <a:gd name="T55" fmla="*/ 459 h 4216"/>
                <a:gd name="T56" fmla="*/ 459 w 1197"/>
                <a:gd name="T57" fmla="*/ 350 h 4216"/>
                <a:gd name="T58" fmla="*/ 531 w 1197"/>
                <a:gd name="T59" fmla="*/ 247 h 4216"/>
                <a:gd name="T60" fmla="*/ 606 w 1197"/>
                <a:gd name="T61" fmla="*/ 145 h 4216"/>
                <a:gd name="T62" fmla="*/ 687 w 1197"/>
                <a:gd name="T63" fmla="*/ 48 h 4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97" h="4216">
                  <a:moveTo>
                    <a:pt x="1197" y="4216"/>
                  </a:moveTo>
                  <a:lnTo>
                    <a:pt x="1130" y="4168"/>
                  </a:lnTo>
                  <a:lnTo>
                    <a:pt x="1065" y="4118"/>
                  </a:lnTo>
                  <a:lnTo>
                    <a:pt x="1001" y="4066"/>
                  </a:lnTo>
                  <a:lnTo>
                    <a:pt x="938" y="4012"/>
                  </a:lnTo>
                  <a:lnTo>
                    <a:pt x="877" y="3956"/>
                  </a:lnTo>
                  <a:lnTo>
                    <a:pt x="818" y="3899"/>
                  </a:lnTo>
                  <a:lnTo>
                    <a:pt x="760" y="3839"/>
                  </a:lnTo>
                  <a:lnTo>
                    <a:pt x="705" y="3779"/>
                  </a:lnTo>
                  <a:lnTo>
                    <a:pt x="651" y="3715"/>
                  </a:lnTo>
                  <a:lnTo>
                    <a:pt x="598" y="3651"/>
                  </a:lnTo>
                  <a:lnTo>
                    <a:pt x="549" y="3585"/>
                  </a:lnTo>
                  <a:lnTo>
                    <a:pt x="500" y="3517"/>
                  </a:lnTo>
                  <a:lnTo>
                    <a:pt x="454" y="3448"/>
                  </a:lnTo>
                  <a:lnTo>
                    <a:pt x="409" y="3378"/>
                  </a:lnTo>
                  <a:lnTo>
                    <a:pt x="367" y="3305"/>
                  </a:lnTo>
                  <a:lnTo>
                    <a:pt x="327" y="3232"/>
                  </a:lnTo>
                  <a:lnTo>
                    <a:pt x="288" y="3157"/>
                  </a:lnTo>
                  <a:lnTo>
                    <a:pt x="253" y="3080"/>
                  </a:lnTo>
                  <a:lnTo>
                    <a:pt x="219" y="3003"/>
                  </a:lnTo>
                  <a:lnTo>
                    <a:pt x="187" y="2925"/>
                  </a:lnTo>
                  <a:lnTo>
                    <a:pt x="159" y="2844"/>
                  </a:lnTo>
                  <a:lnTo>
                    <a:pt x="132" y="2764"/>
                  </a:lnTo>
                  <a:lnTo>
                    <a:pt x="106" y="2682"/>
                  </a:lnTo>
                  <a:lnTo>
                    <a:pt x="85" y="2598"/>
                  </a:lnTo>
                  <a:lnTo>
                    <a:pt x="65" y="2514"/>
                  </a:lnTo>
                  <a:lnTo>
                    <a:pt x="49" y="2429"/>
                  </a:lnTo>
                  <a:lnTo>
                    <a:pt x="33" y="2343"/>
                  </a:lnTo>
                  <a:lnTo>
                    <a:pt x="22" y="2256"/>
                  </a:lnTo>
                  <a:lnTo>
                    <a:pt x="13" y="2169"/>
                  </a:lnTo>
                  <a:lnTo>
                    <a:pt x="5" y="2079"/>
                  </a:lnTo>
                  <a:lnTo>
                    <a:pt x="1" y="1991"/>
                  </a:lnTo>
                  <a:lnTo>
                    <a:pt x="0" y="1900"/>
                  </a:lnTo>
                  <a:lnTo>
                    <a:pt x="1" y="1832"/>
                  </a:lnTo>
                  <a:lnTo>
                    <a:pt x="4" y="1764"/>
                  </a:lnTo>
                  <a:lnTo>
                    <a:pt x="8" y="1696"/>
                  </a:lnTo>
                  <a:lnTo>
                    <a:pt x="14" y="1628"/>
                  </a:lnTo>
                  <a:lnTo>
                    <a:pt x="21" y="1561"/>
                  </a:lnTo>
                  <a:lnTo>
                    <a:pt x="30" y="1495"/>
                  </a:lnTo>
                  <a:lnTo>
                    <a:pt x="40" y="1429"/>
                  </a:lnTo>
                  <a:lnTo>
                    <a:pt x="51" y="1364"/>
                  </a:lnTo>
                  <a:lnTo>
                    <a:pt x="65" y="1299"/>
                  </a:lnTo>
                  <a:lnTo>
                    <a:pt x="80" y="1235"/>
                  </a:lnTo>
                  <a:lnTo>
                    <a:pt x="95" y="1171"/>
                  </a:lnTo>
                  <a:lnTo>
                    <a:pt x="113" y="1108"/>
                  </a:lnTo>
                  <a:lnTo>
                    <a:pt x="132" y="1046"/>
                  </a:lnTo>
                  <a:lnTo>
                    <a:pt x="151" y="983"/>
                  </a:lnTo>
                  <a:lnTo>
                    <a:pt x="173" y="923"/>
                  </a:lnTo>
                  <a:lnTo>
                    <a:pt x="196" y="862"/>
                  </a:lnTo>
                  <a:lnTo>
                    <a:pt x="220" y="803"/>
                  </a:lnTo>
                  <a:lnTo>
                    <a:pt x="246" y="743"/>
                  </a:lnTo>
                  <a:lnTo>
                    <a:pt x="273" y="685"/>
                  </a:lnTo>
                  <a:lnTo>
                    <a:pt x="301" y="627"/>
                  </a:lnTo>
                  <a:lnTo>
                    <a:pt x="329" y="571"/>
                  </a:lnTo>
                  <a:lnTo>
                    <a:pt x="360" y="514"/>
                  </a:lnTo>
                  <a:lnTo>
                    <a:pt x="392" y="459"/>
                  </a:lnTo>
                  <a:lnTo>
                    <a:pt x="425" y="404"/>
                  </a:lnTo>
                  <a:lnTo>
                    <a:pt x="459" y="350"/>
                  </a:lnTo>
                  <a:lnTo>
                    <a:pt x="493" y="298"/>
                  </a:lnTo>
                  <a:lnTo>
                    <a:pt x="531" y="247"/>
                  </a:lnTo>
                  <a:lnTo>
                    <a:pt x="568" y="195"/>
                  </a:lnTo>
                  <a:lnTo>
                    <a:pt x="606" y="145"/>
                  </a:lnTo>
                  <a:lnTo>
                    <a:pt x="646" y="95"/>
                  </a:lnTo>
                  <a:lnTo>
                    <a:pt x="687" y="48"/>
                  </a:lnTo>
                  <a:lnTo>
                    <a:pt x="728" y="0"/>
                  </a:lnTo>
                </a:path>
              </a:pathLst>
            </a:custGeom>
            <a:noFill/>
            <a:ln w="38100">
              <a:solidFill>
                <a:srgbClr val="FFC000">
                  <a:alpha val="66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grpSp>
      <p:sp>
        <p:nvSpPr>
          <p:cNvPr id="496" name="Freeform 62">
            <a:extLst>
              <a:ext uri="{FF2B5EF4-FFF2-40B4-BE49-F238E27FC236}">
                <a16:creationId xmlns:a16="http://schemas.microsoft.com/office/drawing/2014/main" id="{7C538B8E-81E3-487B-B4F6-6A28BBA3AC89}"/>
              </a:ext>
            </a:extLst>
          </p:cNvPr>
          <p:cNvSpPr>
            <a:spLocks/>
          </p:cNvSpPr>
          <p:nvPr/>
        </p:nvSpPr>
        <p:spPr bwMode="auto">
          <a:xfrm>
            <a:off x="4190704" y="1695601"/>
            <a:ext cx="3911600" cy="4017963"/>
          </a:xfrm>
          <a:custGeom>
            <a:avLst/>
            <a:gdLst>
              <a:gd name="T0" fmla="*/ 4074 w 7393"/>
              <a:gd name="T1" fmla="*/ 19 h 7593"/>
              <a:gd name="T2" fmla="*/ 4620 w 7393"/>
              <a:gd name="T3" fmla="*/ 119 h 7593"/>
              <a:gd name="T4" fmla="*/ 5135 w 7393"/>
              <a:gd name="T5" fmla="*/ 298 h 7593"/>
              <a:gd name="T6" fmla="*/ 5613 w 7393"/>
              <a:gd name="T7" fmla="*/ 549 h 7593"/>
              <a:gd name="T8" fmla="*/ 6048 w 7393"/>
              <a:gd name="T9" fmla="*/ 867 h 7593"/>
              <a:gd name="T10" fmla="*/ 6432 w 7393"/>
              <a:gd name="T11" fmla="*/ 1244 h 7593"/>
              <a:gd name="T12" fmla="*/ 6761 w 7393"/>
              <a:gd name="T13" fmla="*/ 1673 h 7593"/>
              <a:gd name="T14" fmla="*/ 7028 w 7393"/>
              <a:gd name="T15" fmla="*/ 2150 h 7593"/>
              <a:gd name="T16" fmla="*/ 7227 w 7393"/>
              <a:gd name="T17" fmla="*/ 2668 h 7593"/>
              <a:gd name="T18" fmla="*/ 7350 w 7393"/>
              <a:gd name="T19" fmla="*/ 3218 h 7593"/>
              <a:gd name="T20" fmla="*/ 7393 w 7393"/>
              <a:gd name="T21" fmla="*/ 3796 h 7593"/>
              <a:gd name="T22" fmla="*/ 7350 w 7393"/>
              <a:gd name="T23" fmla="*/ 4375 h 7593"/>
              <a:gd name="T24" fmla="*/ 7227 w 7393"/>
              <a:gd name="T25" fmla="*/ 4925 h 7593"/>
              <a:gd name="T26" fmla="*/ 7028 w 7393"/>
              <a:gd name="T27" fmla="*/ 5443 h 7593"/>
              <a:gd name="T28" fmla="*/ 6761 w 7393"/>
              <a:gd name="T29" fmla="*/ 5920 h 7593"/>
              <a:gd name="T30" fmla="*/ 6432 w 7393"/>
              <a:gd name="T31" fmla="*/ 6349 h 7593"/>
              <a:gd name="T32" fmla="*/ 6048 w 7393"/>
              <a:gd name="T33" fmla="*/ 6726 h 7593"/>
              <a:gd name="T34" fmla="*/ 5613 w 7393"/>
              <a:gd name="T35" fmla="*/ 7044 h 7593"/>
              <a:gd name="T36" fmla="*/ 5135 w 7393"/>
              <a:gd name="T37" fmla="*/ 7295 h 7593"/>
              <a:gd name="T38" fmla="*/ 4620 w 7393"/>
              <a:gd name="T39" fmla="*/ 7474 h 7593"/>
              <a:gd name="T40" fmla="*/ 4074 w 7393"/>
              <a:gd name="T41" fmla="*/ 7574 h 7593"/>
              <a:gd name="T42" fmla="*/ 3507 w 7393"/>
              <a:gd name="T43" fmla="*/ 7588 h 7593"/>
              <a:gd name="T44" fmla="*/ 2952 w 7393"/>
              <a:gd name="T45" fmla="*/ 7517 h 7593"/>
              <a:gd name="T46" fmla="*/ 2425 w 7393"/>
              <a:gd name="T47" fmla="*/ 7363 h 7593"/>
              <a:gd name="T48" fmla="*/ 1935 w 7393"/>
              <a:gd name="T49" fmla="*/ 7135 h 7593"/>
              <a:gd name="T50" fmla="*/ 1485 w 7393"/>
              <a:gd name="T51" fmla="*/ 6839 h 7593"/>
              <a:gd name="T52" fmla="*/ 1082 w 7393"/>
              <a:gd name="T53" fmla="*/ 6481 h 7593"/>
              <a:gd name="T54" fmla="*/ 734 w 7393"/>
              <a:gd name="T55" fmla="*/ 6068 h 7593"/>
              <a:gd name="T56" fmla="*/ 446 w 7393"/>
              <a:gd name="T57" fmla="*/ 5607 h 7593"/>
              <a:gd name="T58" fmla="*/ 224 w 7393"/>
              <a:gd name="T59" fmla="*/ 5102 h 7593"/>
              <a:gd name="T60" fmla="*/ 75 w 7393"/>
              <a:gd name="T61" fmla="*/ 4562 h 7593"/>
              <a:gd name="T62" fmla="*/ 5 w 7393"/>
              <a:gd name="T63" fmla="*/ 3992 h 7593"/>
              <a:gd name="T64" fmla="*/ 19 w 7393"/>
              <a:gd name="T65" fmla="*/ 3409 h 7593"/>
              <a:gd name="T66" fmla="*/ 116 w 7393"/>
              <a:gd name="T67" fmla="*/ 2847 h 7593"/>
              <a:gd name="T68" fmla="*/ 291 w 7393"/>
              <a:gd name="T69" fmla="*/ 2318 h 7593"/>
              <a:gd name="T70" fmla="*/ 535 w 7393"/>
              <a:gd name="T71" fmla="*/ 1827 h 7593"/>
              <a:gd name="T72" fmla="*/ 844 w 7393"/>
              <a:gd name="T73" fmla="*/ 1381 h 7593"/>
              <a:gd name="T74" fmla="*/ 1211 w 7393"/>
              <a:gd name="T75" fmla="*/ 986 h 7593"/>
              <a:gd name="T76" fmla="*/ 1630 w 7393"/>
              <a:gd name="T77" fmla="*/ 648 h 7593"/>
              <a:gd name="T78" fmla="*/ 2093 w 7393"/>
              <a:gd name="T79" fmla="*/ 374 h 7593"/>
              <a:gd name="T80" fmla="*/ 2597 w 7393"/>
              <a:gd name="T81" fmla="*/ 170 h 7593"/>
              <a:gd name="T82" fmla="*/ 3134 w 7393"/>
              <a:gd name="T83" fmla="*/ 43 h 7593"/>
              <a:gd name="T84" fmla="*/ 3696 w 7393"/>
              <a:gd name="T85" fmla="*/ 0 h 7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393" h="7593">
                <a:moveTo>
                  <a:pt x="3696" y="0"/>
                </a:moveTo>
                <a:lnTo>
                  <a:pt x="3886" y="5"/>
                </a:lnTo>
                <a:lnTo>
                  <a:pt x="4074" y="19"/>
                </a:lnTo>
                <a:lnTo>
                  <a:pt x="4259" y="43"/>
                </a:lnTo>
                <a:lnTo>
                  <a:pt x="4441" y="76"/>
                </a:lnTo>
                <a:lnTo>
                  <a:pt x="4620" y="119"/>
                </a:lnTo>
                <a:lnTo>
                  <a:pt x="4796" y="170"/>
                </a:lnTo>
                <a:lnTo>
                  <a:pt x="4968" y="230"/>
                </a:lnTo>
                <a:lnTo>
                  <a:pt x="5135" y="298"/>
                </a:lnTo>
                <a:lnTo>
                  <a:pt x="5299" y="374"/>
                </a:lnTo>
                <a:lnTo>
                  <a:pt x="5458" y="458"/>
                </a:lnTo>
                <a:lnTo>
                  <a:pt x="5613" y="549"/>
                </a:lnTo>
                <a:lnTo>
                  <a:pt x="5763" y="648"/>
                </a:lnTo>
                <a:lnTo>
                  <a:pt x="5908" y="754"/>
                </a:lnTo>
                <a:lnTo>
                  <a:pt x="6048" y="867"/>
                </a:lnTo>
                <a:lnTo>
                  <a:pt x="6182" y="986"/>
                </a:lnTo>
                <a:lnTo>
                  <a:pt x="6310" y="1112"/>
                </a:lnTo>
                <a:lnTo>
                  <a:pt x="6432" y="1244"/>
                </a:lnTo>
                <a:lnTo>
                  <a:pt x="6549" y="1381"/>
                </a:lnTo>
                <a:lnTo>
                  <a:pt x="6659" y="1525"/>
                </a:lnTo>
                <a:lnTo>
                  <a:pt x="6761" y="1673"/>
                </a:lnTo>
                <a:lnTo>
                  <a:pt x="6858" y="1827"/>
                </a:lnTo>
                <a:lnTo>
                  <a:pt x="6947" y="1986"/>
                </a:lnTo>
                <a:lnTo>
                  <a:pt x="7028" y="2150"/>
                </a:lnTo>
                <a:lnTo>
                  <a:pt x="7102" y="2318"/>
                </a:lnTo>
                <a:lnTo>
                  <a:pt x="7169" y="2491"/>
                </a:lnTo>
                <a:lnTo>
                  <a:pt x="7227" y="2668"/>
                </a:lnTo>
                <a:lnTo>
                  <a:pt x="7277" y="2847"/>
                </a:lnTo>
                <a:lnTo>
                  <a:pt x="7318" y="3031"/>
                </a:lnTo>
                <a:lnTo>
                  <a:pt x="7350" y="3218"/>
                </a:lnTo>
                <a:lnTo>
                  <a:pt x="7374" y="3409"/>
                </a:lnTo>
                <a:lnTo>
                  <a:pt x="7388" y="3601"/>
                </a:lnTo>
                <a:lnTo>
                  <a:pt x="7393" y="3796"/>
                </a:lnTo>
                <a:lnTo>
                  <a:pt x="7388" y="3992"/>
                </a:lnTo>
                <a:lnTo>
                  <a:pt x="7374" y="4184"/>
                </a:lnTo>
                <a:lnTo>
                  <a:pt x="7350" y="4375"/>
                </a:lnTo>
                <a:lnTo>
                  <a:pt x="7318" y="4562"/>
                </a:lnTo>
                <a:lnTo>
                  <a:pt x="7277" y="4746"/>
                </a:lnTo>
                <a:lnTo>
                  <a:pt x="7227" y="4925"/>
                </a:lnTo>
                <a:lnTo>
                  <a:pt x="7169" y="5102"/>
                </a:lnTo>
                <a:lnTo>
                  <a:pt x="7102" y="5275"/>
                </a:lnTo>
                <a:lnTo>
                  <a:pt x="7028" y="5443"/>
                </a:lnTo>
                <a:lnTo>
                  <a:pt x="6947" y="5607"/>
                </a:lnTo>
                <a:lnTo>
                  <a:pt x="6858" y="5766"/>
                </a:lnTo>
                <a:lnTo>
                  <a:pt x="6761" y="5920"/>
                </a:lnTo>
                <a:lnTo>
                  <a:pt x="6659" y="6068"/>
                </a:lnTo>
                <a:lnTo>
                  <a:pt x="6549" y="6212"/>
                </a:lnTo>
                <a:lnTo>
                  <a:pt x="6432" y="6349"/>
                </a:lnTo>
                <a:lnTo>
                  <a:pt x="6310" y="6481"/>
                </a:lnTo>
                <a:lnTo>
                  <a:pt x="6182" y="6607"/>
                </a:lnTo>
                <a:lnTo>
                  <a:pt x="6048" y="6726"/>
                </a:lnTo>
                <a:lnTo>
                  <a:pt x="5908" y="6839"/>
                </a:lnTo>
                <a:lnTo>
                  <a:pt x="5763" y="6945"/>
                </a:lnTo>
                <a:lnTo>
                  <a:pt x="5613" y="7044"/>
                </a:lnTo>
                <a:lnTo>
                  <a:pt x="5458" y="7135"/>
                </a:lnTo>
                <a:lnTo>
                  <a:pt x="5299" y="7219"/>
                </a:lnTo>
                <a:lnTo>
                  <a:pt x="5135" y="7295"/>
                </a:lnTo>
                <a:lnTo>
                  <a:pt x="4968" y="7363"/>
                </a:lnTo>
                <a:lnTo>
                  <a:pt x="4796" y="7423"/>
                </a:lnTo>
                <a:lnTo>
                  <a:pt x="4620" y="7474"/>
                </a:lnTo>
                <a:lnTo>
                  <a:pt x="4441" y="7517"/>
                </a:lnTo>
                <a:lnTo>
                  <a:pt x="4259" y="7550"/>
                </a:lnTo>
                <a:lnTo>
                  <a:pt x="4074" y="7574"/>
                </a:lnTo>
                <a:lnTo>
                  <a:pt x="3886" y="7588"/>
                </a:lnTo>
                <a:lnTo>
                  <a:pt x="3696" y="7593"/>
                </a:lnTo>
                <a:lnTo>
                  <a:pt x="3507" y="7588"/>
                </a:lnTo>
                <a:lnTo>
                  <a:pt x="3318" y="7574"/>
                </a:lnTo>
                <a:lnTo>
                  <a:pt x="3134" y="7550"/>
                </a:lnTo>
                <a:lnTo>
                  <a:pt x="2952" y="7517"/>
                </a:lnTo>
                <a:lnTo>
                  <a:pt x="2773" y="7474"/>
                </a:lnTo>
                <a:lnTo>
                  <a:pt x="2597" y="7423"/>
                </a:lnTo>
                <a:lnTo>
                  <a:pt x="2425" y="7363"/>
                </a:lnTo>
                <a:lnTo>
                  <a:pt x="2257" y="7295"/>
                </a:lnTo>
                <a:lnTo>
                  <a:pt x="2093" y="7219"/>
                </a:lnTo>
                <a:lnTo>
                  <a:pt x="1935" y="7135"/>
                </a:lnTo>
                <a:lnTo>
                  <a:pt x="1780" y="7044"/>
                </a:lnTo>
                <a:lnTo>
                  <a:pt x="1630" y="6945"/>
                </a:lnTo>
                <a:lnTo>
                  <a:pt x="1485" y="6839"/>
                </a:lnTo>
                <a:lnTo>
                  <a:pt x="1345" y="6726"/>
                </a:lnTo>
                <a:lnTo>
                  <a:pt x="1211" y="6607"/>
                </a:lnTo>
                <a:lnTo>
                  <a:pt x="1082" y="6481"/>
                </a:lnTo>
                <a:lnTo>
                  <a:pt x="961" y="6349"/>
                </a:lnTo>
                <a:lnTo>
                  <a:pt x="844" y="6212"/>
                </a:lnTo>
                <a:lnTo>
                  <a:pt x="734" y="6068"/>
                </a:lnTo>
                <a:lnTo>
                  <a:pt x="631" y="5920"/>
                </a:lnTo>
                <a:lnTo>
                  <a:pt x="535" y="5766"/>
                </a:lnTo>
                <a:lnTo>
                  <a:pt x="446" y="5607"/>
                </a:lnTo>
                <a:lnTo>
                  <a:pt x="365" y="5443"/>
                </a:lnTo>
                <a:lnTo>
                  <a:pt x="291" y="5275"/>
                </a:lnTo>
                <a:lnTo>
                  <a:pt x="224" y="5102"/>
                </a:lnTo>
                <a:lnTo>
                  <a:pt x="166" y="4925"/>
                </a:lnTo>
                <a:lnTo>
                  <a:pt x="116" y="4746"/>
                </a:lnTo>
                <a:lnTo>
                  <a:pt x="75" y="4562"/>
                </a:lnTo>
                <a:lnTo>
                  <a:pt x="42" y="4375"/>
                </a:lnTo>
                <a:lnTo>
                  <a:pt x="19" y="4184"/>
                </a:lnTo>
                <a:lnTo>
                  <a:pt x="5" y="3992"/>
                </a:lnTo>
                <a:lnTo>
                  <a:pt x="0" y="3796"/>
                </a:lnTo>
                <a:lnTo>
                  <a:pt x="5" y="3601"/>
                </a:lnTo>
                <a:lnTo>
                  <a:pt x="19" y="3409"/>
                </a:lnTo>
                <a:lnTo>
                  <a:pt x="42" y="3218"/>
                </a:lnTo>
                <a:lnTo>
                  <a:pt x="75" y="3031"/>
                </a:lnTo>
                <a:lnTo>
                  <a:pt x="116" y="2847"/>
                </a:lnTo>
                <a:lnTo>
                  <a:pt x="166" y="2668"/>
                </a:lnTo>
                <a:lnTo>
                  <a:pt x="224" y="2491"/>
                </a:lnTo>
                <a:lnTo>
                  <a:pt x="291" y="2318"/>
                </a:lnTo>
                <a:lnTo>
                  <a:pt x="365" y="2150"/>
                </a:lnTo>
                <a:lnTo>
                  <a:pt x="446" y="1986"/>
                </a:lnTo>
                <a:lnTo>
                  <a:pt x="535" y="1827"/>
                </a:lnTo>
                <a:lnTo>
                  <a:pt x="631" y="1673"/>
                </a:lnTo>
                <a:lnTo>
                  <a:pt x="734" y="1525"/>
                </a:lnTo>
                <a:lnTo>
                  <a:pt x="844" y="1381"/>
                </a:lnTo>
                <a:lnTo>
                  <a:pt x="961" y="1244"/>
                </a:lnTo>
                <a:lnTo>
                  <a:pt x="1082" y="1112"/>
                </a:lnTo>
                <a:lnTo>
                  <a:pt x="1211" y="986"/>
                </a:lnTo>
                <a:lnTo>
                  <a:pt x="1345" y="867"/>
                </a:lnTo>
                <a:lnTo>
                  <a:pt x="1485" y="754"/>
                </a:lnTo>
                <a:lnTo>
                  <a:pt x="1630" y="648"/>
                </a:lnTo>
                <a:lnTo>
                  <a:pt x="1780" y="549"/>
                </a:lnTo>
                <a:lnTo>
                  <a:pt x="1935" y="458"/>
                </a:lnTo>
                <a:lnTo>
                  <a:pt x="2093" y="374"/>
                </a:lnTo>
                <a:lnTo>
                  <a:pt x="2257" y="298"/>
                </a:lnTo>
                <a:lnTo>
                  <a:pt x="2425" y="230"/>
                </a:lnTo>
                <a:lnTo>
                  <a:pt x="2597" y="170"/>
                </a:lnTo>
                <a:lnTo>
                  <a:pt x="2773" y="119"/>
                </a:lnTo>
                <a:lnTo>
                  <a:pt x="2952" y="76"/>
                </a:lnTo>
                <a:lnTo>
                  <a:pt x="3134" y="43"/>
                </a:lnTo>
                <a:lnTo>
                  <a:pt x="3318" y="19"/>
                </a:lnTo>
                <a:lnTo>
                  <a:pt x="3507" y="5"/>
                </a:lnTo>
                <a:lnTo>
                  <a:pt x="3696" y="0"/>
                </a:lnTo>
                <a:close/>
              </a:path>
            </a:pathLst>
          </a:custGeom>
          <a:solidFill>
            <a:srgbClr val="ED7D31">
              <a:lumMod val="75000"/>
              <a:alpha val="16000"/>
            </a:srgbClr>
          </a:solidFill>
          <a:ln w="25400">
            <a:noFill/>
            <a:prstDash val="solid"/>
            <a:round/>
            <a:headEnd/>
            <a:tailEnd/>
          </a:ln>
        </p:spPr>
        <p:txBody>
          <a:bodyPr vert="horz" wrap="square" lIns="91440" tIns="45720" rIns="91440" bIns="45720" numCol="1" anchor="t" anchorCtr="0" compatLnSpc="1">
            <a:prstTxWarp prst="textNoShape">
              <a:avLst/>
            </a:prstTxWarp>
          </a:bodyPr>
          <a:lstStyle/>
          <a:p>
            <a:pPr algn="ctr" defTabSz="914377" eaLnBrk="1" fontAlgn="auto" hangingPunct="1">
              <a:spcBef>
                <a:spcPts val="0"/>
              </a:spcBef>
              <a:spcAft>
                <a:spcPts val="0"/>
              </a:spcAft>
              <a:defRPr/>
            </a:pPr>
            <a:endParaRPr lang="en-US" sz="1800" kern="0" dirty="0">
              <a:solidFill>
                <a:prstClr val="black"/>
              </a:solidFill>
              <a:latin typeface="Calibri" panose="020F0502020204030204"/>
            </a:endParaRPr>
          </a:p>
        </p:txBody>
      </p:sp>
      <p:sp>
        <p:nvSpPr>
          <p:cNvPr id="497" name="Freeform 62">
            <a:extLst>
              <a:ext uri="{FF2B5EF4-FFF2-40B4-BE49-F238E27FC236}">
                <a16:creationId xmlns:a16="http://schemas.microsoft.com/office/drawing/2014/main" id="{6A863082-B69C-4CD8-BB59-A004986DFA49}"/>
              </a:ext>
            </a:extLst>
          </p:cNvPr>
          <p:cNvSpPr>
            <a:spLocks/>
          </p:cNvSpPr>
          <p:nvPr/>
        </p:nvSpPr>
        <p:spPr bwMode="auto">
          <a:xfrm>
            <a:off x="4759745" y="2286691"/>
            <a:ext cx="2825035" cy="2837348"/>
          </a:xfrm>
          <a:custGeom>
            <a:avLst/>
            <a:gdLst>
              <a:gd name="T0" fmla="*/ 4074 w 7393"/>
              <a:gd name="T1" fmla="*/ 19 h 7593"/>
              <a:gd name="T2" fmla="*/ 4620 w 7393"/>
              <a:gd name="T3" fmla="*/ 119 h 7593"/>
              <a:gd name="T4" fmla="*/ 5135 w 7393"/>
              <a:gd name="T5" fmla="*/ 298 h 7593"/>
              <a:gd name="T6" fmla="*/ 5613 w 7393"/>
              <a:gd name="T7" fmla="*/ 549 h 7593"/>
              <a:gd name="T8" fmla="*/ 6048 w 7393"/>
              <a:gd name="T9" fmla="*/ 867 h 7593"/>
              <a:gd name="T10" fmla="*/ 6432 w 7393"/>
              <a:gd name="T11" fmla="*/ 1244 h 7593"/>
              <a:gd name="T12" fmla="*/ 6761 w 7393"/>
              <a:gd name="T13" fmla="*/ 1673 h 7593"/>
              <a:gd name="T14" fmla="*/ 7028 w 7393"/>
              <a:gd name="T15" fmla="*/ 2150 h 7593"/>
              <a:gd name="T16" fmla="*/ 7227 w 7393"/>
              <a:gd name="T17" fmla="*/ 2668 h 7593"/>
              <a:gd name="T18" fmla="*/ 7350 w 7393"/>
              <a:gd name="T19" fmla="*/ 3218 h 7593"/>
              <a:gd name="T20" fmla="*/ 7393 w 7393"/>
              <a:gd name="T21" fmla="*/ 3796 h 7593"/>
              <a:gd name="T22" fmla="*/ 7350 w 7393"/>
              <a:gd name="T23" fmla="*/ 4375 h 7593"/>
              <a:gd name="T24" fmla="*/ 7227 w 7393"/>
              <a:gd name="T25" fmla="*/ 4925 h 7593"/>
              <a:gd name="T26" fmla="*/ 7028 w 7393"/>
              <a:gd name="T27" fmla="*/ 5443 h 7593"/>
              <a:gd name="T28" fmla="*/ 6761 w 7393"/>
              <a:gd name="T29" fmla="*/ 5920 h 7593"/>
              <a:gd name="T30" fmla="*/ 6432 w 7393"/>
              <a:gd name="T31" fmla="*/ 6349 h 7593"/>
              <a:gd name="T32" fmla="*/ 6048 w 7393"/>
              <a:gd name="T33" fmla="*/ 6726 h 7593"/>
              <a:gd name="T34" fmla="*/ 5613 w 7393"/>
              <a:gd name="T35" fmla="*/ 7044 h 7593"/>
              <a:gd name="T36" fmla="*/ 5135 w 7393"/>
              <a:gd name="T37" fmla="*/ 7295 h 7593"/>
              <a:gd name="T38" fmla="*/ 4620 w 7393"/>
              <a:gd name="T39" fmla="*/ 7474 h 7593"/>
              <a:gd name="T40" fmla="*/ 4074 w 7393"/>
              <a:gd name="T41" fmla="*/ 7574 h 7593"/>
              <a:gd name="T42" fmla="*/ 3507 w 7393"/>
              <a:gd name="T43" fmla="*/ 7588 h 7593"/>
              <a:gd name="T44" fmla="*/ 2952 w 7393"/>
              <a:gd name="T45" fmla="*/ 7517 h 7593"/>
              <a:gd name="T46" fmla="*/ 2425 w 7393"/>
              <a:gd name="T47" fmla="*/ 7363 h 7593"/>
              <a:gd name="T48" fmla="*/ 1935 w 7393"/>
              <a:gd name="T49" fmla="*/ 7135 h 7593"/>
              <a:gd name="T50" fmla="*/ 1485 w 7393"/>
              <a:gd name="T51" fmla="*/ 6839 h 7593"/>
              <a:gd name="T52" fmla="*/ 1082 w 7393"/>
              <a:gd name="T53" fmla="*/ 6481 h 7593"/>
              <a:gd name="T54" fmla="*/ 734 w 7393"/>
              <a:gd name="T55" fmla="*/ 6068 h 7593"/>
              <a:gd name="T56" fmla="*/ 446 w 7393"/>
              <a:gd name="T57" fmla="*/ 5607 h 7593"/>
              <a:gd name="T58" fmla="*/ 224 w 7393"/>
              <a:gd name="T59" fmla="*/ 5102 h 7593"/>
              <a:gd name="T60" fmla="*/ 75 w 7393"/>
              <a:gd name="T61" fmla="*/ 4562 h 7593"/>
              <a:gd name="T62" fmla="*/ 5 w 7393"/>
              <a:gd name="T63" fmla="*/ 3992 h 7593"/>
              <a:gd name="T64" fmla="*/ 19 w 7393"/>
              <a:gd name="T65" fmla="*/ 3409 h 7593"/>
              <a:gd name="T66" fmla="*/ 116 w 7393"/>
              <a:gd name="T67" fmla="*/ 2847 h 7593"/>
              <a:gd name="T68" fmla="*/ 291 w 7393"/>
              <a:gd name="T69" fmla="*/ 2318 h 7593"/>
              <a:gd name="T70" fmla="*/ 535 w 7393"/>
              <a:gd name="T71" fmla="*/ 1827 h 7593"/>
              <a:gd name="T72" fmla="*/ 844 w 7393"/>
              <a:gd name="T73" fmla="*/ 1381 h 7593"/>
              <a:gd name="T74" fmla="*/ 1211 w 7393"/>
              <a:gd name="T75" fmla="*/ 986 h 7593"/>
              <a:gd name="T76" fmla="*/ 1630 w 7393"/>
              <a:gd name="T77" fmla="*/ 648 h 7593"/>
              <a:gd name="T78" fmla="*/ 2093 w 7393"/>
              <a:gd name="T79" fmla="*/ 374 h 7593"/>
              <a:gd name="T80" fmla="*/ 2597 w 7393"/>
              <a:gd name="T81" fmla="*/ 170 h 7593"/>
              <a:gd name="T82" fmla="*/ 3134 w 7393"/>
              <a:gd name="T83" fmla="*/ 43 h 7593"/>
              <a:gd name="T84" fmla="*/ 3696 w 7393"/>
              <a:gd name="T85" fmla="*/ 0 h 7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393" h="7593">
                <a:moveTo>
                  <a:pt x="3696" y="0"/>
                </a:moveTo>
                <a:lnTo>
                  <a:pt x="3886" y="5"/>
                </a:lnTo>
                <a:lnTo>
                  <a:pt x="4074" y="19"/>
                </a:lnTo>
                <a:lnTo>
                  <a:pt x="4259" y="43"/>
                </a:lnTo>
                <a:lnTo>
                  <a:pt x="4441" y="76"/>
                </a:lnTo>
                <a:lnTo>
                  <a:pt x="4620" y="119"/>
                </a:lnTo>
                <a:lnTo>
                  <a:pt x="4796" y="170"/>
                </a:lnTo>
                <a:lnTo>
                  <a:pt x="4968" y="230"/>
                </a:lnTo>
                <a:lnTo>
                  <a:pt x="5135" y="298"/>
                </a:lnTo>
                <a:lnTo>
                  <a:pt x="5299" y="374"/>
                </a:lnTo>
                <a:lnTo>
                  <a:pt x="5458" y="458"/>
                </a:lnTo>
                <a:lnTo>
                  <a:pt x="5613" y="549"/>
                </a:lnTo>
                <a:lnTo>
                  <a:pt x="5763" y="648"/>
                </a:lnTo>
                <a:lnTo>
                  <a:pt x="5908" y="754"/>
                </a:lnTo>
                <a:lnTo>
                  <a:pt x="6048" y="867"/>
                </a:lnTo>
                <a:lnTo>
                  <a:pt x="6182" y="986"/>
                </a:lnTo>
                <a:lnTo>
                  <a:pt x="6310" y="1112"/>
                </a:lnTo>
                <a:lnTo>
                  <a:pt x="6432" y="1244"/>
                </a:lnTo>
                <a:lnTo>
                  <a:pt x="6549" y="1381"/>
                </a:lnTo>
                <a:lnTo>
                  <a:pt x="6659" y="1525"/>
                </a:lnTo>
                <a:lnTo>
                  <a:pt x="6761" y="1673"/>
                </a:lnTo>
                <a:lnTo>
                  <a:pt x="6858" y="1827"/>
                </a:lnTo>
                <a:lnTo>
                  <a:pt x="6947" y="1986"/>
                </a:lnTo>
                <a:lnTo>
                  <a:pt x="7028" y="2150"/>
                </a:lnTo>
                <a:lnTo>
                  <a:pt x="7102" y="2318"/>
                </a:lnTo>
                <a:lnTo>
                  <a:pt x="7169" y="2491"/>
                </a:lnTo>
                <a:lnTo>
                  <a:pt x="7227" y="2668"/>
                </a:lnTo>
                <a:lnTo>
                  <a:pt x="7277" y="2847"/>
                </a:lnTo>
                <a:lnTo>
                  <a:pt x="7318" y="3031"/>
                </a:lnTo>
                <a:lnTo>
                  <a:pt x="7350" y="3218"/>
                </a:lnTo>
                <a:lnTo>
                  <a:pt x="7374" y="3409"/>
                </a:lnTo>
                <a:lnTo>
                  <a:pt x="7388" y="3601"/>
                </a:lnTo>
                <a:lnTo>
                  <a:pt x="7393" y="3796"/>
                </a:lnTo>
                <a:lnTo>
                  <a:pt x="7388" y="3992"/>
                </a:lnTo>
                <a:lnTo>
                  <a:pt x="7374" y="4184"/>
                </a:lnTo>
                <a:lnTo>
                  <a:pt x="7350" y="4375"/>
                </a:lnTo>
                <a:lnTo>
                  <a:pt x="7318" y="4562"/>
                </a:lnTo>
                <a:lnTo>
                  <a:pt x="7277" y="4746"/>
                </a:lnTo>
                <a:lnTo>
                  <a:pt x="7227" y="4925"/>
                </a:lnTo>
                <a:lnTo>
                  <a:pt x="7169" y="5102"/>
                </a:lnTo>
                <a:lnTo>
                  <a:pt x="7102" y="5275"/>
                </a:lnTo>
                <a:lnTo>
                  <a:pt x="7028" y="5443"/>
                </a:lnTo>
                <a:lnTo>
                  <a:pt x="6947" y="5607"/>
                </a:lnTo>
                <a:lnTo>
                  <a:pt x="6858" y="5766"/>
                </a:lnTo>
                <a:lnTo>
                  <a:pt x="6761" y="5920"/>
                </a:lnTo>
                <a:lnTo>
                  <a:pt x="6659" y="6068"/>
                </a:lnTo>
                <a:lnTo>
                  <a:pt x="6549" y="6212"/>
                </a:lnTo>
                <a:lnTo>
                  <a:pt x="6432" y="6349"/>
                </a:lnTo>
                <a:lnTo>
                  <a:pt x="6310" y="6481"/>
                </a:lnTo>
                <a:lnTo>
                  <a:pt x="6182" y="6607"/>
                </a:lnTo>
                <a:lnTo>
                  <a:pt x="6048" y="6726"/>
                </a:lnTo>
                <a:lnTo>
                  <a:pt x="5908" y="6839"/>
                </a:lnTo>
                <a:lnTo>
                  <a:pt x="5763" y="6945"/>
                </a:lnTo>
                <a:lnTo>
                  <a:pt x="5613" y="7044"/>
                </a:lnTo>
                <a:lnTo>
                  <a:pt x="5458" y="7135"/>
                </a:lnTo>
                <a:lnTo>
                  <a:pt x="5299" y="7219"/>
                </a:lnTo>
                <a:lnTo>
                  <a:pt x="5135" y="7295"/>
                </a:lnTo>
                <a:lnTo>
                  <a:pt x="4968" y="7363"/>
                </a:lnTo>
                <a:lnTo>
                  <a:pt x="4796" y="7423"/>
                </a:lnTo>
                <a:lnTo>
                  <a:pt x="4620" y="7474"/>
                </a:lnTo>
                <a:lnTo>
                  <a:pt x="4441" y="7517"/>
                </a:lnTo>
                <a:lnTo>
                  <a:pt x="4259" y="7550"/>
                </a:lnTo>
                <a:lnTo>
                  <a:pt x="4074" y="7574"/>
                </a:lnTo>
                <a:lnTo>
                  <a:pt x="3886" y="7588"/>
                </a:lnTo>
                <a:lnTo>
                  <a:pt x="3696" y="7593"/>
                </a:lnTo>
                <a:lnTo>
                  <a:pt x="3507" y="7588"/>
                </a:lnTo>
                <a:lnTo>
                  <a:pt x="3318" y="7574"/>
                </a:lnTo>
                <a:lnTo>
                  <a:pt x="3134" y="7550"/>
                </a:lnTo>
                <a:lnTo>
                  <a:pt x="2952" y="7517"/>
                </a:lnTo>
                <a:lnTo>
                  <a:pt x="2773" y="7474"/>
                </a:lnTo>
                <a:lnTo>
                  <a:pt x="2597" y="7423"/>
                </a:lnTo>
                <a:lnTo>
                  <a:pt x="2425" y="7363"/>
                </a:lnTo>
                <a:lnTo>
                  <a:pt x="2257" y="7295"/>
                </a:lnTo>
                <a:lnTo>
                  <a:pt x="2093" y="7219"/>
                </a:lnTo>
                <a:lnTo>
                  <a:pt x="1935" y="7135"/>
                </a:lnTo>
                <a:lnTo>
                  <a:pt x="1780" y="7044"/>
                </a:lnTo>
                <a:lnTo>
                  <a:pt x="1630" y="6945"/>
                </a:lnTo>
                <a:lnTo>
                  <a:pt x="1485" y="6839"/>
                </a:lnTo>
                <a:lnTo>
                  <a:pt x="1345" y="6726"/>
                </a:lnTo>
                <a:lnTo>
                  <a:pt x="1211" y="6607"/>
                </a:lnTo>
                <a:lnTo>
                  <a:pt x="1082" y="6481"/>
                </a:lnTo>
                <a:lnTo>
                  <a:pt x="961" y="6349"/>
                </a:lnTo>
                <a:lnTo>
                  <a:pt x="844" y="6212"/>
                </a:lnTo>
                <a:lnTo>
                  <a:pt x="734" y="6068"/>
                </a:lnTo>
                <a:lnTo>
                  <a:pt x="631" y="5920"/>
                </a:lnTo>
                <a:lnTo>
                  <a:pt x="535" y="5766"/>
                </a:lnTo>
                <a:lnTo>
                  <a:pt x="446" y="5607"/>
                </a:lnTo>
                <a:lnTo>
                  <a:pt x="365" y="5443"/>
                </a:lnTo>
                <a:lnTo>
                  <a:pt x="291" y="5275"/>
                </a:lnTo>
                <a:lnTo>
                  <a:pt x="224" y="5102"/>
                </a:lnTo>
                <a:lnTo>
                  <a:pt x="166" y="4925"/>
                </a:lnTo>
                <a:lnTo>
                  <a:pt x="116" y="4746"/>
                </a:lnTo>
                <a:lnTo>
                  <a:pt x="75" y="4562"/>
                </a:lnTo>
                <a:lnTo>
                  <a:pt x="42" y="4375"/>
                </a:lnTo>
                <a:lnTo>
                  <a:pt x="19" y="4184"/>
                </a:lnTo>
                <a:lnTo>
                  <a:pt x="5" y="3992"/>
                </a:lnTo>
                <a:lnTo>
                  <a:pt x="0" y="3796"/>
                </a:lnTo>
                <a:lnTo>
                  <a:pt x="5" y="3601"/>
                </a:lnTo>
                <a:lnTo>
                  <a:pt x="19" y="3409"/>
                </a:lnTo>
                <a:lnTo>
                  <a:pt x="42" y="3218"/>
                </a:lnTo>
                <a:lnTo>
                  <a:pt x="75" y="3031"/>
                </a:lnTo>
                <a:lnTo>
                  <a:pt x="116" y="2847"/>
                </a:lnTo>
                <a:lnTo>
                  <a:pt x="166" y="2668"/>
                </a:lnTo>
                <a:lnTo>
                  <a:pt x="224" y="2491"/>
                </a:lnTo>
                <a:lnTo>
                  <a:pt x="291" y="2318"/>
                </a:lnTo>
                <a:lnTo>
                  <a:pt x="365" y="2150"/>
                </a:lnTo>
                <a:lnTo>
                  <a:pt x="446" y="1986"/>
                </a:lnTo>
                <a:lnTo>
                  <a:pt x="535" y="1827"/>
                </a:lnTo>
                <a:lnTo>
                  <a:pt x="631" y="1673"/>
                </a:lnTo>
                <a:lnTo>
                  <a:pt x="734" y="1525"/>
                </a:lnTo>
                <a:lnTo>
                  <a:pt x="844" y="1381"/>
                </a:lnTo>
                <a:lnTo>
                  <a:pt x="961" y="1244"/>
                </a:lnTo>
                <a:lnTo>
                  <a:pt x="1082" y="1112"/>
                </a:lnTo>
                <a:lnTo>
                  <a:pt x="1211" y="986"/>
                </a:lnTo>
                <a:lnTo>
                  <a:pt x="1345" y="867"/>
                </a:lnTo>
                <a:lnTo>
                  <a:pt x="1485" y="754"/>
                </a:lnTo>
                <a:lnTo>
                  <a:pt x="1630" y="648"/>
                </a:lnTo>
                <a:lnTo>
                  <a:pt x="1780" y="549"/>
                </a:lnTo>
                <a:lnTo>
                  <a:pt x="1935" y="458"/>
                </a:lnTo>
                <a:lnTo>
                  <a:pt x="2093" y="374"/>
                </a:lnTo>
                <a:lnTo>
                  <a:pt x="2257" y="298"/>
                </a:lnTo>
                <a:lnTo>
                  <a:pt x="2425" y="230"/>
                </a:lnTo>
                <a:lnTo>
                  <a:pt x="2597" y="170"/>
                </a:lnTo>
                <a:lnTo>
                  <a:pt x="2773" y="119"/>
                </a:lnTo>
                <a:lnTo>
                  <a:pt x="2952" y="76"/>
                </a:lnTo>
                <a:lnTo>
                  <a:pt x="3134" y="43"/>
                </a:lnTo>
                <a:lnTo>
                  <a:pt x="3318" y="19"/>
                </a:lnTo>
                <a:lnTo>
                  <a:pt x="3507" y="5"/>
                </a:lnTo>
                <a:lnTo>
                  <a:pt x="3696" y="0"/>
                </a:lnTo>
                <a:close/>
              </a:path>
            </a:pathLst>
          </a:custGeom>
          <a:gradFill>
            <a:gsLst>
              <a:gs pos="58000">
                <a:srgbClr val="0F3857">
                  <a:alpha val="65000"/>
                </a:srgbClr>
              </a:gs>
              <a:gs pos="100000">
                <a:srgbClr val="165584">
                  <a:alpha val="15000"/>
                </a:srgbClr>
              </a:gs>
            </a:gsLst>
            <a:path path="circle">
              <a:fillToRect l="50000" t="50000" r="50000" b="50000"/>
            </a:path>
          </a:gradFill>
          <a:ln w="3175">
            <a:noFill/>
            <a:prstDash val="solid"/>
            <a:round/>
            <a:headEnd/>
            <a:tailEnd/>
          </a:ln>
        </p:spPr>
        <p:txBody>
          <a:bodyPr vert="horz" wrap="square" lIns="91440" tIns="45720" rIns="91440" bIns="45720" numCol="1" anchor="t" anchorCtr="0" compatLnSpc="1">
            <a:prstTxWarp prst="textNoShape">
              <a:avLst/>
            </a:prstTxWarp>
          </a:bodyPr>
          <a:lstStyle/>
          <a:p>
            <a:pPr algn="ctr" defTabSz="914377" fontAlgn="auto">
              <a:spcBef>
                <a:spcPts val="0"/>
              </a:spcBef>
              <a:spcAft>
                <a:spcPts val="0"/>
              </a:spcAft>
            </a:pPr>
            <a:endParaRPr lang="en-US" sz="1800" dirty="0">
              <a:solidFill>
                <a:prstClr val="black"/>
              </a:solidFill>
              <a:latin typeface="Calibri" panose="020F0502020204030204"/>
            </a:endParaRPr>
          </a:p>
        </p:txBody>
      </p:sp>
      <p:sp>
        <p:nvSpPr>
          <p:cNvPr id="498" name="TextBox 497">
            <a:extLst>
              <a:ext uri="{FF2B5EF4-FFF2-40B4-BE49-F238E27FC236}">
                <a16:creationId xmlns:a16="http://schemas.microsoft.com/office/drawing/2014/main" id="{48555E1F-F215-466E-A9C2-D95C1C6CBBA8}"/>
              </a:ext>
            </a:extLst>
          </p:cNvPr>
          <p:cNvSpPr txBox="1">
            <a:spLocks/>
          </p:cNvSpPr>
          <p:nvPr/>
        </p:nvSpPr>
        <p:spPr>
          <a:xfrm>
            <a:off x="725191" y="2326449"/>
            <a:ext cx="1976439" cy="307777"/>
          </a:xfrm>
          <a:prstGeom prst="rect">
            <a:avLst/>
          </a:prstGeom>
          <a:noFill/>
        </p:spPr>
        <p:txBody>
          <a:bodyPr wrap="square" rtlCol="0" anchor="ctr">
            <a:spAutoFit/>
          </a:bodyPr>
          <a:lstStyle/>
          <a:p>
            <a:pPr algn="ctr" defTabSz="914377" fontAlgn="auto">
              <a:spcBef>
                <a:spcPts val="0"/>
              </a:spcBef>
              <a:spcAft>
                <a:spcPts val="0"/>
              </a:spcAft>
            </a:pPr>
            <a:r>
              <a:rPr lang="en-US" sz="1400" b="1" kern="0">
                <a:solidFill>
                  <a:prstClr val="white"/>
                </a:solidFill>
                <a:latin typeface="Arial" pitchFamily="34" charset="0"/>
                <a:cs typeface="Arial" pitchFamily="34" charset="0"/>
              </a:rPr>
              <a:t>You can edit this text</a:t>
            </a:r>
            <a:endParaRPr lang="en-US" sz="1400" b="1" kern="0" dirty="0">
              <a:solidFill>
                <a:prstClr val="white"/>
              </a:solidFill>
              <a:latin typeface="Arial" pitchFamily="34" charset="0"/>
              <a:cs typeface="Arial" pitchFamily="34" charset="0"/>
            </a:endParaRPr>
          </a:p>
        </p:txBody>
      </p:sp>
      <p:sp>
        <p:nvSpPr>
          <p:cNvPr id="499" name="TextBox 498">
            <a:extLst>
              <a:ext uri="{FF2B5EF4-FFF2-40B4-BE49-F238E27FC236}">
                <a16:creationId xmlns:a16="http://schemas.microsoft.com/office/drawing/2014/main" id="{A78B07E9-306D-4BA8-B3E9-BA1B85D0294D}"/>
              </a:ext>
            </a:extLst>
          </p:cNvPr>
          <p:cNvSpPr txBox="1"/>
          <p:nvPr/>
        </p:nvSpPr>
        <p:spPr>
          <a:xfrm>
            <a:off x="5302131" y="3401195"/>
            <a:ext cx="1661759" cy="523220"/>
          </a:xfrm>
          <a:prstGeom prst="rect">
            <a:avLst/>
          </a:prstGeom>
          <a:noFill/>
        </p:spPr>
        <p:txBody>
          <a:bodyPr wrap="square" rtlCol="0">
            <a:spAutoFit/>
          </a:bodyPr>
          <a:lstStyle/>
          <a:p>
            <a:pPr algn="ctr" defTabSz="914377" fontAlgn="auto">
              <a:spcBef>
                <a:spcPts val="0"/>
              </a:spcBef>
              <a:spcAft>
                <a:spcPts val="0"/>
              </a:spcAft>
            </a:pPr>
            <a:r>
              <a:rPr lang="en-US" sz="2800" b="1" kern="0" dirty="0">
                <a:solidFill>
                  <a:prstClr val="white"/>
                </a:solidFill>
                <a:latin typeface="Arial" pitchFamily="34" charset="0"/>
                <a:cs typeface="Arial" pitchFamily="34" charset="0"/>
              </a:rPr>
              <a:t>Earth</a:t>
            </a:r>
          </a:p>
        </p:txBody>
      </p:sp>
      <p:sp>
        <p:nvSpPr>
          <p:cNvPr id="500" name="TextBox 499">
            <a:extLst>
              <a:ext uri="{FF2B5EF4-FFF2-40B4-BE49-F238E27FC236}">
                <a16:creationId xmlns:a16="http://schemas.microsoft.com/office/drawing/2014/main" id="{1CA49E54-53B8-4A71-B059-4C7D68480A12}"/>
              </a:ext>
            </a:extLst>
          </p:cNvPr>
          <p:cNvSpPr txBox="1">
            <a:spLocks/>
          </p:cNvSpPr>
          <p:nvPr/>
        </p:nvSpPr>
        <p:spPr>
          <a:xfrm>
            <a:off x="9570202" y="1933945"/>
            <a:ext cx="1976439" cy="307777"/>
          </a:xfrm>
          <a:prstGeom prst="rect">
            <a:avLst/>
          </a:prstGeom>
          <a:noFill/>
        </p:spPr>
        <p:txBody>
          <a:bodyPr wrap="square" rtlCol="0" anchor="ctr">
            <a:spAutoFit/>
          </a:bodyPr>
          <a:lstStyle/>
          <a:p>
            <a:pPr algn="ctr" defTabSz="914377" fontAlgn="auto">
              <a:spcBef>
                <a:spcPts val="0"/>
              </a:spcBef>
              <a:spcAft>
                <a:spcPts val="0"/>
              </a:spcAft>
            </a:pPr>
            <a:r>
              <a:rPr lang="en-US" sz="1400" b="1" kern="0">
                <a:solidFill>
                  <a:prstClr val="white"/>
                </a:solidFill>
                <a:latin typeface="Arial" pitchFamily="34" charset="0"/>
                <a:cs typeface="Arial" pitchFamily="34" charset="0"/>
              </a:rPr>
              <a:t>You can edit this text</a:t>
            </a:r>
            <a:endParaRPr lang="en-US" sz="1400" b="1" kern="0" dirty="0">
              <a:solidFill>
                <a:prstClr val="white"/>
              </a:solidFill>
              <a:latin typeface="Arial" pitchFamily="34" charset="0"/>
              <a:cs typeface="Arial" pitchFamily="34" charset="0"/>
            </a:endParaRPr>
          </a:p>
        </p:txBody>
      </p:sp>
      <p:sp>
        <p:nvSpPr>
          <p:cNvPr id="501" name="TextBox 500"/>
          <p:cNvSpPr txBox="1"/>
          <p:nvPr/>
        </p:nvSpPr>
        <p:spPr>
          <a:xfrm>
            <a:off x="10023462" y="5518301"/>
            <a:ext cx="1497526" cy="276999"/>
          </a:xfrm>
          <a:prstGeom prst="rect">
            <a:avLst/>
          </a:prstGeom>
          <a:noFill/>
        </p:spPr>
        <p:txBody>
          <a:bodyPr wrap="none" rtlCol="0">
            <a:spAutoFit/>
          </a:bodyPr>
          <a:lstStyle/>
          <a:p>
            <a:pPr defTabSz="914377" fontAlgn="auto">
              <a:spcBef>
                <a:spcPts val="0"/>
              </a:spcBef>
              <a:spcAft>
                <a:spcPts val="0"/>
              </a:spcAft>
            </a:pPr>
            <a:r>
              <a:rPr lang="en-GB" sz="1200" dirty="0">
                <a:solidFill>
                  <a:srgbClr val="0A0A0A"/>
                </a:solidFill>
                <a:latin typeface="Arial" panose="020B0604020202020204" pitchFamily="34" charset="0"/>
                <a:cs typeface="Arial" panose="020B0604020202020204" pitchFamily="34" charset="0"/>
              </a:rPr>
              <a:t>Global temperature</a:t>
            </a:r>
            <a:endParaRPr lang="en-US" sz="1200" dirty="0">
              <a:solidFill>
                <a:srgbClr val="0A0A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1745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82" y="198867"/>
            <a:ext cx="9566461" cy="574516"/>
          </a:xfrm>
        </p:spPr>
        <p:txBody>
          <a:bodyPr/>
          <a:lstStyle/>
          <a:p>
            <a:r>
              <a:rPr lang="en-GB" dirty="0"/>
              <a:t>Natural causes-Internal variability</a:t>
            </a:r>
          </a:p>
        </p:txBody>
      </p:sp>
      <p:sp>
        <p:nvSpPr>
          <p:cNvPr id="3" name="Content Placeholder 2"/>
          <p:cNvSpPr>
            <a:spLocks noGrp="1"/>
          </p:cNvSpPr>
          <p:nvPr>
            <p:ph idx="1"/>
          </p:nvPr>
        </p:nvSpPr>
        <p:spPr/>
        <p:txBody>
          <a:bodyPr/>
          <a:lstStyle/>
          <a:p>
            <a:endParaRPr lang="en-GB" dirty="0"/>
          </a:p>
        </p:txBody>
      </p:sp>
      <p:grpSp>
        <p:nvGrpSpPr>
          <p:cNvPr id="17" name="Group 16"/>
          <p:cNvGrpSpPr/>
          <p:nvPr/>
        </p:nvGrpSpPr>
        <p:grpSpPr>
          <a:xfrm>
            <a:off x="190781" y="1153283"/>
            <a:ext cx="4700016" cy="4384856"/>
            <a:chOff x="920261" y="1805353"/>
            <a:chExt cx="4196862" cy="3974123"/>
          </a:xfrm>
          <a:effectLst>
            <a:outerShdw blurRad="50800" dist="38100" dir="10800000" algn="r" rotWithShape="0">
              <a:prstClr val="black">
                <a:alpha val="40000"/>
              </a:prstClr>
            </a:outerShdw>
          </a:effectLst>
        </p:grpSpPr>
        <p:sp>
          <p:nvSpPr>
            <p:cNvPr id="18" name="Oval 17"/>
            <p:cNvSpPr/>
            <p:nvPr/>
          </p:nvSpPr>
          <p:spPr>
            <a:xfrm>
              <a:off x="1875692" y="1805353"/>
              <a:ext cx="2286000" cy="2286000"/>
            </a:xfrm>
            <a:prstGeom prst="ellipse">
              <a:avLst/>
            </a:prstGeom>
            <a:solidFill>
              <a:srgbClr val="A5A5A5">
                <a:alpha val="70000"/>
              </a:srgbClr>
            </a:solidFill>
            <a:ln w="12700" cap="flat" cmpd="sng" algn="ctr">
              <a:noFill/>
              <a:prstDash val="solid"/>
              <a:miter lim="800000"/>
            </a:ln>
            <a:effectLst/>
          </p:spPr>
          <p:txBody>
            <a:bodyPr rtlCol="0" anchor="ctr"/>
            <a:lstStyle/>
            <a:p>
              <a:pPr marL="457189" lvl="1" defTabSz="914377" eaLnBrk="1" fontAlgn="auto" hangingPunct="1">
                <a:spcBef>
                  <a:spcPts val="0"/>
                </a:spcBef>
                <a:spcAft>
                  <a:spcPts val="0"/>
                </a:spcAft>
                <a:defRPr/>
              </a:pPr>
              <a:r>
                <a:rPr lang="en-US" sz="1600" kern="0" dirty="0">
                  <a:solidFill>
                    <a:prstClr val="white"/>
                  </a:solidFill>
                  <a:latin typeface="Arial" panose="020B0604020202020204" pitchFamily="34" charset="0"/>
                  <a:cs typeface="Arial" panose="020B0604020202020204" pitchFamily="34" charset="0"/>
                </a:rPr>
                <a:t>Ocean circulation</a:t>
              </a:r>
            </a:p>
          </p:txBody>
        </p:sp>
        <p:sp>
          <p:nvSpPr>
            <p:cNvPr id="19" name="Oval 18"/>
            <p:cNvSpPr/>
            <p:nvPr/>
          </p:nvSpPr>
          <p:spPr>
            <a:xfrm>
              <a:off x="926123" y="3493476"/>
              <a:ext cx="2286000" cy="2286000"/>
            </a:xfrm>
            <a:prstGeom prst="ellipse">
              <a:avLst/>
            </a:prstGeom>
            <a:solidFill>
              <a:srgbClr val="ED7D31">
                <a:alpha val="70000"/>
              </a:srgbClr>
            </a:solidFill>
            <a:ln w="12700" cap="flat" cmpd="sng" algn="ctr">
              <a:noFill/>
              <a:prstDash val="solid"/>
              <a:miter lim="800000"/>
            </a:ln>
            <a:effectLst/>
          </p:spPr>
          <p:txBody>
            <a:bodyPr rtlCol="0" anchor="ctr"/>
            <a:lstStyle/>
            <a:p>
              <a:pPr algn="ctr" defTabSz="914377" eaLnBrk="1" fontAlgn="auto" hangingPunct="1">
                <a:spcBef>
                  <a:spcPts val="0"/>
                </a:spcBef>
                <a:spcAft>
                  <a:spcPts val="0"/>
                </a:spcAft>
                <a:defRPr/>
              </a:pPr>
              <a:endParaRPr lang="en-US" sz="1800" kern="0">
                <a:solidFill>
                  <a:prstClr val="white"/>
                </a:solidFill>
                <a:latin typeface="Calibri" panose="020F0502020204030204"/>
                <a:ea typeface="+mn-ea"/>
              </a:endParaRPr>
            </a:p>
          </p:txBody>
        </p:sp>
        <p:sp>
          <p:nvSpPr>
            <p:cNvPr id="20" name="Oval 19"/>
            <p:cNvSpPr/>
            <p:nvPr/>
          </p:nvSpPr>
          <p:spPr>
            <a:xfrm>
              <a:off x="2825261" y="3493476"/>
              <a:ext cx="2286000" cy="2286000"/>
            </a:xfrm>
            <a:prstGeom prst="ellipse">
              <a:avLst/>
            </a:prstGeom>
            <a:solidFill>
              <a:srgbClr val="FFC000">
                <a:alpha val="70000"/>
              </a:srgbClr>
            </a:solidFill>
            <a:ln w="12700" cap="flat" cmpd="sng" algn="ctr">
              <a:noFill/>
              <a:prstDash val="solid"/>
              <a:miter lim="800000"/>
            </a:ln>
            <a:effectLst/>
          </p:spPr>
          <p:txBody>
            <a:bodyPr rtlCol="0" anchor="ctr"/>
            <a:lstStyle/>
            <a:p>
              <a:pPr marL="280981" defTabSz="914377" eaLnBrk="1" fontAlgn="auto" hangingPunct="1">
                <a:spcBef>
                  <a:spcPts val="0"/>
                </a:spcBef>
                <a:spcAft>
                  <a:spcPts val="0"/>
                </a:spcAft>
                <a:defRPr/>
              </a:pPr>
              <a:r>
                <a:rPr lang="en-US" sz="1600" kern="0" dirty="0">
                  <a:solidFill>
                    <a:prstClr val="white"/>
                  </a:solidFill>
                  <a:latin typeface="Arial" panose="020B0604020202020204" pitchFamily="34" charset="0"/>
                  <a:cs typeface="Arial" panose="020B0604020202020204" pitchFamily="34" charset="0"/>
                </a:rPr>
                <a:t>Life</a:t>
              </a:r>
            </a:p>
          </p:txBody>
        </p:sp>
        <p:sp>
          <p:nvSpPr>
            <p:cNvPr id="21" name="Oval 20"/>
            <p:cNvSpPr/>
            <p:nvPr/>
          </p:nvSpPr>
          <p:spPr>
            <a:xfrm>
              <a:off x="2737338" y="1805353"/>
              <a:ext cx="562708" cy="562707"/>
            </a:xfrm>
            <a:prstGeom prst="ellipse">
              <a:avLst/>
            </a:prstGeom>
            <a:solidFill>
              <a:srgbClr val="A5A5A5">
                <a:lumMod val="75000"/>
              </a:srgbClr>
            </a:solidFill>
            <a:ln w="12700" cap="flat" cmpd="sng" algn="ctr">
              <a:solidFill>
                <a:srgbClr val="A5A5A5">
                  <a:shade val="50000"/>
                </a:srgbClr>
              </a:solidFill>
              <a:prstDash val="solid"/>
              <a:miter lim="800000"/>
            </a:ln>
            <a:effectLst/>
          </p:spPr>
          <p:txBody>
            <a:bodyPr rtlCol="0" anchor="ctr"/>
            <a:lstStyle/>
            <a:p>
              <a:pPr algn="ctr" defTabSz="914377" eaLnBrk="1" fontAlgn="auto" hangingPunct="1">
                <a:spcBef>
                  <a:spcPts val="0"/>
                </a:spcBef>
                <a:spcAft>
                  <a:spcPts val="0"/>
                </a:spcAft>
                <a:defRPr/>
              </a:pPr>
              <a:endParaRPr lang="en-US" sz="1800" kern="0">
                <a:solidFill>
                  <a:prstClr val="white"/>
                </a:solidFill>
                <a:latin typeface="Calibri" panose="020F0502020204030204"/>
                <a:ea typeface="+mn-ea"/>
              </a:endParaRPr>
            </a:p>
          </p:txBody>
        </p:sp>
        <p:sp>
          <p:nvSpPr>
            <p:cNvPr id="22" name="Oval 21"/>
            <p:cNvSpPr/>
            <p:nvPr/>
          </p:nvSpPr>
          <p:spPr>
            <a:xfrm>
              <a:off x="920261" y="3493476"/>
              <a:ext cx="2286000" cy="2286000"/>
            </a:xfrm>
            <a:prstGeom prst="ellipse">
              <a:avLst/>
            </a:prstGeom>
            <a:solidFill>
              <a:srgbClr val="ED7D31">
                <a:alpha val="70000"/>
              </a:srgbClr>
            </a:solidFill>
            <a:ln w="12700" cap="flat" cmpd="sng" algn="ctr">
              <a:noFill/>
              <a:prstDash val="solid"/>
              <a:miter lim="800000"/>
            </a:ln>
            <a:effectLst/>
          </p:spPr>
          <p:txBody>
            <a:bodyPr rtlCol="0" anchor="ctr"/>
            <a:lstStyle/>
            <a:p>
              <a:pPr marL="457189" lvl="1" defTabSz="914377" eaLnBrk="1" fontAlgn="auto" hangingPunct="1">
                <a:spcBef>
                  <a:spcPts val="0"/>
                </a:spcBef>
                <a:spcAft>
                  <a:spcPts val="0"/>
                </a:spcAft>
                <a:defRPr/>
              </a:pPr>
              <a:r>
                <a:rPr lang="en-US" sz="1600" kern="0" dirty="0">
                  <a:solidFill>
                    <a:prstClr val="white"/>
                  </a:solidFill>
                  <a:latin typeface="Arial" panose="020B0604020202020204" pitchFamily="34" charset="0"/>
                  <a:cs typeface="Arial" panose="020B0604020202020204" pitchFamily="34" charset="0"/>
                </a:rPr>
                <a:t>Ocean-atmosphere exchange</a:t>
              </a:r>
            </a:p>
          </p:txBody>
        </p:sp>
        <p:sp>
          <p:nvSpPr>
            <p:cNvPr id="23" name="Oval 22"/>
            <p:cNvSpPr/>
            <p:nvPr/>
          </p:nvSpPr>
          <p:spPr>
            <a:xfrm>
              <a:off x="2731476" y="1805353"/>
              <a:ext cx="562708" cy="562707"/>
            </a:xfrm>
            <a:prstGeom prst="ellipse">
              <a:avLst/>
            </a:prstGeom>
            <a:solidFill>
              <a:srgbClr val="A5A5A5">
                <a:lumMod val="50000"/>
              </a:srgbClr>
            </a:solidFill>
            <a:ln w="12700" cap="flat" cmpd="sng" algn="ctr">
              <a:solidFill>
                <a:srgbClr val="A5A5A5">
                  <a:shade val="50000"/>
                </a:srgbClr>
              </a:solidFill>
              <a:prstDash val="solid"/>
              <a:miter lim="800000"/>
            </a:ln>
            <a:effectLst/>
          </p:spPr>
          <p:txBody>
            <a:bodyPr rtlCol="0" anchor="ctr"/>
            <a:lstStyle/>
            <a:p>
              <a:pPr algn="ctr" defTabSz="914377" eaLnBrk="1" fontAlgn="auto" hangingPunct="1">
                <a:spcBef>
                  <a:spcPts val="0"/>
                </a:spcBef>
                <a:spcAft>
                  <a:spcPts val="0"/>
                </a:spcAft>
                <a:defRPr/>
              </a:pPr>
              <a:r>
                <a:rPr lang="en-US" sz="1800" b="1" kern="0" dirty="0">
                  <a:solidFill>
                    <a:prstClr val="white"/>
                  </a:solidFill>
                  <a:latin typeface="Arial" panose="020B0604020202020204" pitchFamily="34" charset="0"/>
                  <a:ea typeface="+mn-ea"/>
                  <a:cs typeface="Arial" panose="020B0604020202020204" pitchFamily="34" charset="0"/>
                </a:rPr>
                <a:t>1</a:t>
              </a:r>
            </a:p>
          </p:txBody>
        </p:sp>
        <p:sp>
          <p:nvSpPr>
            <p:cNvPr id="24" name="Oval 23"/>
            <p:cNvSpPr/>
            <p:nvPr/>
          </p:nvSpPr>
          <p:spPr>
            <a:xfrm>
              <a:off x="925285" y="4355122"/>
              <a:ext cx="562708" cy="562707"/>
            </a:xfrm>
            <a:prstGeom prst="ellipse">
              <a:avLst/>
            </a:prstGeom>
            <a:solidFill>
              <a:srgbClr val="ED7D31">
                <a:lumMod val="50000"/>
              </a:srgbClr>
            </a:solidFill>
            <a:ln w="12700" cap="flat" cmpd="sng" algn="ctr">
              <a:noFill/>
              <a:prstDash val="solid"/>
              <a:miter lim="800000"/>
            </a:ln>
            <a:effectLst/>
          </p:spPr>
          <p:txBody>
            <a:bodyPr rtlCol="0" anchor="ctr"/>
            <a:lstStyle/>
            <a:p>
              <a:pPr algn="ctr" defTabSz="914377" eaLnBrk="1" fontAlgn="auto" hangingPunct="1">
                <a:spcBef>
                  <a:spcPts val="0"/>
                </a:spcBef>
                <a:spcAft>
                  <a:spcPts val="0"/>
                </a:spcAft>
                <a:defRPr/>
              </a:pPr>
              <a:r>
                <a:rPr lang="en-US" sz="1800" b="1" kern="0" dirty="0">
                  <a:solidFill>
                    <a:prstClr val="white"/>
                  </a:solidFill>
                  <a:latin typeface="Arial" panose="020B0604020202020204" pitchFamily="34" charset="0"/>
                  <a:ea typeface="+mn-ea"/>
                  <a:cs typeface="Arial" panose="020B0604020202020204" pitchFamily="34" charset="0"/>
                </a:rPr>
                <a:t>2</a:t>
              </a:r>
            </a:p>
          </p:txBody>
        </p:sp>
        <p:sp>
          <p:nvSpPr>
            <p:cNvPr id="25" name="Oval 24"/>
            <p:cNvSpPr/>
            <p:nvPr/>
          </p:nvSpPr>
          <p:spPr>
            <a:xfrm>
              <a:off x="4554415" y="4355121"/>
              <a:ext cx="562708" cy="562707"/>
            </a:xfrm>
            <a:prstGeom prst="ellipse">
              <a:avLst/>
            </a:prstGeom>
            <a:solidFill>
              <a:srgbClr val="FFC000">
                <a:lumMod val="50000"/>
              </a:srgbClr>
            </a:solidFill>
            <a:ln w="12700" cap="flat" cmpd="sng" algn="ctr">
              <a:noFill/>
              <a:prstDash val="solid"/>
              <a:miter lim="800000"/>
            </a:ln>
            <a:effectLst/>
          </p:spPr>
          <p:txBody>
            <a:bodyPr rtlCol="0" anchor="ctr"/>
            <a:lstStyle/>
            <a:p>
              <a:pPr algn="ctr" defTabSz="914377" eaLnBrk="1" fontAlgn="auto" hangingPunct="1">
                <a:spcBef>
                  <a:spcPts val="0"/>
                </a:spcBef>
                <a:spcAft>
                  <a:spcPts val="0"/>
                </a:spcAft>
                <a:defRPr/>
              </a:pPr>
              <a:r>
                <a:rPr lang="en-US" sz="1800" b="1" kern="0" dirty="0">
                  <a:solidFill>
                    <a:prstClr val="white"/>
                  </a:solidFill>
                  <a:latin typeface="Arial" panose="020B0604020202020204" pitchFamily="34" charset="0"/>
                  <a:ea typeface="+mn-ea"/>
                  <a:cs typeface="Arial" panose="020B0604020202020204" pitchFamily="34" charset="0"/>
                </a:rPr>
                <a:t>3</a:t>
              </a:r>
            </a:p>
          </p:txBody>
        </p:sp>
      </p:grpSp>
      <p:pic>
        <p:nvPicPr>
          <p:cNvPr id="26" name="Picture 25"/>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8293100" y="3679197"/>
            <a:ext cx="3607336" cy="2388003"/>
          </a:xfrm>
          <a:prstGeom prst="rect">
            <a:avLst/>
          </a:prstGeom>
        </p:spPr>
      </p:pic>
      <p:pic>
        <p:nvPicPr>
          <p:cNvPr id="27" name="Picture 26"/>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8120436" y="969600"/>
            <a:ext cx="3780000" cy="2631600"/>
          </a:xfrm>
          <a:prstGeom prst="rect">
            <a:avLst/>
          </a:prstGeom>
        </p:spPr>
      </p:pic>
      <p:pic>
        <p:nvPicPr>
          <p:cNvPr id="28" name="Picture 27"/>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4326491" y="1032972"/>
            <a:ext cx="3780000" cy="2631600"/>
          </a:xfrm>
          <a:prstGeom prst="rect">
            <a:avLst/>
          </a:prstGeom>
        </p:spPr>
      </p:pic>
      <p:sp>
        <p:nvSpPr>
          <p:cNvPr id="29" name="TextBox 28"/>
          <p:cNvSpPr txBox="1"/>
          <p:nvPr/>
        </p:nvSpPr>
        <p:spPr>
          <a:xfrm>
            <a:off x="9990958" y="3202930"/>
            <a:ext cx="2155333" cy="600164"/>
          </a:xfrm>
          <a:prstGeom prst="rect">
            <a:avLst/>
          </a:prstGeom>
          <a:noFill/>
        </p:spPr>
        <p:txBody>
          <a:bodyPr wrap="square" rtlCol="0">
            <a:spAutoFit/>
          </a:bodyPr>
          <a:lstStyle/>
          <a:p>
            <a:pPr defTabSz="914377" fontAlgn="auto">
              <a:spcBef>
                <a:spcPts val="0"/>
              </a:spcBef>
              <a:spcAft>
                <a:spcPts val="0"/>
              </a:spcAft>
            </a:pPr>
            <a:r>
              <a:rPr lang="en-US" sz="1100" i="1" dirty="0">
                <a:solidFill>
                  <a:prstClr val="black"/>
                </a:solidFill>
                <a:latin typeface="Calibri" panose="020F0502020204030204"/>
              </a:rPr>
              <a:t>Illustration by Jayne Doucette, Woods Hole Oceanographic Institution</a:t>
            </a:r>
          </a:p>
        </p:txBody>
      </p:sp>
    </p:spTree>
    <p:extLst>
      <p:ext uri="{BB962C8B-B14F-4D97-AF65-F5344CB8AC3E}">
        <p14:creationId xmlns:p14="http://schemas.microsoft.com/office/powerpoint/2010/main" val="276343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82" y="198867"/>
            <a:ext cx="9566461" cy="574516"/>
          </a:xfrm>
        </p:spPr>
        <p:txBody>
          <a:bodyPr/>
          <a:lstStyle/>
          <a:p>
            <a:r>
              <a:rPr lang="en-GB" dirty="0"/>
              <a:t>Natural causes-External forcing</a:t>
            </a:r>
          </a:p>
        </p:txBody>
      </p:sp>
      <p:sp>
        <p:nvSpPr>
          <p:cNvPr id="3" name="Content Placeholder 2"/>
          <p:cNvSpPr>
            <a:spLocks noGrp="1"/>
          </p:cNvSpPr>
          <p:nvPr>
            <p:ph idx="1"/>
          </p:nvPr>
        </p:nvSpPr>
        <p:spPr/>
        <p:txBody>
          <a:bodyPr/>
          <a:lstStyle/>
          <a:p>
            <a:endParaRPr lang="en-GB" dirty="0"/>
          </a:p>
        </p:txBody>
      </p:sp>
      <p:sp>
        <p:nvSpPr>
          <p:cNvPr id="4" name="Oval 3"/>
          <p:cNvSpPr/>
          <p:nvPr/>
        </p:nvSpPr>
        <p:spPr>
          <a:xfrm flipV="1">
            <a:off x="5040923" y="4112305"/>
            <a:ext cx="2203939" cy="2227387"/>
          </a:xfrm>
          <a:prstGeom prst="ellipse">
            <a:avLst/>
          </a:prstGeom>
          <a:noFill/>
          <a:ln w="76200" cap="flat" cmpd="sng" algn="ctr">
            <a:solidFill>
              <a:srgbClr val="57687B"/>
            </a:solidFill>
            <a:prstDash val="solid"/>
            <a:miter lim="800000"/>
          </a:ln>
          <a:effectLst/>
        </p:spPr>
        <p:txBody>
          <a:bodyPr rtlCol="0" anchor="ctr"/>
          <a:lstStyle/>
          <a:p>
            <a:pPr algn="ctr" defTabSz="914377" fontAlgn="auto">
              <a:spcBef>
                <a:spcPts val="0"/>
              </a:spcBef>
              <a:spcAft>
                <a:spcPts val="0"/>
              </a:spcAft>
              <a:defRPr/>
            </a:pPr>
            <a:endParaRPr lang="en-US" sz="1800" kern="0">
              <a:solidFill>
                <a:prstClr val="white"/>
              </a:solidFill>
              <a:latin typeface="Calibri" panose="020F0502020204030204"/>
            </a:endParaRPr>
          </a:p>
        </p:txBody>
      </p:sp>
      <p:cxnSp>
        <p:nvCxnSpPr>
          <p:cNvPr id="5" name="Straight Connector 4"/>
          <p:cNvCxnSpPr/>
          <p:nvPr/>
        </p:nvCxnSpPr>
        <p:spPr>
          <a:xfrm>
            <a:off x="-11571" y="3367891"/>
            <a:ext cx="12203571" cy="0"/>
          </a:xfrm>
          <a:prstGeom prst="line">
            <a:avLst/>
          </a:prstGeom>
          <a:noFill/>
          <a:ln w="6350" cap="flat" cmpd="sng" algn="ctr">
            <a:solidFill>
              <a:srgbClr val="57687B"/>
            </a:solidFill>
            <a:prstDash val="solid"/>
            <a:miter lim="800000"/>
          </a:ln>
          <a:effectLst>
            <a:outerShdw blurRad="50800" dist="38100" dir="13500000" algn="br" rotWithShape="0">
              <a:prstClr val="black">
                <a:alpha val="40000"/>
              </a:prstClr>
            </a:outerShdw>
          </a:effectLst>
        </p:spPr>
      </p:cxnSp>
      <p:cxnSp>
        <p:nvCxnSpPr>
          <p:cNvPr id="6" name="Straight Connector 5"/>
          <p:cNvCxnSpPr>
            <a:stCxn id="10" idx="0"/>
          </p:cNvCxnSpPr>
          <p:nvPr/>
        </p:nvCxnSpPr>
        <p:spPr>
          <a:xfrm flipH="1">
            <a:off x="1143001" y="3983353"/>
            <a:ext cx="9436" cy="1242647"/>
          </a:xfrm>
          <a:prstGeom prst="line">
            <a:avLst/>
          </a:prstGeom>
          <a:noFill/>
          <a:ln w="6350" cap="flat" cmpd="sng" algn="ctr">
            <a:solidFill>
              <a:srgbClr val="57687B"/>
            </a:solidFill>
            <a:prstDash val="solid"/>
            <a:miter lim="800000"/>
          </a:ln>
          <a:effectLst/>
        </p:spPr>
      </p:cxnSp>
      <p:cxnSp>
        <p:nvCxnSpPr>
          <p:cNvPr id="7" name="Straight Connector 6"/>
          <p:cNvCxnSpPr>
            <a:endCxn id="4" idx="2"/>
          </p:cNvCxnSpPr>
          <p:nvPr/>
        </p:nvCxnSpPr>
        <p:spPr>
          <a:xfrm flipV="1">
            <a:off x="1143000" y="5225999"/>
            <a:ext cx="3897923" cy="0"/>
          </a:xfrm>
          <a:prstGeom prst="line">
            <a:avLst/>
          </a:prstGeom>
          <a:noFill/>
          <a:ln w="6350" cap="flat" cmpd="sng" algn="ctr">
            <a:solidFill>
              <a:srgbClr val="57687B"/>
            </a:solidFill>
            <a:prstDash val="solid"/>
            <a:miter lim="800000"/>
          </a:ln>
          <a:effectLst/>
        </p:spPr>
      </p:cxnSp>
      <p:cxnSp>
        <p:nvCxnSpPr>
          <p:cNvPr id="8" name="Straight Connector 7"/>
          <p:cNvCxnSpPr/>
          <p:nvPr/>
        </p:nvCxnSpPr>
        <p:spPr>
          <a:xfrm>
            <a:off x="11019694" y="3977494"/>
            <a:ext cx="5863" cy="1242647"/>
          </a:xfrm>
          <a:prstGeom prst="line">
            <a:avLst/>
          </a:prstGeom>
          <a:noFill/>
          <a:ln w="6350" cap="flat" cmpd="sng" algn="ctr">
            <a:solidFill>
              <a:srgbClr val="57687B"/>
            </a:solidFill>
            <a:prstDash val="solid"/>
            <a:miter lim="800000"/>
          </a:ln>
          <a:effectLst/>
        </p:spPr>
      </p:cxnSp>
      <p:cxnSp>
        <p:nvCxnSpPr>
          <p:cNvPr id="9" name="Straight Connector 8"/>
          <p:cNvCxnSpPr>
            <a:endCxn id="4" idx="6"/>
          </p:cNvCxnSpPr>
          <p:nvPr/>
        </p:nvCxnSpPr>
        <p:spPr>
          <a:xfrm flipH="1">
            <a:off x="7244861" y="5220139"/>
            <a:ext cx="3780696" cy="5860"/>
          </a:xfrm>
          <a:prstGeom prst="line">
            <a:avLst/>
          </a:prstGeom>
          <a:noFill/>
          <a:ln w="6350" cap="flat" cmpd="sng" algn="ctr">
            <a:solidFill>
              <a:srgbClr val="57687B"/>
            </a:solidFill>
            <a:prstDash val="solid"/>
            <a:miter lim="800000"/>
          </a:ln>
          <a:effectLst/>
        </p:spPr>
      </p:cxnSp>
      <p:sp>
        <p:nvSpPr>
          <p:cNvPr id="10" name="Oval 9"/>
          <p:cNvSpPr/>
          <p:nvPr/>
        </p:nvSpPr>
        <p:spPr>
          <a:xfrm flipV="1">
            <a:off x="530644" y="2740706"/>
            <a:ext cx="1243584" cy="1242647"/>
          </a:xfrm>
          <a:prstGeom prst="ellipse">
            <a:avLst/>
          </a:prstGeom>
          <a:noFill/>
          <a:ln w="12700" cap="flat" cmpd="sng" algn="ctr">
            <a:solidFill>
              <a:srgbClr val="57687B"/>
            </a:solidFill>
            <a:prstDash val="solid"/>
            <a:miter lim="800000"/>
          </a:ln>
          <a:effectLst/>
        </p:spPr>
        <p:txBody>
          <a:bodyPr rtlCol="0" anchor="ctr"/>
          <a:lstStyle/>
          <a:p>
            <a:pPr algn="ctr" defTabSz="914377" fontAlgn="auto">
              <a:spcBef>
                <a:spcPts val="0"/>
              </a:spcBef>
              <a:spcAft>
                <a:spcPts val="0"/>
              </a:spcAft>
              <a:defRPr/>
            </a:pPr>
            <a:endParaRPr lang="en-US" sz="1800" kern="0">
              <a:solidFill>
                <a:prstClr val="white"/>
              </a:solidFill>
              <a:latin typeface="Calibri" panose="020F0502020204030204"/>
            </a:endParaRPr>
          </a:p>
        </p:txBody>
      </p:sp>
      <p:sp>
        <p:nvSpPr>
          <p:cNvPr id="11" name="Oval 10"/>
          <p:cNvSpPr/>
          <p:nvPr/>
        </p:nvSpPr>
        <p:spPr>
          <a:xfrm>
            <a:off x="642484" y="2852075"/>
            <a:ext cx="1019907" cy="1019908"/>
          </a:xfrm>
          <a:prstGeom prst="ellipse">
            <a:avLst/>
          </a:prstGeom>
          <a:solidFill>
            <a:srgbClr val="00B050"/>
          </a:solidFill>
          <a:ln w="12700" cap="flat" cmpd="sng" algn="ctr">
            <a:noFill/>
            <a:prstDash val="solid"/>
            <a:miter lim="800000"/>
          </a:ln>
          <a:effectLst/>
        </p:spPr>
        <p:txBody>
          <a:bodyPr rtlCol="0" anchor="ctr"/>
          <a:lstStyle/>
          <a:p>
            <a:pPr algn="ctr" defTabSz="914377" fontAlgn="auto">
              <a:spcBef>
                <a:spcPts val="0"/>
              </a:spcBef>
              <a:spcAft>
                <a:spcPts val="0"/>
              </a:spcAft>
              <a:defRPr/>
            </a:pPr>
            <a:endParaRPr lang="en-US" sz="1800" kern="0" dirty="0">
              <a:solidFill>
                <a:prstClr val="white"/>
              </a:solidFill>
              <a:latin typeface="Calibri" panose="020F0502020204030204"/>
            </a:endParaRPr>
          </a:p>
        </p:txBody>
      </p:sp>
      <p:sp>
        <p:nvSpPr>
          <p:cNvPr id="12" name="Oval 11"/>
          <p:cNvSpPr/>
          <p:nvPr/>
        </p:nvSpPr>
        <p:spPr>
          <a:xfrm flipV="1">
            <a:off x="2508529" y="2734846"/>
            <a:ext cx="1243584" cy="1242647"/>
          </a:xfrm>
          <a:prstGeom prst="ellipse">
            <a:avLst/>
          </a:prstGeom>
          <a:noFill/>
          <a:ln w="12700" cap="flat" cmpd="sng" algn="ctr">
            <a:solidFill>
              <a:srgbClr val="57687B"/>
            </a:solidFill>
            <a:prstDash val="solid"/>
            <a:miter lim="800000"/>
          </a:ln>
          <a:effectLst/>
        </p:spPr>
        <p:txBody>
          <a:bodyPr rtlCol="0" anchor="ctr"/>
          <a:lstStyle/>
          <a:p>
            <a:pPr algn="ctr" defTabSz="914377" fontAlgn="auto">
              <a:spcBef>
                <a:spcPts val="0"/>
              </a:spcBef>
              <a:spcAft>
                <a:spcPts val="0"/>
              </a:spcAft>
              <a:defRPr/>
            </a:pPr>
            <a:endParaRPr lang="en-US" sz="1800" kern="0">
              <a:solidFill>
                <a:prstClr val="white"/>
              </a:solidFill>
              <a:latin typeface="Calibri" panose="020F0502020204030204"/>
            </a:endParaRPr>
          </a:p>
        </p:txBody>
      </p:sp>
      <p:sp>
        <p:nvSpPr>
          <p:cNvPr id="13" name="Oval 12"/>
          <p:cNvSpPr/>
          <p:nvPr/>
        </p:nvSpPr>
        <p:spPr>
          <a:xfrm>
            <a:off x="2620369" y="2846215"/>
            <a:ext cx="1019907" cy="1019908"/>
          </a:xfrm>
          <a:prstGeom prst="ellipse">
            <a:avLst/>
          </a:prstGeom>
          <a:solidFill>
            <a:srgbClr val="A5A5A5"/>
          </a:solidFill>
          <a:ln w="12700" cap="flat" cmpd="sng" algn="ctr">
            <a:noFill/>
            <a:prstDash val="solid"/>
            <a:miter lim="800000"/>
          </a:ln>
          <a:effectLst/>
        </p:spPr>
        <p:txBody>
          <a:bodyPr rtlCol="0" anchor="ctr"/>
          <a:lstStyle/>
          <a:p>
            <a:pPr algn="ctr" defTabSz="914377" eaLnBrk="1" fontAlgn="auto" hangingPunct="1">
              <a:spcBef>
                <a:spcPts val="0"/>
              </a:spcBef>
              <a:spcAft>
                <a:spcPts val="0"/>
              </a:spcAft>
              <a:defRPr/>
            </a:pPr>
            <a:endParaRPr lang="en-US" sz="1800" kern="0" dirty="0">
              <a:solidFill>
                <a:prstClr val="white"/>
              </a:solidFill>
              <a:latin typeface="Calibri" panose="020F0502020204030204"/>
            </a:endParaRPr>
          </a:p>
        </p:txBody>
      </p:sp>
      <p:sp>
        <p:nvSpPr>
          <p:cNvPr id="14" name="Oval 13"/>
          <p:cNvSpPr/>
          <p:nvPr/>
        </p:nvSpPr>
        <p:spPr>
          <a:xfrm flipV="1">
            <a:off x="4480553" y="2734846"/>
            <a:ext cx="1243584" cy="1242647"/>
          </a:xfrm>
          <a:prstGeom prst="ellipse">
            <a:avLst/>
          </a:prstGeom>
          <a:noFill/>
          <a:ln w="12700" cap="flat" cmpd="sng" algn="ctr">
            <a:solidFill>
              <a:srgbClr val="57687B"/>
            </a:solidFill>
            <a:prstDash val="solid"/>
            <a:miter lim="800000"/>
          </a:ln>
          <a:effectLst/>
        </p:spPr>
        <p:txBody>
          <a:bodyPr rtlCol="0" anchor="ctr"/>
          <a:lstStyle/>
          <a:p>
            <a:pPr algn="ctr" defTabSz="914377" fontAlgn="auto">
              <a:spcBef>
                <a:spcPts val="0"/>
              </a:spcBef>
              <a:spcAft>
                <a:spcPts val="0"/>
              </a:spcAft>
              <a:defRPr/>
            </a:pPr>
            <a:endParaRPr lang="en-US" sz="1800" kern="0">
              <a:solidFill>
                <a:prstClr val="white"/>
              </a:solidFill>
              <a:latin typeface="Calibri" panose="020F0502020204030204"/>
            </a:endParaRPr>
          </a:p>
        </p:txBody>
      </p:sp>
      <p:sp>
        <p:nvSpPr>
          <p:cNvPr id="15" name="Oval 14"/>
          <p:cNvSpPr/>
          <p:nvPr/>
        </p:nvSpPr>
        <p:spPr>
          <a:xfrm rot="16200000" flipV="1">
            <a:off x="4592393" y="2846215"/>
            <a:ext cx="1019907" cy="1019908"/>
          </a:xfrm>
          <a:prstGeom prst="ellipse">
            <a:avLst/>
          </a:prstGeom>
          <a:solidFill>
            <a:srgbClr val="FFC000"/>
          </a:solidFill>
          <a:ln w="12700" cap="flat" cmpd="sng" algn="ctr">
            <a:noFill/>
            <a:prstDash val="solid"/>
            <a:miter lim="800000"/>
          </a:ln>
          <a:effectLst/>
        </p:spPr>
        <p:txBody>
          <a:bodyPr rtlCol="0" anchor="ctr"/>
          <a:lstStyle/>
          <a:p>
            <a:pPr algn="ctr" defTabSz="914377" fontAlgn="auto">
              <a:spcBef>
                <a:spcPts val="0"/>
              </a:spcBef>
              <a:spcAft>
                <a:spcPts val="0"/>
              </a:spcAft>
              <a:defRPr/>
            </a:pPr>
            <a:endParaRPr lang="en-US" sz="1800" kern="0">
              <a:solidFill>
                <a:prstClr val="white"/>
              </a:solidFill>
              <a:latin typeface="Calibri" panose="020F0502020204030204"/>
            </a:endParaRPr>
          </a:p>
        </p:txBody>
      </p:sp>
      <p:sp>
        <p:nvSpPr>
          <p:cNvPr id="16" name="Oval 15"/>
          <p:cNvSpPr/>
          <p:nvPr/>
        </p:nvSpPr>
        <p:spPr>
          <a:xfrm flipV="1">
            <a:off x="6457079" y="2740706"/>
            <a:ext cx="1243584" cy="1242647"/>
          </a:xfrm>
          <a:prstGeom prst="ellipse">
            <a:avLst/>
          </a:prstGeom>
          <a:noFill/>
          <a:ln w="12700" cap="flat" cmpd="sng" algn="ctr">
            <a:solidFill>
              <a:srgbClr val="57687B"/>
            </a:solidFill>
            <a:prstDash val="solid"/>
            <a:miter lim="800000"/>
          </a:ln>
          <a:effectLst/>
        </p:spPr>
        <p:txBody>
          <a:bodyPr rtlCol="0" anchor="ctr"/>
          <a:lstStyle/>
          <a:p>
            <a:pPr algn="ctr" defTabSz="914377" fontAlgn="auto">
              <a:spcBef>
                <a:spcPts val="0"/>
              </a:spcBef>
              <a:spcAft>
                <a:spcPts val="0"/>
              </a:spcAft>
              <a:defRPr/>
            </a:pPr>
            <a:endParaRPr lang="en-US" sz="1800" kern="0">
              <a:solidFill>
                <a:prstClr val="white"/>
              </a:solidFill>
              <a:latin typeface="Calibri" panose="020F0502020204030204"/>
            </a:endParaRPr>
          </a:p>
        </p:txBody>
      </p:sp>
      <p:sp>
        <p:nvSpPr>
          <p:cNvPr id="17" name="Oval 16"/>
          <p:cNvSpPr/>
          <p:nvPr/>
        </p:nvSpPr>
        <p:spPr>
          <a:xfrm>
            <a:off x="6568917" y="2852075"/>
            <a:ext cx="1019907" cy="1019908"/>
          </a:xfrm>
          <a:prstGeom prst="ellipse">
            <a:avLst/>
          </a:prstGeom>
          <a:solidFill>
            <a:srgbClr val="ED7D31">
              <a:lumMod val="75000"/>
            </a:srgbClr>
          </a:solidFill>
          <a:ln w="12700" cap="flat" cmpd="sng" algn="ctr">
            <a:noFill/>
            <a:prstDash val="solid"/>
            <a:miter lim="800000"/>
          </a:ln>
          <a:effectLst/>
        </p:spPr>
        <p:txBody>
          <a:bodyPr rtlCol="0" anchor="ctr"/>
          <a:lstStyle/>
          <a:p>
            <a:pPr algn="ctr" defTabSz="914377" eaLnBrk="1" fontAlgn="auto" hangingPunct="1">
              <a:spcBef>
                <a:spcPts val="0"/>
              </a:spcBef>
              <a:spcAft>
                <a:spcPts val="0"/>
              </a:spcAft>
              <a:defRPr/>
            </a:pPr>
            <a:endParaRPr lang="en-US" sz="1800" kern="0">
              <a:solidFill>
                <a:prstClr val="white"/>
              </a:solidFill>
              <a:latin typeface="Calibri" panose="020F0502020204030204"/>
            </a:endParaRPr>
          </a:p>
        </p:txBody>
      </p:sp>
      <p:sp>
        <p:nvSpPr>
          <p:cNvPr id="18" name="Oval 17"/>
          <p:cNvSpPr/>
          <p:nvPr/>
        </p:nvSpPr>
        <p:spPr>
          <a:xfrm flipV="1">
            <a:off x="8409544" y="2746569"/>
            <a:ext cx="1243584" cy="1242647"/>
          </a:xfrm>
          <a:prstGeom prst="ellipse">
            <a:avLst/>
          </a:prstGeom>
          <a:noFill/>
          <a:ln w="12700" cap="flat" cmpd="sng" algn="ctr">
            <a:solidFill>
              <a:srgbClr val="57687B"/>
            </a:solidFill>
            <a:prstDash val="solid"/>
            <a:miter lim="800000"/>
          </a:ln>
          <a:effectLst/>
        </p:spPr>
        <p:txBody>
          <a:bodyPr rtlCol="0" anchor="ctr"/>
          <a:lstStyle/>
          <a:p>
            <a:pPr algn="ctr" defTabSz="914377" fontAlgn="auto">
              <a:spcBef>
                <a:spcPts val="0"/>
              </a:spcBef>
              <a:spcAft>
                <a:spcPts val="0"/>
              </a:spcAft>
              <a:defRPr/>
            </a:pPr>
            <a:endParaRPr lang="en-US" sz="1800" kern="0">
              <a:solidFill>
                <a:prstClr val="white"/>
              </a:solidFill>
              <a:latin typeface="Calibri" panose="020F0502020204030204"/>
            </a:endParaRPr>
          </a:p>
        </p:txBody>
      </p:sp>
      <p:sp>
        <p:nvSpPr>
          <p:cNvPr id="19" name="Oval 18"/>
          <p:cNvSpPr/>
          <p:nvPr/>
        </p:nvSpPr>
        <p:spPr>
          <a:xfrm>
            <a:off x="8521384" y="2857938"/>
            <a:ext cx="1019907" cy="1019908"/>
          </a:xfrm>
          <a:prstGeom prst="ellipse">
            <a:avLst/>
          </a:prstGeom>
          <a:solidFill>
            <a:srgbClr val="002060"/>
          </a:solidFill>
          <a:ln w="12700" cap="flat" cmpd="sng" algn="ctr">
            <a:noFill/>
            <a:prstDash val="solid"/>
            <a:miter lim="800000"/>
          </a:ln>
          <a:effectLst/>
        </p:spPr>
        <p:txBody>
          <a:bodyPr rtlCol="0" anchor="ctr"/>
          <a:lstStyle/>
          <a:p>
            <a:pPr algn="ctr" defTabSz="914377" fontAlgn="auto">
              <a:spcBef>
                <a:spcPts val="0"/>
              </a:spcBef>
              <a:spcAft>
                <a:spcPts val="0"/>
              </a:spcAft>
              <a:defRPr/>
            </a:pPr>
            <a:endParaRPr lang="en-US" sz="1800" kern="0">
              <a:solidFill>
                <a:srgbClr val="00B050"/>
              </a:solidFill>
              <a:latin typeface="Calibri" panose="020F0502020204030204"/>
            </a:endParaRPr>
          </a:p>
        </p:txBody>
      </p:sp>
      <p:sp>
        <p:nvSpPr>
          <p:cNvPr id="20" name="Oval 19"/>
          <p:cNvSpPr/>
          <p:nvPr/>
        </p:nvSpPr>
        <p:spPr>
          <a:xfrm flipV="1">
            <a:off x="10401167" y="2734846"/>
            <a:ext cx="1243584" cy="1242647"/>
          </a:xfrm>
          <a:prstGeom prst="ellipse">
            <a:avLst/>
          </a:prstGeom>
          <a:noFill/>
          <a:ln w="12700" cap="flat" cmpd="sng" algn="ctr">
            <a:solidFill>
              <a:srgbClr val="57687B"/>
            </a:solidFill>
            <a:prstDash val="solid"/>
            <a:miter lim="800000"/>
          </a:ln>
          <a:effectLst/>
        </p:spPr>
        <p:txBody>
          <a:bodyPr rtlCol="0" anchor="ctr"/>
          <a:lstStyle/>
          <a:p>
            <a:pPr algn="ctr" defTabSz="914377" fontAlgn="auto">
              <a:spcBef>
                <a:spcPts val="0"/>
              </a:spcBef>
              <a:spcAft>
                <a:spcPts val="0"/>
              </a:spcAft>
              <a:defRPr/>
            </a:pPr>
            <a:endParaRPr lang="en-US" sz="1800" kern="0">
              <a:solidFill>
                <a:prstClr val="white"/>
              </a:solidFill>
              <a:latin typeface="Calibri" panose="020F0502020204030204"/>
            </a:endParaRPr>
          </a:p>
        </p:txBody>
      </p:sp>
      <p:sp>
        <p:nvSpPr>
          <p:cNvPr id="21" name="Oval 20"/>
          <p:cNvSpPr/>
          <p:nvPr/>
        </p:nvSpPr>
        <p:spPr>
          <a:xfrm>
            <a:off x="10513007" y="2846215"/>
            <a:ext cx="1019907" cy="1019908"/>
          </a:xfrm>
          <a:prstGeom prst="ellipse">
            <a:avLst/>
          </a:prstGeom>
          <a:solidFill>
            <a:srgbClr val="57687B"/>
          </a:solidFill>
          <a:ln w="12700" cap="flat" cmpd="sng" algn="ctr">
            <a:noFill/>
            <a:prstDash val="solid"/>
            <a:miter lim="800000"/>
          </a:ln>
          <a:effectLst/>
        </p:spPr>
        <p:txBody>
          <a:bodyPr rtlCol="0" anchor="ctr"/>
          <a:lstStyle/>
          <a:p>
            <a:pPr algn="ctr" defTabSz="914377" fontAlgn="auto">
              <a:spcBef>
                <a:spcPts val="0"/>
              </a:spcBef>
              <a:spcAft>
                <a:spcPts val="0"/>
              </a:spcAft>
              <a:defRPr/>
            </a:pPr>
            <a:endParaRPr lang="en-US" sz="1800" kern="0">
              <a:solidFill>
                <a:prstClr val="white"/>
              </a:solidFill>
              <a:latin typeface="Calibri" panose="020F0502020204030204"/>
            </a:endParaRPr>
          </a:p>
        </p:txBody>
      </p:sp>
      <p:sp>
        <p:nvSpPr>
          <p:cNvPr id="22" name="Oval 21"/>
          <p:cNvSpPr/>
          <p:nvPr/>
        </p:nvSpPr>
        <p:spPr>
          <a:xfrm>
            <a:off x="5234354" y="4311599"/>
            <a:ext cx="1817076" cy="1828800"/>
          </a:xfrm>
          <a:prstGeom prst="ellipse">
            <a:avLst/>
          </a:prstGeom>
          <a:solidFill>
            <a:srgbClr val="EEECE1"/>
          </a:solidFill>
          <a:ln w="12700" cap="flat" cmpd="sng" algn="ctr">
            <a:noFill/>
            <a:prstDash val="solid"/>
            <a:miter lim="800000"/>
          </a:ln>
          <a:effectLst/>
        </p:spPr>
        <p:txBody>
          <a:bodyPr rtlCol="0" anchor="ctr"/>
          <a:lstStyle/>
          <a:p>
            <a:pPr algn="ctr" defTabSz="914377" fontAlgn="auto">
              <a:spcBef>
                <a:spcPts val="0"/>
              </a:spcBef>
              <a:spcAft>
                <a:spcPts val="0"/>
              </a:spcAft>
              <a:defRPr/>
            </a:pPr>
            <a:endParaRPr lang="en-US" sz="1800" kern="0">
              <a:solidFill>
                <a:prstClr val="white"/>
              </a:solidFill>
              <a:latin typeface="Calibri" panose="020F0502020204030204"/>
            </a:endParaRPr>
          </a:p>
        </p:txBody>
      </p:sp>
      <p:sp>
        <p:nvSpPr>
          <p:cNvPr id="23" name="Rectangle 22"/>
          <p:cNvSpPr/>
          <p:nvPr/>
        </p:nvSpPr>
        <p:spPr>
          <a:xfrm>
            <a:off x="4955373" y="5016570"/>
            <a:ext cx="2375035" cy="584775"/>
          </a:xfrm>
          <a:prstGeom prst="rect">
            <a:avLst/>
          </a:prstGeom>
        </p:spPr>
        <p:txBody>
          <a:bodyPr wrap="square">
            <a:spAutoFit/>
          </a:bodyPr>
          <a:lstStyle/>
          <a:p>
            <a:pPr algn="ctr" defTabSz="914377" fontAlgn="auto">
              <a:spcBef>
                <a:spcPts val="0"/>
              </a:spcBef>
              <a:spcAft>
                <a:spcPts val="0"/>
              </a:spcAft>
            </a:pPr>
            <a:r>
              <a:rPr lang="en-US" sz="1600" b="1" cap="all" dirty="0">
                <a:solidFill>
                  <a:prstClr val="black">
                    <a:lumMod val="75000"/>
                    <a:lumOff val="25000"/>
                  </a:prstClr>
                </a:solidFill>
                <a:latin typeface="Arial" panose="020B0604020202020204" pitchFamily="34" charset="0"/>
                <a:cs typeface="Arial" panose="020B0604020202020204" pitchFamily="34" charset="0"/>
              </a:rPr>
              <a:t>External climate forcing</a:t>
            </a:r>
          </a:p>
        </p:txBody>
      </p:sp>
      <p:sp>
        <p:nvSpPr>
          <p:cNvPr id="24" name="Rectangle 23"/>
          <p:cNvSpPr/>
          <p:nvPr/>
        </p:nvSpPr>
        <p:spPr>
          <a:xfrm>
            <a:off x="85479" y="1949513"/>
            <a:ext cx="2133918" cy="369332"/>
          </a:xfrm>
          <a:prstGeom prst="rect">
            <a:avLst/>
          </a:prstGeom>
        </p:spPr>
        <p:txBody>
          <a:bodyPr wrap="none">
            <a:spAutoFit/>
          </a:bodyPr>
          <a:lstStyle/>
          <a:p>
            <a:pPr algn="ctr" defTabSz="914377" fontAlgn="auto">
              <a:spcBef>
                <a:spcPts val="0"/>
              </a:spcBef>
              <a:spcAft>
                <a:spcPts val="0"/>
              </a:spcAft>
            </a:pPr>
            <a:r>
              <a:rPr lang="en-US" sz="1800" dirty="0">
                <a:solidFill>
                  <a:prstClr val="black">
                    <a:lumMod val="50000"/>
                    <a:lumOff val="50000"/>
                  </a:prstClr>
                </a:solidFill>
                <a:latin typeface="Arial" panose="020B0604020202020204" pitchFamily="34" charset="0"/>
                <a:cs typeface="Arial" panose="020B0604020202020204" pitchFamily="34" charset="0"/>
              </a:rPr>
              <a:t>Greenhouse gases</a:t>
            </a:r>
          </a:p>
        </p:txBody>
      </p:sp>
      <p:sp>
        <p:nvSpPr>
          <p:cNvPr id="25" name="Rectangle 24"/>
          <p:cNvSpPr/>
          <p:nvPr/>
        </p:nvSpPr>
        <p:spPr>
          <a:xfrm>
            <a:off x="2219396" y="2361872"/>
            <a:ext cx="1915909" cy="369332"/>
          </a:xfrm>
          <a:prstGeom prst="rect">
            <a:avLst/>
          </a:prstGeom>
        </p:spPr>
        <p:txBody>
          <a:bodyPr wrap="none">
            <a:spAutoFit/>
          </a:bodyPr>
          <a:lstStyle/>
          <a:p>
            <a:pPr algn="ctr" defTabSz="914377" fontAlgn="auto">
              <a:spcBef>
                <a:spcPts val="0"/>
              </a:spcBef>
              <a:spcAft>
                <a:spcPts val="0"/>
              </a:spcAft>
            </a:pPr>
            <a:r>
              <a:rPr lang="en-US" sz="1800" dirty="0">
                <a:solidFill>
                  <a:prstClr val="black">
                    <a:lumMod val="50000"/>
                    <a:lumOff val="50000"/>
                  </a:prstClr>
                </a:solidFill>
                <a:latin typeface="Arial" panose="020B0604020202020204" pitchFamily="34" charset="0"/>
                <a:cs typeface="Arial" panose="020B0604020202020204" pitchFamily="34" charset="0"/>
              </a:rPr>
              <a:t>Orbital variations</a:t>
            </a:r>
          </a:p>
        </p:txBody>
      </p:sp>
      <p:sp>
        <p:nvSpPr>
          <p:cNvPr id="26" name="Rectangle 25"/>
          <p:cNvSpPr/>
          <p:nvPr/>
        </p:nvSpPr>
        <p:spPr>
          <a:xfrm>
            <a:off x="4388047" y="1949513"/>
            <a:ext cx="1428596" cy="369332"/>
          </a:xfrm>
          <a:prstGeom prst="rect">
            <a:avLst/>
          </a:prstGeom>
        </p:spPr>
        <p:txBody>
          <a:bodyPr wrap="none">
            <a:spAutoFit/>
          </a:bodyPr>
          <a:lstStyle/>
          <a:p>
            <a:pPr algn="ctr" defTabSz="914377" fontAlgn="auto">
              <a:spcBef>
                <a:spcPts val="0"/>
              </a:spcBef>
              <a:spcAft>
                <a:spcPts val="0"/>
              </a:spcAft>
            </a:pPr>
            <a:r>
              <a:rPr lang="en-US" sz="1800" dirty="0">
                <a:solidFill>
                  <a:prstClr val="black">
                    <a:lumMod val="50000"/>
                    <a:lumOff val="50000"/>
                  </a:prstClr>
                </a:solidFill>
                <a:latin typeface="Arial" panose="020B0604020202020204" pitchFamily="34" charset="0"/>
                <a:cs typeface="Arial" panose="020B0604020202020204" pitchFamily="34" charset="0"/>
              </a:rPr>
              <a:t>Solar output</a:t>
            </a:r>
          </a:p>
        </p:txBody>
      </p:sp>
      <p:sp>
        <p:nvSpPr>
          <p:cNvPr id="27" name="Rectangle 26"/>
          <p:cNvSpPr/>
          <p:nvPr/>
        </p:nvSpPr>
        <p:spPr>
          <a:xfrm>
            <a:off x="6460721" y="2342121"/>
            <a:ext cx="1236299" cy="369332"/>
          </a:xfrm>
          <a:prstGeom prst="rect">
            <a:avLst/>
          </a:prstGeom>
        </p:spPr>
        <p:txBody>
          <a:bodyPr wrap="none">
            <a:spAutoFit/>
          </a:bodyPr>
          <a:lstStyle/>
          <a:p>
            <a:pPr algn="ctr" defTabSz="914377" fontAlgn="auto">
              <a:spcBef>
                <a:spcPts val="0"/>
              </a:spcBef>
              <a:spcAft>
                <a:spcPts val="0"/>
              </a:spcAft>
            </a:pPr>
            <a:r>
              <a:rPr lang="en-US" sz="1800" dirty="0">
                <a:solidFill>
                  <a:prstClr val="black">
                    <a:lumMod val="50000"/>
                    <a:lumOff val="50000"/>
                  </a:prstClr>
                </a:solidFill>
                <a:latin typeface="Arial" panose="020B0604020202020204" pitchFamily="34" charset="0"/>
                <a:cs typeface="Arial" panose="020B0604020202020204" pitchFamily="34" charset="0"/>
              </a:rPr>
              <a:t>Volcanism</a:t>
            </a:r>
          </a:p>
        </p:txBody>
      </p:sp>
      <p:sp>
        <p:nvSpPr>
          <p:cNvPr id="28" name="Rectangle 27"/>
          <p:cNvSpPr/>
          <p:nvPr/>
        </p:nvSpPr>
        <p:spPr>
          <a:xfrm>
            <a:off x="8188799" y="1949513"/>
            <a:ext cx="1685077" cy="369332"/>
          </a:xfrm>
          <a:prstGeom prst="rect">
            <a:avLst/>
          </a:prstGeom>
        </p:spPr>
        <p:txBody>
          <a:bodyPr wrap="none">
            <a:spAutoFit/>
          </a:bodyPr>
          <a:lstStyle/>
          <a:p>
            <a:pPr algn="ctr" defTabSz="914377" fontAlgn="auto">
              <a:spcBef>
                <a:spcPts val="0"/>
              </a:spcBef>
              <a:spcAft>
                <a:spcPts val="0"/>
              </a:spcAft>
            </a:pPr>
            <a:r>
              <a:rPr lang="en-US" sz="1800" dirty="0">
                <a:solidFill>
                  <a:prstClr val="black">
                    <a:lumMod val="50000"/>
                    <a:lumOff val="50000"/>
                  </a:prstClr>
                </a:solidFill>
                <a:latin typeface="Arial" panose="020B0604020202020204" pitchFamily="34" charset="0"/>
                <a:cs typeface="Arial" panose="020B0604020202020204" pitchFamily="34" charset="0"/>
              </a:rPr>
              <a:t>Plate tectonics</a:t>
            </a:r>
          </a:p>
        </p:txBody>
      </p:sp>
      <p:sp>
        <p:nvSpPr>
          <p:cNvPr id="29" name="Rectangle 28"/>
          <p:cNvSpPr/>
          <p:nvPr/>
        </p:nvSpPr>
        <p:spPr>
          <a:xfrm>
            <a:off x="9959514" y="2371016"/>
            <a:ext cx="2121093" cy="369332"/>
          </a:xfrm>
          <a:prstGeom prst="rect">
            <a:avLst/>
          </a:prstGeom>
        </p:spPr>
        <p:txBody>
          <a:bodyPr wrap="none">
            <a:spAutoFit/>
          </a:bodyPr>
          <a:lstStyle/>
          <a:p>
            <a:pPr algn="ctr" defTabSz="914377" fontAlgn="auto">
              <a:spcBef>
                <a:spcPts val="0"/>
              </a:spcBef>
              <a:spcAft>
                <a:spcPts val="0"/>
              </a:spcAft>
            </a:pPr>
            <a:r>
              <a:rPr lang="en-US" sz="1800" dirty="0">
                <a:solidFill>
                  <a:prstClr val="black">
                    <a:lumMod val="50000"/>
                    <a:lumOff val="50000"/>
                  </a:prstClr>
                </a:solidFill>
                <a:latin typeface="Arial" panose="020B0604020202020204" pitchFamily="34" charset="0"/>
                <a:cs typeface="Arial" panose="020B0604020202020204" pitchFamily="34" charset="0"/>
              </a:rPr>
              <a:t>Other mechanisms</a:t>
            </a:r>
          </a:p>
        </p:txBody>
      </p:sp>
    </p:spTree>
    <p:extLst>
      <p:ext uri="{BB962C8B-B14F-4D97-AF65-F5344CB8AC3E}">
        <p14:creationId xmlns:p14="http://schemas.microsoft.com/office/powerpoint/2010/main" val="333570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Natural causes-Orbital variation </a:t>
            </a:r>
          </a:p>
        </p:txBody>
      </p:sp>
      <p:sp>
        <p:nvSpPr>
          <p:cNvPr id="3" name="Content Placeholder 2"/>
          <p:cNvSpPr>
            <a:spLocks noGrp="1"/>
          </p:cNvSpPr>
          <p:nvPr>
            <p:ph idx="1"/>
          </p:nvPr>
        </p:nvSpPr>
        <p:spPr>
          <a:xfrm>
            <a:off x="230400" y="969600"/>
            <a:ext cx="6068801" cy="5097600"/>
          </a:xfrm>
        </p:spPr>
        <p:txBody>
          <a:bodyPr/>
          <a:lstStyle/>
          <a:p>
            <a:r>
              <a:rPr lang="en-GB" dirty="0"/>
              <a:t>Shifts and wobbles in the Earth’s orbit can trigger changes in climate such as the beginning and end of ice ages. </a:t>
            </a:r>
          </a:p>
          <a:p>
            <a:endParaRPr lang="en-GB" dirty="0"/>
          </a:p>
          <a:p>
            <a:r>
              <a:rPr lang="en-GB" dirty="0"/>
              <a:t>More tilt = warmer summers and colder winters</a:t>
            </a:r>
          </a:p>
          <a:p>
            <a:r>
              <a:rPr lang="en-GB" dirty="0"/>
              <a:t>Less tilt = cooler summers and milder winters</a:t>
            </a:r>
          </a:p>
          <a:p>
            <a:endParaRPr lang="en-US" dirty="0"/>
          </a:p>
          <a:p>
            <a:r>
              <a:rPr lang="en-GB" dirty="0"/>
              <a:t>Orbital shifts are so gradual that they can only   be observed over thousands of years -not decades or centuries.</a:t>
            </a:r>
          </a:p>
          <a:p>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4278" y="1765738"/>
            <a:ext cx="5944567" cy="4177863"/>
          </a:xfrm>
          <a:prstGeom prst="rect">
            <a:avLst/>
          </a:prstGeom>
        </p:spPr>
      </p:pic>
    </p:spTree>
    <p:extLst>
      <p:ext uri="{BB962C8B-B14F-4D97-AF65-F5344CB8AC3E}">
        <p14:creationId xmlns:p14="http://schemas.microsoft.com/office/powerpoint/2010/main" val="2434653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Natural causes-solar output </a:t>
            </a:r>
          </a:p>
        </p:txBody>
      </p:sp>
      <p:sp>
        <p:nvSpPr>
          <p:cNvPr id="3" name="Content Placeholder 2"/>
          <p:cNvSpPr>
            <a:spLocks noGrp="1"/>
          </p:cNvSpPr>
          <p:nvPr>
            <p:ph idx="1"/>
          </p:nvPr>
        </p:nvSpPr>
        <p:spPr>
          <a:xfrm>
            <a:off x="230400" y="969600"/>
            <a:ext cx="6754600" cy="5097600"/>
          </a:xfrm>
        </p:spPr>
        <p:txBody>
          <a:bodyPr/>
          <a:lstStyle/>
          <a:p>
            <a:r>
              <a:rPr lang="en-GB" dirty="0"/>
              <a:t>The Sun is the source of energy for the Earth’s climate system.</a:t>
            </a:r>
          </a:p>
          <a:p>
            <a:br>
              <a:rPr lang="en-GB" dirty="0"/>
            </a:br>
            <a:r>
              <a:rPr lang="en-GB" dirty="0"/>
              <a:t>The Sun’s energy output appears constant from an everyday point of view, small changes over an extended period of time can lead to climate changes. </a:t>
            </a:r>
          </a:p>
          <a:p>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5270" y="1004049"/>
            <a:ext cx="4248807" cy="4248807"/>
          </a:xfrm>
          <a:prstGeom prst="rect">
            <a:avLst/>
          </a:prstGeom>
        </p:spPr>
      </p:pic>
      <p:sp>
        <p:nvSpPr>
          <p:cNvPr id="5" name="TextBox 4"/>
          <p:cNvSpPr txBox="1"/>
          <p:nvPr/>
        </p:nvSpPr>
        <p:spPr>
          <a:xfrm>
            <a:off x="7788146" y="5420870"/>
            <a:ext cx="4158511" cy="615553"/>
          </a:xfrm>
          <a:prstGeom prst="rect">
            <a:avLst/>
          </a:prstGeom>
          <a:noFill/>
        </p:spPr>
        <p:txBody>
          <a:bodyPr wrap="none" rtlCol="0">
            <a:spAutoFit/>
          </a:bodyPr>
          <a:lstStyle/>
          <a:p>
            <a:pPr defTabSz="914377" fontAlgn="auto">
              <a:spcBef>
                <a:spcPts val="0"/>
              </a:spcBef>
              <a:spcAft>
                <a:spcPts val="0"/>
              </a:spcAft>
            </a:pPr>
            <a:r>
              <a:rPr lang="en-US" sz="1600" i="1" dirty="0">
                <a:solidFill>
                  <a:srgbClr val="0A0A0A"/>
                </a:solidFill>
                <a:latin typeface="Arial" panose="020B0604020202020204" pitchFamily="34" charset="0"/>
                <a:cs typeface="Arial" panose="020B0604020202020204" pitchFamily="34" charset="0"/>
              </a:rPr>
              <a:t>Source: Swiss National Science Foundation</a:t>
            </a:r>
          </a:p>
          <a:p>
            <a:pPr defTabSz="914377" fontAlgn="auto">
              <a:spcBef>
                <a:spcPts val="0"/>
              </a:spcBef>
              <a:spcAft>
                <a:spcPts val="0"/>
              </a:spcAft>
            </a:pPr>
            <a:endParaRPr lang="en-US" sz="1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4251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Natural causes-solar output </a:t>
            </a:r>
          </a:p>
        </p:txBody>
      </p:sp>
      <p:sp>
        <p:nvSpPr>
          <p:cNvPr id="3" name="Content Placeholder 2"/>
          <p:cNvSpPr>
            <a:spLocks noGrp="1"/>
          </p:cNvSpPr>
          <p:nvPr>
            <p:ph idx="1"/>
          </p:nvPr>
        </p:nvSpPr>
        <p:spPr>
          <a:xfrm>
            <a:off x="230400" y="969601"/>
            <a:ext cx="11664000" cy="1051980"/>
          </a:xfrm>
        </p:spPr>
        <p:txBody>
          <a:bodyPr/>
          <a:lstStyle/>
          <a:p>
            <a:r>
              <a:rPr lang="en-GB" dirty="0"/>
              <a:t>A decrease in solar activity was thought to have triggered the Little Ice Age between approximately 1650 and 1850, when Greenland was largely cut off by ice from 1410 to the 1720s and glaciers advanced in the Alps.</a:t>
            </a:r>
          </a:p>
          <a:p>
            <a:endParaRPr lang="en-GB" dirty="0"/>
          </a:p>
        </p:txBody>
      </p:sp>
      <p:pic>
        <p:nvPicPr>
          <p:cNvPr id="4" name="Content Placeholder 3"/>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bwMode="auto">
          <a:xfrm>
            <a:off x="6372956" y="2286099"/>
            <a:ext cx="5400000" cy="36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129090" y="5820741"/>
            <a:ext cx="6078775" cy="584775"/>
          </a:xfrm>
          <a:prstGeom prst="rect">
            <a:avLst/>
          </a:prstGeom>
          <a:noFill/>
        </p:spPr>
        <p:txBody>
          <a:bodyPr wrap="square" rtlCol="0">
            <a:spAutoFit/>
          </a:bodyPr>
          <a:lstStyle/>
          <a:p>
            <a:pPr algn="just" defTabSz="914377" fontAlgn="auto">
              <a:spcBef>
                <a:spcPts val="0"/>
              </a:spcBef>
              <a:spcAft>
                <a:spcPts val="0"/>
              </a:spcAft>
            </a:pPr>
            <a:r>
              <a:rPr lang="en-US" sz="1600" i="1" dirty="0" err="1">
                <a:solidFill>
                  <a:prstClr val="black"/>
                </a:solidFill>
                <a:latin typeface="Calibri" panose="020F0502020204030204"/>
              </a:rPr>
              <a:t>Pompenburg</a:t>
            </a:r>
            <a:r>
              <a:rPr lang="en-US" sz="1600" i="1" dirty="0">
                <a:solidFill>
                  <a:prstClr val="black"/>
                </a:solidFill>
                <a:latin typeface="Calibri" panose="020F0502020204030204"/>
              </a:rPr>
              <a:t> with </a:t>
            </a:r>
            <a:r>
              <a:rPr lang="en-US" sz="1600" i="1" dirty="0" err="1">
                <a:solidFill>
                  <a:prstClr val="black"/>
                </a:solidFill>
                <a:latin typeface="Calibri" panose="020F0502020204030204"/>
              </a:rPr>
              <a:t>Hofpoort</a:t>
            </a:r>
            <a:r>
              <a:rPr lang="en-US" sz="1600" i="1" dirty="0">
                <a:solidFill>
                  <a:prstClr val="black"/>
                </a:solidFill>
                <a:latin typeface="Calibri" panose="020F0502020204030204"/>
              </a:rPr>
              <a:t> in winter, by Bartholomeus Johannes van Hove (1790-1880)</a:t>
            </a:r>
          </a:p>
        </p:txBody>
      </p:sp>
      <p:pic>
        <p:nvPicPr>
          <p:cNvPr id="6" name="Picture 5"/>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729091" y="2286099"/>
            <a:ext cx="5400000" cy="3600000"/>
          </a:xfrm>
          <a:prstGeom prst="rect">
            <a:avLst/>
          </a:prstGeom>
        </p:spPr>
      </p:pic>
      <p:sp>
        <p:nvSpPr>
          <p:cNvPr id="7" name="TextBox 6"/>
          <p:cNvSpPr txBox="1"/>
          <p:nvPr/>
        </p:nvSpPr>
        <p:spPr>
          <a:xfrm>
            <a:off x="1008451" y="5820741"/>
            <a:ext cx="5120640" cy="338554"/>
          </a:xfrm>
          <a:prstGeom prst="rect">
            <a:avLst/>
          </a:prstGeom>
          <a:noFill/>
        </p:spPr>
        <p:txBody>
          <a:bodyPr wrap="square" rtlCol="0">
            <a:spAutoFit/>
          </a:bodyPr>
          <a:lstStyle/>
          <a:p>
            <a:pPr defTabSz="914377" fontAlgn="auto">
              <a:spcBef>
                <a:spcPts val="0"/>
              </a:spcBef>
              <a:spcAft>
                <a:spcPts val="0"/>
              </a:spcAft>
            </a:pPr>
            <a:r>
              <a:rPr lang="en-US" sz="1600" i="1" dirty="0">
                <a:solidFill>
                  <a:prstClr val="black"/>
                </a:solidFill>
                <a:latin typeface="Calibri" panose="020F0502020204030204"/>
              </a:rPr>
              <a:t>The Frozen Thames, by Abraham </a:t>
            </a:r>
            <a:r>
              <a:rPr lang="en-US" sz="1600" i="1" dirty="0" err="1">
                <a:solidFill>
                  <a:prstClr val="black"/>
                </a:solidFill>
                <a:latin typeface="Calibri" panose="020F0502020204030204"/>
              </a:rPr>
              <a:t>Hondius</a:t>
            </a:r>
            <a:r>
              <a:rPr lang="en-US" sz="1600" i="1" dirty="0">
                <a:solidFill>
                  <a:prstClr val="black"/>
                </a:solidFill>
                <a:latin typeface="Calibri" panose="020F0502020204030204"/>
              </a:rPr>
              <a:t> (c.1625–1691)</a:t>
            </a:r>
          </a:p>
        </p:txBody>
      </p:sp>
    </p:spTree>
    <p:extLst>
      <p:ext uri="{BB962C8B-B14F-4D97-AF65-F5344CB8AC3E}">
        <p14:creationId xmlns:p14="http://schemas.microsoft.com/office/powerpoint/2010/main" val="4120731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Natural causes-volcanism </a:t>
            </a:r>
          </a:p>
        </p:txBody>
      </p:sp>
      <p:sp>
        <p:nvSpPr>
          <p:cNvPr id="3" name="Content Placeholder 2"/>
          <p:cNvSpPr>
            <a:spLocks noGrp="1"/>
          </p:cNvSpPr>
          <p:nvPr>
            <p:ph idx="1"/>
          </p:nvPr>
        </p:nvSpPr>
        <p:spPr>
          <a:xfrm>
            <a:off x="230400" y="1659827"/>
            <a:ext cx="4875000" cy="4407373"/>
          </a:xfrm>
        </p:spPr>
        <p:txBody>
          <a:bodyPr/>
          <a:lstStyle/>
          <a:p>
            <a:r>
              <a:rPr lang="en-GB" dirty="0"/>
              <a:t>Volcanic eruption throws out a  enormous amount of particles and other gases that effectively shield us from the Sun to lead to a period of global cooling.</a:t>
            </a:r>
          </a:p>
          <a:p>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8495" y="1659827"/>
            <a:ext cx="5771708" cy="3717147"/>
          </a:xfrm>
          <a:prstGeom prst="rect">
            <a:avLst/>
          </a:prstGeom>
        </p:spPr>
      </p:pic>
      <p:sp>
        <p:nvSpPr>
          <p:cNvPr id="5" name="TextBox 4"/>
          <p:cNvSpPr txBox="1"/>
          <p:nvPr/>
        </p:nvSpPr>
        <p:spPr>
          <a:xfrm>
            <a:off x="5217441" y="5573687"/>
            <a:ext cx="7056740" cy="297454"/>
          </a:xfrm>
          <a:prstGeom prst="rect">
            <a:avLst/>
          </a:prstGeom>
          <a:noFill/>
        </p:spPr>
        <p:txBody>
          <a:bodyPr wrap="none" rtlCol="0">
            <a:spAutoFit/>
          </a:bodyPr>
          <a:lstStyle/>
          <a:p>
            <a:pPr defTabSz="914377" fontAlgn="auto">
              <a:spcBef>
                <a:spcPts val="0"/>
              </a:spcBef>
              <a:spcAft>
                <a:spcPts val="0"/>
              </a:spcAft>
            </a:pPr>
            <a:r>
              <a:rPr lang="en-GB" sz="1333" dirty="0">
                <a:solidFill>
                  <a:prstClr val="black"/>
                </a:solidFill>
                <a:latin typeface="Arial" panose="020B0604020202020204" pitchFamily="34" charset="0"/>
                <a:cs typeface="Arial" panose="020B0604020202020204" pitchFamily="34" charset="0"/>
              </a:rPr>
              <a:t>Source: </a:t>
            </a:r>
            <a:r>
              <a:rPr lang="en-US" sz="1333" dirty="0">
                <a:solidFill>
                  <a:prstClr val="black"/>
                </a:solidFill>
                <a:latin typeface="Arial" panose="020B0604020202020204" pitchFamily="34" charset="0"/>
                <a:cs typeface="Arial" panose="020B0604020202020204" pitchFamily="34" charset="0"/>
                <a:hlinkClick r:id="rId4"/>
              </a:rPr>
              <a:t>https://earthdata.nasa.gov/learn/sensing-our-planet/volcanoes-and-climate-change</a:t>
            </a:r>
            <a:endParaRPr lang="en-US" sz="1333"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5333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82" y="198867"/>
            <a:ext cx="9566461" cy="574516"/>
          </a:xfrm>
        </p:spPr>
        <p:txBody>
          <a:bodyPr/>
          <a:lstStyle/>
          <a:p>
            <a:r>
              <a:rPr lang="en-GB" dirty="0"/>
              <a:t>Anthropogenic causes</a:t>
            </a:r>
          </a:p>
        </p:txBody>
      </p:sp>
      <p:sp>
        <p:nvSpPr>
          <p:cNvPr id="4" name="Freeform 3">
            <a:extLst>
              <a:ext uri="{FF2B5EF4-FFF2-40B4-BE49-F238E27FC236}">
                <a16:creationId xmlns:a16="http://schemas.microsoft.com/office/drawing/2014/main" id="{A3BB3EBF-EC79-43BD-9CFE-0D932B01FCBE}"/>
              </a:ext>
            </a:extLst>
          </p:cNvPr>
          <p:cNvSpPr>
            <a:spLocks/>
          </p:cNvSpPr>
          <p:nvPr/>
        </p:nvSpPr>
        <p:spPr bwMode="auto">
          <a:xfrm>
            <a:off x="3278816" y="1334919"/>
            <a:ext cx="5536384" cy="3469371"/>
          </a:xfrm>
          <a:custGeom>
            <a:avLst/>
            <a:gdLst>
              <a:gd name="T0" fmla="*/ 2010 w 3865"/>
              <a:gd name="T1" fmla="*/ 0 h 2422"/>
              <a:gd name="T2" fmla="*/ 2011 w 3865"/>
              <a:gd name="T3" fmla="*/ 1859 h 2422"/>
              <a:gd name="T4" fmla="*/ 2044 w 3865"/>
              <a:gd name="T5" fmla="*/ 1871 h 2422"/>
              <a:gd name="T6" fmla="*/ 2075 w 3865"/>
              <a:gd name="T7" fmla="*/ 1885 h 2422"/>
              <a:gd name="T8" fmla="*/ 3252 w 3865"/>
              <a:gd name="T9" fmla="*/ 703 h 2422"/>
              <a:gd name="T10" fmla="*/ 3361 w 3865"/>
              <a:gd name="T11" fmla="*/ 812 h 2422"/>
              <a:gd name="T12" fmla="*/ 2184 w 3865"/>
              <a:gd name="T13" fmla="*/ 1994 h 2422"/>
              <a:gd name="T14" fmla="*/ 2199 w 3865"/>
              <a:gd name="T15" fmla="*/ 2025 h 2422"/>
              <a:gd name="T16" fmla="*/ 2211 w 3865"/>
              <a:gd name="T17" fmla="*/ 2058 h 2422"/>
              <a:gd name="T18" fmla="*/ 3865 w 3865"/>
              <a:gd name="T19" fmla="*/ 2058 h 2422"/>
              <a:gd name="T20" fmla="*/ 3865 w 3865"/>
              <a:gd name="T21" fmla="*/ 2212 h 2422"/>
              <a:gd name="T22" fmla="*/ 2211 w 3865"/>
              <a:gd name="T23" fmla="*/ 2212 h 2422"/>
              <a:gd name="T24" fmla="*/ 2197 w 3865"/>
              <a:gd name="T25" fmla="*/ 2251 h 2422"/>
              <a:gd name="T26" fmla="*/ 2177 w 3865"/>
              <a:gd name="T27" fmla="*/ 2287 h 2422"/>
              <a:gd name="T28" fmla="*/ 2153 w 3865"/>
              <a:gd name="T29" fmla="*/ 2320 h 2422"/>
              <a:gd name="T30" fmla="*/ 2125 w 3865"/>
              <a:gd name="T31" fmla="*/ 2349 h 2422"/>
              <a:gd name="T32" fmla="*/ 2092 w 3865"/>
              <a:gd name="T33" fmla="*/ 2374 h 2422"/>
              <a:gd name="T34" fmla="*/ 2057 w 3865"/>
              <a:gd name="T35" fmla="*/ 2394 h 2422"/>
              <a:gd name="T36" fmla="*/ 2018 w 3865"/>
              <a:gd name="T37" fmla="*/ 2409 h 2422"/>
              <a:gd name="T38" fmla="*/ 1977 w 3865"/>
              <a:gd name="T39" fmla="*/ 2418 h 2422"/>
              <a:gd name="T40" fmla="*/ 1934 w 3865"/>
              <a:gd name="T41" fmla="*/ 2422 h 2422"/>
              <a:gd name="T42" fmla="*/ 1890 w 3865"/>
              <a:gd name="T43" fmla="*/ 2418 h 2422"/>
              <a:gd name="T44" fmla="*/ 1849 w 3865"/>
              <a:gd name="T45" fmla="*/ 2409 h 2422"/>
              <a:gd name="T46" fmla="*/ 1812 w 3865"/>
              <a:gd name="T47" fmla="*/ 2394 h 2422"/>
              <a:gd name="T48" fmla="*/ 1776 w 3865"/>
              <a:gd name="T49" fmla="*/ 2374 h 2422"/>
              <a:gd name="T50" fmla="*/ 1744 w 3865"/>
              <a:gd name="T51" fmla="*/ 2349 h 2422"/>
              <a:gd name="T52" fmla="*/ 1716 w 3865"/>
              <a:gd name="T53" fmla="*/ 2320 h 2422"/>
              <a:gd name="T54" fmla="*/ 1691 w 3865"/>
              <a:gd name="T55" fmla="*/ 2287 h 2422"/>
              <a:gd name="T56" fmla="*/ 1672 w 3865"/>
              <a:gd name="T57" fmla="*/ 2251 h 2422"/>
              <a:gd name="T58" fmla="*/ 1658 w 3865"/>
              <a:gd name="T59" fmla="*/ 2212 h 2422"/>
              <a:gd name="T60" fmla="*/ 0 w 3865"/>
              <a:gd name="T61" fmla="*/ 2212 h 2422"/>
              <a:gd name="T62" fmla="*/ 0 w 3865"/>
              <a:gd name="T63" fmla="*/ 2058 h 2422"/>
              <a:gd name="T64" fmla="*/ 1658 w 3865"/>
              <a:gd name="T65" fmla="*/ 2058 h 2422"/>
              <a:gd name="T66" fmla="*/ 1669 w 3865"/>
              <a:gd name="T67" fmla="*/ 2025 h 2422"/>
              <a:gd name="T68" fmla="*/ 1684 w 3865"/>
              <a:gd name="T69" fmla="*/ 1995 h 2422"/>
              <a:gd name="T70" fmla="*/ 497 w 3865"/>
              <a:gd name="T71" fmla="*/ 814 h 2422"/>
              <a:gd name="T72" fmla="*/ 606 w 3865"/>
              <a:gd name="T73" fmla="*/ 706 h 2422"/>
              <a:gd name="T74" fmla="*/ 1793 w 3865"/>
              <a:gd name="T75" fmla="*/ 1886 h 2422"/>
              <a:gd name="T76" fmla="*/ 1824 w 3865"/>
              <a:gd name="T77" fmla="*/ 1871 h 2422"/>
              <a:gd name="T78" fmla="*/ 1856 w 3865"/>
              <a:gd name="T79" fmla="*/ 1859 h 2422"/>
              <a:gd name="T80" fmla="*/ 1856 w 3865"/>
              <a:gd name="T81" fmla="*/ 0 h 2422"/>
              <a:gd name="T82" fmla="*/ 2010 w 3865"/>
              <a:gd name="T83" fmla="*/ 0 h 2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5" h="2422">
                <a:moveTo>
                  <a:pt x="2010" y="0"/>
                </a:moveTo>
                <a:lnTo>
                  <a:pt x="2011" y="1859"/>
                </a:lnTo>
                <a:lnTo>
                  <a:pt x="2044" y="1871"/>
                </a:lnTo>
                <a:lnTo>
                  <a:pt x="2075" y="1885"/>
                </a:lnTo>
                <a:lnTo>
                  <a:pt x="3252" y="703"/>
                </a:lnTo>
                <a:lnTo>
                  <a:pt x="3361" y="812"/>
                </a:lnTo>
                <a:lnTo>
                  <a:pt x="2184" y="1994"/>
                </a:lnTo>
                <a:lnTo>
                  <a:pt x="2199" y="2025"/>
                </a:lnTo>
                <a:lnTo>
                  <a:pt x="2211" y="2058"/>
                </a:lnTo>
                <a:lnTo>
                  <a:pt x="3865" y="2058"/>
                </a:lnTo>
                <a:lnTo>
                  <a:pt x="3865" y="2212"/>
                </a:lnTo>
                <a:lnTo>
                  <a:pt x="2211" y="2212"/>
                </a:lnTo>
                <a:lnTo>
                  <a:pt x="2197" y="2251"/>
                </a:lnTo>
                <a:lnTo>
                  <a:pt x="2177" y="2287"/>
                </a:lnTo>
                <a:lnTo>
                  <a:pt x="2153" y="2320"/>
                </a:lnTo>
                <a:lnTo>
                  <a:pt x="2125" y="2349"/>
                </a:lnTo>
                <a:lnTo>
                  <a:pt x="2092" y="2374"/>
                </a:lnTo>
                <a:lnTo>
                  <a:pt x="2057" y="2394"/>
                </a:lnTo>
                <a:lnTo>
                  <a:pt x="2018" y="2409"/>
                </a:lnTo>
                <a:lnTo>
                  <a:pt x="1977" y="2418"/>
                </a:lnTo>
                <a:lnTo>
                  <a:pt x="1934" y="2422"/>
                </a:lnTo>
                <a:lnTo>
                  <a:pt x="1890" y="2418"/>
                </a:lnTo>
                <a:lnTo>
                  <a:pt x="1849" y="2409"/>
                </a:lnTo>
                <a:lnTo>
                  <a:pt x="1812" y="2394"/>
                </a:lnTo>
                <a:lnTo>
                  <a:pt x="1776" y="2374"/>
                </a:lnTo>
                <a:lnTo>
                  <a:pt x="1744" y="2349"/>
                </a:lnTo>
                <a:lnTo>
                  <a:pt x="1716" y="2320"/>
                </a:lnTo>
                <a:lnTo>
                  <a:pt x="1691" y="2287"/>
                </a:lnTo>
                <a:lnTo>
                  <a:pt x="1672" y="2251"/>
                </a:lnTo>
                <a:lnTo>
                  <a:pt x="1658" y="2212"/>
                </a:lnTo>
                <a:lnTo>
                  <a:pt x="0" y="2212"/>
                </a:lnTo>
                <a:lnTo>
                  <a:pt x="0" y="2058"/>
                </a:lnTo>
                <a:lnTo>
                  <a:pt x="1658" y="2058"/>
                </a:lnTo>
                <a:lnTo>
                  <a:pt x="1669" y="2025"/>
                </a:lnTo>
                <a:lnTo>
                  <a:pt x="1684" y="1995"/>
                </a:lnTo>
                <a:lnTo>
                  <a:pt x="497" y="814"/>
                </a:lnTo>
                <a:lnTo>
                  <a:pt x="606" y="706"/>
                </a:lnTo>
                <a:lnTo>
                  <a:pt x="1793" y="1886"/>
                </a:lnTo>
                <a:lnTo>
                  <a:pt x="1824" y="1871"/>
                </a:lnTo>
                <a:lnTo>
                  <a:pt x="1856" y="1859"/>
                </a:lnTo>
                <a:lnTo>
                  <a:pt x="1856" y="0"/>
                </a:lnTo>
                <a:lnTo>
                  <a:pt x="2010" y="0"/>
                </a:lnTo>
                <a:close/>
              </a:path>
            </a:pathLst>
          </a:custGeom>
          <a:solidFill>
            <a:sysClr val="window" lastClr="FFFFFF">
              <a:lumMod val="95000"/>
            </a:sysClr>
          </a:solidFill>
          <a:ln w="0">
            <a:noFill/>
            <a:prstDash val="solid"/>
            <a:round/>
            <a:headEnd/>
            <a:tailEnd/>
          </a:ln>
        </p:spPr>
        <p:txBody>
          <a:bodyPr vert="horz" wrap="square" lIns="68599" tIns="34299" rIns="68599" bIns="34299"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defTabSz="1218956" fontAlgn="auto">
              <a:spcBef>
                <a:spcPts val="0"/>
              </a:spcBef>
              <a:spcAft>
                <a:spcPts val="0"/>
              </a:spcAft>
              <a:defRPr/>
            </a:pPr>
            <a:endParaRPr lang="en-IN" sz="1800">
              <a:solidFill>
                <a:prstClr val="black"/>
              </a:solidFill>
              <a:latin typeface="Calibri" panose="020F0502020204030204"/>
            </a:endParaRPr>
          </a:p>
        </p:txBody>
      </p:sp>
      <p:sp>
        <p:nvSpPr>
          <p:cNvPr id="5" name="Freeform 4">
            <a:extLst>
              <a:ext uri="{FF2B5EF4-FFF2-40B4-BE49-F238E27FC236}">
                <a16:creationId xmlns:a16="http://schemas.microsoft.com/office/drawing/2014/main" id="{34B0FC44-1533-4C04-8E3B-F4DEA76511DB}"/>
              </a:ext>
            </a:extLst>
          </p:cNvPr>
          <p:cNvSpPr>
            <a:spLocks/>
          </p:cNvSpPr>
          <p:nvPr/>
        </p:nvSpPr>
        <p:spPr bwMode="auto">
          <a:xfrm>
            <a:off x="4238552" y="4605181"/>
            <a:ext cx="3621211" cy="1620091"/>
          </a:xfrm>
          <a:custGeom>
            <a:avLst/>
            <a:gdLst>
              <a:gd name="T0" fmla="*/ 799 w 2528"/>
              <a:gd name="T1" fmla="*/ 0 h 1131"/>
              <a:gd name="T2" fmla="*/ 826 w 2528"/>
              <a:gd name="T3" fmla="*/ 12 h 1131"/>
              <a:gd name="T4" fmla="*/ 859 w 2528"/>
              <a:gd name="T5" fmla="*/ 74 h 1131"/>
              <a:gd name="T6" fmla="*/ 921 w 2528"/>
              <a:gd name="T7" fmla="*/ 162 h 1131"/>
              <a:gd name="T8" fmla="*/ 1002 w 2528"/>
              <a:gd name="T9" fmla="*/ 233 h 1131"/>
              <a:gd name="T10" fmla="*/ 1098 w 2528"/>
              <a:gd name="T11" fmla="*/ 284 h 1131"/>
              <a:gd name="T12" fmla="*/ 1206 w 2528"/>
              <a:gd name="T13" fmla="*/ 311 h 1131"/>
              <a:gd name="T14" fmla="*/ 1321 w 2528"/>
              <a:gd name="T15" fmla="*/ 311 h 1131"/>
              <a:gd name="T16" fmla="*/ 1429 w 2528"/>
              <a:gd name="T17" fmla="*/ 284 h 1131"/>
              <a:gd name="T18" fmla="*/ 1525 w 2528"/>
              <a:gd name="T19" fmla="*/ 233 h 1131"/>
              <a:gd name="T20" fmla="*/ 1606 w 2528"/>
              <a:gd name="T21" fmla="*/ 162 h 1131"/>
              <a:gd name="T22" fmla="*/ 1670 w 2528"/>
              <a:gd name="T23" fmla="*/ 74 h 1131"/>
              <a:gd name="T24" fmla="*/ 1701 w 2528"/>
              <a:gd name="T25" fmla="*/ 12 h 1131"/>
              <a:gd name="T26" fmla="*/ 1729 w 2528"/>
              <a:gd name="T27" fmla="*/ 0 h 1131"/>
              <a:gd name="T28" fmla="*/ 2502 w 2528"/>
              <a:gd name="T29" fmla="*/ 3 h 1131"/>
              <a:gd name="T30" fmla="*/ 2522 w 2528"/>
              <a:gd name="T31" fmla="*/ 20 h 1131"/>
              <a:gd name="T32" fmla="*/ 2528 w 2528"/>
              <a:gd name="T33" fmla="*/ 46 h 1131"/>
              <a:gd name="T34" fmla="*/ 2487 w 2528"/>
              <a:gd name="T35" fmla="*/ 226 h 1131"/>
              <a:gd name="T36" fmla="*/ 2422 w 2528"/>
              <a:gd name="T37" fmla="*/ 394 h 1131"/>
              <a:gd name="T38" fmla="*/ 2335 w 2528"/>
              <a:gd name="T39" fmla="*/ 552 h 1131"/>
              <a:gd name="T40" fmla="*/ 2227 w 2528"/>
              <a:gd name="T41" fmla="*/ 694 h 1131"/>
              <a:gd name="T42" fmla="*/ 2101 w 2528"/>
              <a:gd name="T43" fmla="*/ 819 h 1131"/>
              <a:gd name="T44" fmla="*/ 1958 w 2528"/>
              <a:gd name="T45" fmla="*/ 926 h 1131"/>
              <a:gd name="T46" fmla="*/ 1802 w 2528"/>
              <a:gd name="T47" fmla="*/ 1013 h 1131"/>
              <a:gd name="T48" fmla="*/ 1632 w 2528"/>
              <a:gd name="T49" fmla="*/ 1077 h 1131"/>
              <a:gd name="T50" fmla="*/ 1453 w 2528"/>
              <a:gd name="T51" fmla="*/ 1117 h 1131"/>
              <a:gd name="T52" fmla="*/ 1264 w 2528"/>
              <a:gd name="T53" fmla="*/ 1131 h 1131"/>
              <a:gd name="T54" fmla="*/ 1076 w 2528"/>
              <a:gd name="T55" fmla="*/ 1117 h 1131"/>
              <a:gd name="T56" fmla="*/ 896 w 2528"/>
              <a:gd name="T57" fmla="*/ 1077 h 1131"/>
              <a:gd name="T58" fmla="*/ 727 w 2528"/>
              <a:gd name="T59" fmla="*/ 1013 h 1131"/>
              <a:gd name="T60" fmla="*/ 570 w 2528"/>
              <a:gd name="T61" fmla="*/ 926 h 1131"/>
              <a:gd name="T62" fmla="*/ 428 w 2528"/>
              <a:gd name="T63" fmla="*/ 819 h 1131"/>
              <a:gd name="T64" fmla="*/ 301 w 2528"/>
              <a:gd name="T65" fmla="*/ 694 h 1131"/>
              <a:gd name="T66" fmla="*/ 193 w 2528"/>
              <a:gd name="T67" fmla="*/ 552 h 1131"/>
              <a:gd name="T68" fmla="*/ 106 w 2528"/>
              <a:gd name="T69" fmla="*/ 394 h 1131"/>
              <a:gd name="T70" fmla="*/ 41 w 2528"/>
              <a:gd name="T71" fmla="*/ 226 h 1131"/>
              <a:gd name="T72" fmla="*/ 0 w 2528"/>
              <a:gd name="T73" fmla="*/ 46 h 1131"/>
              <a:gd name="T74" fmla="*/ 5 w 2528"/>
              <a:gd name="T75" fmla="*/ 20 h 1131"/>
              <a:gd name="T76" fmla="*/ 25 w 2528"/>
              <a:gd name="T77" fmla="*/ 3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28" h="1131">
                <a:moveTo>
                  <a:pt x="40" y="0"/>
                </a:moveTo>
                <a:lnTo>
                  <a:pt x="799" y="0"/>
                </a:lnTo>
                <a:lnTo>
                  <a:pt x="815" y="4"/>
                </a:lnTo>
                <a:lnTo>
                  <a:pt x="826" y="12"/>
                </a:lnTo>
                <a:lnTo>
                  <a:pt x="836" y="25"/>
                </a:lnTo>
                <a:lnTo>
                  <a:pt x="859" y="74"/>
                </a:lnTo>
                <a:lnTo>
                  <a:pt x="887" y="120"/>
                </a:lnTo>
                <a:lnTo>
                  <a:pt x="921" y="162"/>
                </a:lnTo>
                <a:lnTo>
                  <a:pt x="960" y="200"/>
                </a:lnTo>
                <a:lnTo>
                  <a:pt x="1002" y="233"/>
                </a:lnTo>
                <a:lnTo>
                  <a:pt x="1049" y="261"/>
                </a:lnTo>
                <a:lnTo>
                  <a:pt x="1098" y="284"/>
                </a:lnTo>
                <a:lnTo>
                  <a:pt x="1151" y="301"/>
                </a:lnTo>
                <a:lnTo>
                  <a:pt x="1206" y="311"/>
                </a:lnTo>
                <a:lnTo>
                  <a:pt x="1264" y="315"/>
                </a:lnTo>
                <a:lnTo>
                  <a:pt x="1321" y="311"/>
                </a:lnTo>
                <a:lnTo>
                  <a:pt x="1376" y="301"/>
                </a:lnTo>
                <a:lnTo>
                  <a:pt x="1429" y="284"/>
                </a:lnTo>
                <a:lnTo>
                  <a:pt x="1478" y="261"/>
                </a:lnTo>
                <a:lnTo>
                  <a:pt x="1525" y="233"/>
                </a:lnTo>
                <a:lnTo>
                  <a:pt x="1568" y="200"/>
                </a:lnTo>
                <a:lnTo>
                  <a:pt x="1606" y="162"/>
                </a:lnTo>
                <a:lnTo>
                  <a:pt x="1640" y="120"/>
                </a:lnTo>
                <a:lnTo>
                  <a:pt x="1670" y="74"/>
                </a:lnTo>
                <a:lnTo>
                  <a:pt x="1693" y="25"/>
                </a:lnTo>
                <a:lnTo>
                  <a:pt x="1701" y="12"/>
                </a:lnTo>
                <a:lnTo>
                  <a:pt x="1714" y="4"/>
                </a:lnTo>
                <a:lnTo>
                  <a:pt x="1729" y="0"/>
                </a:lnTo>
                <a:lnTo>
                  <a:pt x="2489" y="0"/>
                </a:lnTo>
                <a:lnTo>
                  <a:pt x="2502" y="3"/>
                </a:lnTo>
                <a:lnTo>
                  <a:pt x="2514" y="10"/>
                </a:lnTo>
                <a:lnTo>
                  <a:pt x="2522" y="20"/>
                </a:lnTo>
                <a:lnTo>
                  <a:pt x="2528" y="32"/>
                </a:lnTo>
                <a:lnTo>
                  <a:pt x="2528" y="46"/>
                </a:lnTo>
                <a:lnTo>
                  <a:pt x="2510" y="138"/>
                </a:lnTo>
                <a:lnTo>
                  <a:pt x="2487" y="226"/>
                </a:lnTo>
                <a:lnTo>
                  <a:pt x="2458" y="311"/>
                </a:lnTo>
                <a:lnTo>
                  <a:pt x="2422" y="394"/>
                </a:lnTo>
                <a:lnTo>
                  <a:pt x="2381" y="474"/>
                </a:lnTo>
                <a:lnTo>
                  <a:pt x="2335" y="552"/>
                </a:lnTo>
                <a:lnTo>
                  <a:pt x="2283" y="624"/>
                </a:lnTo>
                <a:lnTo>
                  <a:pt x="2227" y="694"/>
                </a:lnTo>
                <a:lnTo>
                  <a:pt x="2166" y="758"/>
                </a:lnTo>
                <a:lnTo>
                  <a:pt x="2101" y="819"/>
                </a:lnTo>
                <a:lnTo>
                  <a:pt x="2032" y="874"/>
                </a:lnTo>
                <a:lnTo>
                  <a:pt x="1958" y="926"/>
                </a:lnTo>
                <a:lnTo>
                  <a:pt x="1882" y="972"/>
                </a:lnTo>
                <a:lnTo>
                  <a:pt x="1802" y="1013"/>
                </a:lnTo>
                <a:lnTo>
                  <a:pt x="1719" y="1048"/>
                </a:lnTo>
                <a:lnTo>
                  <a:pt x="1632" y="1077"/>
                </a:lnTo>
                <a:lnTo>
                  <a:pt x="1544" y="1101"/>
                </a:lnTo>
                <a:lnTo>
                  <a:pt x="1453" y="1117"/>
                </a:lnTo>
                <a:lnTo>
                  <a:pt x="1359" y="1127"/>
                </a:lnTo>
                <a:lnTo>
                  <a:pt x="1264" y="1131"/>
                </a:lnTo>
                <a:lnTo>
                  <a:pt x="1169" y="1127"/>
                </a:lnTo>
                <a:lnTo>
                  <a:pt x="1076" y="1117"/>
                </a:lnTo>
                <a:lnTo>
                  <a:pt x="985" y="1101"/>
                </a:lnTo>
                <a:lnTo>
                  <a:pt x="896" y="1077"/>
                </a:lnTo>
                <a:lnTo>
                  <a:pt x="810" y="1048"/>
                </a:lnTo>
                <a:lnTo>
                  <a:pt x="727" y="1013"/>
                </a:lnTo>
                <a:lnTo>
                  <a:pt x="646" y="972"/>
                </a:lnTo>
                <a:lnTo>
                  <a:pt x="570" y="926"/>
                </a:lnTo>
                <a:lnTo>
                  <a:pt x="497" y="874"/>
                </a:lnTo>
                <a:lnTo>
                  <a:pt x="428" y="819"/>
                </a:lnTo>
                <a:lnTo>
                  <a:pt x="362" y="758"/>
                </a:lnTo>
                <a:lnTo>
                  <a:pt x="301" y="694"/>
                </a:lnTo>
                <a:lnTo>
                  <a:pt x="245" y="624"/>
                </a:lnTo>
                <a:lnTo>
                  <a:pt x="193" y="552"/>
                </a:lnTo>
                <a:lnTo>
                  <a:pt x="147" y="474"/>
                </a:lnTo>
                <a:lnTo>
                  <a:pt x="106" y="394"/>
                </a:lnTo>
                <a:lnTo>
                  <a:pt x="71" y="311"/>
                </a:lnTo>
                <a:lnTo>
                  <a:pt x="41" y="226"/>
                </a:lnTo>
                <a:lnTo>
                  <a:pt x="17" y="138"/>
                </a:lnTo>
                <a:lnTo>
                  <a:pt x="0" y="46"/>
                </a:lnTo>
                <a:lnTo>
                  <a:pt x="1" y="32"/>
                </a:lnTo>
                <a:lnTo>
                  <a:pt x="5" y="20"/>
                </a:lnTo>
                <a:lnTo>
                  <a:pt x="14" y="10"/>
                </a:lnTo>
                <a:lnTo>
                  <a:pt x="25" y="3"/>
                </a:lnTo>
                <a:lnTo>
                  <a:pt x="40" y="0"/>
                </a:lnTo>
                <a:close/>
              </a:path>
            </a:pathLst>
          </a:custGeom>
          <a:solidFill>
            <a:sysClr val="window" lastClr="FFFFFF">
              <a:lumMod val="95000"/>
              <a:alpha val="20000"/>
            </a:sysClr>
          </a:solidFill>
          <a:ln w="28575">
            <a:noFill/>
            <a:prstDash val="solid"/>
            <a:round/>
            <a:headEnd/>
            <a:tailEnd/>
          </a:ln>
        </p:spPr>
        <p:txBody>
          <a:bodyPr vert="horz" wrap="square" lIns="68599" tIns="34299" rIns="68599" bIns="34299"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defTabSz="1218956" fontAlgn="auto">
              <a:spcBef>
                <a:spcPts val="0"/>
              </a:spcBef>
              <a:spcAft>
                <a:spcPts val="0"/>
              </a:spcAft>
              <a:defRPr/>
            </a:pPr>
            <a:endParaRPr lang="en-IN" sz="1800">
              <a:solidFill>
                <a:prstClr val="black"/>
              </a:solidFill>
              <a:latin typeface="Calibri" panose="020F0502020204030204"/>
            </a:endParaRPr>
          </a:p>
        </p:txBody>
      </p:sp>
      <p:sp>
        <p:nvSpPr>
          <p:cNvPr id="6" name="Freeform 5">
            <a:extLst>
              <a:ext uri="{FF2B5EF4-FFF2-40B4-BE49-F238E27FC236}">
                <a16:creationId xmlns:a16="http://schemas.microsoft.com/office/drawing/2014/main" id="{DB789751-8A66-4028-BC1E-254A9D7CAABF}"/>
              </a:ext>
            </a:extLst>
          </p:cNvPr>
          <p:cNvSpPr>
            <a:spLocks/>
          </p:cNvSpPr>
          <p:nvPr/>
        </p:nvSpPr>
        <p:spPr bwMode="auto">
          <a:xfrm>
            <a:off x="4944744" y="2585441"/>
            <a:ext cx="890979" cy="1200385"/>
          </a:xfrm>
          <a:custGeom>
            <a:avLst/>
            <a:gdLst>
              <a:gd name="T0" fmla="*/ 569 w 622"/>
              <a:gd name="T1" fmla="*/ 0 h 838"/>
              <a:gd name="T2" fmla="*/ 586 w 622"/>
              <a:gd name="T3" fmla="*/ 0 h 838"/>
              <a:gd name="T4" fmla="*/ 600 w 622"/>
              <a:gd name="T5" fmla="*/ 5 h 838"/>
              <a:gd name="T6" fmla="*/ 610 w 622"/>
              <a:gd name="T7" fmla="*/ 15 h 838"/>
              <a:gd name="T8" fmla="*/ 618 w 622"/>
              <a:gd name="T9" fmla="*/ 28 h 838"/>
              <a:gd name="T10" fmla="*/ 621 w 622"/>
              <a:gd name="T11" fmla="*/ 44 h 838"/>
              <a:gd name="T12" fmla="*/ 622 w 622"/>
              <a:gd name="T13" fmla="*/ 794 h 838"/>
              <a:gd name="T14" fmla="*/ 620 w 622"/>
              <a:gd name="T15" fmla="*/ 806 h 838"/>
              <a:gd name="T16" fmla="*/ 614 w 622"/>
              <a:gd name="T17" fmla="*/ 818 h 838"/>
              <a:gd name="T18" fmla="*/ 605 w 622"/>
              <a:gd name="T19" fmla="*/ 828 h 838"/>
              <a:gd name="T20" fmla="*/ 594 w 622"/>
              <a:gd name="T21" fmla="*/ 835 h 838"/>
              <a:gd name="T22" fmla="*/ 594 w 622"/>
              <a:gd name="T23" fmla="*/ 835 h 838"/>
              <a:gd name="T24" fmla="*/ 581 w 622"/>
              <a:gd name="T25" fmla="*/ 838 h 838"/>
              <a:gd name="T26" fmla="*/ 568 w 622"/>
              <a:gd name="T27" fmla="*/ 838 h 838"/>
              <a:gd name="T28" fmla="*/ 555 w 622"/>
              <a:gd name="T29" fmla="*/ 832 h 838"/>
              <a:gd name="T30" fmla="*/ 544 w 622"/>
              <a:gd name="T31" fmla="*/ 825 h 838"/>
              <a:gd name="T32" fmla="*/ 13 w 622"/>
              <a:gd name="T33" fmla="*/ 296 h 838"/>
              <a:gd name="T34" fmla="*/ 4 w 622"/>
              <a:gd name="T35" fmla="*/ 283 h 838"/>
              <a:gd name="T36" fmla="*/ 0 w 622"/>
              <a:gd name="T37" fmla="*/ 268 h 838"/>
              <a:gd name="T38" fmla="*/ 2 w 622"/>
              <a:gd name="T39" fmla="*/ 253 h 838"/>
              <a:gd name="T40" fmla="*/ 7 w 622"/>
              <a:gd name="T41" fmla="*/ 240 h 838"/>
              <a:gd name="T42" fmla="*/ 19 w 622"/>
              <a:gd name="T43" fmla="*/ 228 h 838"/>
              <a:gd name="T44" fmla="*/ 88 w 622"/>
              <a:gd name="T45" fmla="*/ 180 h 838"/>
              <a:gd name="T46" fmla="*/ 162 w 622"/>
              <a:gd name="T47" fmla="*/ 138 h 838"/>
              <a:gd name="T48" fmla="*/ 238 w 622"/>
              <a:gd name="T49" fmla="*/ 99 h 838"/>
              <a:gd name="T50" fmla="*/ 317 w 622"/>
              <a:gd name="T51" fmla="*/ 66 h 838"/>
              <a:gd name="T52" fmla="*/ 399 w 622"/>
              <a:gd name="T53" fmla="*/ 38 h 838"/>
              <a:gd name="T54" fmla="*/ 482 w 622"/>
              <a:gd name="T55" fmla="*/ 16 h 838"/>
              <a:gd name="T56" fmla="*/ 569 w 622"/>
              <a:gd name="T57" fmla="*/ 0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2" h="838">
                <a:moveTo>
                  <a:pt x="569" y="0"/>
                </a:moveTo>
                <a:lnTo>
                  <a:pt x="586" y="0"/>
                </a:lnTo>
                <a:lnTo>
                  <a:pt x="600" y="5"/>
                </a:lnTo>
                <a:lnTo>
                  <a:pt x="610" y="15"/>
                </a:lnTo>
                <a:lnTo>
                  <a:pt x="618" y="28"/>
                </a:lnTo>
                <a:lnTo>
                  <a:pt x="621" y="44"/>
                </a:lnTo>
                <a:lnTo>
                  <a:pt x="622" y="794"/>
                </a:lnTo>
                <a:lnTo>
                  <a:pt x="620" y="806"/>
                </a:lnTo>
                <a:lnTo>
                  <a:pt x="614" y="818"/>
                </a:lnTo>
                <a:lnTo>
                  <a:pt x="605" y="828"/>
                </a:lnTo>
                <a:lnTo>
                  <a:pt x="594" y="835"/>
                </a:lnTo>
                <a:lnTo>
                  <a:pt x="594" y="835"/>
                </a:lnTo>
                <a:lnTo>
                  <a:pt x="581" y="838"/>
                </a:lnTo>
                <a:lnTo>
                  <a:pt x="568" y="838"/>
                </a:lnTo>
                <a:lnTo>
                  <a:pt x="555" y="832"/>
                </a:lnTo>
                <a:lnTo>
                  <a:pt x="544" y="825"/>
                </a:lnTo>
                <a:lnTo>
                  <a:pt x="13" y="296"/>
                </a:lnTo>
                <a:lnTo>
                  <a:pt x="4" y="283"/>
                </a:lnTo>
                <a:lnTo>
                  <a:pt x="0" y="268"/>
                </a:lnTo>
                <a:lnTo>
                  <a:pt x="2" y="253"/>
                </a:lnTo>
                <a:lnTo>
                  <a:pt x="7" y="240"/>
                </a:lnTo>
                <a:lnTo>
                  <a:pt x="19" y="228"/>
                </a:lnTo>
                <a:lnTo>
                  <a:pt x="88" y="180"/>
                </a:lnTo>
                <a:lnTo>
                  <a:pt x="162" y="138"/>
                </a:lnTo>
                <a:lnTo>
                  <a:pt x="238" y="99"/>
                </a:lnTo>
                <a:lnTo>
                  <a:pt x="317" y="66"/>
                </a:lnTo>
                <a:lnTo>
                  <a:pt x="399" y="38"/>
                </a:lnTo>
                <a:lnTo>
                  <a:pt x="482" y="16"/>
                </a:lnTo>
                <a:lnTo>
                  <a:pt x="569" y="0"/>
                </a:lnTo>
                <a:close/>
              </a:path>
            </a:pathLst>
          </a:custGeom>
          <a:solidFill>
            <a:sysClr val="window" lastClr="FFFFFF">
              <a:lumMod val="75000"/>
              <a:alpha val="20000"/>
            </a:sysClr>
          </a:solidFill>
          <a:ln w="28575">
            <a:noFill/>
            <a:prstDash val="solid"/>
            <a:round/>
            <a:headEnd/>
            <a:tailEnd/>
          </a:ln>
        </p:spPr>
        <p:txBody>
          <a:bodyPr vert="horz" wrap="square" lIns="68599" tIns="34299" rIns="68599" bIns="34299"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defTabSz="1218956" fontAlgn="auto">
              <a:spcBef>
                <a:spcPts val="0"/>
              </a:spcBef>
              <a:spcAft>
                <a:spcPts val="0"/>
              </a:spcAft>
              <a:defRPr/>
            </a:pPr>
            <a:endParaRPr lang="en-IN" sz="1800">
              <a:solidFill>
                <a:prstClr val="black"/>
              </a:solidFill>
              <a:latin typeface="Calibri" panose="020F0502020204030204"/>
            </a:endParaRPr>
          </a:p>
        </p:txBody>
      </p:sp>
      <p:sp>
        <p:nvSpPr>
          <p:cNvPr id="7" name="Freeform 6">
            <a:extLst>
              <a:ext uri="{FF2B5EF4-FFF2-40B4-BE49-F238E27FC236}">
                <a16:creationId xmlns:a16="http://schemas.microsoft.com/office/drawing/2014/main" id="{456E98F5-11AC-4138-AAE1-3AF43FAD84CC}"/>
              </a:ext>
            </a:extLst>
          </p:cNvPr>
          <p:cNvSpPr>
            <a:spLocks/>
          </p:cNvSpPr>
          <p:nvPr/>
        </p:nvSpPr>
        <p:spPr bwMode="auto">
          <a:xfrm>
            <a:off x="4239986" y="3291634"/>
            <a:ext cx="1201817" cy="888113"/>
          </a:xfrm>
          <a:custGeom>
            <a:avLst/>
            <a:gdLst>
              <a:gd name="T0" fmla="*/ 267 w 839"/>
              <a:gd name="T1" fmla="*/ 0 h 620"/>
              <a:gd name="T2" fmla="*/ 281 w 839"/>
              <a:gd name="T3" fmla="*/ 5 h 620"/>
              <a:gd name="T4" fmla="*/ 294 w 839"/>
              <a:gd name="T5" fmla="*/ 13 h 620"/>
              <a:gd name="T6" fmla="*/ 827 w 839"/>
              <a:gd name="T7" fmla="*/ 544 h 620"/>
              <a:gd name="T8" fmla="*/ 834 w 839"/>
              <a:gd name="T9" fmla="*/ 555 h 620"/>
              <a:gd name="T10" fmla="*/ 838 w 839"/>
              <a:gd name="T11" fmla="*/ 567 h 620"/>
              <a:gd name="T12" fmla="*/ 839 w 839"/>
              <a:gd name="T13" fmla="*/ 580 h 620"/>
              <a:gd name="T14" fmla="*/ 836 w 839"/>
              <a:gd name="T15" fmla="*/ 593 h 620"/>
              <a:gd name="T16" fmla="*/ 836 w 839"/>
              <a:gd name="T17" fmla="*/ 593 h 620"/>
              <a:gd name="T18" fmla="*/ 829 w 839"/>
              <a:gd name="T19" fmla="*/ 604 h 620"/>
              <a:gd name="T20" fmla="*/ 820 w 839"/>
              <a:gd name="T21" fmla="*/ 613 h 620"/>
              <a:gd name="T22" fmla="*/ 808 w 839"/>
              <a:gd name="T23" fmla="*/ 618 h 620"/>
              <a:gd name="T24" fmla="*/ 795 w 839"/>
              <a:gd name="T25" fmla="*/ 620 h 620"/>
              <a:gd name="T26" fmla="*/ 43 w 839"/>
              <a:gd name="T27" fmla="*/ 620 h 620"/>
              <a:gd name="T28" fmla="*/ 28 w 839"/>
              <a:gd name="T29" fmla="*/ 617 h 620"/>
              <a:gd name="T30" fmla="*/ 15 w 839"/>
              <a:gd name="T31" fmla="*/ 610 h 620"/>
              <a:gd name="T32" fmla="*/ 6 w 839"/>
              <a:gd name="T33" fmla="*/ 598 h 620"/>
              <a:gd name="T34" fmla="*/ 0 w 839"/>
              <a:gd name="T35" fmla="*/ 584 h 620"/>
              <a:gd name="T36" fmla="*/ 0 w 839"/>
              <a:gd name="T37" fmla="*/ 569 h 620"/>
              <a:gd name="T38" fmla="*/ 16 w 839"/>
              <a:gd name="T39" fmla="*/ 482 h 620"/>
              <a:gd name="T40" fmla="*/ 39 w 839"/>
              <a:gd name="T41" fmla="*/ 399 h 620"/>
              <a:gd name="T42" fmla="*/ 67 w 839"/>
              <a:gd name="T43" fmla="*/ 317 h 620"/>
              <a:gd name="T44" fmla="*/ 99 w 839"/>
              <a:gd name="T45" fmla="*/ 238 h 620"/>
              <a:gd name="T46" fmla="*/ 137 w 839"/>
              <a:gd name="T47" fmla="*/ 162 h 620"/>
              <a:gd name="T48" fmla="*/ 180 w 839"/>
              <a:gd name="T49" fmla="*/ 89 h 620"/>
              <a:gd name="T50" fmla="*/ 227 w 839"/>
              <a:gd name="T51" fmla="*/ 19 h 620"/>
              <a:gd name="T52" fmla="*/ 239 w 839"/>
              <a:gd name="T53" fmla="*/ 9 h 620"/>
              <a:gd name="T54" fmla="*/ 252 w 839"/>
              <a:gd name="T55" fmla="*/ 1 h 620"/>
              <a:gd name="T56" fmla="*/ 267 w 839"/>
              <a:gd name="T57" fmla="*/ 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39" h="620">
                <a:moveTo>
                  <a:pt x="267" y="0"/>
                </a:moveTo>
                <a:lnTo>
                  <a:pt x="281" y="5"/>
                </a:lnTo>
                <a:lnTo>
                  <a:pt x="294" y="13"/>
                </a:lnTo>
                <a:lnTo>
                  <a:pt x="827" y="544"/>
                </a:lnTo>
                <a:lnTo>
                  <a:pt x="834" y="555"/>
                </a:lnTo>
                <a:lnTo>
                  <a:pt x="838" y="567"/>
                </a:lnTo>
                <a:lnTo>
                  <a:pt x="839" y="580"/>
                </a:lnTo>
                <a:lnTo>
                  <a:pt x="836" y="593"/>
                </a:lnTo>
                <a:lnTo>
                  <a:pt x="836" y="593"/>
                </a:lnTo>
                <a:lnTo>
                  <a:pt x="829" y="604"/>
                </a:lnTo>
                <a:lnTo>
                  <a:pt x="820" y="613"/>
                </a:lnTo>
                <a:lnTo>
                  <a:pt x="808" y="618"/>
                </a:lnTo>
                <a:lnTo>
                  <a:pt x="795" y="620"/>
                </a:lnTo>
                <a:lnTo>
                  <a:pt x="43" y="620"/>
                </a:lnTo>
                <a:lnTo>
                  <a:pt x="28" y="617"/>
                </a:lnTo>
                <a:lnTo>
                  <a:pt x="15" y="610"/>
                </a:lnTo>
                <a:lnTo>
                  <a:pt x="6" y="598"/>
                </a:lnTo>
                <a:lnTo>
                  <a:pt x="0" y="584"/>
                </a:lnTo>
                <a:lnTo>
                  <a:pt x="0" y="569"/>
                </a:lnTo>
                <a:lnTo>
                  <a:pt x="16" y="482"/>
                </a:lnTo>
                <a:lnTo>
                  <a:pt x="39" y="399"/>
                </a:lnTo>
                <a:lnTo>
                  <a:pt x="67" y="317"/>
                </a:lnTo>
                <a:lnTo>
                  <a:pt x="99" y="238"/>
                </a:lnTo>
                <a:lnTo>
                  <a:pt x="137" y="162"/>
                </a:lnTo>
                <a:lnTo>
                  <a:pt x="180" y="89"/>
                </a:lnTo>
                <a:lnTo>
                  <a:pt x="227" y="19"/>
                </a:lnTo>
                <a:lnTo>
                  <a:pt x="239" y="9"/>
                </a:lnTo>
                <a:lnTo>
                  <a:pt x="252" y="1"/>
                </a:lnTo>
                <a:lnTo>
                  <a:pt x="267" y="0"/>
                </a:lnTo>
                <a:close/>
              </a:path>
            </a:pathLst>
          </a:custGeom>
          <a:solidFill>
            <a:sysClr val="window" lastClr="FFFFFF">
              <a:lumMod val="85000"/>
              <a:alpha val="20000"/>
            </a:sysClr>
          </a:solidFill>
          <a:ln w="28575">
            <a:noFill/>
            <a:prstDash val="solid"/>
            <a:round/>
            <a:headEnd/>
            <a:tailEnd/>
          </a:ln>
        </p:spPr>
        <p:txBody>
          <a:bodyPr vert="horz" wrap="square" lIns="68599" tIns="34299" rIns="68599" bIns="34299"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defTabSz="1218956" fontAlgn="auto">
              <a:spcBef>
                <a:spcPts val="0"/>
              </a:spcBef>
              <a:spcAft>
                <a:spcPts val="0"/>
              </a:spcAft>
              <a:defRPr/>
            </a:pPr>
            <a:endParaRPr lang="en-IN" sz="1800">
              <a:solidFill>
                <a:prstClr val="black"/>
              </a:solidFill>
              <a:latin typeface="Calibri" panose="020F0502020204030204"/>
            </a:endParaRPr>
          </a:p>
        </p:txBody>
      </p:sp>
      <p:sp>
        <p:nvSpPr>
          <p:cNvPr id="8" name="Freeform 7">
            <a:extLst>
              <a:ext uri="{FF2B5EF4-FFF2-40B4-BE49-F238E27FC236}">
                <a16:creationId xmlns:a16="http://schemas.microsoft.com/office/drawing/2014/main" id="{0D3FBC48-482F-48C3-8A98-582B3568A0C9}"/>
              </a:ext>
            </a:extLst>
          </p:cNvPr>
          <p:cNvSpPr>
            <a:spLocks/>
          </p:cNvSpPr>
          <p:nvPr/>
        </p:nvSpPr>
        <p:spPr bwMode="auto">
          <a:xfrm>
            <a:off x="6656514" y="3291634"/>
            <a:ext cx="1201817" cy="888113"/>
          </a:xfrm>
          <a:custGeom>
            <a:avLst/>
            <a:gdLst>
              <a:gd name="T0" fmla="*/ 571 w 839"/>
              <a:gd name="T1" fmla="*/ 0 h 620"/>
              <a:gd name="T2" fmla="*/ 587 w 839"/>
              <a:gd name="T3" fmla="*/ 1 h 620"/>
              <a:gd name="T4" fmla="*/ 600 w 839"/>
              <a:gd name="T5" fmla="*/ 7 h 620"/>
              <a:gd name="T6" fmla="*/ 611 w 839"/>
              <a:gd name="T7" fmla="*/ 19 h 620"/>
              <a:gd name="T8" fmla="*/ 659 w 839"/>
              <a:gd name="T9" fmla="*/ 88 h 620"/>
              <a:gd name="T10" fmla="*/ 702 w 839"/>
              <a:gd name="T11" fmla="*/ 162 h 620"/>
              <a:gd name="T12" fmla="*/ 739 w 839"/>
              <a:gd name="T13" fmla="*/ 238 h 620"/>
              <a:gd name="T14" fmla="*/ 772 w 839"/>
              <a:gd name="T15" fmla="*/ 317 h 620"/>
              <a:gd name="T16" fmla="*/ 800 w 839"/>
              <a:gd name="T17" fmla="*/ 399 h 620"/>
              <a:gd name="T18" fmla="*/ 822 w 839"/>
              <a:gd name="T19" fmla="*/ 482 h 620"/>
              <a:gd name="T20" fmla="*/ 839 w 839"/>
              <a:gd name="T21" fmla="*/ 569 h 620"/>
              <a:gd name="T22" fmla="*/ 839 w 839"/>
              <a:gd name="T23" fmla="*/ 584 h 620"/>
              <a:gd name="T24" fmla="*/ 833 w 839"/>
              <a:gd name="T25" fmla="*/ 598 h 620"/>
              <a:gd name="T26" fmla="*/ 824 w 839"/>
              <a:gd name="T27" fmla="*/ 610 h 620"/>
              <a:gd name="T28" fmla="*/ 811 w 839"/>
              <a:gd name="T29" fmla="*/ 617 h 620"/>
              <a:gd name="T30" fmla="*/ 795 w 839"/>
              <a:gd name="T31" fmla="*/ 620 h 620"/>
              <a:gd name="T32" fmla="*/ 44 w 839"/>
              <a:gd name="T33" fmla="*/ 620 h 620"/>
              <a:gd name="T34" fmla="*/ 31 w 839"/>
              <a:gd name="T35" fmla="*/ 618 h 620"/>
              <a:gd name="T36" fmla="*/ 19 w 839"/>
              <a:gd name="T37" fmla="*/ 613 h 620"/>
              <a:gd name="T38" fmla="*/ 10 w 839"/>
              <a:gd name="T39" fmla="*/ 604 h 620"/>
              <a:gd name="T40" fmla="*/ 4 w 839"/>
              <a:gd name="T41" fmla="*/ 593 h 620"/>
              <a:gd name="T42" fmla="*/ 3 w 839"/>
              <a:gd name="T43" fmla="*/ 591 h 620"/>
              <a:gd name="T44" fmla="*/ 0 w 839"/>
              <a:gd name="T45" fmla="*/ 580 h 620"/>
              <a:gd name="T46" fmla="*/ 0 w 839"/>
              <a:gd name="T47" fmla="*/ 567 h 620"/>
              <a:gd name="T48" fmla="*/ 5 w 839"/>
              <a:gd name="T49" fmla="*/ 554 h 620"/>
              <a:gd name="T50" fmla="*/ 12 w 839"/>
              <a:gd name="T51" fmla="*/ 543 h 620"/>
              <a:gd name="T52" fmla="*/ 545 w 839"/>
              <a:gd name="T53" fmla="*/ 13 h 620"/>
              <a:gd name="T54" fmla="*/ 557 w 839"/>
              <a:gd name="T55" fmla="*/ 4 h 620"/>
              <a:gd name="T56" fmla="*/ 571 w 839"/>
              <a:gd name="T57" fmla="*/ 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39" h="620">
                <a:moveTo>
                  <a:pt x="571" y="0"/>
                </a:moveTo>
                <a:lnTo>
                  <a:pt x="587" y="1"/>
                </a:lnTo>
                <a:lnTo>
                  <a:pt x="600" y="7"/>
                </a:lnTo>
                <a:lnTo>
                  <a:pt x="611" y="19"/>
                </a:lnTo>
                <a:lnTo>
                  <a:pt x="659" y="88"/>
                </a:lnTo>
                <a:lnTo>
                  <a:pt x="702" y="162"/>
                </a:lnTo>
                <a:lnTo>
                  <a:pt x="739" y="238"/>
                </a:lnTo>
                <a:lnTo>
                  <a:pt x="772" y="317"/>
                </a:lnTo>
                <a:lnTo>
                  <a:pt x="800" y="399"/>
                </a:lnTo>
                <a:lnTo>
                  <a:pt x="822" y="482"/>
                </a:lnTo>
                <a:lnTo>
                  <a:pt x="839" y="569"/>
                </a:lnTo>
                <a:lnTo>
                  <a:pt x="839" y="584"/>
                </a:lnTo>
                <a:lnTo>
                  <a:pt x="833" y="598"/>
                </a:lnTo>
                <a:lnTo>
                  <a:pt x="824" y="610"/>
                </a:lnTo>
                <a:lnTo>
                  <a:pt x="811" y="617"/>
                </a:lnTo>
                <a:lnTo>
                  <a:pt x="795" y="620"/>
                </a:lnTo>
                <a:lnTo>
                  <a:pt x="44" y="620"/>
                </a:lnTo>
                <a:lnTo>
                  <a:pt x="31" y="618"/>
                </a:lnTo>
                <a:lnTo>
                  <a:pt x="19" y="613"/>
                </a:lnTo>
                <a:lnTo>
                  <a:pt x="10" y="604"/>
                </a:lnTo>
                <a:lnTo>
                  <a:pt x="4" y="593"/>
                </a:lnTo>
                <a:lnTo>
                  <a:pt x="3" y="591"/>
                </a:lnTo>
                <a:lnTo>
                  <a:pt x="0" y="580"/>
                </a:lnTo>
                <a:lnTo>
                  <a:pt x="0" y="567"/>
                </a:lnTo>
                <a:lnTo>
                  <a:pt x="5" y="554"/>
                </a:lnTo>
                <a:lnTo>
                  <a:pt x="12" y="543"/>
                </a:lnTo>
                <a:lnTo>
                  <a:pt x="545" y="13"/>
                </a:lnTo>
                <a:lnTo>
                  <a:pt x="557" y="4"/>
                </a:lnTo>
                <a:lnTo>
                  <a:pt x="571" y="0"/>
                </a:lnTo>
                <a:close/>
              </a:path>
            </a:pathLst>
          </a:custGeom>
          <a:solidFill>
            <a:sysClr val="window" lastClr="FFFFFF">
              <a:lumMod val="50000"/>
              <a:alpha val="20000"/>
            </a:sysClr>
          </a:solidFill>
          <a:ln w="28575">
            <a:noFill/>
            <a:prstDash val="solid"/>
            <a:round/>
            <a:headEnd/>
            <a:tailEnd/>
          </a:ln>
        </p:spPr>
        <p:txBody>
          <a:bodyPr vert="horz" wrap="square" lIns="68599" tIns="34299" rIns="68599" bIns="34299"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defTabSz="1218956" fontAlgn="auto">
              <a:spcBef>
                <a:spcPts val="0"/>
              </a:spcBef>
              <a:spcAft>
                <a:spcPts val="0"/>
              </a:spcAft>
              <a:defRPr/>
            </a:pPr>
            <a:endParaRPr lang="en-IN" sz="1800">
              <a:solidFill>
                <a:prstClr val="black"/>
              </a:solidFill>
              <a:latin typeface="Calibri" panose="020F0502020204030204"/>
            </a:endParaRPr>
          </a:p>
        </p:txBody>
      </p:sp>
      <p:sp>
        <p:nvSpPr>
          <p:cNvPr id="9" name="Freeform 8">
            <a:extLst>
              <a:ext uri="{FF2B5EF4-FFF2-40B4-BE49-F238E27FC236}">
                <a16:creationId xmlns:a16="http://schemas.microsoft.com/office/drawing/2014/main" id="{C8177CB9-C35E-4EE3-97DF-DF3A9C6D4B57}"/>
              </a:ext>
            </a:extLst>
          </p:cNvPr>
          <p:cNvSpPr>
            <a:spLocks/>
          </p:cNvSpPr>
          <p:nvPr/>
        </p:nvSpPr>
        <p:spPr bwMode="auto">
          <a:xfrm>
            <a:off x="6262592" y="2582577"/>
            <a:ext cx="889547" cy="1203249"/>
          </a:xfrm>
          <a:custGeom>
            <a:avLst/>
            <a:gdLst>
              <a:gd name="T0" fmla="*/ 51 w 621"/>
              <a:gd name="T1" fmla="*/ 0 h 840"/>
              <a:gd name="T2" fmla="*/ 138 w 621"/>
              <a:gd name="T3" fmla="*/ 18 h 840"/>
              <a:gd name="T4" fmla="*/ 223 w 621"/>
              <a:gd name="T5" fmla="*/ 40 h 840"/>
              <a:gd name="T6" fmla="*/ 304 w 621"/>
              <a:gd name="T7" fmla="*/ 67 h 840"/>
              <a:gd name="T8" fmla="*/ 383 w 621"/>
              <a:gd name="T9" fmla="*/ 101 h 840"/>
              <a:gd name="T10" fmla="*/ 459 w 621"/>
              <a:gd name="T11" fmla="*/ 139 h 840"/>
              <a:gd name="T12" fmla="*/ 532 w 621"/>
              <a:gd name="T13" fmla="*/ 182 h 840"/>
              <a:gd name="T14" fmla="*/ 603 w 621"/>
              <a:gd name="T15" fmla="*/ 229 h 840"/>
              <a:gd name="T16" fmla="*/ 614 w 621"/>
              <a:gd name="T17" fmla="*/ 241 h 840"/>
              <a:gd name="T18" fmla="*/ 620 w 621"/>
              <a:gd name="T19" fmla="*/ 255 h 840"/>
              <a:gd name="T20" fmla="*/ 621 w 621"/>
              <a:gd name="T21" fmla="*/ 270 h 840"/>
              <a:gd name="T22" fmla="*/ 617 w 621"/>
              <a:gd name="T23" fmla="*/ 285 h 840"/>
              <a:gd name="T24" fmla="*/ 608 w 621"/>
              <a:gd name="T25" fmla="*/ 298 h 840"/>
              <a:gd name="T26" fmla="*/ 77 w 621"/>
              <a:gd name="T27" fmla="*/ 827 h 840"/>
              <a:gd name="T28" fmla="*/ 67 w 621"/>
              <a:gd name="T29" fmla="*/ 834 h 840"/>
              <a:gd name="T30" fmla="*/ 55 w 621"/>
              <a:gd name="T31" fmla="*/ 840 h 840"/>
              <a:gd name="T32" fmla="*/ 41 w 621"/>
              <a:gd name="T33" fmla="*/ 840 h 840"/>
              <a:gd name="T34" fmla="*/ 28 w 621"/>
              <a:gd name="T35" fmla="*/ 837 h 840"/>
              <a:gd name="T36" fmla="*/ 28 w 621"/>
              <a:gd name="T37" fmla="*/ 837 h 840"/>
              <a:gd name="T38" fmla="*/ 16 w 621"/>
              <a:gd name="T39" fmla="*/ 830 h 840"/>
              <a:gd name="T40" fmla="*/ 8 w 621"/>
              <a:gd name="T41" fmla="*/ 820 h 840"/>
              <a:gd name="T42" fmla="*/ 2 w 621"/>
              <a:gd name="T43" fmla="*/ 808 h 840"/>
              <a:gd name="T44" fmla="*/ 0 w 621"/>
              <a:gd name="T45" fmla="*/ 796 h 840"/>
              <a:gd name="T46" fmla="*/ 0 w 621"/>
              <a:gd name="T47" fmla="*/ 46 h 840"/>
              <a:gd name="T48" fmla="*/ 2 w 621"/>
              <a:gd name="T49" fmla="*/ 30 h 840"/>
              <a:gd name="T50" fmla="*/ 10 w 621"/>
              <a:gd name="T51" fmla="*/ 17 h 840"/>
              <a:gd name="T52" fmla="*/ 21 w 621"/>
              <a:gd name="T53" fmla="*/ 7 h 840"/>
              <a:gd name="T54" fmla="*/ 36 w 621"/>
              <a:gd name="T55" fmla="*/ 2 h 840"/>
              <a:gd name="T56" fmla="*/ 51 w 621"/>
              <a:gd name="T57" fmla="*/ 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1" h="840">
                <a:moveTo>
                  <a:pt x="51" y="0"/>
                </a:moveTo>
                <a:lnTo>
                  <a:pt x="138" y="18"/>
                </a:lnTo>
                <a:lnTo>
                  <a:pt x="223" y="40"/>
                </a:lnTo>
                <a:lnTo>
                  <a:pt x="304" y="67"/>
                </a:lnTo>
                <a:lnTo>
                  <a:pt x="383" y="101"/>
                </a:lnTo>
                <a:lnTo>
                  <a:pt x="459" y="139"/>
                </a:lnTo>
                <a:lnTo>
                  <a:pt x="532" y="182"/>
                </a:lnTo>
                <a:lnTo>
                  <a:pt x="603" y="229"/>
                </a:lnTo>
                <a:lnTo>
                  <a:pt x="614" y="241"/>
                </a:lnTo>
                <a:lnTo>
                  <a:pt x="620" y="255"/>
                </a:lnTo>
                <a:lnTo>
                  <a:pt x="621" y="270"/>
                </a:lnTo>
                <a:lnTo>
                  <a:pt x="617" y="285"/>
                </a:lnTo>
                <a:lnTo>
                  <a:pt x="608" y="298"/>
                </a:lnTo>
                <a:lnTo>
                  <a:pt x="77" y="827"/>
                </a:lnTo>
                <a:lnTo>
                  <a:pt x="67" y="834"/>
                </a:lnTo>
                <a:lnTo>
                  <a:pt x="55" y="840"/>
                </a:lnTo>
                <a:lnTo>
                  <a:pt x="41" y="840"/>
                </a:lnTo>
                <a:lnTo>
                  <a:pt x="28" y="837"/>
                </a:lnTo>
                <a:lnTo>
                  <a:pt x="28" y="837"/>
                </a:lnTo>
                <a:lnTo>
                  <a:pt x="16" y="830"/>
                </a:lnTo>
                <a:lnTo>
                  <a:pt x="8" y="820"/>
                </a:lnTo>
                <a:lnTo>
                  <a:pt x="2" y="808"/>
                </a:lnTo>
                <a:lnTo>
                  <a:pt x="0" y="796"/>
                </a:lnTo>
                <a:lnTo>
                  <a:pt x="0" y="46"/>
                </a:lnTo>
                <a:lnTo>
                  <a:pt x="2" y="30"/>
                </a:lnTo>
                <a:lnTo>
                  <a:pt x="10" y="17"/>
                </a:lnTo>
                <a:lnTo>
                  <a:pt x="21" y="7"/>
                </a:lnTo>
                <a:lnTo>
                  <a:pt x="36" y="2"/>
                </a:lnTo>
                <a:lnTo>
                  <a:pt x="51" y="0"/>
                </a:lnTo>
                <a:close/>
              </a:path>
            </a:pathLst>
          </a:custGeom>
          <a:solidFill>
            <a:sysClr val="window" lastClr="FFFFFF">
              <a:lumMod val="65000"/>
              <a:alpha val="20000"/>
            </a:sysClr>
          </a:solidFill>
          <a:ln w="28575">
            <a:noFill/>
            <a:prstDash val="solid"/>
            <a:round/>
            <a:headEnd/>
            <a:tailEnd/>
          </a:ln>
        </p:spPr>
        <p:txBody>
          <a:bodyPr vert="horz" wrap="square" lIns="68599" tIns="34299" rIns="68599" bIns="34299"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defTabSz="1218956" fontAlgn="auto">
              <a:spcBef>
                <a:spcPts val="0"/>
              </a:spcBef>
              <a:spcAft>
                <a:spcPts val="0"/>
              </a:spcAft>
              <a:defRPr/>
            </a:pPr>
            <a:endParaRPr lang="en-IN" sz="1800">
              <a:solidFill>
                <a:prstClr val="black"/>
              </a:solidFill>
              <a:latin typeface="Calibri" panose="020F0502020204030204"/>
            </a:endParaRPr>
          </a:p>
        </p:txBody>
      </p:sp>
      <p:sp>
        <p:nvSpPr>
          <p:cNvPr id="10" name="Oval 9">
            <a:extLst>
              <a:ext uri="{FF2B5EF4-FFF2-40B4-BE49-F238E27FC236}">
                <a16:creationId xmlns:a16="http://schemas.microsoft.com/office/drawing/2014/main" id="{093AF237-041B-4C07-A252-BCFB00A979B6}"/>
              </a:ext>
            </a:extLst>
          </p:cNvPr>
          <p:cNvSpPr/>
          <p:nvPr/>
        </p:nvSpPr>
        <p:spPr>
          <a:xfrm>
            <a:off x="5509393" y="1282939"/>
            <a:ext cx="1080900" cy="1080900"/>
          </a:xfrm>
          <a:prstGeom prst="ellipse">
            <a:avLst/>
          </a:prstGeom>
          <a:solidFill>
            <a:sysClr val="window" lastClr="FFFFFF"/>
          </a:solidFill>
          <a:ln w="12700" cap="flat" cmpd="sng" algn="ctr">
            <a:noFill/>
            <a:prstDash val="solid"/>
            <a:miter lim="800000"/>
          </a:ln>
          <a:effectLst/>
        </p:spPr>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defTabSz="1218956" fontAlgn="auto">
              <a:spcBef>
                <a:spcPts val="0"/>
              </a:spcBef>
              <a:spcAft>
                <a:spcPts val="0"/>
              </a:spcAft>
              <a:defRPr/>
            </a:pPr>
            <a:endParaRPr lang="en-IN">
              <a:solidFill>
                <a:prstClr val="white"/>
              </a:solidFill>
              <a:latin typeface="Calibri" panose="020F0502020204030204"/>
            </a:endParaRPr>
          </a:p>
        </p:txBody>
      </p:sp>
      <p:sp>
        <p:nvSpPr>
          <p:cNvPr id="11" name="Oval 10">
            <a:extLst>
              <a:ext uri="{FF2B5EF4-FFF2-40B4-BE49-F238E27FC236}">
                <a16:creationId xmlns:a16="http://schemas.microsoft.com/office/drawing/2014/main" id="{895F8EEC-F8BF-46FD-B100-A698E0D355C1}"/>
              </a:ext>
            </a:extLst>
          </p:cNvPr>
          <p:cNvSpPr/>
          <p:nvPr/>
        </p:nvSpPr>
        <p:spPr>
          <a:xfrm>
            <a:off x="7463327" y="1887869"/>
            <a:ext cx="1080900" cy="1080900"/>
          </a:xfrm>
          <a:prstGeom prst="ellipse">
            <a:avLst/>
          </a:prstGeom>
          <a:solidFill>
            <a:sysClr val="window" lastClr="FFFFFF"/>
          </a:solidFill>
          <a:ln w="12700" cap="flat" cmpd="sng" algn="ctr">
            <a:noFill/>
            <a:prstDash val="solid"/>
            <a:miter lim="800000"/>
          </a:ln>
          <a:effectLst/>
        </p:spPr>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defTabSz="1218956" fontAlgn="auto">
              <a:spcBef>
                <a:spcPts val="0"/>
              </a:spcBef>
              <a:spcAft>
                <a:spcPts val="0"/>
              </a:spcAft>
              <a:defRPr/>
            </a:pPr>
            <a:endParaRPr lang="en-IN">
              <a:solidFill>
                <a:prstClr val="white"/>
              </a:solidFill>
              <a:latin typeface="Calibri" panose="020F0502020204030204"/>
            </a:endParaRPr>
          </a:p>
        </p:txBody>
      </p:sp>
      <p:sp>
        <p:nvSpPr>
          <p:cNvPr id="12" name="Oval 11">
            <a:extLst>
              <a:ext uri="{FF2B5EF4-FFF2-40B4-BE49-F238E27FC236}">
                <a16:creationId xmlns:a16="http://schemas.microsoft.com/office/drawing/2014/main" id="{F517630C-AC23-465C-800A-9BDEEC9DE1D1}"/>
              </a:ext>
            </a:extLst>
          </p:cNvPr>
          <p:cNvSpPr/>
          <p:nvPr/>
        </p:nvSpPr>
        <p:spPr>
          <a:xfrm>
            <a:off x="8154549" y="3850117"/>
            <a:ext cx="1080900" cy="1080900"/>
          </a:xfrm>
          <a:prstGeom prst="ellipse">
            <a:avLst/>
          </a:prstGeom>
          <a:solidFill>
            <a:sysClr val="window" lastClr="FFFFFF"/>
          </a:solidFill>
          <a:ln w="12700" cap="flat" cmpd="sng" algn="ctr">
            <a:noFill/>
            <a:prstDash val="solid"/>
            <a:miter lim="800000"/>
          </a:ln>
          <a:effectLst/>
        </p:spPr>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defTabSz="1218956" fontAlgn="auto">
              <a:spcBef>
                <a:spcPts val="0"/>
              </a:spcBef>
              <a:spcAft>
                <a:spcPts val="0"/>
              </a:spcAft>
              <a:defRPr/>
            </a:pPr>
            <a:endParaRPr lang="en-IN">
              <a:solidFill>
                <a:prstClr val="white"/>
              </a:solidFill>
              <a:latin typeface="Calibri" panose="020F0502020204030204"/>
            </a:endParaRPr>
          </a:p>
        </p:txBody>
      </p:sp>
      <p:sp>
        <p:nvSpPr>
          <p:cNvPr id="13" name="Oval 12">
            <a:extLst>
              <a:ext uri="{FF2B5EF4-FFF2-40B4-BE49-F238E27FC236}">
                <a16:creationId xmlns:a16="http://schemas.microsoft.com/office/drawing/2014/main" id="{95BE6D30-9126-4579-91CD-2F7364EB8966}"/>
              </a:ext>
            </a:extLst>
          </p:cNvPr>
          <p:cNvSpPr/>
          <p:nvPr/>
        </p:nvSpPr>
        <p:spPr>
          <a:xfrm>
            <a:off x="2877314" y="3850117"/>
            <a:ext cx="1080900" cy="1080900"/>
          </a:xfrm>
          <a:prstGeom prst="ellipse">
            <a:avLst/>
          </a:prstGeom>
          <a:solidFill>
            <a:sysClr val="window" lastClr="FFFFFF"/>
          </a:solidFill>
          <a:ln w="12700" cap="flat" cmpd="sng" algn="ctr">
            <a:noFill/>
            <a:prstDash val="solid"/>
            <a:miter lim="800000"/>
          </a:ln>
          <a:effectLst/>
        </p:spPr>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defTabSz="1218956" fontAlgn="auto">
              <a:spcBef>
                <a:spcPts val="0"/>
              </a:spcBef>
              <a:spcAft>
                <a:spcPts val="0"/>
              </a:spcAft>
              <a:defRPr/>
            </a:pPr>
            <a:endParaRPr lang="en-IN">
              <a:solidFill>
                <a:prstClr val="white"/>
              </a:solidFill>
              <a:latin typeface="Calibri" panose="020F0502020204030204"/>
            </a:endParaRPr>
          </a:p>
        </p:txBody>
      </p:sp>
      <p:sp>
        <p:nvSpPr>
          <p:cNvPr id="14" name="Oval 13">
            <a:extLst>
              <a:ext uri="{FF2B5EF4-FFF2-40B4-BE49-F238E27FC236}">
                <a16:creationId xmlns:a16="http://schemas.microsoft.com/office/drawing/2014/main" id="{EDD2889F-3341-4478-AD97-EAF332DCBD0A}"/>
              </a:ext>
            </a:extLst>
          </p:cNvPr>
          <p:cNvSpPr/>
          <p:nvPr/>
        </p:nvSpPr>
        <p:spPr>
          <a:xfrm>
            <a:off x="3513885" y="1887869"/>
            <a:ext cx="1080900" cy="1080900"/>
          </a:xfrm>
          <a:prstGeom prst="ellipse">
            <a:avLst/>
          </a:prstGeom>
          <a:solidFill>
            <a:sysClr val="window" lastClr="FFFFFF"/>
          </a:solidFill>
          <a:ln w="12700" cap="flat" cmpd="sng" algn="ctr">
            <a:noFill/>
            <a:prstDash val="solid"/>
            <a:miter lim="800000"/>
          </a:ln>
          <a:effectLst/>
        </p:spPr>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defTabSz="1218956" fontAlgn="auto">
              <a:spcBef>
                <a:spcPts val="0"/>
              </a:spcBef>
              <a:spcAft>
                <a:spcPts val="0"/>
              </a:spcAft>
              <a:defRPr/>
            </a:pPr>
            <a:endParaRPr lang="en-IN">
              <a:solidFill>
                <a:prstClr val="white"/>
              </a:solidFill>
              <a:latin typeface="Calibri" panose="020F0502020204030204"/>
            </a:endParaRPr>
          </a:p>
        </p:txBody>
      </p:sp>
      <p:sp>
        <p:nvSpPr>
          <p:cNvPr id="15" name="Oval 14">
            <a:extLst>
              <a:ext uri="{FF2B5EF4-FFF2-40B4-BE49-F238E27FC236}">
                <a16:creationId xmlns:a16="http://schemas.microsoft.com/office/drawing/2014/main" id="{B1F3C9BA-F492-488A-84E7-5F3CB6C0D2BC}"/>
              </a:ext>
            </a:extLst>
          </p:cNvPr>
          <p:cNvSpPr/>
          <p:nvPr/>
        </p:nvSpPr>
        <p:spPr>
          <a:xfrm>
            <a:off x="5803052" y="4138294"/>
            <a:ext cx="504545" cy="504545"/>
          </a:xfrm>
          <a:prstGeom prst="ellipse">
            <a:avLst/>
          </a:prstGeom>
          <a:solidFill>
            <a:srgbClr val="A5A5A5"/>
          </a:solidFill>
          <a:ln w="12700" cap="flat" cmpd="sng" algn="ctr">
            <a:noFill/>
            <a:prstDash val="solid"/>
            <a:miter lim="800000"/>
          </a:ln>
          <a:effectLst/>
        </p:spPr>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defTabSz="1218956" fontAlgn="auto">
              <a:spcBef>
                <a:spcPts val="0"/>
              </a:spcBef>
              <a:spcAft>
                <a:spcPts val="0"/>
              </a:spcAft>
              <a:defRPr/>
            </a:pPr>
            <a:endParaRPr lang="en-IN">
              <a:solidFill>
                <a:prstClr val="white"/>
              </a:solidFill>
              <a:latin typeface="Calibri" panose="020F0502020204030204"/>
            </a:endParaRPr>
          </a:p>
        </p:txBody>
      </p:sp>
      <p:grpSp>
        <p:nvGrpSpPr>
          <p:cNvPr id="16" name="Group 15">
            <a:extLst>
              <a:ext uri="{FF2B5EF4-FFF2-40B4-BE49-F238E27FC236}">
                <a16:creationId xmlns:a16="http://schemas.microsoft.com/office/drawing/2014/main" id="{3D5A9614-B837-41A1-8669-41A99EC566D0}"/>
              </a:ext>
            </a:extLst>
          </p:cNvPr>
          <p:cNvGrpSpPr/>
          <p:nvPr/>
        </p:nvGrpSpPr>
        <p:grpSpPr>
          <a:xfrm>
            <a:off x="5808721" y="4284977"/>
            <a:ext cx="856375" cy="2105503"/>
            <a:chOff x="261938" y="1273175"/>
            <a:chExt cx="1979614" cy="4867128"/>
          </a:xfrm>
        </p:grpSpPr>
        <p:sp>
          <p:nvSpPr>
            <p:cNvPr id="17" name="Freeform 16">
              <a:extLst>
                <a:ext uri="{FF2B5EF4-FFF2-40B4-BE49-F238E27FC236}">
                  <a16:creationId xmlns:a16="http://schemas.microsoft.com/office/drawing/2014/main" id="{15734006-9A40-4DCC-8880-1E4F802B71E3}"/>
                </a:ext>
              </a:extLst>
            </p:cNvPr>
            <p:cNvSpPr>
              <a:spLocks/>
            </p:cNvSpPr>
            <p:nvPr/>
          </p:nvSpPr>
          <p:spPr bwMode="auto">
            <a:xfrm>
              <a:off x="777876" y="4179888"/>
              <a:ext cx="1165225" cy="1501775"/>
            </a:xfrm>
            <a:custGeom>
              <a:avLst/>
              <a:gdLst>
                <a:gd name="T0" fmla="*/ 22 w 734"/>
                <a:gd name="T1" fmla="*/ 0 h 946"/>
                <a:gd name="T2" fmla="*/ 734 w 734"/>
                <a:gd name="T3" fmla="*/ 176 h 946"/>
                <a:gd name="T4" fmla="*/ 697 w 734"/>
                <a:gd name="T5" fmla="*/ 946 h 946"/>
                <a:gd name="T6" fmla="*/ 0 w 734"/>
                <a:gd name="T7" fmla="*/ 636 h 946"/>
                <a:gd name="T8" fmla="*/ 22 w 734"/>
                <a:gd name="T9" fmla="*/ 0 h 946"/>
              </a:gdLst>
              <a:ahLst/>
              <a:cxnLst>
                <a:cxn ang="0">
                  <a:pos x="T0" y="T1"/>
                </a:cxn>
                <a:cxn ang="0">
                  <a:pos x="T2" y="T3"/>
                </a:cxn>
                <a:cxn ang="0">
                  <a:pos x="T4" y="T5"/>
                </a:cxn>
                <a:cxn ang="0">
                  <a:pos x="T6" y="T7"/>
                </a:cxn>
                <a:cxn ang="0">
                  <a:pos x="T8" y="T9"/>
                </a:cxn>
              </a:cxnLst>
              <a:rect l="0" t="0" r="r" b="b"/>
              <a:pathLst>
                <a:path w="734" h="946">
                  <a:moveTo>
                    <a:pt x="22" y="0"/>
                  </a:moveTo>
                  <a:lnTo>
                    <a:pt x="734" y="176"/>
                  </a:lnTo>
                  <a:lnTo>
                    <a:pt x="697" y="946"/>
                  </a:lnTo>
                  <a:lnTo>
                    <a:pt x="0" y="636"/>
                  </a:lnTo>
                  <a:lnTo>
                    <a:pt x="22" y="0"/>
                  </a:lnTo>
                  <a:close/>
                </a:path>
              </a:pathLst>
            </a:custGeom>
            <a:solidFill>
              <a:srgbClr val="EDDDA1"/>
            </a:solidFill>
            <a:ln w="0">
              <a:noFill/>
              <a:prstDash val="solid"/>
              <a:round/>
              <a:headEnd/>
              <a:tailEnd/>
            </a:ln>
          </p:spPr>
          <p:txBody>
            <a:bodyPr vert="horz" wrap="square" lIns="68599" tIns="34299" rIns="68599" bIns="34299"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defTabSz="1218956" fontAlgn="auto">
                <a:spcBef>
                  <a:spcPts val="0"/>
                </a:spcBef>
                <a:spcAft>
                  <a:spcPts val="0"/>
                </a:spcAft>
                <a:defRPr/>
              </a:pPr>
              <a:endParaRPr lang="en-IN" sz="1800">
                <a:solidFill>
                  <a:prstClr val="black"/>
                </a:solidFill>
                <a:latin typeface="Calibri" panose="020F0502020204030204"/>
              </a:endParaRPr>
            </a:p>
          </p:txBody>
        </p:sp>
        <p:sp>
          <p:nvSpPr>
            <p:cNvPr id="18" name="Freeform 17">
              <a:extLst>
                <a:ext uri="{FF2B5EF4-FFF2-40B4-BE49-F238E27FC236}">
                  <a16:creationId xmlns:a16="http://schemas.microsoft.com/office/drawing/2014/main" id="{38479DA4-7652-4410-83EC-0225281A352F}"/>
                </a:ext>
              </a:extLst>
            </p:cNvPr>
            <p:cNvSpPr>
              <a:spLocks/>
            </p:cNvSpPr>
            <p:nvPr/>
          </p:nvSpPr>
          <p:spPr bwMode="auto">
            <a:xfrm>
              <a:off x="261938" y="2862263"/>
              <a:ext cx="663575" cy="1520825"/>
            </a:xfrm>
            <a:custGeom>
              <a:avLst/>
              <a:gdLst>
                <a:gd name="T0" fmla="*/ 74 w 418"/>
                <a:gd name="T1" fmla="*/ 0 h 958"/>
                <a:gd name="T2" fmla="*/ 94 w 418"/>
                <a:gd name="T3" fmla="*/ 0 h 958"/>
                <a:gd name="T4" fmla="*/ 115 w 418"/>
                <a:gd name="T5" fmla="*/ 3 h 958"/>
                <a:gd name="T6" fmla="*/ 137 w 418"/>
                <a:gd name="T7" fmla="*/ 7 h 958"/>
                <a:gd name="T8" fmla="*/ 158 w 418"/>
                <a:gd name="T9" fmla="*/ 14 h 958"/>
                <a:gd name="T10" fmla="*/ 179 w 418"/>
                <a:gd name="T11" fmla="*/ 24 h 958"/>
                <a:gd name="T12" fmla="*/ 199 w 418"/>
                <a:gd name="T13" fmla="*/ 38 h 958"/>
                <a:gd name="T14" fmla="*/ 220 w 418"/>
                <a:gd name="T15" fmla="*/ 55 h 958"/>
                <a:gd name="T16" fmla="*/ 239 w 418"/>
                <a:gd name="T17" fmla="*/ 76 h 958"/>
                <a:gd name="T18" fmla="*/ 257 w 418"/>
                <a:gd name="T19" fmla="*/ 103 h 958"/>
                <a:gd name="T20" fmla="*/ 273 w 418"/>
                <a:gd name="T21" fmla="*/ 134 h 958"/>
                <a:gd name="T22" fmla="*/ 288 w 418"/>
                <a:gd name="T23" fmla="*/ 170 h 958"/>
                <a:gd name="T24" fmla="*/ 301 w 418"/>
                <a:gd name="T25" fmla="*/ 212 h 958"/>
                <a:gd name="T26" fmla="*/ 410 w 418"/>
                <a:gd name="T27" fmla="*/ 631 h 958"/>
                <a:gd name="T28" fmla="*/ 413 w 418"/>
                <a:gd name="T29" fmla="*/ 649 h 958"/>
                <a:gd name="T30" fmla="*/ 415 w 418"/>
                <a:gd name="T31" fmla="*/ 670 h 958"/>
                <a:gd name="T32" fmla="*/ 417 w 418"/>
                <a:gd name="T33" fmla="*/ 694 h 958"/>
                <a:gd name="T34" fmla="*/ 418 w 418"/>
                <a:gd name="T35" fmla="*/ 721 h 958"/>
                <a:gd name="T36" fmla="*/ 418 w 418"/>
                <a:gd name="T37" fmla="*/ 749 h 958"/>
                <a:gd name="T38" fmla="*/ 417 w 418"/>
                <a:gd name="T39" fmla="*/ 777 h 958"/>
                <a:gd name="T40" fmla="*/ 415 w 418"/>
                <a:gd name="T41" fmla="*/ 806 h 958"/>
                <a:gd name="T42" fmla="*/ 412 w 418"/>
                <a:gd name="T43" fmla="*/ 834 h 958"/>
                <a:gd name="T44" fmla="*/ 406 w 418"/>
                <a:gd name="T45" fmla="*/ 861 h 958"/>
                <a:gd name="T46" fmla="*/ 401 w 418"/>
                <a:gd name="T47" fmla="*/ 886 h 958"/>
                <a:gd name="T48" fmla="*/ 394 w 418"/>
                <a:gd name="T49" fmla="*/ 909 h 958"/>
                <a:gd name="T50" fmla="*/ 384 w 418"/>
                <a:gd name="T51" fmla="*/ 928 h 958"/>
                <a:gd name="T52" fmla="*/ 373 w 418"/>
                <a:gd name="T53" fmla="*/ 943 h 958"/>
                <a:gd name="T54" fmla="*/ 361 w 418"/>
                <a:gd name="T55" fmla="*/ 952 h 958"/>
                <a:gd name="T56" fmla="*/ 346 w 418"/>
                <a:gd name="T57" fmla="*/ 958 h 958"/>
                <a:gd name="T58" fmla="*/ 331 w 418"/>
                <a:gd name="T59" fmla="*/ 956 h 958"/>
                <a:gd name="T60" fmla="*/ 315 w 418"/>
                <a:gd name="T61" fmla="*/ 948 h 958"/>
                <a:gd name="T62" fmla="*/ 297 w 418"/>
                <a:gd name="T63" fmla="*/ 935 h 958"/>
                <a:gd name="T64" fmla="*/ 279 w 418"/>
                <a:gd name="T65" fmla="*/ 918 h 958"/>
                <a:gd name="T66" fmla="*/ 261 w 418"/>
                <a:gd name="T67" fmla="*/ 897 h 958"/>
                <a:gd name="T68" fmla="*/ 243 w 418"/>
                <a:gd name="T69" fmla="*/ 872 h 958"/>
                <a:gd name="T70" fmla="*/ 225 w 418"/>
                <a:gd name="T71" fmla="*/ 846 h 958"/>
                <a:gd name="T72" fmla="*/ 208 w 418"/>
                <a:gd name="T73" fmla="*/ 817 h 958"/>
                <a:gd name="T74" fmla="*/ 192 w 418"/>
                <a:gd name="T75" fmla="*/ 787 h 958"/>
                <a:gd name="T76" fmla="*/ 176 w 418"/>
                <a:gd name="T77" fmla="*/ 757 h 958"/>
                <a:gd name="T78" fmla="*/ 162 w 418"/>
                <a:gd name="T79" fmla="*/ 727 h 958"/>
                <a:gd name="T80" fmla="*/ 149 w 418"/>
                <a:gd name="T81" fmla="*/ 699 h 958"/>
                <a:gd name="T82" fmla="*/ 138 w 418"/>
                <a:gd name="T83" fmla="*/ 673 h 958"/>
                <a:gd name="T84" fmla="*/ 129 w 418"/>
                <a:gd name="T85" fmla="*/ 648 h 958"/>
                <a:gd name="T86" fmla="*/ 123 w 418"/>
                <a:gd name="T87" fmla="*/ 628 h 958"/>
                <a:gd name="T88" fmla="*/ 118 w 418"/>
                <a:gd name="T89" fmla="*/ 611 h 958"/>
                <a:gd name="T90" fmla="*/ 0 w 418"/>
                <a:gd name="T91" fmla="*/ 10 h 958"/>
                <a:gd name="T92" fmla="*/ 16 w 418"/>
                <a:gd name="T93" fmla="*/ 7 h 958"/>
                <a:gd name="T94" fmla="*/ 34 w 418"/>
                <a:gd name="T95" fmla="*/ 4 h 958"/>
                <a:gd name="T96" fmla="*/ 53 w 418"/>
                <a:gd name="T97" fmla="*/ 1 h 958"/>
                <a:gd name="T98" fmla="*/ 74 w 418"/>
                <a:gd name="T99" fmla="*/ 0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8" h="958">
                  <a:moveTo>
                    <a:pt x="74" y="0"/>
                  </a:moveTo>
                  <a:lnTo>
                    <a:pt x="94" y="0"/>
                  </a:lnTo>
                  <a:lnTo>
                    <a:pt x="115" y="3"/>
                  </a:lnTo>
                  <a:lnTo>
                    <a:pt x="137" y="7"/>
                  </a:lnTo>
                  <a:lnTo>
                    <a:pt x="158" y="14"/>
                  </a:lnTo>
                  <a:lnTo>
                    <a:pt x="179" y="24"/>
                  </a:lnTo>
                  <a:lnTo>
                    <a:pt x="199" y="38"/>
                  </a:lnTo>
                  <a:lnTo>
                    <a:pt x="220" y="55"/>
                  </a:lnTo>
                  <a:lnTo>
                    <a:pt x="239" y="76"/>
                  </a:lnTo>
                  <a:lnTo>
                    <a:pt x="257" y="103"/>
                  </a:lnTo>
                  <a:lnTo>
                    <a:pt x="273" y="134"/>
                  </a:lnTo>
                  <a:lnTo>
                    <a:pt x="288" y="170"/>
                  </a:lnTo>
                  <a:lnTo>
                    <a:pt x="301" y="212"/>
                  </a:lnTo>
                  <a:lnTo>
                    <a:pt x="410" y="631"/>
                  </a:lnTo>
                  <a:lnTo>
                    <a:pt x="413" y="649"/>
                  </a:lnTo>
                  <a:lnTo>
                    <a:pt x="415" y="670"/>
                  </a:lnTo>
                  <a:lnTo>
                    <a:pt x="417" y="694"/>
                  </a:lnTo>
                  <a:lnTo>
                    <a:pt x="418" y="721"/>
                  </a:lnTo>
                  <a:lnTo>
                    <a:pt x="418" y="749"/>
                  </a:lnTo>
                  <a:lnTo>
                    <a:pt x="417" y="777"/>
                  </a:lnTo>
                  <a:lnTo>
                    <a:pt x="415" y="806"/>
                  </a:lnTo>
                  <a:lnTo>
                    <a:pt x="412" y="834"/>
                  </a:lnTo>
                  <a:lnTo>
                    <a:pt x="406" y="861"/>
                  </a:lnTo>
                  <a:lnTo>
                    <a:pt x="401" y="886"/>
                  </a:lnTo>
                  <a:lnTo>
                    <a:pt x="394" y="909"/>
                  </a:lnTo>
                  <a:lnTo>
                    <a:pt x="384" y="928"/>
                  </a:lnTo>
                  <a:lnTo>
                    <a:pt x="373" y="943"/>
                  </a:lnTo>
                  <a:lnTo>
                    <a:pt x="361" y="952"/>
                  </a:lnTo>
                  <a:lnTo>
                    <a:pt x="346" y="958"/>
                  </a:lnTo>
                  <a:lnTo>
                    <a:pt x="331" y="956"/>
                  </a:lnTo>
                  <a:lnTo>
                    <a:pt x="315" y="948"/>
                  </a:lnTo>
                  <a:lnTo>
                    <a:pt x="297" y="935"/>
                  </a:lnTo>
                  <a:lnTo>
                    <a:pt x="279" y="918"/>
                  </a:lnTo>
                  <a:lnTo>
                    <a:pt x="261" y="897"/>
                  </a:lnTo>
                  <a:lnTo>
                    <a:pt x="243" y="872"/>
                  </a:lnTo>
                  <a:lnTo>
                    <a:pt x="225" y="846"/>
                  </a:lnTo>
                  <a:lnTo>
                    <a:pt x="208" y="817"/>
                  </a:lnTo>
                  <a:lnTo>
                    <a:pt x="192" y="787"/>
                  </a:lnTo>
                  <a:lnTo>
                    <a:pt x="176" y="757"/>
                  </a:lnTo>
                  <a:lnTo>
                    <a:pt x="162" y="727"/>
                  </a:lnTo>
                  <a:lnTo>
                    <a:pt x="149" y="699"/>
                  </a:lnTo>
                  <a:lnTo>
                    <a:pt x="138" y="673"/>
                  </a:lnTo>
                  <a:lnTo>
                    <a:pt x="129" y="648"/>
                  </a:lnTo>
                  <a:lnTo>
                    <a:pt x="123" y="628"/>
                  </a:lnTo>
                  <a:lnTo>
                    <a:pt x="118" y="611"/>
                  </a:lnTo>
                  <a:lnTo>
                    <a:pt x="0" y="10"/>
                  </a:lnTo>
                  <a:lnTo>
                    <a:pt x="16" y="7"/>
                  </a:lnTo>
                  <a:lnTo>
                    <a:pt x="34" y="4"/>
                  </a:lnTo>
                  <a:lnTo>
                    <a:pt x="53" y="1"/>
                  </a:lnTo>
                  <a:lnTo>
                    <a:pt x="74" y="0"/>
                  </a:lnTo>
                  <a:close/>
                </a:path>
              </a:pathLst>
            </a:custGeom>
            <a:solidFill>
              <a:srgbClr val="EDDDA1"/>
            </a:solidFill>
            <a:ln w="0">
              <a:noFill/>
              <a:prstDash val="solid"/>
              <a:round/>
              <a:headEnd/>
              <a:tailEnd/>
            </a:ln>
          </p:spPr>
          <p:txBody>
            <a:bodyPr vert="horz" wrap="square" lIns="68599" tIns="34299" rIns="68599" bIns="34299"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defTabSz="1218956" fontAlgn="auto">
                <a:spcBef>
                  <a:spcPts val="0"/>
                </a:spcBef>
                <a:spcAft>
                  <a:spcPts val="0"/>
                </a:spcAft>
                <a:defRPr/>
              </a:pPr>
              <a:endParaRPr lang="en-IN" sz="1800">
                <a:solidFill>
                  <a:prstClr val="black"/>
                </a:solidFill>
                <a:latin typeface="Calibri" panose="020F0502020204030204"/>
              </a:endParaRPr>
            </a:p>
          </p:txBody>
        </p:sp>
        <p:sp>
          <p:nvSpPr>
            <p:cNvPr id="19" name="Freeform 18">
              <a:extLst>
                <a:ext uri="{FF2B5EF4-FFF2-40B4-BE49-F238E27FC236}">
                  <a16:creationId xmlns:a16="http://schemas.microsoft.com/office/drawing/2014/main" id="{06D7283B-284F-408C-B491-3324320CBCE0}"/>
                </a:ext>
              </a:extLst>
            </p:cNvPr>
            <p:cNvSpPr>
              <a:spLocks/>
            </p:cNvSpPr>
            <p:nvPr/>
          </p:nvSpPr>
          <p:spPr bwMode="auto">
            <a:xfrm>
              <a:off x="614364" y="1273175"/>
              <a:ext cx="1627188" cy="3640139"/>
            </a:xfrm>
            <a:custGeom>
              <a:avLst/>
              <a:gdLst>
                <a:gd name="T0" fmla="*/ 142 w 1025"/>
                <a:gd name="T1" fmla="*/ 0 h 2293"/>
                <a:gd name="T2" fmla="*/ 183 w 1025"/>
                <a:gd name="T3" fmla="*/ 10 h 2293"/>
                <a:gd name="T4" fmla="*/ 222 w 1025"/>
                <a:gd name="T5" fmla="*/ 30 h 2293"/>
                <a:gd name="T6" fmla="*/ 254 w 1025"/>
                <a:gd name="T7" fmla="*/ 60 h 2293"/>
                <a:gd name="T8" fmla="*/ 275 w 1025"/>
                <a:gd name="T9" fmla="*/ 100 h 2293"/>
                <a:gd name="T10" fmla="*/ 283 w 1025"/>
                <a:gd name="T11" fmla="*/ 148 h 2293"/>
                <a:gd name="T12" fmla="*/ 293 w 1025"/>
                <a:gd name="T13" fmla="*/ 837 h 2293"/>
                <a:gd name="T14" fmla="*/ 333 w 1025"/>
                <a:gd name="T15" fmla="*/ 814 h 2293"/>
                <a:gd name="T16" fmla="*/ 379 w 1025"/>
                <a:gd name="T17" fmla="*/ 806 h 2293"/>
                <a:gd name="T18" fmla="*/ 424 w 1025"/>
                <a:gd name="T19" fmla="*/ 815 h 2293"/>
                <a:gd name="T20" fmla="*/ 468 w 1025"/>
                <a:gd name="T21" fmla="*/ 836 h 2293"/>
                <a:gd name="T22" fmla="*/ 503 w 1025"/>
                <a:gd name="T23" fmla="*/ 870 h 2293"/>
                <a:gd name="T24" fmla="*/ 526 w 1025"/>
                <a:gd name="T25" fmla="*/ 916 h 2293"/>
                <a:gd name="T26" fmla="*/ 545 w 1025"/>
                <a:gd name="T27" fmla="*/ 920 h 2293"/>
                <a:gd name="T28" fmla="*/ 580 w 1025"/>
                <a:gd name="T29" fmla="*/ 891 h 2293"/>
                <a:gd name="T30" fmla="*/ 622 w 1025"/>
                <a:gd name="T31" fmla="*/ 878 h 2293"/>
                <a:gd name="T32" fmla="*/ 668 w 1025"/>
                <a:gd name="T33" fmla="*/ 880 h 2293"/>
                <a:gd name="T34" fmla="*/ 711 w 1025"/>
                <a:gd name="T35" fmla="*/ 896 h 2293"/>
                <a:gd name="T36" fmla="*/ 750 w 1025"/>
                <a:gd name="T37" fmla="*/ 923 h 2293"/>
                <a:gd name="T38" fmla="*/ 779 w 1025"/>
                <a:gd name="T39" fmla="*/ 962 h 2293"/>
                <a:gd name="T40" fmla="*/ 804 w 1025"/>
                <a:gd name="T41" fmla="*/ 967 h 2293"/>
                <a:gd name="T42" fmla="*/ 843 w 1025"/>
                <a:gd name="T43" fmla="*/ 946 h 2293"/>
                <a:gd name="T44" fmla="*/ 887 w 1025"/>
                <a:gd name="T45" fmla="*/ 942 h 2293"/>
                <a:gd name="T46" fmla="*/ 932 w 1025"/>
                <a:gd name="T47" fmla="*/ 951 h 2293"/>
                <a:gd name="T48" fmla="*/ 973 w 1025"/>
                <a:gd name="T49" fmla="*/ 976 h 2293"/>
                <a:gd name="T50" fmla="*/ 1005 w 1025"/>
                <a:gd name="T51" fmla="*/ 1012 h 2293"/>
                <a:gd name="T52" fmla="*/ 1022 w 1025"/>
                <a:gd name="T53" fmla="*/ 1060 h 2293"/>
                <a:gd name="T54" fmla="*/ 1023 w 1025"/>
                <a:gd name="T55" fmla="*/ 1688 h 2293"/>
                <a:gd name="T56" fmla="*/ 1014 w 1025"/>
                <a:gd name="T57" fmla="*/ 1784 h 2293"/>
                <a:gd name="T58" fmla="*/ 991 w 1025"/>
                <a:gd name="T59" fmla="*/ 1883 h 2293"/>
                <a:gd name="T60" fmla="*/ 958 w 1025"/>
                <a:gd name="T61" fmla="*/ 1978 h 2293"/>
                <a:gd name="T62" fmla="*/ 919 w 1025"/>
                <a:gd name="T63" fmla="*/ 2063 h 2293"/>
                <a:gd name="T64" fmla="*/ 878 w 1025"/>
                <a:gd name="T65" fmla="*/ 2133 h 2293"/>
                <a:gd name="T66" fmla="*/ 827 w 1025"/>
                <a:gd name="T67" fmla="*/ 2194 h 2293"/>
                <a:gd name="T68" fmla="*/ 756 w 1025"/>
                <a:gd name="T69" fmla="*/ 2245 h 2293"/>
                <a:gd name="T70" fmla="*/ 681 w 1025"/>
                <a:gd name="T71" fmla="*/ 2277 h 2293"/>
                <a:gd name="T72" fmla="*/ 603 w 1025"/>
                <a:gd name="T73" fmla="*/ 2291 h 2293"/>
                <a:gd name="T74" fmla="*/ 523 w 1025"/>
                <a:gd name="T75" fmla="*/ 2291 h 2293"/>
                <a:gd name="T76" fmla="*/ 444 w 1025"/>
                <a:gd name="T77" fmla="*/ 2278 h 2293"/>
                <a:gd name="T78" fmla="*/ 369 w 1025"/>
                <a:gd name="T79" fmla="*/ 2254 h 2293"/>
                <a:gd name="T80" fmla="*/ 301 w 1025"/>
                <a:gd name="T81" fmla="*/ 2223 h 2293"/>
                <a:gd name="T82" fmla="*/ 241 w 1025"/>
                <a:gd name="T83" fmla="*/ 2185 h 2293"/>
                <a:gd name="T84" fmla="*/ 193 w 1025"/>
                <a:gd name="T85" fmla="*/ 2144 h 2293"/>
                <a:gd name="T86" fmla="*/ 158 w 1025"/>
                <a:gd name="T87" fmla="*/ 2101 h 2293"/>
                <a:gd name="T88" fmla="*/ 104 w 1025"/>
                <a:gd name="T89" fmla="*/ 2020 h 2293"/>
                <a:gd name="T90" fmla="*/ 59 w 1025"/>
                <a:gd name="T91" fmla="*/ 1949 h 2293"/>
                <a:gd name="T92" fmla="*/ 28 w 1025"/>
                <a:gd name="T93" fmla="*/ 1884 h 2293"/>
                <a:gd name="T94" fmla="*/ 16 w 1025"/>
                <a:gd name="T95" fmla="*/ 1818 h 2293"/>
                <a:gd name="T96" fmla="*/ 2 w 1025"/>
                <a:gd name="T97" fmla="*/ 113 h 2293"/>
                <a:gd name="T98" fmla="*/ 16 w 1025"/>
                <a:gd name="T99" fmla="*/ 64 h 2293"/>
                <a:gd name="T100" fmla="*/ 44 w 1025"/>
                <a:gd name="T101" fmla="*/ 30 h 2293"/>
                <a:gd name="T102" fmla="*/ 79 w 1025"/>
                <a:gd name="T103" fmla="*/ 9 h 2293"/>
                <a:gd name="T104" fmla="*/ 120 w 1025"/>
                <a:gd name="T105" fmla="*/ 0 h 2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25" h="2293">
                  <a:moveTo>
                    <a:pt x="120" y="0"/>
                  </a:moveTo>
                  <a:lnTo>
                    <a:pt x="142" y="0"/>
                  </a:lnTo>
                  <a:lnTo>
                    <a:pt x="162" y="3"/>
                  </a:lnTo>
                  <a:lnTo>
                    <a:pt x="183" y="10"/>
                  </a:lnTo>
                  <a:lnTo>
                    <a:pt x="204" y="18"/>
                  </a:lnTo>
                  <a:lnTo>
                    <a:pt x="222" y="30"/>
                  </a:lnTo>
                  <a:lnTo>
                    <a:pt x="239" y="44"/>
                  </a:lnTo>
                  <a:lnTo>
                    <a:pt x="254" y="60"/>
                  </a:lnTo>
                  <a:lnTo>
                    <a:pt x="265" y="78"/>
                  </a:lnTo>
                  <a:lnTo>
                    <a:pt x="275" y="100"/>
                  </a:lnTo>
                  <a:lnTo>
                    <a:pt x="280" y="123"/>
                  </a:lnTo>
                  <a:lnTo>
                    <a:pt x="283" y="148"/>
                  </a:lnTo>
                  <a:lnTo>
                    <a:pt x="277" y="856"/>
                  </a:lnTo>
                  <a:lnTo>
                    <a:pt x="293" y="837"/>
                  </a:lnTo>
                  <a:lnTo>
                    <a:pt x="312" y="823"/>
                  </a:lnTo>
                  <a:lnTo>
                    <a:pt x="333" y="814"/>
                  </a:lnTo>
                  <a:lnTo>
                    <a:pt x="355" y="808"/>
                  </a:lnTo>
                  <a:lnTo>
                    <a:pt x="379" y="806"/>
                  </a:lnTo>
                  <a:lnTo>
                    <a:pt x="401" y="808"/>
                  </a:lnTo>
                  <a:lnTo>
                    <a:pt x="424" y="815"/>
                  </a:lnTo>
                  <a:lnTo>
                    <a:pt x="447" y="823"/>
                  </a:lnTo>
                  <a:lnTo>
                    <a:pt x="468" y="836"/>
                  </a:lnTo>
                  <a:lnTo>
                    <a:pt x="486" y="852"/>
                  </a:lnTo>
                  <a:lnTo>
                    <a:pt x="503" y="870"/>
                  </a:lnTo>
                  <a:lnTo>
                    <a:pt x="516" y="891"/>
                  </a:lnTo>
                  <a:lnTo>
                    <a:pt x="526" y="916"/>
                  </a:lnTo>
                  <a:lnTo>
                    <a:pt x="531" y="942"/>
                  </a:lnTo>
                  <a:lnTo>
                    <a:pt x="545" y="920"/>
                  </a:lnTo>
                  <a:lnTo>
                    <a:pt x="561" y="904"/>
                  </a:lnTo>
                  <a:lnTo>
                    <a:pt x="580" y="891"/>
                  </a:lnTo>
                  <a:lnTo>
                    <a:pt x="600" y="883"/>
                  </a:lnTo>
                  <a:lnTo>
                    <a:pt x="622" y="878"/>
                  </a:lnTo>
                  <a:lnTo>
                    <a:pt x="644" y="878"/>
                  </a:lnTo>
                  <a:lnTo>
                    <a:pt x="668" y="880"/>
                  </a:lnTo>
                  <a:lnTo>
                    <a:pt x="690" y="886"/>
                  </a:lnTo>
                  <a:lnTo>
                    <a:pt x="711" y="896"/>
                  </a:lnTo>
                  <a:lnTo>
                    <a:pt x="732" y="907"/>
                  </a:lnTo>
                  <a:lnTo>
                    <a:pt x="750" y="923"/>
                  </a:lnTo>
                  <a:lnTo>
                    <a:pt x="766" y="942"/>
                  </a:lnTo>
                  <a:lnTo>
                    <a:pt x="779" y="962"/>
                  </a:lnTo>
                  <a:lnTo>
                    <a:pt x="788" y="985"/>
                  </a:lnTo>
                  <a:lnTo>
                    <a:pt x="804" y="967"/>
                  </a:lnTo>
                  <a:lnTo>
                    <a:pt x="822" y="954"/>
                  </a:lnTo>
                  <a:lnTo>
                    <a:pt x="843" y="946"/>
                  </a:lnTo>
                  <a:lnTo>
                    <a:pt x="865" y="942"/>
                  </a:lnTo>
                  <a:lnTo>
                    <a:pt x="887" y="942"/>
                  </a:lnTo>
                  <a:lnTo>
                    <a:pt x="910" y="945"/>
                  </a:lnTo>
                  <a:lnTo>
                    <a:pt x="932" y="951"/>
                  </a:lnTo>
                  <a:lnTo>
                    <a:pt x="953" y="962"/>
                  </a:lnTo>
                  <a:lnTo>
                    <a:pt x="973" y="976"/>
                  </a:lnTo>
                  <a:lnTo>
                    <a:pt x="990" y="993"/>
                  </a:lnTo>
                  <a:lnTo>
                    <a:pt x="1005" y="1012"/>
                  </a:lnTo>
                  <a:lnTo>
                    <a:pt x="1015" y="1034"/>
                  </a:lnTo>
                  <a:lnTo>
                    <a:pt x="1022" y="1060"/>
                  </a:lnTo>
                  <a:lnTo>
                    <a:pt x="1025" y="1087"/>
                  </a:lnTo>
                  <a:lnTo>
                    <a:pt x="1023" y="1688"/>
                  </a:lnTo>
                  <a:lnTo>
                    <a:pt x="1021" y="1735"/>
                  </a:lnTo>
                  <a:lnTo>
                    <a:pt x="1014" y="1784"/>
                  </a:lnTo>
                  <a:lnTo>
                    <a:pt x="1004" y="1833"/>
                  </a:lnTo>
                  <a:lnTo>
                    <a:pt x="991" y="1883"/>
                  </a:lnTo>
                  <a:lnTo>
                    <a:pt x="976" y="1931"/>
                  </a:lnTo>
                  <a:lnTo>
                    <a:pt x="958" y="1978"/>
                  </a:lnTo>
                  <a:lnTo>
                    <a:pt x="940" y="2023"/>
                  </a:lnTo>
                  <a:lnTo>
                    <a:pt x="919" y="2063"/>
                  </a:lnTo>
                  <a:lnTo>
                    <a:pt x="899" y="2101"/>
                  </a:lnTo>
                  <a:lnTo>
                    <a:pt x="878" y="2133"/>
                  </a:lnTo>
                  <a:lnTo>
                    <a:pt x="857" y="2159"/>
                  </a:lnTo>
                  <a:lnTo>
                    <a:pt x="827" y="2194"/>
                  </a:lnTo>
                  <a:lnTo>
                    <a:pt x="792" y="2221"/>
                  </a:lnTo>
                  <a:lnTo>
                    <a:pt x="756" y="2245"/>
                  </a:lnTo>
                  <a:lnTo>
                    <a:pt x="720" y="2263"/>
                  </a:lnTo>
                  <a:lnTo>
                    <a:pt x="681" y="2277"/>
                  </a:lnTo>
                  <a:lnTo>
                    <a:pt x="642" y="2285"/>
                  </a:lnTo>
                  <a:lnTo>
                    <a:pt x="603" y="2291"/>
                  </a:lnTo>
                  <a:lnTo>
                    <a:pt x="562" y="2293"/>
                  </a:lnTo>
                  <a:lnTo>
                    <a:pt x="523" y="2291"/>
                  </a:lnTo>
                  <a:lnTo>
                    <a:pt x="483" y="2285"/>
                  </a:lnTo>
                  <a:lnTo>
                    <a:pt x="444" y="2278"/>
                  </a:lnTo>
                  <a:lnTo>
                    <a:pt x="406" y="2267"/>
                  </a:lnTo>
                  <a:lnTo>
                    <a:pt x="369" y="2254"/>
                  </a:lnTo>
                  <a:lnTo>
                    <a:pt x="334" y="2239"/>
                  </a:lnTo>
                  <a:lnTo>
                    <a:pt x="301" y="2223"/>
                  </a:lnTo>
                  <a:lnTo>
                    <a:pt x="270" y="2204"/>
                  </a:lnTo>
                  <a:lnTo>
                    <a:pt x="241" y="2185"/>
                  </a:lnTo>
                  <a:lnTo>
                    <a:pt x="215" y="2165"/>
                  </a:lnTo>
                  <a:lnTo>
                    <a:pt x="193" y="2144"/>
                  </a:lnTo>
                  <a:lnTo>
                    <a:pt x="174" y="2122"/>
                  </a:lnTo>
                  <a:lnTo>
                    <a:pt x="158" y="2101"/>
                  </a:lnTo>
                  <a:lnTo>
                    <a:pt x="130" y="2059"/>
                  </a:lnTo>
                  <a:lnTo>
                    <a:pt x="104" y="2020"/>
                  </a:lnTo>
                  <a:lnTo>
                    <a:pt x="80" y="1983"/>
                  </a:lnTo>
                  <a:lnTo>
                    <a:pt x="59" y="1949"/>
                  </a:lnTo>
                  <a:lnTo>
                    <a:pt x="41" y="1916"/>
                  </a:lnTo>
                  <a:lnTo>
                    <a:pt x="28" y="1884"/>
                  </a:lnTo>
                  <a:lnTo>
                    <a:pt x="19" y="1851"/>
                  </a:lnTo>
                  <a:lnTo>
                    <a:pt x="16" y="1818"/>
                  </a:lnTo>
                  <a:lnTo>
                    <a:pt x="0" y="143"/>
                  </a:lnTo>
                  <a:lnTo>
                    <a:pt x="2" y="113"/>
                  </a:lnTo>
                  <a:lnTo>
                    <a:pt x="7" y="87"/>
                  </a:lnTo>
                  <a:lnTo>
                    <a:pt x="16" y="64"/>
                  </a:lnTo>
                  <a:lnTo>
                    <a:pt x="29" y="45"/>
                  </a:lnTo>
                  <a:lnTo>
                    <a:pt x="44" y="30"/>
                  </a:lnTo>
                  <a:lnTo>
                    <a:pt x="61" y="17"/>
                  </a:lnTo>
                  <a:lnTo>
                    <a:pt x="79" y="9"/>
                  </a:lnTo>
                  <a:lnTo>
                    <a:pt x="99" y="3"/>
                  </a:lnTo>
                  <a:lnTo>
                    <a:pt x="120" y="0"/>
                  </a:lnTo>
                  <a:close/>
                </a:path>
              </a:pathLst>
            </a:custGeom>
            <a:solidFill>
              <a:srgbClr val="EDDDA1"/>
            </a:solidFill>
            <a:ln w="0">
              <a:noFill/>
              <a:prstDash val="solid"/>
              <a:round/>
              <a:headEnd/>
              <a:tailEnd/>
            </a:ln>
          </p:spPr>
          <p:txBody>
            <a:bodyPr vert="horz" wrap="square" lIns="68599" tIns="34299" rIns="68599" bIns="34299"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defTabSz="1218956" fontAlgn="auto">
                <a:spcBef>
                  <a:spcPts val="0"/>
                </a:spcBef>
                <a:spcAft>
                  <a:spcPts val="0"/>
                </a:spcAft>
                <a:defRPr/>
              </a:pPr>
              <a:endParaRPr lang="en-IN" sz="1800">
                <a:solidFill>
                  <a:prstClr val="black"/>
                </a:solidFill>
                <a:latin typeface="Calibri" panose="020F0502020204030204"/>
              </a:endParaRPr>
            </a:p>
          </p:txBody>
        </p:sp>
        <p:sp>
          <p:nvSpPr>
            <p:cNvPr id="20" name="Freeform 19">
              <a:extLst>
                <a:ext uri="{FF2B5EF4-FFF2-40B4-BE49-F238E27FC236}">
                  <a16:creationId xmlns:a16="http://schemas.microsoft.com/office/drawing/2014/main" id="{B624B945-3083-47A1-A3A9-1824D095F4A8}"/>
                </a:ext>
              </a:extLst>
            </p:cNvPr>
            <p:cNvSpPr>
              <a:spLocks noEditPoints="1"/>
            </p:cNvSpPr>
            <p:nvPr/>
          </p:nvSpPr>
          <p:spPr bwMode="auto">
            <a:xfrm>
              <a:off x="1054101" y="2593975"/>
              <a:ext cx="831850" cy="577850"/>
            </a:xfrm>
            <a:custGeom>
              <a:avLst/>
              <a:gdLst>
                <a:gd name="T0" fmla="*/ 506 w 524"/>
                <a:gd name="T1" fmla="*/ 138 h 364"/>
                <a:gd name="T2" fmla="*/ 516 w 524"/>
                <a:gd name="T3" fmla="*/ 146 h 364"/>
                <a:gd name="T4" fmla="*/ 523 w 524"/>
                <a:gd name="T5" fmla="*/ 170 h 364"/>
                <a:gd name="T6" fmla="*/ 522 w 524"/>
                <a:gd name="T7" fmla="*/ 233 h 364"/>
                <a:gd name="T8" fmla="*/ 521 w 524"/>
                <a:gd name="T9" fmla="*/ 291 h 364"/>
                <a:gd name="T10" fmla="*/ 520 w 524"/>
                <a:gd name="T11" fmla="*/ 335 h 364"/>
                <a:gd name="T12" fmla="*/ 519 w 524"/>
                <a:gd name="T13" fmla="*/ 360 h 364"/>
                <a:gd name="T14" fmla="*/ 519 w 524"/>
                <a:gd name="T15" fmla="*/ 360 h 364"/>
                <a:gd name="T16" fmla="*/ 516 w 524"/>
                <a:gd name="T17" fmla="*/ 338 h 364"/>
                <a:gd name="T18" fmla="*/ 513 w 524"/>
                <a:gd name="T19" fmla="*/ 297 h 364"/>
                <a:gd name="T20" fmla="*/ 508 w 524"/>
                <a:gd name="T21" fmla="*/ 244 h 364"/>
                <a:gd name="T22" fmla="*/ 504 w 524"/>
                <a:gd name="T23" fmla="*/ 185 h 364"/>
                <a:gd name="T24" fmla="*/ 498 w 524"/>
                <a:gd name="T25" fmla="*/ 125 h 364"/>
                <a:gd name="T26" fmla="*/ 249 w 524"/>
                <a:gd name="T27" fmla="*/ 84 h 364"/>
                <a:gd name="T28" fmla="*/ 267 w 524"/>
                <a:gd name="T29" fmla="*/ 90 h 364"/>
                <a:gd name="T30" fmla="*/ 266 w 524"/>
                <a:gd name="T31" fmla="*/ 155 h 364"/>
                <a:gd name="T32" fmla="*/ 265 w 524"/>
                <a:gd name="T33" fmla="*/ 221 h 364"/>
                <a:gd name="T34" fmla="*/ 265 w 524"/>
                <a:gd name="T35" fmla="*/ 278 h 364"/>
                <a:gd name="T36" fmla="*/ 264 w 524"/>
                <a:gd name="T37" fmla="*/ 324 h 364"/>
                <a:gd name="T38" fmla="*/ 264 w 524"/>
                <a:gd name="T39" fmla="*/ 349 h 364"/>
                <a:gd name="T40" fmla="*/ 263 w 524"/>
                <a:gd name="T41" fmla="*/ 349 h 364"/>
                <a:gd name="T42" fmla="*/ 260 w 524"/>
                <a:gd name="T43" fmla="*/ 322 h 364"/>
                <a:gd name="T44" fmla="*/ 256 w 524"/>
                <a:gd name="T45" fmla="*/ 276 h 364"/>
                <a:gd name="T46" fmla="*/ 251 w 524"/>
                <a:gd name="T47" fmla="*/ 217 h 364"/>
                <a:gd name="T48" fmla="*/ 246 w 524"/>
                <a:gd name="T49" fmla="*/ 152 h 364"/>
                <a:gd name="T50" fmla="*/ 241 w 524"/>
                <a:gd name="T51" fmla="*/ 88 h 364"/>
                <a:gd name="T52" fmla="*/ 24 w 524"/>
                <a:gd name="T53" fmla="*/ 0 h 364"/>
                <a:gd name="T54" fmla="*/ 23 w 524"/>
                <a:gd name="T55" fmla="*/ 58 h 364"/>
                <a:gd name="T56" fmla="*/ 20 w 524"/>
                <a:gd name="T57" fmla="*/ 125 h 364"/>
                <a:gd name="T58" fmla="*/ 17 w 524"/>
                <a:gd name="T59" fmla="*/ 189 h 364"/>
                <a:gd name="T60" fmla="*/ 15 w 524"/>
                <a:gd name="T61" fmla="*/ 247 h 364"/>
                <a:gd name="T62" fmla="*/ 13 w 524"/>
                <a:gd name="T63" fmla="*/ 292 h 364"/>
                <a:gd name="T64" fmla="*/ 12 w 524"/>
                <a:gd name="T65" fmla="*/ 318 h 364"/>
                <a:gd name="T66" fmla="*/ 12 w 524"/>
                <a:gd name="T67" fmla="*/ 317 h 364"/>
                <a:gd name="T68" fmla="*/ 11 w 524"/>
                <a:gd name="T69" fmla="*/ 291 h 364"/>
                <a:gd name="T70" fmla="*/ 9 w 524"/>
                <a:gd name="T71" fmla="*/ 247 h 364"/>
                <a:gd name="T72" fmla="*/ 6 w 524"/>
                <a:gd name="T73" fmla="*/ 191 h 364"/>
                <a:gd name="T74" fmla="*/ 3 w 524"/>
                <a:gd name="T75" fmla="*/ 130 h 364"/>
                <a:gd name="T76" fmla="*/ 1 w 524"/>
                <a:gd name="T77" fmla="*/ 72 h 364"/>
                <a:gd name="T78" fmla="*/ 0 w 524"/>
                <a:gd name="T79" fmla="*/ 24 h 364"/>
                <a:gd name="T80" fmla="*/ 1 w 524"/>
                <a:gd name="T81" fmla="*/ 24 h 364"/>
                <a:gd name="T82" fmla="*/ 2 w 524"/>
                <a:gd name="T83" fmla="*/ 21 h 364"/>
                <a:gd name="T84" fmla="*/ 24 w 524"/>
                <a:gd name="T85"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24" h="364">
                  <a:moveTo>
                    <a:pt x="498" y="125"/>
                  </a:moveTo>
                  <a:lnTo>
                    <a:pt x="506" y="138"/>
                  </a:lnTo>
                  <a:lnTo>
                    <a:pt x="511" y="153"/>
                  </a:lnTo>
                  <a:lnTo>
                    <a:pt x="516" y="146"/>
                  </a:lnTo>
                  <a:lnTo>
                    <a:pt x="524" y="138"/>
                  </a:lnTo>
                  <a:lnTo>
                    <a:pt x="523" y="170"/>
                  </a:lnTo>
                  <a:lnTo>
                    <a:pt x="523" y="202"/>
                  </a:lnTo>
                  <a:lnTo>
                    <a:pt x="522" y="233"/>
                  </a:lnTo>
                  <a:lnTo>
                    <a:pt x="521" y="263"/>
                  </a:lnTo>
                  <a:lnTo>
                    <a:pt x="521" y="291"/>
                  </a:lnTo>
                  <a:lnTo>
                    <a:pt x="520" y="315"/>
                  </a:lnTo>
                  <a:lnTo>
                    <a:pt x="520" y="335"/>
                  </a:lnTo>
                  <a:lnTo>
                    <a:pt x="520" y="351"/>
                  </a:lnTo>
                  <a:lnTo>
                    <a:pt x="519" y="360"/>
                  </a:lnTo>
                  <a:lnTo>
                    <a:pt x="519" y="364"/>
                  </a:lnTo>
                  <a:lnTo>
                    <a:pt x="519" y="360"/>
                  </a:lnTo>
                  <a:lnTo>
                    <a:pt x="518" y="352"/>
                  </a:lnTo>
                  <a:lnTo>
                    <a:pt x="516" y="338"/>
                  </a:lnTo>
                  <a:lnTo>
                    <a:pt x="515" y="319"/>
                  </a:lnTo>
                  <a:lnTo>
                    <a:pt x="513" y="297"/>
                  </a:lnTo>
                  <a:lnTo>
                    <a:pt x="511" y="272"/>
                  </a:lnTo>
                  <a:lnTo>
                    <a:pt x="508" y="244"/>
                  </a:lnTo>
                  <a:lnTo>
                    <a:pt x="506" y="215"/>
                  </a:lnTo>
                  <a:lnTo>
                    <a:pt x="504" y="185"/>
                  </a:lnTo>
                  <a:lnTo>
                    <a:pt x="500" y="154"/>
                  </a:lnTo>
                  <a:lnTo>
                    <a:pt x="498" y="125"/>
                  </a:lnTo>
                  <a:close/>
                  <a:moveTo>
                    <a:pt x="239" y="59"/>
                  </a:moveTo>
                  <a:lnTo>
                    <a:pt x="249" y="84"/>
                  </a:lnTo>
                  <a:lnTo>
                    <a:pt x="254" y="110"/>
                  </a:lnTo>
                  <a:lnTo>
                    <a:pt x="267" y="90"/>
                  </a:lnTo>
                  <a:lnTo>
                    <a:pt x="266" y="122"/>
                  </a:lnTo>
                  <a:lnTo>
                    <a:pt x="266" y="155"/>
                  </a:lnTo>
                  <a:lnTo>
                    <a:pt x="266" y="189"/>
                  </a:lnTo>
                  <a:lnTo>
                    <a:pt x="265" y="221"/>
                  </a:lnTo>
                  <a:lnTo>
                    <a:pt x="265" y="250"/>
                  </a:lnTo>
                  <a:lnTo>
                    <a:pt x="265" y="278"/>
                  </a:lnTo>
                  <a:lnTo>
                    <a:pt x="264" y="303"/>
                  </a:lnTo>
                  <a:lnTo>
                    <a:pt x="264" y="324"/>
                  </a:lnTo>
                  <a:lnTo>
                    <a:pt x="264" y="339"/>
                  </a:lnTo>
                  <a:lnTo>
                    <a:pt x="264" y="349"/>
                  </a:lnTo>
                  <a:lnTo>
                    <a:pt x="264" y="353"/>
                  </a:lnTo>
                  <a:lnTo>
                    <a:pt x="263" y="349"/>
                  </a:lnTo>
                  <a:lnTo>
                    <a:pt x="262" y="339"/>
                  </a:lnTo>
                  <a:lnTo>
                    <a:pt x="260" y="322"/>
                  </a:lnTo>
                  <a:lnTo>
                    <a:pt x="258" y="302"/>
                  </a:lnTo>
                  <a:lnTo>
                    <a:pt x="256" y="276"/>
                  </a:lnTo>
                  <a:lnTo>
                    <a:pt x="254" y="248"/>
                  </a:lnTo>
                  <a:lnTo>
                    <a:pt x="251" y="217"/>
                  </a:lnTo>
                  <a:lnTo>
                    <a:pt x="249" y="185"/>
                  </a:lnTo>
                  <a:lnTo>
                    <a:pt x="246" y="152"/>
                  </a:lnTo>
                  <a:lnTo>
                    <a:pt x="243" y="120"/>
                  </a:lnTo>
                  <a:lnTo>
                    <a:pt x="241" y="88"/>
                  </a:lnTo>
                  <a:lnTo>
                    <a:pt x="239" y="59"/>
                  </a:lnTo>
                  <a:close/>
                  <a:moveTo>
                    <a:pt x="24" y="0"/>
                  </a:moveTo>
                  <a:lnTo>
                    <a:pt x="23" y="27"/>
                  </a:lnTo>
                  <a:lnTo>
                    <a:pt x="23" y="58"/>
                  </a:lnTo>
                  <a:lnTo>
                    <a:pt x="22" y="91"/>
                  </a:lnTo>
                  <a:lnTo>
                    <a:pt x="20" y="125"/>
                  </a:lnTo>
                  <a:lnTo>
                    <a:pt x="18" y="158"/>
                  </a:lnTo>
                  <a:lnTo>
                    <a:pt x="17" y="189"/>
                  </a:lnTo>
                  <a:lnTo>
                    <a:pt x="16" y="220"/>
                  </a:lnTo>
                  <a:lnTo>
                    <a:pt x="15" y="247"/>
                  </a:lnTo>
                  <a:lnTo>
                    <a:pt x="14" y="272"/>
                  </a:lnTo>
                  <a:lnTo>
                    <a:pt x="13" y="292"/>
                  </a:lnTo>
                  <a:lnTo>
                    <a:pt x="13" y="307"/>
                  </a:lnTo>
                  <a:lnTo>
                    <a:pt x="12" y="318"/>
                  </a:lnTo>
                  <a:lnTo>
                    <a:pt x="12" y="321"/>
                  </a:lnTo>
                  <a:lnTo>
                    <a:pt x="12" y="317"/>
                  </a:lnTo>
                  <a:lnTo>
                    <a:pt x="12" y="307"/>
                  </a:lnTo>
                  <a:lnTo>
                    <a:pt x="11" y="291"/>
                  </a:lnTo>
                  <a:lnTo>
                    <a:pt x="10" y="271"/>
                  </a:lnTo>
                  <a:lnTo>
                    <a:pt x="9" y="247"/>
                  </a:lnTo>
                  <a:lnTo>
                    <a:pt x="8" y="220"/>
                  </a:lnTo>
                  <a:lnTo>
                    <a:pt x="6" y="191"/>
                  </a:lnTo>
                  <a:lnTo>
                    <a:pt x="4" y="161"/>
                  </a:lnTo>
                  <a:lnTo>
                    <a:pt x="3" y="130"/>
                  </a:lnTo>
                  <a:lnTo>
                    <a:pt x="2" y="100"/>
                  </a:lnTo>
                  <a:lnTo>
                    <a:pt x="1" y="72"/>
                  </a:lnTo>
                  <a:lnTo>
                    <a:pt x="1" y="47"/>
                  </a:lnTo>
                  <a:lnTo>
                    <a:pt x="0" y="24"/>
                  </a:lnTo>
                  <a:lnTo>
                    <a:pt x="0" y="24"/>
                  </a:lnTo>
                  <a:lnTo>
                    <a:pt x="1" y="24"/>
                  </a:lnTo>
                  <a:lnTo>
                    <a:pt x="1" y="23"/>
                  </a:lnTo>
                  <a:lnTo>
                    <a:pt x="2" y="21"/>
                  </a:lnTo>
                  <a:lnTo>
                    <a:pt x="13" y="9"/>
                  </a:lnTo>
                  <a:lnTo>
                    <a:pt x="24" y="0"/>
                  </a:lnTo>
                  <a:close/>
                </a:path>
              </a:pathLst>
            </a:custGeom>
            <a:solidFill>
              <a:srgbClr val="D1C371"/>
            </a:solidFill>
            <a:ln w="0">
              <a:noFill/>
              <a:prstDash val="solid"/>
              <a:round/>
              <a:headEnd/>
              <a:tailEnd/>
            </a:ln>
          </p:spPr>
          <p:txBody>
            <a:bodyPr vert="horz" wrap="square" lIns="68599" tIns="34299" rIns="68599" bIns="34299"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defTabSz="1218956" fontAlgn="auto">
                <a:spcBef>
                  <a:spcPts val="0"/>
                </a:spcBef>
                <a:spcAft>
                  <a:spcPts val="0"/>
                </a:spcAft>
                <a:defRPr/>
              </a:pPr>
              <a:endParaRPr lang="en-IN" sz="1800">
                <a:solidFill>
                  <a:prstClr val="black"/>
                </a:solidFill>
                <a:latin typeface="Calibri" panose="020F0502020204030204"/>
              </a:endParaRPr>
            </a:p>
          </p:txBody>
        </p:sp>
        <p:sp>
          <p:nvSpPr>
            <p:cNvPr id="21" name="Freeform 20">
              <a:extLst>
                <a:ext uri="{FF2B5EF4-FFF2-40B4-BE49-F238E27FC236}">
                  <a16:creationId xmlns:a16="http://schemas.microsoft.com/office/drawing/2014/main" id="{F79063FF-793E-4B7B-8CBD-19B582A63C64}"/>
                </a:ext>
              </a:extLst>
            </p:cNvPr>
            <p:cNvSpPr>
              <a:spLocks/>
            </p:cNvSpPr>
            <p:nvPr/>
          </p:nvSpPr>
          <p:spPr bwMode="auto">
            <a:xfrm>
              <a:off x="661988" y="1323975"/>
              <a:ext cx="344488" cy="327025"/>
            </a:xfrm>
            <a:custGeom>
              <a:avLst/>
              <a:gdLst>
                <a:gd name="T0" fmla="*/ 99 w 217"/>
                <a:gd name="T1" fmla="*/ 0 h 206"/>
                <a:gd name="T2" fmla="*/ 119 w 217"/>
                <a:gd name="T3" fmla="*/ 1 h 206"/>
                <a:gd name="T4" fmla="*/ 137 w 217"/>
                <a:gd name="T5" fmla="*/ 6 h 206"/>
                <a:gd name="T6" fmla="*/ 157 w 217"/>
                <a:gd name="T7" fmla="*/ 12 h 206"/>
                <a:gd name="T8" fmla="*/ 173 w 217"/>
                <a:gd name="T9" fmla="*/ 22 h 206"/>
                <a:gd name="T10" fmla="*/ 187 w 217"/>
                <a:gd name="T11" fmla="*/ 33 h 206"/>
                <a:gd name="T12" fmla="*/ 200 w 217"/>
                <a:gd name="T13" fmla="*/ 48 h 206"/>
                <a:gd name="T14" fmla="*/ 210 w 217"/>
                <a:gd name="T15" fmla="*/ 65 h 206"/>
                <a:gd name="T16" fmla="*/ 215 w 217"/>
                <a:gd name="T17" fmla="*/ 86 h 206"/>
                <a:gd name="T18" fmla="*/ 217 w 217"/>
                <a:gd name="T19" fmla="*/ 107 h 206"/>
                <a:gd name="T20" fmla="*/ 216 w 217"/>
                <a:gd name="T21" fmla="*/ 168 h 206"/>
                <a:gd name="T22" fmla="*/ 185 w 217"/>
                <a:gd name="T23" fmla="*/ 188 h 206"/>
                <a:gd name="T24" fmla="*/ 154 w 217"/>
                <a:gd name="T25" fmla="*/ 201 h 206"/>
                <a:gd name="T26" fmla="*/ 123 w 217"/>
                <a:gd name="T27" fmla="*/ 206 h 206"/>
                <a:gd name="T28" fmla="*/ 93 w 217"/>
                <a:gd name="T29" fmla="*/ 206 h 206"/>
                <a:gd name="T30" fmla="*/ 62 w 217"/>
                <a:gd name="T31" fmla="*/ 200 h 206"/>
                <a:gd name="T32" fmla="*/ 31 w 217"/>
                <a:gd name="T33" fmla="*/ 186 h 206"/>
                <a:gd name="T34" fmla="*/ 0 w 217"/>
                <a:gd name="T35" fmla="*/ 167 h 206"/>
                <a:gd name="T36" fmla="*/ 0 w 217"/>
                <a:gd name="T37" fmla="*/ 109 h 206"/>
                <a:gd name="T38" fmla="*/ 2 w 217"/>
                <a:gd name="T39" fmla="*/ 82 h 206"/>
                <a:gd name="T40" fmla="*/ 8 w 217"/>
                <a:gd name="T41" fmla="*/ 61 h 206"/>
                <a:gd name="T42" fmla="*/ 18 w 217"/>
                <a:gd name="T43" fmla="*/ 42 h 206"/>
                <a:gd name="T44" fmla="*/ 30 w 217"/>
                <a:gd name="T45" fmla="*/ 27 h 206"/>
                <a:gd name="T46" fmla="*/ 46 w 217"/>
                <a:gd name="T47" fmla="*/ 15 h 206"/>
                <a:gd name="T48" fmla="*/ 62 w 217"/>
                <a:gd name="T49" fmla="*/ 7 h 206"/>
                <a:gd name="T50" fmla="*/ 81 w 217"/>
                <a:gd name="T51" fmla="*/ 2 h 206"/>
                <a:gd name="T52" fmla="*/ 99 w 217"/>
                <a:gd name="T53"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7" h="206">
                  <a:moveTo>
                    <a:pt x="99" y="0"/>
                  </a:moveTo>
                  <a:lnTo>
                    <a:pt x="119" y="1"/>
                  </a:lnTo>
                  <a:lnTo>
                    <a:pt x="137" y="6"/>
                  </a:lnTo>
                  <a:lnTo>
                    <a:pt x="157" y="12"/>
                  </a:lnTo>
                  <a:lnTo>
                    <a:pt x="173" y="22"/>
                  </a:lnTo>
                  <a:lnTo>
                    <a:pt x="187" y="33"/>
                  </a:lnTo>
                  <a:lnTo>
                    <a:pt x="200" y="48"/>
                  </a:lnTo>
                  <a:lnTo>
                    <a:pt x="210" y="65"/>
                  </a:lnTo>
                  <a:lnTo>
                    <a:pt x="215" y="86"/>
                  </a:lnTo>
                  <a:lnTo>
                    <a:pt x="217" y="107"/>
                  </a:lnTo>
                  <a:lnTo>
                    <a:pt x="216" y="168"/>
                  </a:lnTo>
                  <a:lnTo>
                    <a:pt x="185" y="188"/>
                  </a:lnTo>
                  <a:lnTo>
                    <a:pt x="154" y="201"/>
                  </a:lnTo>
                  <a:lnTo>
                    <a:pt x="123" y="206"/>
                  </a:lnTo>
                  <a:lnTo>
                    <a:pt x="93" y="206"/>
                  </a:lnTo>
                  <a:lnTo>
                    <a:pt x="62" y="200"/>
                  </a:lnTo>
                  <a:lnTo>
                    <a:pt x="31" y="186"/>
                  </a:lnTo>
                  <a:lnTo>
                    <a:pt x="0" y="167"/>
                  </a:lnTo>
                  <a:lnTo>
                    <a:pt x="0" y="109"/>
                  </a:lnTo>
                  <a:lnTo>
                    <a:pt x="2" y="82"/>
                  </a:lnTo>
                  <a:lnTo>
                    <a:pt x="8" y="61"/>
                  </a:lnTo>
                  <a:lnTo>
                    <a:pt x="18" y="42"/>
                  </a:lnTo>
                  <a:lnTo>
                    <a:pt x="30" y="27"/>
                  </a:lnTo>
                  <a:lnTo>
                    <a:pt x="46" y="15"/>
                  </a:lnTo>
                  <a:lnTo>
                    <a:pt x="62" y="7"/>
                  </a:lnTo>
                  <a:lnTo>
                    <a:pt x="81" y="2"/>
                  </a:lnTo>
                  <a:lnTo>
                    <a:pt x="99" y="0"/>
                  </a:lnTo>
                  <a:close/>
                </a:path>
              </a:pathLst>
            </a:custGeom>
            <a:solidFill>
              <a:sysClr val="window" lastClr="FFFFFF"/>
            </a:solidFill>
            <a:ln w="0">
              <a:noFill/>
              <a:prstDash val="solid"/>
              <a:round/>
              <a:headEnd/>
              <a:tailEnd/>
            </a:ln>
          </p:spPr>
          <p:txBody>
            <a:bodyPr vert="horz" wrap="square" lIns="68599" tIns="34299" rIns="68599" bIns="34299"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defTabSz="1218956" fontAlgn="auto">
                <a:spcBef>
                  <a:spcPts val="0"/>
                </a:spcBef>
                <a:spcAft>
                  <a:spcPts val="0"/>
                </a:spcAft>
                <a:defRPr/>
              </a:pPr>
              <a:endParaRPr lang="en-IN" sz="1800">
                <a:solidFill>
                  <a:prstClr val="black"/>
                </a:solidFill>
                <a:latin typeface="Calibri" panose="020F0502020204030204"/>
              </a:endParaRPr>
            </a:p>
          </p:txBody>
        </p:sp>
        <p:sp>
          <p:nvSpPr>
            <p:cNvPr id="22" name="Rectangle 21">
              <a:extLst>
                <a:ext uri="{FF2B5EF4-FFF2-40B4-BE49-F238E27FC236}">
                  <a16:creationId xmlns:a16="http://schemas.microsoft.com/office/drawing/2014/main" id="{589A64F5-32F3-4209-920C-0C85DDF2D42D}"/>
                </a:ext>
              </a:extLst>
            </p:cNvPr>
            <p:cNvSpPr>
              <a:spLocks noChangeArrowheads="1"/>
            </p:cNvSpPr>
            <p:nvPr/>
          </p:nvSpPr>
          <p:spPr bwMode="auto">
            <a:xfrm>
              <a:off x="736691" y="4791169"/>
              <a:ext cx="1216506" cy="400652"/>
            </a:xfrm>
            <a:prstGeom prst="rect">
              <a:avLst/>
            </a:prstGeom>
            <a:solidFill>
              <a:sysClr val="window" lastClr="FFFFFF"/>
            </a:solidFill>
            <a:ln w="0">
              <a:noFill/>
              <a:prstDash val="solid"/>
              <a:miter lim="800000"/>
              <a:headEnd/>
              <a:tailEnd/>
            </a:ln>
          </p:spPr>
          <p:txBody>
            <a:bodyPr vert="horz" wrap="square" lIns="68599" tIns="34299" rIns="68599" bIns="34299"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defTabSz="1218956" fontAlgn="auto">
                <a:spcBef>
                  <a:spcPts val="0"/>
                </a:spcBef>
                <a:spcAft>
                  <a:spcPts val="0"/>
                </a:spcAft>
                <a:defRPr/>
              </a:pPr>
              <a:endParaRPr lang="en-IN" sz="1800">
                <a:solidFill>
                  <a:prstClr val="black"/>
                </a:solidFill>
                <a:latin typeface="Calibri" panose="020F0502020204030204"/>
              </a:endParaRPr>
            </a:p>
          </p:txBody>
        </p:sp>
        <p:sp>
          <p:nvSpPr>
            <p:cNvPr id="23" name="Rectangle 22">
              <a:extLst>
                <a:ext uri="{FF2B5EF4-FFF2-40B4-BE49-F238E27FC236}">
                  <a16:creationId xmlns:a16="http://schemas.microsoft.com/office/drawing/2014/main" id="{80B4DC7F-FA19-4D2B-A303-048F99176748}"/>
                </a:ext>
              </a:extLst>
            </p:cNvPr>
            <p:cNvSpPr>
              <a:spLocks noChangeArrowheads="1"/>
            </p:cNvSpPr>
            <p:nvPr/>
          </p:nvSpPr>
          <p:spPr bwMode="auto">
            <a:xfrm>
              <a:off x="567470" y="4929190"/>
              <a:ext cx="1547936" cy="1211113"/>
            </a:xfrm>
            <a:prstGeom prst="rect">
              <a:avLst/>
            </a:prstGeom>
            <a:solidFill>
              <a:sysClr val="windowText" lastClr="000000">
                <a:lumMod val="75000"/>
                <a:lumOff val="25000"/>
              </a:sysClr>
            </a:solidFill>
            <a:ln w="0">
              <a:noFill/>
              <a:prstDash val="solid"/>
              <a:miter lim="800000"/>
              <a:headEnd/>
              <a:tailEnd/>
            </a:ln>
          </p:spPr>
          <p:txBody>
            <a:bodyPr vert="horz" wrap="square" lIns="68599" tIns="34299" rIns="68599" bIns="34299"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defTabSz="1218956" fontAlgn="auto">
                <a:spcBef>
                  <a:spcPts val="0"/>
                </a:spcBef>
                <a:spcAft>
                  <a:spcPts val="0"/>
                </a:spcAft>
                <a:defRPr/>
              </a:pPr>
              <a:endParaRPr lang="en-IN" sz="1800">
                <a:solidFill>
                  <a:prstClr val="black"/>
                </a:solidFill>
                <a:latin typeface="Calibri" panose="020F0502020204030204"/>
              </a:endParaRPr>
            </a:p>
          </p:txBody>
        </p:sp>
      </p:grpSp>
      <p:sp>
        <p:nvSpPr>
          <p:cNvPr id="24" name="Oval 23">
            <a:extLst>
              <a:ext uri="{FF2B5EF4-FFF2-40B4-BE49-F238E27FC236}">
                <a16:creationId xmlns:a16="http://schemas.microsoft.com/office/drawing/2014/main" id="{630159E1-AED4-42B3-AC38-58172BD7E155}"/>
              </a:ext>
            </a:extLst>
          </p:cNvPr>
          <p:cNvSpPr/>
          <p:nvPr/>
        </p:nvSpPr>
        <p:spPr>
          <a:xfrm>
            <a:off x="5636905" y="1410452"/>
            <a:ext cx="825872" cy="825872"/>
          </a:xfrm>
          <a:prstGeom prst="ellipse">
            <a:avLst/>
          </a:prstGeom>
          <a:solidFill>
            <a:srgbClr val="A5A5A5"/>
          </a:solidFill>
          <a:ln w="12700" cap="flat" cmpd="sng" algn="ctr">
            <a:noFill/>
            <a:prstDash val="solid"/>
            <a:miter lim="800000"/>
          </a:ln>
          <a:effectLst/>
        </p:spPr>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defTabSz="1218956" fontAlgn="auto">
              <a:spcBef>
                <a:spcPts val="0"/>
              </a:spcBef>
              <a:spcAft>
                <a:spcPts val="0"/>
              </a:spcAft>
              <a:defRPr/>
            </a:pPr>
            <a:endParaRPr lang="en-IN">
              <a:solidFill>
                <a:prstClr val="white"/>
              </a:solidFill>
              <a:latin typeface="Calibri" panose="020F0502020204030204"/>
            </a:endParaRPr>
          </a:p>
        </p:txBody>
      </p:sp>
      <p:sp>
        <p:nvSpPr>
          <p:cNvPr id="25" name="Oval 24">
            <a:extLst>
              <a:ext uri="{FF2B5EF4-FFF2-40B4-BE49-F238E27FC236}">
                <a16:creationId xmlns:a16="http://schemas.microsoft.com/office/drawing/2014/main" id="{690AC7AC-D65D-49AE-AEB3-6538F80F5686}"/>
              </a:ext>
            </a:extLst>
          </p:cNvPr>
          <p:cNvSpPr/>
          <p:nvPr/>
        </p:nvSpPr>
        <p:spPr>
          <a:xfrm>
            <a:off x="7590840" y="2015383"/>
            <a:ext cx="825872" cy="825872"/>
          </a:xfrm>
          <a:prstGeom prst="ellipse">
            <a:avLst/>
          </a:prstGeom>
          <a:solidFill>
            <a:srgbClr val="ED7D31"/>
          </a:solidFill>
          <a:ln w="12700" cap="flat" cmpd="sng" algn="ctr">
            <a:noFill/>
            <a:prstDash val="solid"/>
            <a:miter lim="800000"/>
          </a:ln>
          <a:effectLst/>
        </p:spPr>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defTabSz="1218956" fontAlgn="auto">
              <a:spcBef>
                <a:spcPts val="0"/>
              </a:spcBef>
              <a:spcAft>
                <a:spcPts val="0"/>
              </a:spcAft>
              <a:defRPr/>
            </a:pPr>
            <a:endParaRPr lang="en-IN">
              <a:solidFill>
                <a:prstClr val="white"/>
              </a:solidFill>
              <a:latin typeface="Calibri" panose="020F0502020204030204"/>
            </a:endParaRPr>
          </a:p>
        </p:txBody>
      </p:sp>
      <p:sp>
        <p:nvSpPr>
          <p:cNvPr id="26" name="Oval 25">
            <a:extLst>
              <a:ext uri="{FF2B5EF4-FFF2-40B4-BE49-F238E27FC236}">
                <a16:creationId xmlns:a16="http://schemas.microsoft.com/office/drawing/2014/main" id="{D23CBF59-D2B8-4562-8EAF-8EC23AE6120C}"/>
              </a:ext>
            </a:extLst>
          </p:cNvPr>
          <p:cNvSpPr/>
          <p:nvPr/>
        </p:nvSpPr>
        <p:spPr>
          <a:xfrm>
            <a:off x="8282061" y="3977631"/>
            <a:ext cx="825872" cy="825872"/>
          </a:xfrm>
          <a:prstGeom prst="ellipse">
            <a:avLst/>
          </a:prstGeom>
          <a:solidFill>
            <a:srgbClr val="5B9BD5"/>
          </a:solidFill>
          <a:ln w="12700" cap="flat" cmpd="sng" algn="ctr">
            <a:noFill/>
            <a:prstDash val="solid"/>
            <a:miter lim="800000"/>
          </a:ln>
          <a:effectLst/>
        </p:spPr>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defTabSz="1218956" fontAlgn="auto">
              <a:spcBef>
                <a:spcPts val="0"/>
              </a:spcBef>
              <a:spcAft>
                <a:spcPts val="0"/>
              </a:spcAft>
              <a:defRPr/>
            </a:pPr>
            <a:endParaRPr lang="en-IN">
              <a:solidFill>
                <a:prstClr val="white"/>
              </a:solidFill>
              <a:latin typeface="Calibri" panose="020F0502020204030204"/>
            </a:endParaRPr>
          </a:p>
        </p:txBody>
      </p:sp>
      <p:sp>
        <p:nvSpPr>
          <p:cNvPr id="27" name="Oval 26">
            <a:extLst>
              <a:ext uri="{FF2B5EF4-FFF2-40B4-BE49-F238E27FC236}">
                <a16:creationId xmlns:a16="http://schemas.microsoft.com/office/drawing/2014/main" id="{AF2F5582-6CBF-40C6-B641-22B91B6C6320}"/>
              </a:ext>
            </a:extLst>
          </p:cNvPr>
          <p:cNvSpPr/>
          <p:nvPr/>
        </p:nvSpPr>
        <p:spPr>
          <a:xfrm>
            <a:off x="3004828" y="3977631"/>
            <a:ext cx="825872" cy="825872"/>
          </a:xfrm>
          <a:prstGeom prst="ellipse">
            <a:avLst/>
          </a:prstGeom>
          <a:solidFill>
            <a:srgbClr val="4472C4"/>
          </a:solidFill>
          <a:ln w="12700" cap="flat" cmpd="sng" algn="ctr">
            <a:noFill/>
            <a:prstDash val="solid"/>
            <a:miter lim="800000"/>
          </a:ln>
          <a:effectLst/>
        </p:spPr>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defTabSz="1218956" fontAlgn="auto">
              <a:spcBef>
                <a:spcPts val="0"/>
              </a:spcBef>
              <a:spcAft>
                <a:spcPts val="0"/>
              </a:spcAft>
              <a:defRPr/>
            </a:pPr>
            <a:endParaRPr lang="en-IN">
              <a:solidFill>
                <a:prstClr val="white"/>
              </a:solidFill>
              <a:latin typeface="Calibri" panose="020F0502020204030204"/>
            </a:endParaRPr>
          </a:p>
        </p:txBody>
      </p:sp>
      <p:sp>
        <p:nvSpPr>
          <p:cNvPr id="28" name="Oval 27">
            <a:extLst>
              <a:ext uri="{FF2B5EF4-FFF2-40B4-BE49-F238E27FC236}">
                <a16:creationId xmlns:a16="http://schemas.microsoft.com/office/drawing/2014/main" id="{81E9B921-78A2-4252-A89E-310CE235EF11}"/>
              </a:ext>
            </a:extLst>
          </p:cNvPr>
          <p:cNvSpPr/>
          <p:nvPr/>
        </p:nvSpPr>
        <p:spPr>
          <a:xfrm>
            <a:off x="3641399" y="2015383"/>
            <a:ext cx="825872" cy="825872"/>
          </a:xfrm>
          <a:prstGeom prst="ellipse">
            <a:avLst/>
          </a:prstGeom>
          <a:solidFill>
            <a:srgbClr val="FFC000"/>
          </a:solidFill>
          <a:ln w="12700" cap="flat" cmpd="sng" algn="ctr">
            <a:noFill/>
            <a:prstDash val="solid"/>
            <a:miter lim="800000"/>
          </a:ln>
          <a:effectLst/>
        </p:spPr>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defTabSz="1218956" fontAlgn="auto">
              <a:spcBef>
                <a:spcPts val="0"/>
              </a:spcBef>
              <a:spcAft>
                <a:spcPts val="0"/>
              </a:spcAft>
              <a:defRPr/>
            </a:pPr>
            <a:endParaRPr lang="en-IN">
              <a:solidFill>
                <a:prstClr val="white"/>
              </a:solidFill>
              <a:latin typeface="Calibri" panose="020F0502020204030204"/>
            </a:endParaRPr>
          </a:p>
        </p:txBody>
      </p:sp>
      <p:sp>
        <p:nvSpPr>
          <p:cNvPr id="29" name="Rectangle 28">
            <a:extLst>
              <a:ext uri="{FF2B5EF4-FFF2-40B4-BE49-F238E27FC236}">
                <a16:creationId xmlns:a16="http://schemas.microsoft.com/office/drawing/2014/main" id="{D028F057-090E-4C97-A47E-CE15BE4D5459}"/>
              </a:ext>
            </a:extLst>
          </p:cNvPr>
          <p:cNvSpPr/>
          <p:nvPr/>
        </p:nvSpPr>
        <p:spPr>
          <a:xfrm>
            <a:off x="651479" y="5164531"/>
            <a:ext cx="2122875" cy="523220"/>
          </a:xfrm>
          <a:prstGeom prst="rect">
            <a:avLst/>
          </a:prstGeom>
        </p:spPr>
        <p:txBody>
          <a:bodyPr wrap="square" lIns="0" rIns="0" anchor="ctr">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r" defTabSz="1218956" fontAlgn="auto">
              <a:spcBef>
                <a:spcPts val="0"/>
              </a:spcBef>
              <a:spcAft>
                <a:spcPts val="0"/>
              </a:spcAft>
            </a:pPr>
            <a:r>
              <a:rPr lang="en-IN" sz="1400" dirty="0">
                <a:solidFill>
                  <a:prstClr val="white"/>
                </a:solidFill>
                <a:latin typeface="Open Sans" panose="020B0606030504020204" pitchFamily="34" charset="0"/>
                <a:ea typeface="Open Sans" panose="020B0606030504020204" pitchFamily="34" charset="0"/>
                <a:cs typeface="Open Sans" panose="020B0606030504020204" pitchFamily="34" charset="0"/>
              </a:rPr>
              <a:t>This is a sample text. Insert your desired text here. </a:t>
            </a:r>
          </a:p>
        </p:txBody>
      </p:sp>
      <p:sp>
        <p:nvSpPr>
          <p:cNvPr id="30" name="Rectangle 29">
            <a:extLst>
              <a:ext uri="{FF2B5EF4-FFF2-40B4-BE49-F238E27FC236}">
                <a16:creationId xmlns:a16="http://schemas.microsoft.com/office/drawing/2014/main" id="{09B95CEF-F194-4381-A5AF-FBDFE3A73190}"/>
              </a:ext>
            </a:extLst>
          </p:cNvPr>
          <p:cNvSpPr/>
          <p:nvPr/>
        </p:nvSpPr>
        <p:spPr>
          <a:xfrm>
            <a:off x="588924" y="4208411"/>
            <a:ext cx="2122875" cy="338554"/>
          </a:xfrm>
          <a:prstGeom prst="rect">
            <a:avLst/>
          </a:prstGeom>
        </p:spPr>
        <p:txBody>
          <a:bodyPr wrap="square" lIns="0" rIns="0" anchor="ctr">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r" defTabSz="1218956" fontAlgn="auto">
              <a:spcBef>
                <a:spcPts val="0"/>
              </a:spcBef>
              <a:spcAft>
                <a:spcPts val="0"/>
              </a:spcAft>
            </a:pPr>
            <a:r>
              <a:rPr lang="en-IN" sz="1600" b="1" dirty="0">
                <a:solidFill>
                  <a:srgbClr val="4472C4"/>
                </a:solidFill>
                <a:latin typeface="Arial" panose="020B0604020202020204" pitchFamily="34" charset="0"/>
                <a:ea typeface="Open Sans" panose="020B0606030504020204" pitchFamily="34" charset="0"/>
                <a:cs typeface="Arial" panose="020B0604020202020204" pitchFamily="34" charset="0"/>
              </a:rPr>
              <a:t>Greenhouse gases</a:t>
            </a:r>
          </a:p>
        </p:txBody>
      </p:sp>
      <p:sp>
        <p:nvSpPr>
          <p:cNvPr id="32" name="Rectangle 31">
            <a:extLst>
              <a:ext uri="{FF2B5EF4-FFF2-40B4-BE49-F238E27FC236}">
                <a16:creationId xmlns:a16="http://schemas.microsoft.com/office/drawing/2014/main" id="{DE65E42F-5C08-468A-B5E0-106AFD33E8EC}"/>
              </a:ext>
            </a:extLst>
          </p:cNvPr>
          <p:cNvSpPr/>
          <p:nvPr/>
        </p:nvSpPr>
        <p:spPr>
          <a:xfrm>
            <a:off x="8802172" y="2759035"/>
            <a:ext cx="2615667" cy="523220"/>
          </a:xfrm>
          <a:prstGeom prst="rect">
            <a:avLst/>
          </a:prstGeom>
        </p:spPr>
        <p:txBody>
          <a:bodyPr wrap="square" lIns="0" rIns="0" anchor="ctr">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defTabSz="1218956" fontAlgn="auto">
              <a:spcBef>
                <a:spcPts val="0"/>
              </a:spcBef>
              <a:spcAft>
                <a:spcPts val="0"/>
              </a:spcAft>
            </a:pPr>
            <a:r>
              <a:rPr lang="en-IN" sz="1400" dirty="0">
                <a:solidFill>
                  <a:prstClr val="white"/>
                </a:solidFill>
                <a:latin typeface="Open Sans" panose="020B0606030504020204" pitchFamily="34" charset="0"/>
                <a:ea typeface="Open Sans" panose="020B0606030504020204" pitchFamily="34" charset="0"/>
                <a:cs typeface="Open Sans" panose="020B0606030504020204" pitchFamily="34" charset="0"/>
              </a:rPr>
              <a:t>This is a sample text. Insert your desired text here. </a:t>
            </a:r>
          </a:p>
        </p:txBody>
      </p:sp>
      <p:sp>
        <p:nvSpPr>
          <p:cNvPr id="33" name="Rectangle 32">
            <a:extLst>
              <a:ext uri="{FF2B5EF4-FFF2-40B4-BE49-F238E27FC236}">
                <a16:creationId xmlns:a16="http://schemas.microsoft.com/office/drawing/2014/main" id="{66479409-C4D6-4D73-8FFE-770E8AC7172B}"/>
              </a:ext>
            </a:extLst>
          </p:cNvPr>
          <p:cNvSpPr/>
          <p:nvPr/>
        </p:nvSpPr>
        <p:spPr>
          <a:xfrm>
            <a:off x="8619820" y="2253964"/>
            <a:ext cx="2615667" cy="338554"/>
          </a:xfrm>
          <a:prstGeom prst="rect">
            <a:avLst/>
          </a:prstGeom>
        </p:spPr>
        <p:txBody>
          <a:bodyPr wrap="square" lIns="0" rIns="0" anchor="ctr">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defTabSz="1218956" fontAlgn="auto">
              <a:spcBef>
                <a:spcPts val="0"/>
              </a:spcBef>
              <a:spcAft>
                <a:spcPts val="0"/>
              </a:spcAft>
            </a:pPr>
            <a:r>
              <a:rPr lang="en-IN" sz="1600" b="1" dirty="0">
                <a:solidFill>
                  <a:srgbClr val="ED7D31"/>
                </a:solidFill>
                <a:latin typeface="Arial" panose="020B0604020202020204" pitchFamily="34" charset="0"/>
                <a:ea typeface="Open Sans" panose="020B0606030504020204" pitchFamily="34" charset="0"/>
                <a:cs typeface="Arial" panose="020B0604020202020204" pitchFamily="34" charset="0"/>
              </a:rPr>
              <a:t>Air pollution</a:t>
            </a:r>
          </a:p>
        </p:txBody>
      </p:sp>
      <p:sp>
        <p:nvSpPr>
          <p:cNvPr id="34" name="Rectangle 33">
            <a:extLst>
              <a:ext uri="{FF2B5EF4-FFF2-40B4-BE49-F238E27FC236}">
                <a16:creationId xmlns:a16="http://schemas.microsoft.com/office/drawing/2014/main" id="{9195BB9B-D6C8-4F4E-8409-E970EEC8C63B}"/>
              </a:ext>
            </a:extLst>
          </p:cNvPr>
          <p:cNvSpPr/>
          <p:nvPr/>
        </p:nvSpPr>
        <p:spPr>
          <a:xfrm>
            <a:off x="665879" y="2759035"/>
            <a:ext cx="2615667" cy="523220"/>
          </a:xfrm>
          <a:prstGeom prst="rect">
            <a:avLst/>
          </a:prstGeom>
        </p:spPr>
        <p:txBody>
          <a:bodyPr wrap="square" lIns="0" rIns="0" anchor="ctr">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r" defTabSz="1218956" fontAlgn="auto">
              <a:spcBef>
                <a:spcPts val="0"/>
              </a:spcBef>
              <a:spcAft>
                <a:spcPts val="0"/>
              </a:spcAft>
            </a:pPr>
            <a:r>
              <a:rPr lang="en-IN" sz="1400" dirty="0">
                <a:solidFill>
                  <a:prstClr val="white"/>
                </a:solidFill>
                <a:latin typeface="Open Sans" panose="020B0606030504020204" pitchFamily="34" charset="0"/>
                <a:ea typeface="Open Sans" panose="020B0606030504020204" pitchFamily="34" charset="0"/>
                <a:cs typeface="Open Sans" panose="020B0606030504020204" pitchFamily="34" charset="0"/>
              </a:rPr>
              <a:t>This is a sample text. Insert your desired text here. </a:t>
            </a:r>
          </a:p>
        </p:txBody>
      </p:sp>
      <p:sp>
        <p:nvSpPr>
          <p:cNvPr id="35" name="Rectangle 34">
            <a:extLst>
              <a:ext uri="{FF2B5EF4-FFF2-40B4-BE49-F238E27FC236}">
                <a16:creationId xmlns:a16="http://schemas.microsoft.com/office/drawing/2014/main" id="{24043B5F-23FE-40FA-9297-7D2F3627F72F}"/>
              </a:ext>
            </a:extLst>
          </p:cNvPr>
          <p:cNvSpPr/>
          <p:nvPr/>
        </p:nvSpPr>
        <p:spPr>
          <a:xfrm>
            <a:off x="708924" y="2207360"/>
            <a:ext cx="2615667" cy="338554"/>
          </a:xfrm>
          <a:prstGeom prst="rect">
            <a:avLst/>
          </a:prstGeom>
        </p:spPr>
        <p:txBody>
          <a:bodyPr wrap="square" lIns="0" rIns="0" anchor="ctr">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r" defTabSz="1218956" fontAlgn="auto">
              <a:spcBef>
                <a:spcPts val="0"/>
              </a:spcBef>
              <a:spcAft>
                <a:spcPts val="0"/>
              </a:spcAft>
            </a:pPr>
            <a:r>
              <a:rPr lang="en-IN" sz="1600" b="1" dirty="0">
                <a:solidFill>
                  <a:srgbClr val="FFC000"/>
                </a:solidFill>
                <a:latin typeface="Arial" panose="020B0604020202020204" pitchFamily="34" charset="0"/>
                <a:ea typeface="Open Sans" panose="020B0606030504020204" pitchFamily="34" charset="0"/>
                <a:cs typeface="Arial" panose="020B0604020202020204" pitchFamily="34" charset="0"/>
              </a:rPr>
              <a:t>Deforestation</a:t>
            </a:r>
          </a:p>
        </p:txBody>
      </p:sp>
      <p:sp>
        <p:nvSpPr>
          <p:cNvPr id="36" name="TextBox 35"/>
          <p:cNvSpPr txBox="1"/>
          <p:nvPr/>
        </p:nvSpPr>
        <p:spPr>
          <a:xfrm>
            <a:off x="5281345" y="894641"/>
            <a:ext cx="1359668" cy="338554"/>
          </a:xfrm>
          <a:prstGeom prst="rect">
            <a:avLst/>
          </a:prstGeom>
          <a:noFill/>
        </p:spPr>
        <p:txBody>
          <a:bodyPr wrap="none" rtlCol="0">
            <a:spAutoFit/>
          </a:bodyPr>
          <a:lstStyle/>
          <a:p>
            <a:pPr defTabSz="914377" fontAlgn="auto">
              <a:spcBef>
                <a:spcPts val="0"/>
              </a:spcBef>
              <a:spcAft>
                <a:spcPts val="0"/>
              </a:spcAft>
            </a:pPr>
            <a:r>
              <a:rPr lang="en-GB" sz="1600" b="1" dirty="0">
                <a:solidFill>
                  <a:srgbClr val="E7E6E6">
                    <a:lumMod val="75000"/>
                  </a:srgbClr>
                </a:solidFill>
                <a:latin typeface="Arial" panose="020B0604020202020204" pitchFamily="34" charset="0"/>
                <a:ea typeface="Open Sans" panose="020B0606030504020204" pitchFamily="34" charset="0"/>
                <a:cs typeface="Arial" panose="020B0604020202020204" pitchFamily="34" charset="0"/>
              </a:rPr>
              <a:t>Coal mining</a:t>
            </a:r>
            <a:endParaRPr lang="en-US" sz="1600" b="1" dirty="0">
              <a:solidFill>
                <a:srgbClr val="E7E6E6">
                  <a:lumMod val="75000"/>
                </a:srgbClr>
              </a:solidFill>
              <a:latin typeface="Arial" panose="020B0604020202020204" pitchFamily="34" charset="0"/>
              <a:ea typeface="Open Sans" panose="020B0606030504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756D1287-8922-4278-924A-734082277655}"/>
              </a:ext>
            </a:extLst>
          </p:cNvPr>
          <p:cNvSpPr/>
          <p:nvPr/>
        </p:nvSpPr>
        <p:spPr>
          <a:xfrm>
            <a:off x="9278940" y="4229428"/>
            <a:ext cx="2122875" cy="338554"/>
          </a:xfrm>
          <a:prstGeom prst="rect">
            <a:avLst/>
          </a:prstGeom>
        </p:spPr>
        <p:txBody>
          <a:bodyPr wrap="square" lIns="0" rIns="0" anchor="ctr">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r" defTabSz="1218956" fontAlgn="auto">
              <a:spcBef>
                <a:spcPts val="0"/>
              </a:spcBef>
              <a:spcAft>
                <a:spcPts val="0"/>
              </a:spcAft>
            </a:pPr>
            <a:r>
              <a:rPr lang="en-IN" sz="1600" b="1" dirty="0">
                <a:solidFill>
                  <a:srgbClr val="5B9BFD"/>
                </a:solidFill>
                <a:latin typeface="Arial" panose="020B0604020202020204" pitchFamily="34" charset="0"/>
                <a:ea typeface="Open Sans" panose="020B0606030504020204" pitchFamily="34" charset="0"/>
                <a:cs typeface="Arial" panose="020B0604020202020204" pitchFamily="34" charset="0"/>
              </a:rPr>
              <a:t>Industrial processes</a:t>
            </a:r>
          </a:p>
        </p:txBody>
      </p:sp>
    </p:spTree>
    <p:extLst>
      <p:ext uri="{BB962C8B-B14F-4D97-AF65-F5344CB8AC3E}">
        <p14:creationId xmlns:p14="http://schemas.microsoft.com/office/powerpoint/2010/main" val="1726542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82" y="198867"/>
            <a:ext cx="9566461" cy="574516"/>
          </a:xfrm>
        </p:spPr>
        <p:txBody>
          <a:bodyPr/>
          <a:lstStyle/>
          <a:p>
            <a:r>
              <a:rPr lang="en-GB" dirty="0"/>
              <a:t>Greenhouse gases</a:t>
            </a:r>
          </a:p>
        </p:txBody>
      </p:sp>
      <p:sp>
        <p:nvSpPr>
          <p:cNvPr id="4" name="Content Placeholder 2"/>
          <p:cNvSpPr txBox="1">
            <a:spLocks/>
          </p:cNvSpPr>
          <p:nvPr/>
        </p:nvSpPr>
        <p:spPr bwMode="auto">
          <a:xfrm>
            <a:off x="860368" y="1224385"/>
            <a:ext cx="10515600" cy="739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noAutofit/>
          </a:bodyPr>
          <a:lstStyle>
            <a:lvl1pPr marL="0" indent="-342900" algn="l" rtl="0" eaLnBrk="1" fontAlgn="base" hangingPunct="1">
              <a:lnSpc>
                <a:spcPct val="119000"/>
              </a:lnSpc>
              <a:spcBef>
                <a:spcPct val="20000"/>
              </a:spcBef>
              <a:spcAft>
                <a:spcPct val="0"/>
              </a:spcAft>
              <a:buClr>
                <a:schemeClr val="accent1"/>
              </a:buClr>
              <a:buFontTx/>
              <a:buNone/>
              <a:defRPr lang="en-GB" sz="1600" baseline="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285744" indent="-285744" defTabSz="914377" eaLnBrk="0" fontAlgn="auto" hangingPunct="0">
              <a:spcBef>
                <a:spcPts val="0"/>
              </a:spcBef>
              <a:spcAft>
                <a:spcPts val="0"/>
              </a:spcAft>
              <a:buFont typeface="Arial" panose="020B0604020202020204" pitchFamily="34" charset="0"/>
              <a:buChar char="•"/>
            </a:pPr>
            <a:r>
              <a:rPr lang="en-US" sz="1800" dirty="0">
                <a:solidFill>
                  <a:srgbClr val="8197A6"/>
                </a:solidFill>
                <a:latin typeface="Arial" panose="020B0604020202020204" pitchFamily="34" charset="0"/>
                <a:ea typeface="MS PGothic" pitchFamily="34" charset="-128"/>
                <a:cs typeface="Arial" panose="020B0604020202020204" pitchFamily="34" charset="0"/>
              </a:rPr>
              <a:t>Greenhouse gases are those that absorb and emit infrared radiation in the wavelength range emitted by Earth.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1068" y="1834992"/>
            <a:ext cx="6135315" cy="3773219"/>
          </a:xfrm>
          <a:prstGeom prst="rect">
            <a:avLst/>
          </a:prstGeom>
        </p:spPr>
      </p:pic>
      <p:sp>
        <p:nvSpPr>
          <p:cNvPr id="6" name="TextBox 5"/>
          <p:cNvSpPr txBox="1"/>
          <p:nvPr/>
        </p:nvSpPr>
        <p:spPr>
          <a:xfrm>
            <a:off x="190782" y="2915124"/>
            <a:ext cx="4244623" cy="2308324"/>
          </a:xfrm>
          <a:prstGeom prst="rect">
            <a:avLst/>
          </a:prstGeom>
          <a:noFill/>
        </p:spPr>
        <p:txBody>
          <a:bodyPr wrap="square" rtlCol="0">
            <a:spAutoFit/>
          </a:bodyPr>
          <a:lstStyle/>
          <a:p>
            <a:pPr marL="285744" indent="-285744" defTabSz="914377" fontAlgn="auto">
              <a:spcBef>
                <a:spcPts val="0"/>
              </a:spcBef>
              <a:spcAft>
                <a:spcPts val="0"/>
              </a:spcAft>
              <a:buFont typeface="Arial" panose="020B0604020202020204" pitchFamily="34" charset="0"/>
              <a:buChar char="•"/>
            </a:pPr>
            <a:r>
              <a:rPr lang="en-GB" sz="1800" dirty="0">
                <a:solidFill>
                  <a:srgbClr val="8197A6"/>
                </a:solidFill>
                <a:latin typeface="Arial" panose="020B0604020202020204" pitchFamily="34" charset="0"/>
                <a:ea typeface="MS PGothic" pitchFamily="34" charset="-128"/>
                <a:cs typeface="Arial" panose="020B0604020202020204" pitchFamily="34" charset="0"/>
              </a:rPr>
              <a:t>Solar radiation passes through the clear atmosphere.</a:t>
            </a:r>
          </a:p>
          <a:p>
            <a:pPr marL="285744" indent="-285744" defTabSz="914377" fontAlgn="auto">
              <a:spcBef>
                <a:spcPts val="0"/>
              </a:spcBef>
              <a:spcAft>
                <a:spcPts val="0"/>
              </a:spcAft>
              <a:buFont typeface="Arial" panose="020B0604020202020204" pitchFamily="34" charset="0"/>
              <a:buChar char="•"/>
            </a:pPr>
            <a:r>
              <a:rPr lang="en-GB" sz="1800" dirty="0">
                <a:solidFill>
                  <a:srgbClr val="8197A6"/>
                </a:solidFill>
                <a:latin typeface="Arial" panose="020B0604020202020204" pitchFamily="34" charset="0"/>
                <a:ea typeface="MS PGothic" pitchFamily="34" charset="-128"/>
                <a:cs typeface="Arial" panose="020B0604020202020204" pitchFamily="34" charset="0"/>
              </a:rPr>
              <a:t>Most radiation is absorbed by the Earth surface and warms it.</a:t>
            </a:r>
          </a:p>
          <a:p>
            <a:pPr marL="285744" indent="-285744" defTabSz="914377" fontAlgn="auto">
              <a:spcBef>
                <a:spcPts val="0"/>
              </a:spcBef>
              <a:spcAft>
                <a:spcPts val="0"/>
              </a:spcAft>
              <a:buFont typeface="Arial" panose="020B0604020202020204" pitchFamily="34" charset="0"/>
              <a:buChar char="•"/>
            </a:pPr>
            <a:r>
              <a:rPr lang="en-GB" sz="1800" dirty="0">
                <a:solidFill>
                  <a:srgbClr val="8197A6"/>
                </a:solidFill>
                <a:latin typeface="Arial" panose="020B0604020202020204" pitchFamily="34" charset="0"/>
                <a:ea typeface="MS PGothic" pitchFamily="34" charset="-128"/>
                <a:cs typeface="Arial" panose="020B0604020202020204" pitchFamily="34" charset="0"/>
              </a:rPr>
              <a:t>Some solar radiation is reflected by the Earth and the atmosphere</a:t>
            </a:r>
            <a:r>
              <a:rPr lang="en-GB" sz="1800" dirty="0">
                <a:solidFill>
                  <a:srgbClr val="0A0A0A"/>
                </a:solidFill>
                <a:latin typeface="Arial" panose="020B0604020202020204" pitchFamily="34" charset="0"/>
                <a:cs typeface="Arial" panose="020B0604020202020204" pitchFamily="34" charset="0"/>
              </a:rPr>
              <a:t>.</a:t>
            </a:r>
            <a:endParaRPr lang="en-US" sz="1800" dirty="0">
              <a:solidFill>
                <a:srgbClr val="0A0A0A"/>
              </a:solidFill>
              <a:latin typeface="Arial" panose="020B0604020202020204" pitchFamily="34" charset="0"/>
              <a:cs typeface="Arial" panose="020B0604020202020204" pitchFamily="34" charset="0"/>
            </a:endParaRPr>
          </a:p>
          <a:p>
            <a:pPr defTabSz="914377" fontAlgn="auto">
              <a:spcBef>
                <a:spcPts val="0"/>
              </a:spcBef>
              <a:spcAft>
                <a:spcPts val="0"/>
              </a:spcAft>
            </a:pPr>
            <a:endParaRPr lang="en-US" sz="1800" dirty="0">
              <a:solidFill>
                <a:srgbClr val="0A0A0A"/>
              </a:solidFill>
              <a:latin typeface="Arial" panose="020B0604020202020204" pitchFamily="34" charset="0"/>
              <a:cs typeface="Arial" panose="020B0604020202020204" pitchFamily="34" charset="0"/>
            </a:endParaRPr>
          </a:p>
          <a:p>
            <a:pPr defTabSz="914377" fontAlgn="auto">
              <a:spcBef>
                <a:spcPts val="0"/>
              </a:spcBef>
              <a:spcAft>
                <a:spcPts val="0"/>
              </a:spcAft>
            </a:pPr>
            <a:endParaRPr lang="en-US" sz="1800" dirty="0">
              <a:solidFill>
                <a:srgbClr val="0A0A0A"/>
              </a:solidFill>
              <a:latin typeface="Arial" panose="020B0604020202020204" pitchFamily="34" charset="0"/>
              <a:cs typeface="Arial" panose="020B0604020202020204" pitchFamily="34" charset="0"/>
            </a:endParaRPr>
          </a:p>
        </p:txBody>
      </p:sp>
      <p:sp>
        <p:nvSpPr>
          <p:cNvPr id="7" name="TextBox 6"/>
          <p:cNvSpPr txBox="1"/>
          <p:nvPr/>
        </p:nvSpPr>
        <p:spPr>
          <a:xfrm>
            <a:off x="7426961" y="2226502"/>
            <a:ext cx="4425244" cy="2308324"/>
          </a:xfrm>
          <a:prstGeom prst="rect">
            <a:avLst/>
          </a:prstGeom>
          <a:noFill/>
        </p:spPr>
        <p:txBody>
          <a:bodyPr wrap="square" rtlCol="0">
            <a:spAutoFit/>
          </a:bodyPr>
          <a:lstStyle/>
          <a:p>
            <a:pPr marL="285744" indent="-285744" defTabSz="914377" fontAlgn="auto">
              <a:spcBef>
                <a:spcPts val="0"/>
              </a:spcBef>
              <a:spcAft>
                <a:spcPts val="0"/>
              </a:spcAft>
              <a:buFont typeface="Arial" panose="020B0604020202020204" pitchFamily="34" charset="0"/>
              <a:buChar char="•"/>
            </a:pPr>
            <a:r>
              <a:rPr lang="en-GB" sz="1800" dirty="0">
                <a:solidFill>
                  <a:srgbClr val="8197A6"/>
                </a:solidFill>
                <a:latin typeface="Arial" panose="020B0604020202020204" pitchFamily="34" charset="0"/>
                <a:ea typeface="MS PGothic" pitchFamily="34" charset="-128"/>
                <a:cs typeface="Arial" panose="020B0604020202020204" pitchFamily="34" charset="0"/>
              </a:rPr>
              <a:t>Infrared radiation is emitted from the Earth surface.</a:t>
            </a:r>
          </a:p>
          <a:p>
            <a:pPr marL="285744" indent="-285744" defTabSz="914377" fontAlgn="auto">
              <a:spcBef>
                <a:spcPts val="0"/>
              </a:spcBef>
              <a:spcAft>
                <a:spcPts val="0"/>
              </a:spcAft>
              <a:buFont typeface="Arial" panose="020B0604020202020204" pitchFamily="34" charset="0"/>
              <a:buChar char="•"/>
            </a:pPr>
            <a:r>
              <a:rPr lang="en-GB" sz="1800" dirty="0">
                <a:solidFill>
                  <a:srgbClr val="8197A6"/>
                </a:solidFill>
                <a:latin typeface="Arial" panose="020B0604020202020204" pitchFamily="34" charset="0"/>
                <a:ea typeface="MS PGothic" pitchFamily="34" charset="-128"/>
                <a:cs typeface="Arial" panose="020B0604020202020204" pitchFamily="34" charset="0"/>
              </a:rPr>
              <a:t>Some of the infrared radiation passes through the atmosphere and some absorbed and re-emitted in all molecules. The effect of this is to warm the Earth surface and the lower atmosphere.</a:t>
            </a:r>
            <a:endParaRPr lang="en-US" sz="1800" dirty="0">
              <a:solidFill>
                <a:srgbClr val="8197A6"/>
              </a:solidFill>
              <a:latin typeface="Arial" panose="020B0604020202020204" pitchFamily="34" charset="0"/>
              <a:ea typeface="MS PGothic" pitchFamily="34" charset="-128"/>
              <a:cs typeface="Arial" panose="020B0604020202020204" pitchFamily="34" charset="0"/>
            </a:endParaRPr>
          </a:p>
        </p:txBody>
      </p:sp>
      <p:sp>
        <p:nvSpPr>
          <p:cNvPr id="8" name="TextBox 7"/>
          <p:cNvSpPr txBox="1"/>
          <p:nvPr/>
        </p:nvSpPr>
        <p:spPr>
          <a:xfrm>
            <a:off x="2879153" y="5744411"/>
            <a:ext cx="7573386" cy="646331"/>
          </a:xfrm>
          <a:prstGeom prst="rect">
            <a:avLst/>
          </a:prstGeom>
          <a:noFill/>
        </p:spPr>
        <p:txBody>
          <a:bodyPr wrap="square" rtlCol="0">
            <a:spAutoFit/>
          </a:bodyPr>
          <a:lstStyle/>
          <a:p>
            <a:pPr defTabSz="914377" fontAlgn="auto">
              <a:spcBef>
                <a:spcPts val="0"/>
              </a:spcBef>
              <a:spcAft>
                <a:spcPts val="0"/>
              </a:spcAft>
            </a:pPr>
            <a:r>
              <a:rPr lang="en-US" sz="1800" dirty="0">
                <a:solidFill>
                  <a:srgbClr val="8197A6"/>
                </a:solidFill>
                <a:latin typeface="Arial" panose="020B0604020202020204" pitchFamily="34" charset="0"/>
                <a:ea typeface="MS PGothic" pitchFamily="34" charset="-128"/>
                <a:cs typeface="Arial" panose="020B0604020202020204" pitchFamily="34" charset="0"/>
              </a:rPr>
              <a:t>The burning of fossil fuels like coal, oil, and gas for electricity, heat, and transportation is the primary source of human-generated emissions. </a:t>
            </a:r>
          </a:p>
        </p:txBody>
      </p:sp>
    </p:spTree>
    <p:extLst>
      <p:ext uri="{BB962C8B-B14F-4D97-AF65-F5344CB8AC3E}">
        <p14:creationId xmlns:p14="http://schemas.microsoft.com/office/powerpoint/2010/main" val="1462229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82" y="198867"/>
            <a:ext cx="9566461" cy="574516"/>
          </a:xfrm>
        </p:spPr>
        <p:txBody>
          <a:bodyPr/>
          <a:lstStyle/>
          <a:p>
            <a:r>
              <a:rPr lang="en-GB" dirty="0"/>
              <a:t>Greenhouse gases</a:t>
            </a:r>
          </a:p>
        </p:txBody>
      </p:sp>
      <p:sp>
        <p:nvSpPr>
          <p:cNvPr id="3" name="Content Placeholder 2"/>
          <p:cNvSpPr>
            <a:spLocks noGrp="1"/>
          </p:cNvSpPr>
          <p:nvPr>
            <p:ph idx="1"/>
          </p:nvPr>
        </p:nvSpPr>
        <p:spPr>
          <a:xfrm>
            <a:off x="230401" y="1242259"/>
            <a:ext cx="3541500" cy="4824940"/>
          </a:xfrm>
        </p:spPr>
        <p:txBody>
          <a:bodyPr/>
          <a:lstStyle/>
          <a:p>
            <a:r>
              <a:rPr lang="en-GB" dirty="0"/>
              <a:t>Human enhanced  greenhouse gases effect</a:t>
            </a:r>
          </a:p>
          <a:p>
            <a:endParaRPr lang="en-GB" dirty="0"/>
          </a:p>
        </p:txBody>
      </p:sp>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273566" y="2057466"/>
            <a:ext cx="6349006" cy="3737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9176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82" y="198867"/>
            <a:ext cx="9566461" cy="574516"/>
          </a:xfrm>
        </p:spPr>
        <p:txBody>
          <a:bodyPr/>
          <a:lstStyle/>
          <a:p>
            <a:r>
              <a:rPr lang="en-GB" dirty="0"/>
              <a:t>Lecture overview</a:t>
            </a:r>
          </a:p>
        </p:txBody>
      </p:sp>
      <p:sp>
        <p:nvSpPr>
          <p:cNvPr id="3" name="Content Placeholder 2"/>
          <p:cNvSpPr>
            <a:spLocks noGrp="1"/>
          </p:cNvSpPr>
          <p:nvPr>
            <p:ph idx="1"/>
          </p:nvPr>
        </p:nvSpPr>
        <p:spPr/>
        <p:txBody>
          <a:bodyPr/>
          <a:lstStyle/>
          <a:p>
            <a:endParaRPr lang="en-US" dirty="0"/>
          </a:p>
          <a:p>
            <a:pPr marL="914400" lvl="1" indent="-457200">
              <a:lnSpc>
                <a:spcPct val="170000"/>
              </a:lnSpc>
              <a:buFont typeface="Arial" panose="020B0604020202020204" pitchFamily="34" charset="0"/>
              <a:buChar char="•"/>
            </a:pPr>
            <a:r>
              <a:rPr lang="en-GB" sz="2800" dirty="0"/>
              <a:t>Climate</a:t>
            </a:r>
          </a:p>
          <a:p>
            <a:pPr marL="914400" lvl="1" indent="-457200">
              <a:lnSpc>
                <a:spcPct val="170000"/>
              </a:lnSpc>
              <a:buFont typeface="Arial" panose="020B0604020202020204" pitchFamily="34" charset="0"/>
              <a:buChar char="•"/>
            </a:pPr>
            <a:r>
              <a:rPr lang="en-GB" sz="2800" dirty="0"/>
              <a:t>Climate Change</a:t>
            </a:r>
          </a:p>
          <a:p>
            <a:pPr marL="914400" lvl="1" indent="-457200">
              <a:lnSpc>
                <a:spcPct val="170000"/>
              </a:lnSpc>
              <a:buFont typeface="Arial" panose="020B0604020202020204" pitchFamily="34" charset="0"/>
              <a:buChar char="•"/>
            </a:pPr>
            <a:r>
              <a:rPr lang="en-GB" sz="2800" dirty="0"/>
              <a:t>Essential Climate Variable &amp; Climate change</a:t>
            </a:r>
          </a:p>
          <a:p>
            <a:endParaRPr lang="en-GB" dirty="0"/>
          </a:p>
        </p:txBody>
      </p:sp>
    </p:spTree>
    <p:extLst>
      <p:ext uri="{BB962C8B-B14F-4D97-AF65-F5344CB8AC3E}">
        <p14:creationId xmlns:p14="http://schemas.microsoft.com/office/powerpoint/2010/main" val="418477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82" y="198867"/>
            <a:ext cx="9566461" cy="574516"/>
          </a:xfrm>
        </p:spPr>
        <p:txBody>
          <a:bodyPr/>
          <a:lstStyle/>
          <a:p>
            <a:r>
              <a:rPr lang="en-GB" dirty="0"/>
              <a:t>Greenhouse gases</a:t>
            </a:r>
          </a:p>
        </p:txBody>
      </p:sp>
      <p:sp>
        <p:nvSpPr>
          <p:cNvPr id="3" name="Content Placeholder 2"/>
          <p:cNvSpPr>
            <a:spLocks noGrp="1"/>
          </p:cNvSpPr>
          <p:nvPr>
            <p:ph idx="1"/>
          </p:nvPr>
        </p:nvSpPr>
        <p:spPr>
          <a:xfrm>
            <a:off x="230401" y="1448451"/>
            <a:ext cx="5380639" cy="4618749"/>
          </a:xfrm>
        </p:spPr>
        <p:txBody>
          <a:bodyPr/>
          <a:lstStyle/>
          <a:p>
            <a:r>
              <a:rPr lang="en-GB" dirty="0"/>
              <a:t>CO2 concentration in the atmosphere is currently 40% higher than it was when industrialisation began.  </a:t>
            </a:r>
          </a:p>
          <a:p>
            <a:endParaRPr lang="en-GB" dirty="0"/>
          </a:p>
          <a:p>
            <a:r>
              <a:rPr lang="en-GB" dirty="0"/>
              <a:t>Other greenhouse gases are emitted in smaller quantities, but they trap heat far more effectively than CO2, and in some cases are thousands of times stronger. </a:t>
            </a:r>
          </a:p>
          <a:p>
            <a:endParaRPr lang="en-GB" dirty="0"/>
          </a:p>
        </p:txBody>
      </p:sp>
      <p:graphicFrame>
        <p:nvGraphicFramePr>
          <p:cNvPr id="4" name="Content Placeholder 5"/>
          <p:cNvGraphicFramePr>
            <a:graphicFrameLocks/>
          </p:cNvGraphicFramePr>
          <p:nvPr/>
        </p:nvGraphicFramePr>
        <p:xfrm>
          <a:off x="5611040" y="1211429"/>
          <a:ext cx="6283361" cy="4351339"/>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6370549" y="5697868"/>
            <a:ext cx="5078634" cy="338554"/>
          </a:xfrm>
          <a:prstGeom prst="rect">
            <a:avLst/>
          </a:prstGeom>
        </p:spPr>
        <p:txBody>
          <a:bodyPr wrap="none">
            <a:spAutoFit/>
          </a:bodyPr>
          <a:lstStyle/>
          <a:p>
            <a:pPr defTabSz="914377" fontAlgn="auto">
              <a:spcBef>
                <a:spcPts val="0"/>
              </a:spcBef>
              <a:spcAft>
                <a:spcPts val="0"/>
              </a:spcAft>
            </a:pPr>
            <a:r>
              <a:rPr lang="en-US" sz="1600" i="1" dirty="0">
                <a:solidFill>
                  <a:srgbClr val="0A0A0A"/>
                </a:solidFill>
                <a:latin typeface="Arial" panose="020B0604020202020204" pitchFamily="34" charset="0"/>
                <a:cs typeface="Arial" panose="020B0604020202020204" pitchFamily="34" charset="0"/>
              </a:rPr>
              <a:t>Source: https://ec.europa.eu/clima/change/causes_en</a:t>
            </a:r>
          </a:p>
        </p:txBody>
      </p:sp>
    </p:spTree>
    <p:extLst>
      <p:ext uri="{BB962C8B-B14F-4D97-AF65-F5344CB8AC3E}">
        <p14:creationId xmlns:p14="http://schemas.microsoft.com/office/powerpoint/2010/main" val="3082881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82" y="198867"/>
            <a:ext cx="9566461" cy="574516"/>
          </a:xfrm>
        </p:spPr>
        <p:txBody>
          <a:bodyPr/>
          <a:lstStyle/>
          <a:p>
            <a:r>
              <a:rPr lang="en-GB" dirty="0"/>
              <a:t>Greenhouse gases- Carbon Dioxide</a:t>
            </a:r>
          </a:p>
        </p:txBody>
      </p:sp>
      <p:sp>
        <p:nvSpPr>
          <p:cNvPr id="3" name="Content Placeholder 2"/>
          <p:cNvSpPr>
            <a:spLocks noGrp="1"/>
          </p:cNvSpPr>
          <p:nvPr>
            <p:ph idx="1"/>
          </p:nvPr>
        </p:nvSpPr>
        <p:spPr/>
        <p:txBody>
          <a:bodyPr/>
          <a:lstStyle/>
          <a:p>
            <a:endParaRPr lang="en-GB"/>
          </a:p>
        </p:txBody>
      </p:sp>
      <p:pic>
        <p:nvPicPr>
          <p:cNvPr id="4"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941495" y="1079052"/>
            <a:ext cx="10320111" cy="4281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128701" y="5469886"/>
            <a:ext cx="10132905" cy="523220"/>
          </a:xfrm>
          <a:prstGeom prst="rect">
            <a:avLst/>
          </a:prstGeom>
          <a:noFill/>
        </p:spPr>
        <p:txBody>
          <a:bodyPr wrap="square" rtlCol="0">
            <a:spAutoFit/>
          </a:bodyPr>
          <a:lstStyle/>
          <a:p>
            <a:pPr algn="just" defTabSz="914377" fontAlgn="auto">
              <a:spcBef>
                <a:spcPts val="0"/>
              </a:spcBef>
              <a:spcAft>
                <a:spcPts val="0"/>
              </a:spcAft>
            </a:pPr>
            <a:r>
              <a:rPr lang="en-GB" sz="1400" i="1" dirty="0">
                <a:solidFill>
                  <a:prstClr val="black"/>
                </a:solidFill>
                <a:latin typeface="Calibri" panose="020F0502020204030204"/>
              </a:rPr>
              <a:t>Sources: </a:t>
            </a:r>
            <a:r>
              <a:rPr lang="en-US" sz="1400" i="1" dirty="0">
                <a:solidFill>
                  <a:prstClr val="black"/>
                </a:solidFill>
                <a:latin typeface="Calibri" panose="020F0502020204030204"/>
              </a:rPr>
              <a:t>Credit: </a:t>
            </a:r>
            <a:r>
              <a:rPr lang="en-US" sz="1400" i="1" dirty="0" err="1">
                <a:solidFill>
                  <a:prstClr val="black"/>
                </a:solidFill>
                <a:latin typeface="Calibri" panose="020F0502020204030204"/>
              </a:rPr>
              <a:t>Luthi</a:t>
            </a:r>
            <a:r>
              <a:rPr lang="en-US" sz="1400" i="1" dirty="0">
                <a:solidFill>
                  <a:prstClr val="black"/>
                </a:solidFill>
                <a:latin typeface="Calibri" panose="020F0502020204030204"/>
              </a:rPr>
              <a:t>, D., et al.. 2008; Etheridge, D.M., et al. 2010; </a:t>
            </a:r>
            <a:r>
              <a:rPr lang="en-US" sz="1400" i="1" dirty="0" err="1">
                <a:solidFill>
                  <a:prstClr val="black"/>
                </a:solidFill>
                <a:latin typeface="Calibri" panose="020F0502020204030204"/>
              </a:rPr>
              <a:t>Vostok</a:t>
            </a:r>
            <a:r>
              <a:rPr lang="en-US" sz="1400" i="1" dirty="0">
                <a:solidFill>
                  <a:prstClr val="black"/>
                </a:solidFill>
                <a:latin typeface="Calibri" panose="020F0502020204030204"/>
              </a:rPr>
              <a:t> ice core data/J.R. Petit et al.; NOAA Mauna Loa CO</a:t>
            </a:r>
            <a:r>
              <a:rPr lang="en-US" sz="1400" i="1" baseline="-25000" dirty="0">
                <a:solidFill>
                  <a:prstClr val="black"/>
                </a:solidFill>
                <a:latin typeface="Calibri" panose="020F0502020204030204"/>
              </a:rPr>
              <a:t>2</a:t>
            </a:r>
            <a:r>
              <a:rPr lang="en-US" sz="1400" i="1" dirty="0">
                <a:solidFill>
                  <a:prstClr val="black"/>
                </a:solidFill>
                <a:latin typeface="Calibri" panose="020F0502020204030204"/>
              </a:rPr>
              <a:t> record.</a:t>
            </a:r>
          </a:p>
          <a:p>
            <a:pPr algn="just" defTabSz="914377" fontAlgn="auto">
              <a:spcBef>
                <a:spcPts val="0"/>
              </a:spcBef>
              <a:spcAft>
                <a:spcPts val="0"/>
              </a:spcAft>
            </a:pPr>
            <a:r>
              <a:rPr lang="en-US" sz="1400" i="1" dirty="0">
                <a:solidFill>
                  <a:prstClr val="black"/>
                </a:solidFill>
                <a:latin typeface="Calibri" panose="020F0502020204030204"/>
                <a:hlinkClick r:id="rId3"/>
              </a:rPr>
              <a:t>https://climate.nasa.gov/evidence/</a:t>
            </a:r>
            <a:endParaRPr lang="en-US" sz="1400" i="1" dirty="0">
              <a:solidFill>
                <a:prstClr val="black"/>
              </a:solidFill>
              <a:latin typeface="Calibri" panose="020F0502020204030204"/>
            </a:endParaRPr>
          </a:p>
        </p:txBody>
      </p:sp>
    </p:spTree>
    <p:extLst>
      <p:ext uri="{BB962C8B-B14F-4D97-AF65-F5344CB8AC3E}">
        <p14:creationId xmlns:p14="http://schemas.microsoft.com/office/powerpoint/2010/main" val="854777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Deforestation</a:t>
            </a:r>
          </a:p>
        </p:txBody>
      </p:sp>
      <p:sp>
        <p:nvSpPr>
          <p:cNvPr id="3" name="Content Placeholder 2"/>
          <p:cNvSpPr>
            <a:spLocks noGrp="1"/>
          </p:cNvSpPr>
          <p:nvPr>
            <p:ph idx="1"/>
          </p:nvPr>
        </p:nvSpPr>
        <p:spPr>
          <a:xfrm>
            <a:off x="230400" y="969600"/>
            <a:ext cx="4443200" cy="5097600"/>
          </a:xfrm>
        </p:spPr>
        <p:txBody>
          <a:bodyPr/>
          <a:lstStyle/>
          <a:p>
            <a:endParaRPr lang="en-GB" dirty="0"/>
          </a:p>
          <a:p>
            <a:r>
              <a:rPr lang="en-GB" dirty="0"/>
              <a:t>Deforestation is the permanent removal of trees to make room for something besides forest. </a:t>
            </a:r>
          </a:p>
          <a:p>
            <a:r>
              <a:rPr lang="en-GB" dirty="0"/>
              <a:t>This can include clearing the land for agriculture or grazing, or using the timber for fuel, construction or manufacturing. </a:t>
            </a:r>
          </a:p>
          <a:p>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1349" y="1611446"/>
            <a:ext cx="6998759" cy="4116917"/>
          </a:xfrm>
          <a:prstGeom prst="rect">
            <a:avLst/>
          </a:prstGeom>
        </p:spPr>
      </p:pic>
    </p:spTree>
    <p:extLst>
      <p:ext uri="{BB962C8B-B14F-4D97-AF65-F5344CB8AC3E}">
        <p14:creationId xmlns:p14="http://schemas.microsoft.com/office/powerpoint/2010/main" val="379461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82" y="198867"/>
            <a:ext cx="9566461" cy="574516"/>
          </a:xfrm>
        </p:spPr>
        <p:txBody>
          <a:bodyPr/>
          <a:lstStyle/>
          <a:p>
            <a:r>
              <a:rPr lang="en-GB" dirty="0"/>
              <a:t>Air pollution</a:t>
            </a:r>
          </a:p>
        </p:txBody>
      </p:sp>
      <p:sp>
        <p:nvSpPr>
          <p:cNvPr id="3" name="Content Placeholder 2"/>
          <p:cNvSpPr>
            <a:spLocks noGrp="1"/>
          </p:cNvSpPr>
          <p:nvPr>
            <p:ph idx="1"/>
          </p:nvPr>
        </p:nvSpPr>
        <p:spPr>
          <a:xfrm>
            <a:off x="230401" y="969600"/>
            <a:ext cx="8253200" cy="5097600"/>
          </a:xfrm>
        </p:spPr>
        <p:txBody>
          <a:bodyPr/>
          <a:lstStyle/>
          <a:p>
            <a:r>
              <a:rPr lang="en-GB" dirty="0"/>
              <a:t>Air pollution is caused by fertiliser use, livestock production, and certain industrial processes that release fluorinated gases. </a:t>
            </a:r>
          </a:p>
          <a:p>
            <a:r>
              <a:rPr lang="en-GB" dirty="0"/>
              <a:t>Pollutants in the air can produce serious environmental issues and contribute to climate change. The major concerns include:</a:t>
            </a:r>
          </a:p>
          <a:p>
            <a:pPr marL="478355" lvl="1">
              <a:buFont typeface="Courier New" panose="02070309020205020404" pitchFamily="49" charset="0"/>
              <a:buChar char="o"/>
            </a:pPr>
            <a:r>
              <a:rPr lang="en-GB" sz="1867" dirty="0"/>
              <a:t> The ability of pollutants to trap too much heat in the atmosphere</a:t>
            </a:r>
          </a:p>
          <a:p>
            <a:pPr marL="478355" lvl="1">
              <a:buFont typeface="Courier New" panose="02070309020205020404" pitchFamily="49" charset="0"/>
              <a:buChar char="o"/>
            </a:pPr>
            <a:r>
              <a:rPr lang="en-GB" sz="1867" dirty="0"/>
              <a:t> The mixture of gases with moisture in the atmosphere which produces damaging acid rain</a:t>
            </a:r>
          </a:p>
          <a:p>
            <a:pPr marL="478355" lvl="1">
              <a:buFont typeface="Courier New" panose="02070309020205020404" pitchFamily="49" charset="0"/>
              <a:buChar char="o"/>
            </a:pPr>
            <a:r>
              <a:rPr lang="en-GB" sz="1867" dirty="0"/>
              <a:t> The increase in unnatural ozone levels</a:t>
            </a:r>
          </a:p>
          <a:p>
            <a:pPr marL="478355" lvl="1">
              <a:buFont typeface="Courier New" panose="02070309020205020404" pitchFamily="49" charset="0"/>
              <a:buChar char="o"/>
            </a:pPr>
            <a:r>
              <a:rPr lang="en-GB" sz="1867" dirty="0"/>
              <a:t> The presence of particles in the atmosphere that block sunlight</a:t>
            </a:r>
          </a:p>
          <a:p>
            <a:endParaRPr lang="en-GB" dirty="0"/>
          </a:p>
        </p:txBody>
      </p:sp>
      <p:pic>
        <p:nvPicPr>
          <p:cNvPr id="4" name="Picture 3"/>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8362101" y="1326535"/>
            <a:ext cx="3829900" cy="1952608"/>
          </a:xfrm>
          <a:prstGeom prst="rect">
            <a:avLst/>
          </a:prstGeom>
        </p:spPr>
      </p:pic>
      <p:pic>
        <p:nvPicPr>
          <p:cNvPr id="5" name="Picture 4"/>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8362101" y="3993309"/>
            <a:ext cx="3829900" cy="1952608"/>
          </a:xfrm>
          <a:prstGeom prst="rect">
            <a:avLst/>
          </a:prstGeom>
        </p:spPr>
      </p:pic>
    </p:spTree>
    <p:extLst>
      <p:ext uri="{BB962C8B-B14F-4D97-AF65-F5344CB8AC3E}">
        <p14:creationId xmlns:p14="http://schemas.microsoft.com/office/powerpoint/2010/main" val="3811164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Mining </a:t>
            </a:r>
          </a:p>
        </p:txBody>
      </p:sp>
      <p:sp>
        <p:nvSpPr>
          <p:cNvPr id="3" name="Content Placeholder 2"/>
          <p:cNvSpPr>
            <a:spLocks noGrp="1"/>
          </p:cNvSpPr>
          <p:nvPr>
            <p:ph idx="1"/>
          </p:nvPr>
        </p:nvSpPr>
        <p:spPr>
          <a:xfrm>
            <a:off x="230400" y="1297907"/>
            <a:ext cx="4798800" cy="4769293"/>
          </a:xfrm>
        </p:spPr>
        <p:txBody>
          <a:bodyPr/>
          <a:lstStyle/>
          <a:p>
            <a:r>
              <a:rPr lang="en-GB" dirty="0"/>
              <a:t>Coal mining releases methane, a potent greenhouse gas. Methane emissions from coalmines has a global warming potential 21 times greater than that of carbon dioxide over a 100-year timeline (Source IPCC).</a:t>
            </a:r>
          </a:p>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3589" y="1297907"/>
            <a:ext cx="6370811" cy="4218172"/>
          </a:xfrm>
          <a:prstGeom prst="rect">
            <a:avLst/>
          </a:prstGeom>
        </p:spPr>
      </p:pic>
    </p:spTree>
    <p:extLst>
      <p:ext uri="{BB962C8B-B14F-4D97-AF65-F5344CB8AC3E}">
        <p14:creationId xmlns:p14="http://schemas.microsoft.com/office/powerpoint/2010/main" val="479945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82" y="198867"/>
            <a:ext cx="9566461" cy="574516"/>
          </a:xfrm>
        </p:spPr>
        <p:txBody>
          <a:bodyPr/>
          <a:lstStyle/>
          <a:p>
            <a:r>
              <a:rPr lang="en-GB" dirty="0"/>
              <a:t>Industrial processes</a:t>
            </a:r>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5597849" y="1182557"/>
            <a:ext cx="6405307"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815755" y="5533896"/>
            <a:ext cx="2258952" cy="338554"/>
          </a:xfrm>
          <a:prstGeom prst="rect">
            <a:avLst/>
          </a:prstGeom>
          <a:noFill/>
        </p:spPr>
        <p:txBody>
          <a:bodyPr wrap="none" rtlCol="0">
            <a:spAutoFit/>
          </a:bodyPr>
          <a:lstStyle/>
          <a:p>
            <a:pPr defTabSz="914377" fontAlgn="auto">
              <a:spcBef>
                <a:spcPts val="0"/>
              </a:spcBef>
              <a:spcAft>
                <a:spcPts val="0"/>
              </a:spcAft>
            </a:pPr>
            <a:r>
              <a:rPr lang="en-GB" sz="1600" i="1" dirty="0">
                <a:solidFill>
                  <a:srgbClr val="0A0A0A"/>
                </a:solidFill>
                <a:latin typeface="Arial" panose="020B0604020202020204" pitchFamily="34" charset="0"/>
                <a:cs typeface="Arial" panose="020B0604020202020204" pitchFamily="34" charset="0"/>
              </a:rPr>
              <a:t>Source: CO2CRC.com</a:t>
            </a:r>
            <a:endParaRPr lang="en-US" sz="1600" i="1" dirty="0">
              <a:solidFill>
                <a:srgbClr val="0A0A0A"/>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30400" y="969600"/>
            <a:ext cx="6068800" cy="5097600"/>
          </a:xfrm>
        </p:spPr>
        <p:txBody>
          <a:bodyPr/>
          <a:lstStyle/>
          <a:p>
            <a:r>
              <a:rPr lang="en-GB" dirty="0"/>
              <a:t>These total emissions for industrial process are comprised of: (</a:t>
            </a:r>
            <a:r>
              <a:rPr lang="en-GB" dirty="0" err="1"/>
              <a:t>Fischedick</a:t>
            </a:r>
            <a:r>
              <a:rPr lang="en-GB" dirty="0"/>
              <a:t>, Roy et al. 2014)</a:t>
            </a:r>
          </a:p>
          <a:p>
            <a:pPr>
              <a:buFont typeface="Arial" panose="020B0604020202020204" pitchFamily="34" charset="0"/>
              <a:buChar char="•"/>
            </a:pPr>
            <a:r>
              <a:rPr lang="en-GB" sz="1867" dirty="0"/>
              <a:t>Direct energy-related CO2 emissions for industry</a:t>
            </a:r>
          </a:p>
          <a:p>
            <a:pPr>
              <a:buFont typeface="Arial" panose="020B0604020202020204" pitchFamily="34" charset="0"/>
              <a:buChar char="•"/>
            </a:pPr>
            <a:r>
              <a:rPr lang="en-GB" sz="1867" dirty="0"/>
              <a:t> Indirect CO2 emissions from production of electricity and heat for industry</a:t>
            </a:r>
          </a:p>
          <a:p>
            <a:pPr>
              <a:buFont typeface="Arial" panose="020B0604020202020204" pitchFamily="34" charset="0"/>
              <a:buChar char="•"/>
            </a:pPr>
            <a:r>
              <a:rPr lang="en-GB" sz="1867" dirty="0"/>
              <a:t>Process CO2 emissions </a:t>
            </a:r>
          </a:p>
          <a:p>
            <a:pPr>
              <a:buFont typeface="Arial" panose="020B0604020202020204" pitchFamily="34" charset="0"/>
              <a:buChar char="•"/>
            </a:pPr>
            <a:r>
              <a:rPr lang="en-GB" sz="1867" dirty="0"/>
              <a:t>Non-CO2 </a:t>
            </a:r>
            <a:r>
              <a:rPr lang="en-GB" sz="1867" dirty="0" err="1"/>
              <a:t>GHG</a:t>
            </a:r>
            <a:r>
              <a:rPr lang="en-GB" sz="1867" dirty="0"/>
              <a:t> emissions</a:t>
            </a:r>
          </a:p>
          <a:p>
            <a:pPr>
              <a:buFont typeface="Arial" panose="020B0604020202020204" pitchFamily="34" charset="0"/>
              <a:buChar char="•"/>
            </a:pPr>
            <a:r>
              <a:rPr lang="en-GB" sz="1867" dirty="0"/>
              <a:t>Direct emissions for waste/wastewater </a:t>
            </a:r>
          </a:p>
          <a:p>
            <a:endParaRPr lang="en-GB" dirty="0"/>
          </a:p>
        </p:txBody>
      </p:sp>
    </p:spTree>
    <p:extLst>
      <p:ext uri="{BB962C8B-B14F-4D97-AF65-F5344CB8AC3E}">
        <p14:creationId xmlns:p14="http://schemas.microsoft.com/office/powerpoint/2010/main" val="3118680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82" y="198867"/>
            <a:ext cx="9566461" cy="574516"/>
          </a:xfrm>
        </p:spPr>
        <p:txBody>
          <a:bodyPr/>
          <a:lstStyle/>
          <a:p>
            <a:r>
              <a:rPr lang="en-GB" dirty="0"/>
              <a:t>Consequences of climate change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4916" y="3958587"/>
            <a:ext cx="3185037" cy="216545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1131" y="981356"/>
            <a:ext cx="4348231" cy="2820139"/>
          </a:xfrm>
          <a:prstGeom prst="rect">
            <a:avLst/>
          </a:prstGeom>
        </p:spPr>
      </p:pic>
      <p:sp>
        <p:nvSpPr>
          <p:cNvPr id="6" name="TextBox 5"/>
          <p:cNvSpPr txBox="1"/>
          <p:nvPr/>
        </p:nvSpPr>
        <p:spPr>
          <a:xfrm>
            <a:off x="7926463" y="3416281"/>
            <a:ext cx="1341136" cy="276999"/>
          </a:xfrm>
          <a:prstGeom prst="rect">
            <a:avLst/>
          </a:prstGeom>
          <a:noFill/>
        </p:spPr>
        <p:txBody>
          <a:bodyPr wrap="none" rtlCol="0">
            <a:spAutoFit/>
          </a:bodyPr>
          <a:lstStyle/>
          <a:p>
            <a:pPr defTabSz="914377" fontAlgn="auto">
              <a:spcBef>
                <a:spcPts val="0"/>
              </a:spcBef>
              <a:spcAft>
                <a:spcPts val="0"/>
              </a:spcAft>
            </a:pPr>
            <a:r>
              <a:rPr lang="en-GB" sz="1200" i="1" dirty="0">
                <a:solidFill>
                  <a:srgbClr val="0A0A0A"/>
                </a:solidFill>
                <a:latin typeface="Arial" panose="020B0604020202020204" pitchFamily="34" charset="0"/>
                <a:cs typeface="Arial" panose="020B0604020202020204" pitchFamily="34" charset="0"/>
              </a:rPr>
              <a:t>Photo credit AFP</a:t>
            </a:r>
            <a:endParaRPr lang="en-US" sz="1200" i="1" dirty="0">
              <a:solidFill>
                <a:srgbClr val="0A0A0A"/>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9865" y="3801495"/>
            <a:ext cx="3696580" cy="246192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18179" y="1445907"/>
            <a:ext cx="3116264" cy="1862643"/>
          </a:xfrm>
          <a:prstGeom prst="rect">
            <a:avLst/>
          </a:prstGeom>
        </p:spPr>
      </p:pic>
      <p:sp>
        <p:nvSpPr>
          <p:cNvPr id="9" name="TextBox 8"/>
          <p:cNvSpPr txBox="1"/>
          <p:nvPr/>
        </p:nvSpPr>
        <p:spPr>
          <a:xfrm>
            <a:off x="5198945" y="1116605"/>
            <a:ext cx="1686680" cy="276999"/>
          </a:xfrm>
          <a:prstGeom prst="rect">
            <a:avLst/>
          </a:prstGeom>
          <a:noFill/>
        </p:spPr>
        <p:txBody>
          <a:bodyPr wrap="none" rtlCol="0">
            <a:spAutoFit/>
          </a:bodyPr>
          <a:lstStyle/>
          <a:p>
            <a:pPr defTabSz="914377" fontAlgn="auto">
              <a:spcBef>
                <a:spcPts val="0"/>
              </a:spcBef>
              <a:spcAft>
                <a:spcPts val="0"/>
              </a:spcAft>
            </a:pPr>
            <a:r>
              <a:rPr lang="en-US" sz="1200" i="1" dirty="0">
                <a:solidFill>
                  <a:srgbClr val="0A0A0A"/>
                </a:solidFill>
                <a:latin typeface="Arial" panose="020B0604020202020204" pitchFamily="34" charset="0"/>
                <a:cs typeface="Arial" panose="020B0604020202020204" pitchFamily="34" charset="0"/>
              </a:rPr>
              <a:t>Photo credit UCSUSA</a:t>
            </a: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95254" y="3796481"/>
            <a:ext cx="2218697" cy="1420879"/>
          </a:xfrm>
          <a:prstGeom prst="rect">
            <a:avLst/>
          </a:prstGeom>
        </p:spPr>
      </p:pic>
      <p:sp>
        <p:nvSpPr>
          <p:cNvPr id="11" name="TextBox 10"/>
          <p:cNvSpPr txBox="1"/>
          <p:nvPr/>
        </p:nvSpPr>
        <p:spPr>
          <a:xfrm>
            <a:off x="4408132" y="3439634"/>
            <a:ext cx="3084499" cy="276999"/>
          </a:xfrm>
          <a:prstGeom prst="rect">
            <a:avLst/>
          </a:prstGeom>
          <a:noFill/>
        </p:spPr>
        <p:txBody>
          <a:bodyPr wrap="none" rtlCol="0">
            <a:spAutoFit/>
          </a:bodyPr>
          <a:lstStyle/>
          <a:p>
            <a:pPr defTabSz="914377" fontAlgn="auto">
              <a:spcBef>
                <a:spcPts val="0"/>
              </a:spcBef>
              <a:spcAft>
                <a:spcPts val="0"/>
              </a:spcAft>
            </a:pPr>
            <a:r>
              <a:rPr lang="en-US" sz="1200" i="1" dirty="0">
                <a:solidFill>
                  <a:srgbClr val="0A0A0A"/>
                </a:solidFill>
                <a:latin typeface="Arial" panose="020B0604020202020204" pitchFamily="34" charset="0"/>
                <a:cs typeface="Arial" panose="020B0604020202020204" pitchFamily="34" charset="0"/>
              </a:rPr>
              <a:t>Photo credit David Paul Morris, Bloomberg</a:t>
            </a:r>
            <a:endParaRPr lang="en-US" sz="1200" dirty="0">
              <a:solidFill>
                <a:srgbClr val="0A0A0A"/>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30400" y="969600"/>
            <a:ext cx="5306800" cy="5736000"/>
          </a:xfrm>
        </p:spPr>
        <p:txBody>
          <a:bodyPr/>
          <a:lstStyle/>
          <a:p>
            <a:r>
              <a:rPr lang="en-GB" sz="1867" dirty="0"/>
              <a:t>Changes in</a:t>
            </a:r>
          </a:p>
          <a:p>
            <a:pPr>
              <a:buFont typeface="Arial" panose="020B0604020202020204" pitchFamily="34" charset="0"/>
              <a:buChar char="•"/>
            </a:pPr>
            <a:r>
              <a:rPr lang="en-GB" dirty="0"/>
              <a:t>Glaciers and ice sheets</a:t>
            </a:r>
          </a:p>
          <a:p>
            <a:pPr>
              <a:buFont typeface="Arial" panose="020B0604020202020204" pitchFamily="34" charset="0"/>
              <a:buChar char="•"/>
            </a:pPr>
            <a:r>
              <a:rPr lang="en-GB" dirty="0"/>
              <a:t>Sea level change</a:t>
            </a:r>
          </a:p>
          <a:p>
            <a:pPr>
              <a:buFont typeface="Arial" panose="020B0604020202020204" pitchFamily="34" charset="0"/>
              <a:buChar char="•"/>
            </a:pPr>
            <a:r>
              <a:rPr lang="en-GB" dirty="0"/>
              <a:t>Sea ice</a:t>
            </a:r>
          </a:p>
          <a:p>
            <a:pPr>
              <a:buFont typeface="Arial" panose="020B0604020202020204" pitchFamily="34" charset="0"/>
              <a:buChar char="•"/>
            </a:pPr>
            <a:r>
              <a:rPr lang="en-GB" dirty="0"/>
              <a:t>Heavy rainfall across the globe</a:t>
            </a:r>
          </a:p>
          <a:p>
            <a:pPr>
              <a:buFont typeface="Arial" panose="020B0604020202020204" pitchFamily="34" charset="0"/>
              <a:buChar char="•"/>
            </a:pPr>
            <a:r>
              <a:rPr lang="en-GB" dirty="0"/>
              <a:t>Extreme Drought</a:t>
            </a:r>
          </a:p>
          <a:p>
            <a:pPr>
              <a:buFont typeface="Arial" panose="020B0604020202020204" pitchFamily="34" charset="0"/>
              <a:buChar char="•"/>
            </a:pPr>
            <a:r>
              <a:rPr lang="en-GB" dirty="0"/>
              <a:t>Decline in Crop productivity</a:t>
            </a:r>
          </a:p>
          <a:p>
            <a:pPr>
              <a:buFont typeface="Arial" panose="020B0604020202020204" pitchFamily="34" charset="0"/>
              <a:buChar char="•"/>
            </a:pPr>
            <a:r>
              <a:rPr lang="en-GB" dirty="0"/>
              <a:t>Changes in ecosystems</a:t>
            </a:r>
          </a:p>
          <a:p>
            <a:pPr>
              <a:buFont typeface="Arial" panose="020B0604020202020204" pitchFamily="34" charset="0"/>
              <a:buChar char="•"/>
            </a:pPr>
            <a:r>
              <a:rPr lang="en-GB" dirty="0"/>
              <a:t>Hurricanes</a:t>
            </a:r>
          </a:p>
          <a:p>
            <a:pPr>
              <a:buFont typeface="Arial" panose="020B0604020202020204" pitchFamily="34" charset="0"/>
              <a:buChar char="•"/>
            </a:pPr>
            <a:r>
              <a:rPr lang="en-GB" dirty="0"/>
              <a:t>Rise in temperature</a:t>
            </a:r>
          </a:p>
          <a:p>
            <a:pPr>
              <a:buFont typeface="Arial" panose="020B0604020202020204" pitchFamily="34" charset="0"/>
              <a:buChar char="•"/>
            </a:pPr>
            <a:r>
              <a:rPr lang="en-GB" dirty="0"/>
              <a:t>Acidification of seawater</a:t>
            </a:r>
            <a:endParaRPr lang="en-GB" sz="1867" dirty="0"/>
          </a:p>
        </p:txBody>
      </p:sp>
    </p:spTree>
    <p:extLst>
      <p:ext uri="{BB962C8B-B14F-4D97-AF65-F5344CB8AC3E}">
        <p14:creationId xmlns:p14="http://schemas.microsoft.com/office/powerpoint/2010/main" val="1705863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82" y="198867"/>
            <a:ext cx="9566461" cy="574516"/>
          </a:xfrm>
        </p:spPr>
        <p:txBody>
          <a:bodyPr/>
          <a:lstStyle/>
          <a:p>
            <a:r>
              <a:rPr lang="en-GB" dirty="0"/>
              <a:t>Consequences of climate change</a:t>
            </a:r>
          </a:p>
        </p:txBody>
      </p:sp>
      <p:sp>
        <p:nvSpPr>
          <p:cNvPr id="7" name="Rectangle 6"/>
          <p:cNvSpPr/>
          <p:nvPr/>
        </p:nvSpPr>
        <p:spPr>
          <a:xfrm>
            <a:off x="8984584" y="721542"/>
            <a:ext cx="1339534" cy="369332"/>
          </a:xfrm>
          <a:prstGeom prst="rect">
            <a:avLst/>
          </a:prstGeom>
        </p:spPr>
        <p:txBody>
          <a:bodyPr wrap="none">
            <a:spAutoFit/>
          </a:bodyPr>
          <a:lstStyle/>
          <a:p>
            <a:r>
              <a:rPr lang="en-US" sz="1800" dirty="0">
                <a:latin typeface="Calibri" pitchFamily="34" charset="0"/>
                <a:hlinkClick r:id="rId3"/>
              </a:rPr>
              <a:t>Source:  ESA</a:t>
            </a:r>
            <a:endParaRPr lang="en-US" sz="1800" dirty="0">
              <a:latin typeface="Calibri" pitchFamily="34" charset="0"/>
            </a:endParaRPr>
          </a:p>
        </p:txBody>
      </p:sp>
      <p:pic>
        <p:nvPicPr>
          <p:cNvPr id="6" name="Picture 5">
            <a:hlinkClick r:id="rId3"/>
            <a:extLst>
              <a:ext uri="{FF2B5EF4-FFF2-40B4-BE49-F238E27FC236}">
                <a16:creationId xmlns:a16="http://schemas.microsoft.com/office/drawing/2014/main" id="{04B863D8-8434-4297-955F-0546BD6ACAC1}"/>
              </a:ext>
            </a:extLst>
          </p:cNvPr>
          <p:cNvPicPr>
            <a:picLocks noChangeAspect="1"/>
          </p:cNvPicPr>
          <p:nvPr/>
        </p:nvPicPr>
        <p:blipFill>
          <a:blip r:embed="rId4"/>
          <a:stretch>
            <a:fillRect/>
          </a:stretch>
        </p:blipFill>
        <p:spPr>
          <a:xfrm>
            <a:off x="1788125" y="1087709"/>
            <a:ext cx="8615749" cy="5084183"/>
          </a:xfrm>
          <a:prstGeom prst="rect">
            <a:avLst/>
          </a:prstGeom>
        </p:spPr>
      </p:pic>
    </p:spTree>
    <p:extLst>
      <p:ext uri="{BB962C8B-B14F-4D97-AF65-F5344CB8AC3E}">
        <p14:creationId xmlns:p14="http://schemas.microsoft.com/office/powerpoint/2010/main" val="2676640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82" y="198867"/>
            <a:ext cx="9566461" cy="574516"/>
          </a:xfrm>
        </p:spPr>
        <p:txBody>
          <a:bodyPr/>
          <a:lstStyle/>
          <a:p>
            <a:r>
              <a:rPr lang="en-GB" dirty="0"/>
              <a:t>Why measuring Climate Change?</a:t>
            </a:r>
          </a:p>
        </p:txBody>
      </p:sp>
      <p:sp>
        <p:nvSpPr>
          <p:cNvPr id="3" name="Content Placeholder 2"/>
          <p:cNvSpPr>
            <a:spLocks noGrp="1"/>
          </p:cNvSpPr>
          <p:nvPr>
            <p:ph idx="1"/>
          </p:nvPr>
        </p:nvSpPr>
        <p:spPr>
          <a:xfrm>
            <a:off x="230402" y="1229619"/>
            <a:ext cx="5694885" cy="4837580"/>
          </a:xfrm>
        </p:spPr>
        <p:txBody>
          <a:bodyPr/>
          <a:lstStyle/>
          <a:p>
            <a:r>
              <a:rPr lang="en-GB" dirty="0"/>
              <a:t>We measure climate change to understand climate, climate variability and climatic changes at the local, national, and regional, and global levels; </a:t>
            </a:r>
          </a:p>
          <a:p>
            <a:r>
              <a:rPr lang="en-GB" dirty="0"/>
              <a:t>To understand better how climate change affects our social systems;</a:t>
            </a:r>
          </a:p>
          <a:p>
            <a:r>
              <a:rPr lang="en-GB" dirty="0"/>
              <a:t>To better plan adaptation measures to tackle the  potential or actual impacts of climate change.</a:t>
            </a:r>
          </a:p>
          <a:p>
            <a:endParaRPr lang="en-GB" dirty="0"/>
          </a:p>
        </p:txBody>
      </p:sp>
      <p:pic>
        <p:nvPicPr>
          <p:cNvPr id="4" name="Picture 3" descr="Diagram&#10;&#10;Description automatically generated">
            <a:extLst>
              <a:ext uri="{FF2B5EF4-FFF2-40B4-BE49-F238E27FC236}">
                <a16:creationId xmlns:a16="http://schemas.microsoft.com/office/drawing/2014/main" id="{77048085-6601-4CC5-A9FB-332692D267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0039" y="969601"/>
            <a:ext cx="4868996" cy="4974489"/>
          </a:xfrm>
          <a:prstGeom prst="rect">
            <a:avLst/>
          </a:prstGeom>
        </p:spPr>
      </p:pic>
      <p:sp>
        <p:nvSpPr>
          <p:cNvPr id="5" name="TextBox 4">
            <a:extLst>
              <a:ext uri="{FF2B5EF4-FFF2-40B4-BE49-F238E27FC236}">
                <a16:creationId xmlns:a16="http://schemas.microsoft.com/office/drawing/2014/main" id="{8AA85F98-1C1A-4853-9DCA-82EBFCAD072F}"/>
              </a:ext>
            </a:extLst>
          </p:cNvPr>
          <p:cNvSpPr txBox="1"/>
          <p:nvPr/>
        </p:nvSpPr>
        <p:spPr>
          <a:xfrm>
            <a:off x="7084434" y="5944090"/>
            <a:ext cx="3087705" cy="256545"/>
          </a:xfrm>
          <a:prstGeom prst="rect">
            <a:avLst/>
          </a:prstGeom>
          <a:noFill/>
        </p:spPr>
        <p:txBody>
          <a:bodyPr wrap="none" rtlCol="0">
            <a:spAutoFit/>
          </a:bodyPr>
          <a:lstStyle/>
          <a:p>
            <a:pPr defTabSz="914377" fontAlgn="auto">
              <a:spcBef>
                <a:spcPts val="0"/>
              </a:spcBef>
              <a:spcAft>
                <a:spcPts val="0"/>
              </a:spcAft>
            </a:pPr>
            <a:r>
              <a:rPr lang="en-GB" sz="1067" i="1" dirty="0">
                <a:solidFill>
                  <a:srgbClr val="0A0A0A"/>
                </a:solidFill>
                <a:latin typeface="Arial" panose="020B0604020202020204" pitchFamily="34" charset="0"/>
                <a:cs typeface="Arial" panose="020B0604020202020204" pitchFamily="34" charset="0"/>
              </a:rPr>
              <a:t>Source: U.S. Global Change Research Program</a:t>
            </a:r>
            <a:endParaRPr lang="nl-NL" sz="1067" i="1" dirty="0">
              <a:solidFill>
                <a:srgbClr val="0A0A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3573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82" y="198867"/>
            <a:ext cx="9566461" cy="574516"/>
          </a:xfrm>
        </p:spPr>
        <p:txBody>
          <a:bodyPr/>
          <a:lstStyle/>
          <a:p>
            <a:r>
              <a:rPr lang="en-GB" dirty="0"/>
              <a:t>How climate change is measured over time?</a:t>
            </a:r>
          </a:p>
        </p:txBody>
      </p:sp>
      <p:sp>
        <p:nvSpPr>
          <p:cNvPr id="3" name="Content Placeholder 2"/>
          <p:cNvSpPr>
            <a:spLocks noGrp="1"/>
          </p:cNvSpPr>
          <p:nvPr>
            <p:ph idx="1"/>
          </p:nvPr>
        </p:nvSpPr>
        <p:spPr>
          <a:xfrm>
            <a:off x="230401" y="969600"/>
            <a:ext cx="6691100" cy="5097600"/>
          </a:xfrm>
        </p:spPr>
        <p:txBody>
          <a:bodyPr/>
          <a:lstStyle/>
          <a:p>
            <a:r>
              <a:rPr lang="en-GB" dirty="0"/>
              <a:t>Earth-orbiting satellites, remote meteorological stations, and ocean buoys are used to monitor present-day weather and climate.</a:t>
            </a:r>
          </a:p>
          <a:p>
            <a:r>
              <a:rPr lang="en-GB" dirty="0"/>
              <a:t>Paleoclimatology data from natural sources like ice cores, tree rings, corals, and ocean and lake sediments </a:t>
            </a:r>
          </a:p>
          <a:p>
            <a:endParaRPr lang="en-GB" dirty="0"/>
          </a:p>
          <a:p>
            <a:r>
              <a:rPr lang="en-GB" dirty="0"/>
              <a:t>Scientists use this data as an input into sophisticated climate models that predict future climate trends with impressive accuracy.</a:t>
            </a:r>
          </a:p>
          <a:p>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5614" y="4727973"/>
            <a:ext cx="2188817" cy="1337865"/>
          </a:xfrm>
          <a:prstGeom prst="rect">
            <a:avLst/>
          </a:prstGeom>
        </p:spPr>
      </p:pic>
      <p:sp>
        <p:nvSpPr>
          <p:cNvPr id="6" name="TextBox 5"/>
          <p:cNvSpPr txBox="1"/>
          <p:nvPr/>
        </p:nvSpPr>
        <p:spPr>
          <a:xfrm>
            <a:off x="8974431" y="5781058"/>
            <a:ext cx="1967205" cy="256545"/>
          </a:xfrm>
          <a:prstGeom prst="rect">
            <a:avLst/>
          </a:prstGeom>
          <a:noFill/>
        </p:spPr>
        <p:txBody>
          <a:bodyPr wrap="none" rtlCol="0">
            <a:spAutoFit/>
          </a:bodyPr>
          <a:lstStyle/>
          <a:p>
            <a:pPr defTabSz="914377" fontAlgn="auto">
              <a:spcBef>
                <a:spcPts val="0"/>
              </a:spcBef>
              <a:spcAft>
                <a:spcPts val="0"/>
              </a:spcAft>
            </a:pPr>
            <a:r>
              <a:rPr lang="en-US" sz="1067" i="1" dirty="0">
                <a:solidFill>
                  <a:srgbClr val="0A0A0A"/>
                </a:solidFill>
                <a:latin typeface="Arial" panose="020B0604020202020204" pitchFamily="34" charset="0"/>
                <a:cs typeface="Arial" panose="020B0604020202020204" pitchFamily="34" charset="0"/>
              </a:rPr>
              <a:t>Photo credit: </a:t>
            </a:r>
            <a:r>
              <a:rPr lang="en-US" sz="1067" i="1" dirty="0" err="1">
                <a:solidFill>
                  <a:srgbClr val="0A0A0A"/>
                </a:solidFill>
                <a:latin typeface="Arial" panose="020B0604020202020204" pitchFamily="34" charset="0"/>
                <a:cs typeface="Arial" panose="020B0604020202020204" pitchFamily="34" charset="0"/>
              </a:rPr>
              <a:t>Ludovic</a:t>
            </a:r>
            <a:r>
              <a:rPr lang="en-US" sz="1067" i="1" dirty="0">
                <a:solidFill>
                  <a:srgbClr val="0A0A0A"/>
                </a:solidFill>
                <a:latin typeface="Arial" panose="020B0604020202020204" pitchFamily="34" charset="0"/>
                <a:cs typeface="Arial" panose="020B0604020202020204" pitchFamily="34" charset="0"/>
              </a:rPr>
              <a:t> </a:t>
            </a:r>
            <a:r>
              <a:rPr lang="en-US" sz="1067" i="1" dirty="0" err="1">
                <a:solidFill>
                  <a:srgbClr val="0A0A0A"/>
                </a:solidFill>
                <a:latin typeface="Arial" panose="020B0604020202020204" pitchFamily="34" charset="0"/>
                <a:cs typeface="Arial" panose="020B0604020202020204" pitchFamily="34" charset="0"/>
              </a:rPr>
              <a:t>Brucker</a:t>
            </a:r>
            <a:endParaRPr lang="en-US" sz="1067" i="1" dirty="0">
              <a:solidFill>
                <a:srgbClr val="0A0A0A"/>
              </a:solidFill>
              <a:latin typeface="Arial" panose="020B0604020202020204" pitchFamily="34" charset="0"/>
              <a:cs typeface="Arial" panose="020B0604020202020204" pitchFamily="34" charset="0"/>
            </a:endParaRPr>
          </a:p>
        </p:txBody>
      </p:sp>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6785613" y="1066329"/>
            <a:ext cx="5108787" cy="3234267"/>
          </a:xfrm>
          <a:prstGeom prst="rect">
            <a:avLst/>
          </a:prstGeom>
        </p:spPr>
      </p:pic>
      <p:sp>
        <p:nvSpPr>
          <p:cNvPr id="8" name="TextBox 7"/>
          <p:cNvSpPr txBox="1"/>
          <p:nvPr/>
        </p:nvSpPr>
        <p:spPr>
          <a:xfrm>
            <a:off x="7294423" y="4254935"/>
            <a:ext cx="4902304" cy="256545"/>
          </a:xfrm>
          <a:prstGeom prst="rect">
            <a:avLst/>
          </a:prstGeom>
          <a:noFill/>
        </p:spPr>
        <p:txBody>
          <a:bodyPr wrap="none" rtlCol="0">
            <a:spAutoFit/>
          </a:bodyPr>
          <a:lstStyle/>
          <a:p>
            <a:pPr defTabSz="914377" fontAlgn="auto">
              <a:spcBef>
                <a:spcPts val="0"/>
              </a:spcBef>
              <a:spcAft>
                <a:spcPts val="0"/>
              </a:spcAft>
            </a:pPr>
            <a:r>
              <a:rPr lang="en-US" sz="1067" i="1" dirty="0">
                <a:solidFill>
                  <a:srgbClr val="0A0A0A"/>
                </a:solidFill>
                <a:latin typeface="Arial" panose="020B0604020202020204" pitchFamily="34" charset="0"/>
                <a:cs typeface="Arial" panose="020B0604020202020204" pitchFamily="34" charset="0"/>
              </a:rPr>
              <a:t>Source: </a:t>
            </a:r>
            <a:r>
              <a:rPr lang="en-US" sz="1067" i="1" dirty="0" err="1">
                <a:solidFill>
                  <a:srgbClr val="0A0A0A"/>
                </a:solidFill>
                <a:latin typeface="Arial" panose="020B0604020202020204" pitchFamily="34" charset="0"/>
                <a:cs typeface="Arial" panose="020B0604020202020204" pitchFamily="34" charset="0"/>
              </a:rPr>
              <a:t>WMO</a:t>
            </a:r>
            <a:r>
              <a:rPr lang="en-US" sz="1067" i="1" dirty="0">
                <a:solidFill>
                  <a:srgbClr val="0A0A0A"/>
                </a:solidFill>
                <a:latin typeface="Arial" panose="020B0604020202020204" pitchFamily="34" charset="0"/>
                <a:cs typeface="Arial" panose="020B0604020202020204" pitchFamily="34" charset="0"/>
              </a:rPr>
              <a:t>: https://public.wmo.int/en/programmes/global-observing-system</a:t>
            </a:r>
          </a:p>
        </p:txBody>
      </p:sp>
    </p:spTree>
    <p:extLst>
      <p:ext uri="{BB962C8B-B14F-4D97-AF65-F5344CB8AC3E}">
        <p14:creationId xmlns:p14="http://schemas.microsoft.com/office/powerpoint/2010/main" val="240240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82" y="198867"/>
            <a:ext cx="9566461" cy="574516"/>
          </a:xfrm>
        </p:spPr>
        <p:txBody>
          <a:bodyPr/>
          <a:lstStyle/>
          <a:p>
            <a:r>
              <a:rPr lang="en-GB" dirty="0"/>
              <a:t>What is Climate?</a:t>
            </a:r>
          </a:p>
        </p:txBody>
      </p:sp>
      <p:sp>
        <p:nvSpPr>
          <p:cNvPr id="3" name="Content Placeholder 2"/>
          <p:cNvSpPr>
            <a:spLocks noGrp="1"/>
          </p:cNvSpPr>
          <p:nvPr>
            <p:ph idx="1"/>
          </p:nvPr>
        </p:nvSpPr>
        <p:spPr>
          <a:xfrm>
            <a:off x="230400" y="969600"/>
            <a:ext cx="4240000" cy="5097600"/>
          </a:xfrm>
        </p:spPr>
        <p:txBody>
          <a:bodyPr/>
          <a:lstStyle/>
          <a:p>
            <a:r>
              <a:rPr lang="en-GB" dirty="0"/>
              <a:t>Climate is defined as an area's long-term weather patterns. The simplest way to describe climate is to look at average temperature and precipitation over time. </a:t>
            </a:r>
          </a:p>
          <a:p>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4218" y="1062597"/>
            <a:ext cx="6600183" cy="3712603"/>
          </a:xfrm>
          <a:prstGeom prst="rect">
            <a:avLst/>
          </a:prstGeom>
        </p:spPr>
      </p:pic>
    </p:spTree>
    <p:extLst>
      <p:ext uri="{BB962C8B-B14F-4D97-AF65-F5344CB8AC3E}">
        <p14:creationId xmlns:p14="http://schemas.microsoft.com/office/powerpoint/2010/main" val="314156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Essential Climate Variables</a:t>
            </a:r>
          </a:p>
        </p:txBody>
      </p:sp>
      <p:sp>
        <p:nvSpPr>
          <p:cNvPr id="3" name="Content Placeholder 2"/>
          <p:cNvSpPr>
            <a:spLocks noGrp="1"/>
          </p:cNvSpPr>
          <p:nvPr>
            <p:ph idx="1"/>
          </p:nvPr>
        </p:nvSpPr>
        <p:spPr>
          <a:xfrm>
            <a:off x="230401" y="969600"/>
            <a:ext cx="11401425" cy="5097600"/>
          </a:xfrm>
        </p:spPr>
        <p:txBody>
          <a:bodyPr/>
          <a:lstStyle/>
          <a:p>
            <a:r>
              <a:rPr lang="en-GB" dirty="0"/>
              <a:t>Essential climate variables (ECVs) are physical, chemical, or biological variables or a group of linked variables that critically contributes to the characterisation of the Earth's climate. </a:t>
            </a:r>
          </a:p>
          <a:p>
            <a:endParaRPr lang="en-GB" dirty="0"/>
          </a:p>
          <a:p>
            <a:r>
              <a:rPr lang="en-GB" dirty="0">
                <a:solidFill>
                  <a:srgbClr val="00B398"/>
                </a:solidFill>
                <a:latin typeface="NotesEsa" panose="02000506030000020004" pitchFamily="50" charset="0"/>
              </a:rPr>
              <a:t>Relevance:</a:t>
            </a:r>
            <a:r>
              <a:rPr lang="en-GB" dirty="0"/>
              <a:t> The variable is critical for characterising the climate system and its changes.</a:t>
            </a:r>
          </a:p>
          <a:p>
            <a:r>
              <a:rPr lang="en-GB" dirty="0">
                <a:solidFill>
                  <a:srgbClr val="00B398"/>
                </a:solidFill>
                <a:latin typeface="NotesEsa" panose="02000506030000020004" pitchFamily="50" charset="0"/>
              </a:rPr>
              <a:t>Feasibility:</a:t>
            </a:r>
            <a:r>
              <a:rPr lang="en-GB" dirty="0"/>
              <a:t> Observing or deriving the variable on a global scale is technically feasible using proven, scientifically understood methods.</a:t>
            </a:r>
          </a:p>
          <a:p>
            <a:r>
              <a:rPr lang="en-GB" dirty="0">
                <a:solidFill>
                  <a:srgbClr val="00B398"/>
                </a:solidFill>
                <a:latin typeface="NotesEsa" panose="02000506030000020004" pitchFamily="50" charset="0"/>
              </a:rPr>
              <a:t>Cost effectiveness: </a:t>
            </a:r>
            <a:r>
              <a:rPr lang="en-GB" dirty="0"/>
              <a:t>Generating and archiving data on the variable is affordable, mainly relying on coordinated observing systems using proven technology, taking advantage where possible of historical datasets.</a:t>
            </a:r>
          </a:p>
          <a:p>
            <a:endParaRPr lang="en-GB" dirty="0"/>
          </a:p>
        </p:txBody>
      </p:sp>
    </p:spTree>
    <p:extLst>
      <p:ext uri="{BB962C8B-B14F-4D97-AF65-F5344CB8AC3E}">
        <p14:creationId xmlns:p14="http://schemas.microsoft.com/office/powerpoint/2010/main" val="34625617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8561419" y="1953767"/>
            <a:ext cx="1764000" cy="1764000"/>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7211" y="4614800"/>
            <a:ext cx="1764000" cy="1764000"/>
          </a:xfrm>
          <a:prstGeom prst="rect">
            <a:avLst/>
          </a:prstGeom>
        </p:spPr>
      </p:pic>
      <p:sp>
        <p:nvSpPr>
          <p:cNvPr id="2" name="Title 1"/>
          <p:cNvSpPr>
            <a:spLocks noGrp="1"/>
          </p:cNvSpPr>
          <p:nvPr>
            <p:ph type="title"/>
          </p:nvPr>
        </p:nvSpPr>
        <p:spPr/>
        <p:txBody>
          <a:bodyPr/>
          <a:lstStyle/>
          <a:p>
            <a:r>
              <a:rPr lang="en-GB" dirty="0"/>
              <a:t>Essential Climate Variables</a:t>
            </a:r>
          </a:p>
        </p:txBody>
      </p:sp>
      <p:sp>
        <p:nvSpPr>
          <p:cNvPr id="3" name="Content Placeholder 2"/>
          <p:cNvSpPr>
            <a:spLocks noGrp="1"/>
          </p:cNvSpPr>
          <p:nvPr>
            <p:ph idx="1"/>
          </p:nvPr>
        </p:nvSpPr>
        <p:spPr/>
        <p:txBody>
          <a:bodyPr/>
          <a:lstStyle/>
          <a:p>
            <a:r>
              <a:rPr lang="en-GB" sz="1600" dirty="0" err="1"/>
              <a:t>ECV</a:t>
            </a:r>
            <a:r>
              <a:rPr lang="en-GB" sz="1600" dirty="0"/>
              <a:t> data records are intended to provide reliable, traceable, observation-based evidence for a range of applications, including monitoring, mitigating, adapting to, and attributing climate changes.</a:t>
            </a:r>
          </a:p>
          <a:p>
            <a:endParaRPr lang="en-GB" sz="1600" dirty="0"/>
          </a:p>
        </p:txBody>
      </p:sp>
      <p:pic>
        <p:nvPicPr>
          <p:cNvPr id="14" name="Picture 13"/>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6952101" y="4499417"/>
            <a:ext cx="1764000" cy="1764000"/>
          </a:xfrm>
          <a:prstGeom prst="rect">
            <a:avLst/>
          </a:prstGeom>
        </p:spPr>
      </p:pic>
      <p:cxnSp>
        <p:nvCxnSpPr>
          <p:cNvPr id="15" name="Straight Connector 14"/>
          <p:cNvCxnSpPr>
            <a:endCxn id="14" idx="3"/>
          </p:cNvCxnSpPr>
          <p:nvPr/>
        </p:nvCxnSpPr>
        <p:spPr>
          <a:xfrm flipH="1">
            <a:off x="8716102" y="5381417"/>
            <a:ext cx="1487585" cy="0"/>
          </a:xfrm>
          <a:prstGeom prst="line">
            <a:avLst/>
          </a:prstGeom>
          <a:noFill/>
          <a:ln w="19050" cap="flat" cmpd="sng" algn="ctr">
            <a:solidFill>
              <a:srgbClr val="70AD47"/>
            </a:solidFill>
            <a:prstDash val="solid"/>
            <a:miter lim="800000"/>
          </a:ln>
          <a:effectLst/>
        </p:spPr>
      </p:cxnSp>
      <p:cxnSp>
        <p:nvCxnSpPr>
          <p:cNvPr id="16" name="Straight Connector 15"/>
          <p:cNvCxnSpPr>
            <a:endCxn id="14" idx="0"/>
          </p:cNvCxnSpPr>
          <p:nvPr/>
        </p:nvCxnSpPr>
        <p:spPr>
          <a:xfrm flipH="1">
            <a:off x="7834101" y="2720383"/>
            <a:ext cx="743792" cy="1779035"/>
          </a:xfrm>
          <a:prstGeom prst="line">
            <a:avLst/>
          </a:prstGeom>
          <a:noFill/>
          <a:ln w="19050" cap="flat" cmpd="sng" algn="ctr">
            <a:solidFill>
              <a:srgbClr val="70AD47"/>
            </a:solidFill>
            <a:prstDash val="solid"/>
            <a:miter lim="800000"/>
          </a:ln>
          <a:effectLst/>
        </p:spPr>
      </p:cxnSp>
      <p:cxnSp>
        <p:nvCxnSpPr>
          <p:cNvPr id="17" name="Straight Connector 16"/>
          <p:cNvCxnSpPr/>
          <p:nvPr/>
        </p:nvCxnSpPr>
        <p:spPr>
          <a:xfrm>
            <a:off x="10341894" y="2720383"/>
            <a:ext cx="743793" cy="1779035"/>
          </a:xfrm>
          <a:prstGeom prst="line">
            <a:avLst/>
          </a:prstGeom>
          <a:noFill/>
          <a:ln w="19050" cap="flat" cmpd="sng" algn="ctr">
            <a:solidFill>
              <a:srgbClr val="70AD47"/>
            </a:solidFill>
            <a:prstDash val="solid"/>
            <a:miter lim="800000"/>
          </a:ln>
          <a:effectLst/>
        </p:spPr>
      </p:cxnSp>
      <p:sp>
        <p:nvSpPr>
          <p:cNvPr id="18" name="TextBox 17"/>
          <p:cNvSpPr txBox="1"/>
          <p:nvPr/>
        </p:nvSpPr>
        <p:spPr>
          <a:xfrm>
            <a:off x="8846777" y="3862397"/>
            <a:ext cx="1523174" cy="707886"/>
          </a:xfrm>
          <a:prstGeom prst="rect">
            <a:avLst/>
          </a:prstGeom>
          <a:noFill/>
        </p:spPr>
        <p:txBody>
          <a:bodyPr wrap="none" rtlCol="0">
            <a:spAutoFit/>
          </a:bodyPr>
          <a:lstStyle/>
          <a:p>
            <a:pPr defTabSz="914377" fontAlgn="auto">
              <a:spcBef>
                <a:spcPts val="0"/>
              </a:spcBef>
              <a:spcAft>
                <a:spcPts val="0"/>
              </a:spcAft>
            </a:pPr>
            <a:r>
              <a:rPr lang="en-GB" sz="4000" b="1" dirty="0">
                <a:solidFill>
                  <a:srgbClr val="0A0A0A"/>
                </a:solidFill>
                <a:latin typeface="Arial" panose="020B0604020202020204" pitchFamily="34" charset="0"/>
                <a:cs typeface="Arial" panose="020B0604020202020204" pitchFamily="34" charset="0"/>
              </a:rPr>
              <a:t>ECVs</a:t>
            </a:r>
            <a:endParaRPr lang="en-US" sz="4000" b="1" dirty="0">
              <a:solidFill>
                <a:srgbClr val="0A0A0A"/>
              </a:solidFill>
              <a:latin typeface="Arial" panose="020B0604020202020204" pitchFamily="34" charset="0"/>
              <a:cs typeface="Arial" panose="020B0604020202020204" pitchFamily="34" charset="0"/>
            </a:endParaRPr>
          </a:p>
        </p:txBody>
      </p:sp>
      <p:sp>
        <p:nvSpPr>
          <p:cNvPr id="19" name="TextBox 18"/>
          <p:cNvSpPr txBox="1"/>
          <p:nvPr/>
        </p:nvSpPr>
        <p:spPr>
          <a:xfrm>
            <a:off x="9063828" y="2215944"/>
            <a:ext cx="697627" cy="369332"/>
          </a:xfrm>
          <a:prstGeom prst="rect">
            <a:avLst/>
          </a:prstGeom>
          <a:noFill/>
        </p:spPr>
        <p:txBody>
          <a:bodyPr wrap="none" rtlCol="0">
            <a:spAutoFit/>
          </a:bodyPr>
          <a:lstStyle/>
          <a:p>
            <a:pPr defTabSz="914377" fontAlgn="auto">
              <a:spcBef>
                <a:spcPts val="0"/>
              </a:spcBef>
              <a:spcAft>
                <a:spcPts val="0"/>
              </a:spcAft>
            </a:pPr>
            <a:r>
              <a:rPr lang="en-GB" sz="1800" i="1" dirty="0">
                <a:solidFill>
                  <a:srgbClr val="0A0A0A"/>
                </a:solidFill>
                <a:latin typeface="Arial" panose="020B0604020202020204" pitchFamily="34" charset="0"/>
                <a:cs typeface="Arial" panose="020B0604020202020204" pitchFamily="34" charset="0"/>
              </a:rPr>
              <a:t>Land</a:t>
            </a:r>
            <a:endParaRPr lang="en-US" sz="1800" i="1" dirty="0">
              <a:solidFill>
                <a:srgbClr val="0A0A0A"/>
              </a:solidFill>
              <a:latin typeface="Arial" panose="020B0604020202020204" pitchFamily="34" charset="0"/>
              <a:cs typeface="Arial" panose="020B0604020202020204" pitchFamily="34" charset="0"/>
            </a:endParaRPr>
          </a:p>
        </p:txBody>
      </p:sp>
      <p:sp>
        <p:nvSpPr>
          <p:cNvPr id="20" name="TextBox 19"/>
          <p:cNvSpPr txBox="1"/>
          <p:nvPr/>
        </p:nvSpPr>
        <p:spPr>
          <a:xfrm>
            <a:off x="10627839" y="4865924"/>
            <a:ext cx="864339" cy="369332"/>
          </a:xfrm>
          <a:prstGeom prst="rect">
            <a:avLst/>
          </a:prstGeom>
          <a:noFill/>
        </p:spPr>
        <p:txBody>
          <a:bodyPr wrap="none" rtlCol="0">
            <a:spAutoFit/>
          </a:bodyPr>
          <a:lstStyle/>
          <a:p>
            <a:pPr defTabSz="914377" fontAlgn="auto">
              <a:spcBef>
                <a:spcPts val="0"/>
              </a:spcBef>
              <a:spcAft>
                <a:spcPts val="0"/>
              </a:spcAft>
            </a:pPr>
            <a:r>
              <a:rPr lang="en-GB" sz="1800" i="1" dirty="0">
                <a:solidFill>
                  <a:srgbClr val="0A0A0A"/>
                </a:solidFill>
                <a:latin typeface="Arial" panose="020B0604020202020204" pitchFamily="34" charset="0"/>
                <a:cs typeface="Arial" panose="020B0604020202020204" pitchFamily="34" charset="0"/>
              </a:rPr>
              <a:t>Ocean</a:t>
            </a:r>
            <a:endParaRPr lang="en-US" sz="1800" i="1" dirty="0">
              <a:solidFill>
                <a:srgbClr val="0A0A0A"/>
              </a:solidFill>
              <a:latin typeface="Arial" panose="020B0604020202020204" pitchFamily="34" charset="0"/>
              <a:cs typeface="Arial" panose="020B0604020202020204" pitchFamily="34" charset="0"/>
            </a:endParaRPr>
          </a:p>
        </p:txBody>
      </p:sp>
      <p:sp>
        <p:nvSpPr>
          <p:cNvPr id="21" name="TextBox 20"/>
          <p:cNvSpPr txBox="1"/>
          <p:nvPr/>
        </p:nvSpPr>
        <p:spPr>
          <a:xfrm>
            <a:off x="7126081" y="4865924"/>
            <a:ext cx="1428596" cy="369332"/>
          </a:xfrm>
          <a:prstGeom prst="rect">
            <a:avLst/>
          </a:prstGeom>
          <a:noFill/>
        </p:spPr>
        <p:txBody>
          <a:bodyPr wrap="none" rtlCol="0">
            <a:spAutoFit/>
          </a:bodyPr>
          <a:lstStyle/>
          <a:p>
            <a:pPr defTabSz="914377" fontAlgn="auto">
              <a:spcBef>
                <a:spcPts val="0"/>
              </a:spcBef>
              <a:spcAft>
                <a:spcPts val="0"/>
              </a:spcAft>
            </a:pPr>
            <a:r>
              <a:rPr lang="en-GB" sz="1800" i="1" dirty="0">
                <a:solidFill>
                  <a:schemeClr val="bg1"/>
                </a:solidFill>
                <a:latin typeface="Arial" panose="020B0604020202020204" pitchFamily="34" charset="0"/>
                <a:cs typeface="Arial" panose="020B0604020202020204" pitchFamily="34" charset="0"/>
              </a:rPr>
              <a:t>Atmosphere</a:t>
            </a:r>
            <a:endParaRPr lang="en-US" sz="1800" i="1" dirty="0">
              <a:solidFill>
                <a:schemeClr val="bg1"/>
              </a:solidFill>
              <a:latin typeface="Arial" panose="020B0604020202020204" pitchFamily="34" charset="0"/>
              <a:cs typeface="Arial" panose="020B0604020202020204" pitchFamily="34" charset="0"/>
            </a:endParaRPr>
          </a:p>
        </p:txBody>
      </p:sp>
      <p:pic>
        <p:nvPicPr>
          <p:cNvPr id="22" name="Content Placeholder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888" y="1873471"/>
            <a:ext cx="6266331" cy="4198387"/>
          </a:xfrm>
          <a:prstGeom prst="rect">
            <a:avLst/>
          </a:prstGeom>
        </p:spPr>
      </p:pic>
      <p:sp>
        <p:nvSpPr>
          <p:cNvPr id="26" name="Rectangle 25"/>
          <p:cNvSpPr/>
          <p:nvPr/>
        </p:nvSpPr>
        <p:spPr>
          <a:xfrm>
            <a:off x="1759811" y="5792112"/>
            <a:ext cx="4027984" cy="256545"/>
          </a:xfrm>
          <a:prstGeom prst="rect">
            <a:avLst/>
          </a:prstGeom>
        </p:spPr>
        <p:txBody>
          <a:bodyPr wrap="square">
            <a:spAutoFit/>
          </a:bodyPr>
          <a:lstStyle/>
          <a:p>
            <a:r>
              <a:rPr lang="en-GB" sz="1067" dirty="0">
                <a:latin typeface="Arial" panose="020B0604020202020204" pitchFamily="34" charset="0"/>
                <a:cs typeface="Arial" panose="020B0604020202020204" pitchFamily="34" charset="0"/>
              </a:rPr>
              <a:t>https://gcos.wmo.int/en/essential-climate-variables</a:t>
            </a:r>
          </a:p>
        </p:txBody>
      </p:sp>
    </p:spTree>
    <p:extLst>
      <p:ext uri="{BB962C8B-B14F-4D97-AF65-F5344CB8AC3E}">
        <p14:creationId xmlns:p14="http://schemas.microsoft.com/office/powerpoint/2010/main" val="1781695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More than a list of variables</a:t>
            </a:r>
          </a:p>
        </p:txBody>
      </p:sp>
      <p:sp>
        <p:nvSpPr>
          <p:cNvPr id="3" name="Content Placeholder 2"/>
          <p:cNvSpPr>
            <a:spLocks noGrp="1"/>
          </p:cNvSpPr>
          <p:nvPr>
            <p:ph idx="1"/>
          </p:nvPr>
        </p:nvSpPr>
        <p:spPr>
          <a:xfrm>
            <a:off x="230400" y="969601"/>
            <a:ext cx="6421161" cy="1303796"/>
          </a:xfrm>
        </p:spPr>
        <p:txBody>
          <a:bodyPr/>
          <a:lstStyle/>
          <a:p>
            <a:r>
              <a:rPr lang="en-GB" dirty="0"/>
              <a:t>Building on existing science, data holdings and observational infrastructure.</a:t>
            </a:r>
          </a:p>
        </p:txBody>
      </p:sp>
      <p:graphicFrame>
        <p:nvGraphicFramePr>
          <p:cNvPr id="4" name="Diagram 3"/>
          <p:cNvGraphicFramePr/>
          <p:nvPr/>
        </p:nvGraphicFramePr>
        <p:xfrm>
          <a:off x="5376988" y="969600"/>
          <a:ext cx="6446520" cy="39293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Table 4"/>
          <p:cNvGraphicFramePr>
            <a:graphicFrameLocks noGrp="1"/>
          </p:cNvGraphicFramePr>
          <p:nvPr/>
        </p:nvGraphicFramePr>
        <p:xfrm>
          <a:off x="4788216" y="4497152"/>
          <a:ext cx="1863344" cy="1569720"/>
        </p:xfrm>
        <a:graphic>
          <a:graphicData uri="http://schemas.openxmlformats.org/drawingml/2006/table">
            <a:tbl>
              <a:tblPr firstRow="1" bandRow="1"/>
              <a:tblGrid>
                <a:gridCol w="1863344">
                  <a:extLst>
                    <a:ext uri="{9D8B030D-6E8A-4147-A177-3AD203B41FA5}">
                      <a16:colId xmlns:a16="http://schemas.microsoft.com/office/drawing/2014/main" val="2378886616"/>
                    </a:ext>
                  </a:extLst>
                </a:gridCol>
              </a:tblGrid>
              <a:tr h="3708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lgn="ctr"/>
                      <a:r>
                        <a:rPr lang="en-GB" sz="1300" dirty="0">
                          <a:latin typeface="Arial" panose="020B0604020202020204" pitchFamily="34" charset="0"/>
                          <a:cs typeface="Arial" panose="020B0604020202020204" pitchFamily="34" charset="0"/>
                        </a:rPr>
                        <a:t>Foundation</a:t>
                      </a:r>
                      <a:endParaRPr lang="en-US" sz="1300" dirty="0">
                        <a:latin typeface="Arial" panose="020B0604020202020204" pitchFamily="34" charset="0"/>
                        <a:cs typeface="Arial" panose="020B0604020202020204" pitchFamily="34" charset="0"/>
                      </a:endParaRPr>
                    </a:p>
                  </a:txBody>
                  <a:tcPr>
                    <a:lnL>
                      <a:noFill/>
                    </a:lnL>
                    <a:lnR>
                      <a:noFill/>
                    </a:lnR>
                    <a:lnT w="12700" cmpd="sng">
                      <a:solidFill>
                        <a:srgbClr val="70AD47"/>
                      </a:solidFill>
                    </a:lnT>
                    <a:lnB w="12700" cmpd="sng">
                      <a:solidFill>
                        <a:srgbClr val="70AD47"/>
                      </a:solidFill>
                    </a:lnB>
                    <a:lnTlToBr w="12700" cmpd="sng">
                      <a:noFill/>
                      <a:prstDash val="solid"/>
                    </a:lnTlToBr>
                    <a:lnBlToTr w="12700" cmpd="sng">
                      <a:noFill/>
                      <a:prstDash val="solid"/>
                    </a:lnBlToTr>
                    <a:noFill/>
                  </a:tcPr>
                </a:tc>
                <a:extLst>
                  <a:ext uri="{0D108BD9-81ED-4DB2-BD59-A6C34878D82A}">
                    <a16:rowId xmlns:a16="http://schemas.microsoft.com/office/drawing/2014/main" val="2156613820"/>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200" dirty="0">
                          <a:latin typeface="Arial" panose="020B0604020202020204" pitchFamily="34" charset="0"/>
                          <a:cs typeface="Arial" panose="020B0604020202020204" pitchFamily="34" charset="0"/>
                        </a:rPr>
                        <a:t>Climate science</a:t>
                      </a:r>
                      <a:endParaRPr lang="en-US" sz="1200" dirty="0">
                        <a:latin typeface="Arial" panose="020B0604020202020204" pitchFamily="34" charset="0"/>
                        <a:cs typeface="Arial" panose="020B0604020202020204" pitchFamily="34" charset="0"/>
                      </a:endParaRPr>
                    </a:p>
                  </a:txBody>
                  <a:tcPr anchor="ctr">
                    <a:lnL>
                      <a:noFill/>
                    </a:lnL>
                    <a:lnR>
                      <a:noFill/>
                    </a:lnR>
                    <a:lnT w="12700" cmpd="sng">
                      <a:solidFill>
                        <a:srgbClr val="70AD47"/>
                      </a:solidFill>
                    </a:lnT>
                    <a:lnB>
                      <a:noFill/>
                    </a:lnB>
                    <a:lnTlToBr w="12700" cmpd="sng">
                      <a:noFill/>
                      <a:prstDash val="solid"/>
                    </a:lnTlToBr>
                    <a:lnBlToTr w="12700" cmpd="sng">
                      <a:noFill/>
                      <a:prstDash val="solid"/>
                    </a:lnBlToTr>
                    <a:solidFill>
                      <a:srgbClr val="70AD47">
                        <a:alpha val="20000"/>
                      </a:srgbClr>
                    </a:solidFill>
                  </a:tcPr>
                </a:tc>
                <a:extLst>
                  <a:ext uri="{0D108BD9-81ED-4DB2-BD59-A6C34878D82A}">
                    <a16:rowId xmlns:a16="http://schemas.microsoft.com/office/drawing/2014/main" val="1976998477"/>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200" dirty="0">
                          <a:latin typeface="Arial" panose="020B0604020202020204" pitchFamily="34" charset="0"/>
                          <a:cs typeface="Arial" panose="020B0604020202020204" pitchFamily="34" charset="0"/>
                        </a:rPr>
                        <a:t>Climate data</a:t>
                      </a:r>
                      <a:endParaRPr lang="en-US" sz="1200" dirty="0">
                        <a:latin typeface="Arial" panose="020B0604020202020204" pitchFamily="34" charset="0"/>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536405526"/>
                  </a:ext>
                </a:extLst>
              </a:tr>
              <a:tr h="4572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200" dirty="0">
                          <a:latin typeface="Arial" panose="020B0604020202020204" pitchFamily="34" charset="0"/>
                          <a:cs typeface="Arial" panose="020B0604020202020204" pitchFamily="34" charset="0"/>
                        </a:rPr>
                        <a:t>Observational capability and infrastructure</a:t>
                      </a:r>
                      <a:endParaRPr lang="en-US" sz="1200" dirty="0">
                        <a:latin typeface="Arial" panose="020B0604020202020204" pitchFamily="34" charset="0"/>
                        <a:cs typeface="Arial" panose="020B0604020202020204" pitchFamily="34" charset="0"/>
                      </a:endParaRPr>
                    </a:p>
                  </a:txBody>
                  <a:tcPr anchor="ctr">
                    <a:lnL>
                      <a:noFill/>
                    </a:lnL>
                    <a:lnR>
                      <a:noFill/>
                    </a:lnR>
                    <a:lnT>
                      <a:noFill/>
                    </a:lnT>
                    <a:lnB w="12700" cmpd="sng">
                      <a:solidFill>
                        <a:srgbClr val="70AD47"/>
                      </a:solidFill>
                    </a:lnB>
                    <a:lnTlToBr w="12700" cmpd="sng">
                      <a:noFill/>
                      <a:prstDash val="solid"/>
                    </a:lnTlToBr>
                    <a:lnBlToTr w="12700" cmpd="sng">
                      <a:noFill/>
                      <a:prstDash val="solid"/>
                    </a:lnBlToTr>
                    <a:solidFill>
                      <a:srgbClr val="70AD47">
                        <a:alpha val="20000"/>
                      </a:srgbClr>
                    </a:solidFill>
                  </a:tcPr>
                </a:tc>
                <a:extLst>
                  <a:ext uri="{0D108BD9-81ED-4DB2-BD59-A6C34878D82A}">
                    <a16:rowId xmlns:a16="http://schemas.microsoft.com/office/drawing/2014/main" val="2814141421"/>
                  </a:ext>
                </a:extLst>
              </a:tr>
            </a:tbl>
          </a:graphicData>
        </a:graphic>
      </p:graphicFrame>
      <p:graphicFrame>
        <p:nvGraphicFramePr>
          <p:cNvPr id="6" name="Table 5"/>
          <p:cNvGraphicFramePr>
            <a:graphicFrameLocks noGrp="1"/>
          </p:cNvGraphicFramePr>
          <p:nvPr/>
        </p:nvGraphicFramePr>
        <p:xfrm>
          <a:off x="10305604" y="4497152"/>
          <a:ext cx="1863344" cy="1641459"/>
        </p:xfrm>
        <a:graphic>
          <a:graphicData uri="http://schemas.openxmlformats.org/drawingml/2006/table">
            <a:tbl>
              <a:tblPr firstRow="1" bandRow="1"/>
              <a:tblGrid>
                <a:gridCol w="1863344">
                  <a:extLst>
                    <a:ext uri="{9D8B030D-6E8A-4147-A177-3AD203B41FA5}">
                      <a16:colId xmlns:a16="http://schemas.microsoft.com/office/drawing/2014/main" val="2378886616"/>
                    </a:ext>
                  </a:extLst>
                </a:gridCol>
              </a:tblGrid>
              <a:tr h="356219">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lgn="ctr"/>
                      <a:r>
                        <a:rPr lang="en-GB" sz="1300" dirty="0">
                          <a:solidFill>
                            <a:srgbClr val="0A0A0A"/>
                          </a:solidFill>
                          <a:latin typeface="Arial" panose="020B0604020202020204" pitchFamily="34" charset="0"/>
                          <a:cs typeface="Arial" panose="020B0604020202020204" pitchFamily="34" charset="0"/>
                        </a:rPr>
                        <a:t>Guidance</a:t>
                      </a:r>
                      <a:endParaRPr lang="en-US" sz="1300" dirty="0">
                        <a:solidFill>
                          <a:srgbClr val="0A0A0A"/>
                        </a:solidFill>
                        <a:latin typeface="Arial" panose="020B0604020202020204" pitchFamily="34" charset="0"/>
                        <a:cs typeface="Arial" panose="020B0604020202020204" pitchFamily="34" charset="0"/>
                      </a:endParaRPr>
                    </a:p>
                  </a:txBody>
                  <a:tcPr>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noFill/>
                  </a:tcPr>
                </a:tc>
                <a:extLst>
                  <a:ext uri="{0D108BD9-81ED-4DB2-BD59-A6C34878D82A}">
                    <a16:rowId xmlns:a16="http://schemas.microsoft.com/office/drawing/2014/main" val="2156613820"/>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200" dirty="0">
                          <a:solidFill>
                            <a:srgbClr val="0A0A0A"/>
                          </a:solidFill>
                          <a:latin typeface="Arial" panose="020B0604020202020204" pitchFamily="34" charset="0"/>
                          <a:cs typeface="Arial" panose="020B0604020202020204" pitchFamily="34" charset="0"/>
                        </a:rPr>
                        <a:t>User requirement</a:t>
                      </a:r>
                      <a:endParaRPr lang="en-US" sz="1200" dirty="0">
                        <a:solidFill>
                          <a:srgbClr val="0A0A0A"/>
                        </a:solidFill>
                        <a:latin typeface="Arial" panose="020B0604020202020204" pitchFamily="34" charset="0"/>
                        <a:cs typeface="Arial" panose="020B0604020202020204" pitchFamily="34" charset="0"/>
                      </a:endParaRPr>
                    </a:p>
                  </a:txBody>
                  <a:tcPr anchor="ctr">
                    <a:lnL>
                      <a:noFill/>
                    </a:lnL>
                    <a:lnR>
                      <a:noFill/>
                    </a:lnR>
                    <a:lnT w="12700" cmpd="sng">
                      <a:solidFill>
                        <a:srgbClr val="4472C4"/>
                      </a:solidFill>
                    </a:lnT>
                    <a:lnB>
                      <a:noFill/>
                    </a:lnB>
                    <a:lnTlToBr w="12700" cmpd="sng">
                      <a:noFill/>
                      <a:prstDash val="solid"/>
                    </a:lnTlToBr>
                    <a:lnBlToTr w="12700" cmpd="sng">
                      <a:noFill/>
                      <a:prstDash val="solid"/>
                    </a:lnBlToTr>
                    <a:solidFill>
                      <a:srgbClr val="4472C4">
                        <a:alpha val="20000"/>
                      </a:srgbClr>
                    </a:solidFill>
                  </a:tcPr>
                </a:tc>
                <a:extLst>
                  <a:ext uri="{0D108BD9-81ED-4DB2-BD59-A6C34878D82A}">
                    <a16:rowId xmlns:a16="http://schemas.microsoft.com/office/drawing/2014/main" val="1976998477"/>
                  </a:ext>
                </a:extLst>
              </a:tr>
              <a:tr h="4572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200" dirty="0">
                          <a:solidFill>
                            <a:srgbClr val="0A0A0A"/>
                          </a:solidFill>
                          <a:latin typeface="Arial" panose="020B0604020202020204" pitchFamily="34" charset="0"/>
                          <a:cs typeface="Arial" panose="020B0604020202020204" pitchFamily="34" charset="0"/>
                        </a:rPr>
                        <a:t>Observing principal and standards</a:t>
                      </a:r>
                      <a:endParaRPr lang="en-US" sz="1200" dirty="0">
                        <a:solidFill>
                          <a:srgbClr val="0A0A0A"/>
                        </a:solidFill>
                        <a:latin typeface="Arial" panose="020B0604020202020204" pitchFamily="34" charset="0"/>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536405526"/>
                  </a:ext>
                </a:extLst>
              </a:tr>
              <a:tr h="4572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200" dirty="0">
                          <a:solidFill>
                            <a:srgbClr val="0A0A0A"/>
                          </a:solidFill>
                          <a:latin typeface="Arial" panose="020B0604020202020204" pitchFamily="34" charset="0"/>
                          <a:cs typeface="Arial" panose="020B0604020202020204" pitchFamily="34" charset="0"/>
                        </a:rPr>
                        <a:t>Guidelines for dataset generation</a:t>
                      </a:r>
                      <a:endParaRPr lang="en-US" sz="1200" dirty="0">
                        <a:solidFill>
                          <a:srgbClr val="0A0A0A"/>
                        </a:solidFill>
                        <a:latin typeface="Arial" panose="020B0604020202020204" pitchFamily="34" charset="0"/>
                        <a:cs typeface="Arial" panose="020B0604020202020204" pitchFamily="34" charset="0"/>
                      </a:endParaRPr>
                    </a:p>
                  </a:txBody>
                  <a:tcPr anchor="ctr">
                    <a:lnL>
                      <a:noFill/>
                    </a:lnL>
                    <a:lnR>
                      <a:noFill/>
                    </a:lnR>
                    <a:lnT>
                      <a:noFill/>
                    </a:lnT>
                    <a:lnB w="12700" cmpd="sng">
                      <a:solidFill>
                        <a:srgbClr val="4472C4"/>
                      </a:solidFill>
                    </a:lnB>
                    <a:lnTlToBr w="12700" cmpd="sng">
                      <a:noFill/>
                      <a:prstDash val="solid"/>
                    </a:lnTlToBr>
                    <a:lnBlToTr w="12700" cmpd="sng">
                      <a:noFill/>
                      <a:prstDash val="solid"/>
                    </a:lnBlToTr>
                    <a:solidFill>
                      <a:srgbClr val="4472C4">
                        <a:alpha val="20000"/>
                      </a:srgbClr>
                    </a:solidFill>
                  </a:tcPr>
                </a:tc>
                <a:extLst>
                  <a:ext uri="{0D108BD9-81ED-4DB2-BD59-A6C34878D82A}">
                    <a16:rowId xmlns:a16="http://schemas.microsoft.com/office/drawing/2014/main" val="2814141421"/>
                  </a:ext>
                </a:extLst>
              </a:tr>
            </a:tbl>
          </a:graphicData>
        </a:graphic>
      </p:graphicFrame>
      <p:cxnSp>
        <p:nvCxnSpPr>
          <p:cNvPr id="7" name="Straight Arrow Connector 6"/>
          <p:cNvCxnSpPr/>
          <p:nvPr/>
        </p:nvCxnSpPr>
        <p:spPr>
          <a:xfrm>
            <a:off x="7052372" y="5542108"/>
            <a:ext cx="2880360" cy="0"/>
          </a:xfrm>
          <a:prstGeom prst="straightConnector1">
            <a:avLst/>
          </a:prstGeom>
          <a:noFill/>
          <a:ln w="57150" cap="flat" cmpd="sng" algn="ctr">
            <a:solidFill>
              <a:srgbClr val="7030A0"/>
            </a:solidFill>
            <a:prstDash val="solid"/>
            <a:miter lim="800000"/>
            <a:headEnd type="triangle"/>
            <a:tailEnd type="triangle"/>
          </a:ln>
          <a:effectLst/>
        </p:spPr>
      </p:cxnSp>
      <p:cxnSp>
        <p:nvCxnSpPr>
          <p:cNvPr id="8" name="Straight Arrow Connector 7"/>
          <p:cNvCxnSpPr/>
          <p:nvPr/>
        </p:nvCxnSpPr>
        <p:spPr>
          <a:xfrm flipV="1">
            <a:off x="5878321" y="3802429"/>
            <a:ext cx="2132140" cy="10923"/>
          </a:xfrm>
          <a:prstGeom prst="straightConnector1">
            <a:avLst/>
          </a:prstGeom>
          <a:noFill/>
          <a:ln w="57150" cap="flat" cmpd="sng" algn="ctr">
            <a:solidFill>
              <a:srgbClr val="7030A0"/>
            </a:solidFill>
            <a:prstDash val="solid"/>
            <a:miter lim="800000"/>
            <a:tailEnd type="triangle"/>
          </a:ln>
          <a:effectLst/>
        </p:spPr>
      </p:cxnSp>
      <p:cxnSp>
        <p:nvCxnSpPr>
          <p:cNvPr id="9" name="Straight Arrow Connector 8"/>
          <p:cNvCxnSpPr/>
          <p:nvPr/>
        </p:nvCxnSpPr>
        <p:spPr>
          <a:xfrm flipH="1">
            <a:off x="9217977" y="3813352"/>
            <a:ext cx="2019300" cy="9621"/>
          </a:xfrm>
          <a:prstGeom prst="straightConnector1">
            <a:avLst/>
          </a:prstGeom>
          <a:noFill/>
          <a:ln w="57150" cap="flat" cmpd="sng" algn="ctr">
            <a:solidFill>
              <a:srgbClr val="7030A0"/>
            </a:solidFill>
            <a:prstDash val="solid"/>
            <a:miter lim="800000"/>
            <a:tailEnd type="triangle"/>
          </a:ln>
          <a:effectLst/>
        </p:spPr>
      </p:cxnSp>
      <p:cxnSp>
        <p:nvCxnSpPr>
          <p:cNvPr id="10" name="Straight Connector 9"/>
          <p:cNvCxnSpPr/>
          <p:nvPr/>
        </p:nvCxnSpPr>
        <p:spPr>
          <a:xfrm>
            <a:off x="5878320" y="3802429"/>
            <a:ext cx="0" cy="568739"/>
          </a:xfrm>
          <a:prstGeom prst="line">
            <a:avLst/>
          </a:prstGeom>
          <a:noFill/>
          <a:ln w="57150" cap="flat" cmpd="sng" algn="ctr">
            <a:solidFill>
              <a:srgbClr val="7030A0"/>
            </a:solidFill>
            <a:prstDash val="solid"/>
            <a:miter lim="800000"/>
          </a:ln>
          <a:effectLst/>
        </p:spPr>
      </p:cxnSp>
      <p:cxnSp>
        <p:nvCxnSpPr>
          <p:cNvPr id="11" name="Straight Connector 10"/>
          <p:cNvCxnSpPr/>
          <p:nvPr/>
        </p:nvCxnSpPr>
        <p:spPr>
          <a:xfrm>
            <a:off x="11260072" y="3802429"/>
            <a:ext cx="0" cy="568739"/>
          </a:xfrm>
          <a:prstGeom prst="line">
            <a:avLst/>
          </a:prstGeom>
          <a:noFill/>
          <a:ln w="57150" cap="flat" cmpd="sng" algn="ctr">
            <a:solidFill>
              <a:srgbClr val="7030A0"/>
            </a:solidFill>
            <a:prstDash val="solid"/>
            <a:miter lim="800000"/>
          </a:ln>
          <a:effectLst/>
        </p:spPr>
      </p:cxnSp>
      <p:sp>
        <p:nvSpPr>
          <p:cNvPr id="12" name="Oval 11"/>
          <p:cNvSpPr/>
          <p:nvPr/>
        </p:nvSpPr>
        <p:spPr>
          <a:xfrm>
            <a:off x="8033257" y="3345008"/>
            <a:ext cx="1207516" cy="736997"/>
          </a:xfrm>
          <a:prstGeom prst="ellipse">
            <a:avLst/>
          </a:prstGeom>
          <a:solidFill>
            <a:srgbClr val="FFFF00"/>
          </a:solidFill>
          <a:ln w="12700" cap="flat" cmpd="sng" algn="ctr">
            <a:solidFill>
              <a:srgbClr val="5B9BD5">
                <a:shade val="50000"/>
              </a:srgbClr>
            </a:solidFill>
            <a:prstDash val="solid"/>
            <a:miter lim="800000"/>
          </a:ln>
          <a:effectLst/>
        </p:spPr>
        <p:txBody>
          <a:bodyPr rtlCol="0" anchor="ctr"/>
          <a:lstStyle/>
          <a:p>
            <a:pPr algn="ctr" defTabSz="914377" eaLnBrk="1" fontAlgn="auto" hangingPunct="1">
              <a:spcBef>
                <a:spcPts val="0"/>
              </a:spcBef>
              <a:spcAft>
                <a:spcPts val="0"/>
              </a:spcAft>
              <a:defRPr/>
            </a:pPr>
            <a:r>
              <a:rPr lang="en-GB" sz="1600" b="1" kern="0" dirty="0" err="1">
                <a:solidFill>
                  <a:srgbClr val="0A0A0A"/>
                </a:solidFill>
                <a:latin typeface="Arial" panose="020B0604020202020204" pitchFamily="34" charset="0"/>
                <a:cs typeface="Arial" panose="020B0604020202020204" pitchFamily="34" charset="0"/>
              </a:rPr>
              <a:t>ECVs</a:t>
            </a:r>
            <a:endParaRPr lang="en-US" sz="2133" b="1" kern="0" dirty="0">
              <a:solidFill>
                <a:srgbClr val="0A0A0A"/>
              </a:solidFill>
              <a:latin typeface="Arial" panose="020B0604020202020204" pitchFamily="34" charset="0"/>
              <a:cs typeface="Arial" panose="020B0604020202020204" pitchFamily="34" charset="0"/>
            </a:endParaRPr>
          </a:p>
        </p:txBody>
      </p:sp>
      <p:sp>
        <p:nvSpPr>
          <p:cNvPr id="13" name="TextBox 12"/>
          <p:cNvSpPr txBox="1"/>
          <p:nvPr/>
        </p:nvSpPr>
        <p:spPr>
          <a:xfrm>
            <a:off x="7481891" y="6057776"/>
            <a:ext cx="2550698" cy="297454"/>
          </a:xfrm>
          <a:prstGeom prst="rect">
            <a:avLst/>
          </a:prstGeom>
          <a:noFill/>
        </p:spPr>
        <p:txBody>
          <a:bodyPr wrap="none" rtlCol="0">
            <a:spAutoFit/>
          </a:bodyPr>
          <a:lstStyle/>
          <a:p>
            <a:pPr defTabSz="914377" fontAlgn="auto">
              <a:spcBef>
                <a:spcPts val="0"/>
              </a:spcBef>
              <a:spcAft>
                <a:spcPts val="0"/>
              </a:spcAft>
            </a:pPr>
            <a:r>
              <a:rPr lang="en-GB" sz="1333" i="1" dirty="0">
                <a:solidFill>
                  <a:prstClr val="black"/>
                </a:solidFill>
                <a:latin typeface="Arial" panose="020B0604020202020204" pitchFamily="34" charset="0"/>
                <a:cs typeface="Arial" panose="020B0604020202020204" pitchFamily="34" charset="0"/>
              </a:rPr>
              <a:t>Reference: </a:t>
            </a:r>
            <a:r>
              <a:rPr lang="en-US" sz="1333" i="1" u="sng" dirty="0" err="1">
                <a:solidFill>
                  <a:prstClr val="black"/>
                </a:solidFill>
                <a:latin typeface="Arial" panose="020B0604020202020204" pitchFamily="34" charset="0"/>
                <a:cs typeface="Arial" panose="020B0604020202020204" pitchFamily="34" charset="0"/>
              </a:rPr>
              <a:t>Bojinski</a:t>
            </a:r>
            <a:r>
              <a:rPr lang="en-US" sz="1333" i="1" dirty="0">
                <a:solidFill>
                  <a:prstClr val="black"/>
                </a:solidFill>
                <a:latin typeface="Arial" panose="020B0604020202020204" pitchFamily="34" charset="0"/>
                <a:cs typeface="Arial" panose="020B0604020202020204" pitchFamily="34" charset="0"/>
              </a:rPr>
              <a:t> et al., 2014</a:t>
            </a:r>
          </a:p>
        </p:txBody>
      </p:sp>
      <p:sp>
        <p:nvSpPr>
          <p:cNvPr id="14" name="Content Placeholder 2"/>
          <p:cNvSpPr txBox="1">
            <a:spLocks/>
          </p:cNvSpPr>
          <p:nvPr/>
        </p:nvSpPr>
        <p:spPr bwMode="auto">
          <a:xfrm>
            <a:off x="246172" y="2028591"/>
            <a:ext cx="5849824" cy="1019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0" indent="-342900" algn="l" rtl="0" eaLnBrk="1" fontAlgn="base" hangingPunct="1">
              <a:lnSpc>
                <a:spcPct val="119000"/>
              </a:lnSpc>
              <a:spcBef>
                <a:spcPct val="20000"/>
              </a:spcBef>
              <a:spcAft>
                <a:spcPct val="0"/>
              </a:spcAft>
              <a:buClr>
                <a:schemeClr val="accent1"/>
              </a:buClr>
              <a:buFontTx/>
              <a:buNone/>
              <a:defRPr lang="en-GB" sz="1600" baseline="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r>
              <a:rPr lang="en-GB" sz="2133" kern="0" dirty="0">
                <a:solidFill>
                  <a:srgbClr val="00B398"/>
                </a:solidFill>
                <a:latin typeface="NotesEsa" panose="02000506030000020004" pitchFamily="50" charset="0"/>
              </a:rPr>
              <a:t>Guidance is provided on their observation, and the generation of products from Earth observation.</a:t>
            </a:r>
          </a:p>
          <a:p>
            <a:endParaRPr lang="en-GB" sz="2133" kern="0" dirty="0"/>
          </a:p>
        </p:txBody>
      </p:sp>
      <p:sp>
        <p:nvSpPr>
          <p:cNvPr id="16" name="Content Placeholder 2"/>
          <p:cNvSpPr txBox="1">
            <a:spLocks/>
          </p:cNvSpPr>
          <p:nvPr/>
        </p:nvSpPr>
        <p:spPr bwMode="auto">
          <a:xfrm>
            <a:off x="230399" y="3145731"/>
            <a:ext cx="4668756" cy="2921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0" indent="-342900" algn="l" rtl="0" eaLnBrk="1" fontAlgn="base" hangingPunct="1">
              <a:lnSpc>
                <a:spcPct val="119000"/>
              </a:lnSpc>
              <a:spcBef>
                <a:spcPct val="20000"/>
              </a:spcBef>
              <a:spcAft>
                <a:spcPct val="0"/>
              </a:spcAft>
              <a:buClr>
                <a:schemeClr val="accent1"/>
              </a:buClr>
              <a:buFontTx/>
              <a:buNone/>
              <a:defRPr lang="en-GB" sz="1600" baseline="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r>
              <a:rPr lang="en-GB" sz="2000" dirty="0">
                <a:solidFill>
                  <a:srgbClr val="8197A6"/>
                </a:solidFill>
                <a:latin typeface="Arial" panose="020B0604020202020204" pitchFamily="34" charset="0"/>
                <a:ea typeface="MS PGothic" pitchFamily="34" charset="-128"/>
                <a:cs typeface="Arial" panose="020B0604020202020204" pitchFamily="34" charset="0"/>
              </a:rPr>
              <a:t>They provide one basis for an organised assessment of capabilities and needs.</a:t>
            </a:r>
          </a:p>
          <a:p>
            <a:r>
              <a:rPr lang="en-GB" sz="2000" dirty="0">
                <a:solidFill>
                  <a:srgbClr val="8197A6"/>
                </a:solidFill>
                <a:latin typeface="Arial" panose="020B0604020202020204" pitchFamily="34" charset="0"/>
                <a:ea typeface="MS PGothic" pitchFamily="34" charset="-128"/>
                <a:cs typeface="Arial" panose="020B0604020202020204" pitchFamily="34" charset="0"/>
              </a:rPr>
              <a:t>Organisation could be by observing a network, physical/chemical cycle or societal benefit area.</a:t>
            </a:r>
          </a:p>
        </p:txBody>
      </p:sp>
    </p:spTree>
    <p:extLst>
      <p:ext uri="{BB962C8B-B14F-4D97-AF65-F5344CB8AC3E}">
        <p14:creationId xmlns:p14="http://schemas.microsoft.com/office/powerpoint/2010/main" val="15465710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graphicFrame>
        <p:nvGraphicFramePr>
          <p:cNvPr id="6" name="Table 5"/>
          <p:cNvGraphicFramePr>
            <a:graphicFrameLocks noGrp="1"/>
          </p:cNvGraphicFramePr>
          <p:nvPr/>
        </p:nvGraphicFramePr>
        <p:xfrm>
          <a:off x="0" y="17776"/>
          <a:ext cx="12224658" cy="6840232"/>
        </p:xfrm>
        <a:graphic>
          <a:graphicData uri="http://schemas.openxmlformats.org/drawingml/2006/table">
            <a:tbl>
              <a:tblPr firstRow="1" firstCol="1" bandRow="1">
                <a:tableStyleId>{08FB837D-C827-4EFA-A057-4D05807E0F7C}</a:tableStyleId>
              </a:tblPr>
              <a:tblGrid>
                <a:gridCol w="3971108">
                  <a:extLst>
                    <a:ext uri="{9D8B030D-6E8A-4147-A177-3AD203B41FA5}">
                      <a16:colId xmlns:a16="http://schemas.microsoft.com/office/drawing/2014/main" val="2289861088"/>
                    </a:ext>
                  </a:extLst>
                </a:gridCol>
                <a:gridCol w="4162697">
                  <a:extLst>
                    <a:ext uri="{9D8B030D-6E8A-4147-A177-3AD203B41FA5}">
                      <a16:colId xmlns:a16="http://schemas.microsoft.com/office/drawing/2014/main" val="1484981166"/>
                    </a:ext>
                  </a:extLst>
                </a:gridCol>
                <a:gridCol w="4090853">
                  <a:extLst>
                    <a:ext uri="{9D8B030D-6E8A-4147-A177-3AD203B41FA5}">
                      <a16:colId xmlns:a16="http://schemas.microsoft.com/office/drawing/2014/main" val="3382787249"/>
                    </a:ext>
                  </a:extLst>
                </a:gridCol>
              </a:tblGrid>
              <a:tr h="33755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ase">
                        <a:lnSpc>
                          <a:spcPct val="150000"/>
                        </a:lnSpc>
                        <a:spcAft>
                          <a:spcPts val="0"/>
                        </a:spcAft>
                      </a:pPr>
                      <a:r>
                        <a:rPr lang="en-US" sz="1200" dirty="0">
                          <a:solidFill>
                            <a:schemeClr val="bg1"/>
                          </a:solidFill>
                          <a:effectLst/>
                          <a:latin typeface="Arial" panose="020B0604020202020204" pitchFamily="34" charset="0"/>
                          <a:cs typeface="Arial" panose="020B0604020202020204" pitchFamily="34" charset="0"/>
                        </a:rPr>
                        <a:t>ATMOSPHERE</a:t>
                      </a:r>
                      <a:endParaRPr lang="en-US" sz="12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R w="12700" cap="flat" cmpd="sng" algn="ctr">
                      <a:solidFill>
                        <a:schemeClr val="tx1"/>
                      </a:solidFill>
                      <a:prstDash val="solid"/>
                      <a:round/>
                      <a:headEnd type="none" w="med" len="med"/>
                      <a:tailEnd type="none" w="med" len="med"/>
                    </a:lnR>
                    <a:solidFill>
                      <a:srgbClr val="009CD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ase">
                        <a:lnSpc>
                          <a:spcPct val="150000"/>
                        </a:lnSpc>
                        <a:spcAft>
                          <a:spcPts val="0"/>
                        </a:spcAft>
                      </a:pPr>
                      <a:r>
                        <a:rPr lang="en-US" sz="1200" dirty="0">
                          <a:solidFill>
                            <a:schemeClr val="bg1"/>
                          </a:solidFill>
                          <a:effectLst/>
                          <a:latin typeface="Arial" panose="020B0604020202020204" pitchFamily="34" charset="0"/>
                          <a:cs typeface="Arial" panose="020B0604020202020204" pitchFamily="34" charset="0"/>
                        </a:rPr>
                        <a:t>OCEAN</a:t>
                      </a:r>
                      <a:endParaRPr lang="en-US" sz="12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D8A"/>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ase">
                        <a:lnSpc>
                          <a:spcPct val="150000"/>
                        </a:lnSpc>
                        <a:spcAft>
                          <a:spcPts val="0"/>
                        </a:spcAft>
                      </a:pPr>
                      <a:r>
                        <a:rPr lang="en-US" sz="1200" dirty="0">
                          <a:solidFill>
                            <a:schemeClr val="bg1"/>
                          </a:solidFill>
                          <a:effectLst/>
                          <a:latin typeface="Arial" panose="020B0604020202020204" pitchFamily="34" charset="0"/>
                          <a:cs typeface="Arial" panose="020B0604020202020204" pitchFamily="34" charset="0"/>
                        </a:rPr>
                        <a:t>LAND</a:t>
                      </a:r>
                      <a:endParaRPr lang="en-US" sz="12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solidFill>
                      <a:srgbClr val="FF8F1C"/>
                    </a:solidFill>
                  </a:tcPr>
                </a:tc>
                <a:extLst>
                  <a:ext uri="{0D108BD9-81ED-4DB2-BD59-A6C34878D82A}">
                    <a16:rowId xmlns:a16="http://schemas.microsoft.com/office/drawing/2014/main" val="3392511995"/>
                  </a:ext>
                </a:extLst>
              </a:tr>
              <a:tr h="29535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ase">
                        <a:lnSpc>
                          <a:spcPct val="150000"/>
                        </a:lnSpc>
                        <a:spcAft>
                          <a:spcPts val="0"/>
                        </a:spcAft>
                      </a:pPr>
                      <a:r>
                        <a:rPr lang="en-US" sz="1100" b="1" dirty="0">
                          <a:effectLst/>
                          <a:latin typeface="Arial" panose="020B0604020202020204" pitchFamily="34" charset="0"/>
                          <a:cs typeface="Arial" panose="020B0604020202020204" pitchFamily="34" charset="0"/>
                        </a:rPr>
                        <a:t>SURFACE</a:t>
                      </a:r>
                      <a:endParaRPr lang="en-US" sz="11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ase">
                        <a:lnSpc>
                          <a:spcPct val="150000"/>
                        </a:lnSpc>
                        <a:spcAft>
                          <a:spcPts val="0"/>
                        </a:spcAft>
                      </a:pPr>
                      <a:r>
                        <a:rPr lang="en-US" sz="1100" b="1" dirty="0">
                          <a:effectLst/>
                          <a:latin typeface="Arial" panose="020B0604020202020204" pitchFamily="34" charset="0"/>
                          <a:cs typeface="Arial" panose="020B0604020202020204" pitchFamily="34" charset="0"/>
                        </a:rPr>
                        <a:t>PHYSICS</a:t>
                      </a:r>
                      <a:endParaRPr lang="en-US" sz="11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Above-Ground Biomass</a:t>
                      </a:r>
                      <a:endParaRPr lang="en-US" sz="11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084322185"/>
                  </a:ext>
                </a:extLst>
              </a:tr>
              <a:tr h="29535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b="0" u="none" strike="noStrike" dirty="0">
                          <a:effectLst/>
                          <a:latin typeface="Arial" panose="020B0604020202020204" pitchFamily="34" charset="0"/>
                          <a:cs typeface="Arial" panose="020B0604020202020204" pitchFamily="34" charset="0"/>
                        </a:rPr>
                        <a:t>Precipitation</a:t>
                      </a:r>
                      <a:endParaRPr lang="en-US" sz="11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Ocean Surface Heat Flux</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Albedo</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037394371"/>
                  </a:ext>
                </a:extLst>
              </a:tr>
              <a:tr h="29535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b="0" u="none" strike="noStrike" dirty="0">
                          <a:effectLst/>
                          <a:latin typeface="Arial" panose="020B0604020202020204" pitchFamily="34" charset="0"/>
                          <a:cs typeface="Arial" panose="020B0604020202020204" pitchFamily="34" charset="0"/>
                        </a:rPr>
                        <a:t>Pressure</a:t>
                      </a:r>
                      <a:endParaRPr lang="en-US" sz="11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Sea Ice</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Anthropogenic Greenhouse Gas Fluxes</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504786168"/>
                  </a:ext>
                </a:extLst>
              </a:tr>
              <a:tr h="29535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b="0" u="none" strike="noStrike" dirty="0">
                          <a:effectLst/>
                          <a:latin typeface="Arial" panose="020B0604020202020204" pitchFamily="34" charset="0"/>
                          <a:cs typeface="Arial" panose="020B0604020202020204" pitchFamily="34" charset="0"/>
                        </a:rPr>
                        <a:t>Surface Radiation Budget</a:t>
                      </a:r>
                      <a:endParaRPr lang="en-US" sz="11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Sea Level</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Anthropogenic Water Use</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51888885"/>
                  </a:ext>
                </a:extLst>
              </a:tr>
              <a:tr h="29535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b="0" u="none" strike="noStrike" dirty="0">
                          <a:effectLst/>
                          <a:latin typeface="Arial" panose="020B0604020202020204" pitchFamily="34" charset="0"/>
                          <a:cs typeface="Arial" panose="020B0604020202020204" pitchFamily="34" charset="0"/>
                        </a:rPr>
                        <a:t>Surface Wind Speed and Direction</a:t>
                      </a:r>
                      <a:endParaRPr lang="en-US" sz="11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Sea State</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Fire</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38872775"/>
                  </a:ext>
                </a:extLst>
              </a:tr>
              <a:tr h="29535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b="0" u="none" strike="noStrike" dirty="0">
                          <a:effectLst/>
                          <a:latin typeface="Arial" panose="020B0604020202020204" pitchFamily="34" charset="0"/>
                          <a:cs typeface="Arial" panose="020B0604020202020204" pitchFamily="34" charset="0"/>
                        </a:rPr>
                        <a:t>Temperature</a:t>
                      </a:r>
                      <a:endParaRPr lang="en-US" sz="11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Sea Surface Salinity</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Fraction of Absorbed </a:t>
                      </a:r>
                      <a:r>
                        <a:rPr lang="en-US" sz="1100" u="none" strike="noStrike" dirty="0" err="1">
                          <a:effectLst/>
                          <a:latin typeface="Arial" panose="020B0604020202020204" pitchFamily="34" charset="0"/>
                          <a:cs typeface="Arial" panose="020B0604020202020204" pitchFamily="34" charset="0"/>
                        </a:rPr>
                        <a:t>Photosynthetically</a:t>
                      </a:r>
                      <a:r>
                        <a:rPr lang="en-US" sz="1100" u="none" strike="noStrike" dirty="0">
                          <a:effectLst/>
                          <a:latin typeface="Arial" panose="020B0604020202020204" pitchFamily="34" charset="0"/>
                          <a:cs typeface="Arial" panose="020B0604020202020204" pitchFamily="34" charset="0"/>
                        </a:rPr>
                        <a:t> Active Radiation (FAPAR)</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63540805"/>
                  </a:ext>
                </a:extLst>
              </a:tr>
              <a:tr h="29535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b="0" u="none" strike="noStrike" dirty="0">
                          <a:effectLst/>
                          <a:latin typeface="Arial" panose="020B0604020202020204" pitchFamily="34" charset="0"/>
                          <a:cs typeface="Arial" panose="020B0604020202020204" pitchFamily="34" charset="0"/>
                        </a:rPr>
                        <a:t>Water </a:t>
                      </a:r>
                      <a:r>
                        <a:rPr lang="en-US" sz="1100" b="0" u="none" strike="noStrike" dirty="0" err="1">
                          <a:effectLst/>
                          <a:latin typeface="Arial" panose="020B0604020202020204" pitchFamily="34" charset="0"/>
                          <a:cs typeface="Arial" panose="020B0604020202020204" pitchFamily="34" charset="0"/>
                        </a:rPr>
                        <a:t>Vapour</a:t>
                      </a:r>
                      <a:endParaRPr lang="en-US" sz="11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Sea Surface Temperature</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vMerge="1">
                  <a:txBody>
                    <a:bodyPr/>
                    <a:lstStyle/>
                    <a:p>
                      <a:endParaRPr lang="en-US"/>
                    </a:p>
                  </a:txBody>
                  <a:tcPr/>
                </a:tc>
                <a:extLst>
                  <a:ext uri="{0D108BD9-81ED-4DB2-BD59-A6C34878D82A}">
                    <a16:rowId xmlns:a16="http://schemas.microsoft.com/office/drawing/2014/main" val="2245945231"/>
                  </a:ext>
                </a:extLst>
              </a:tr>
              <a:tr h="29535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ase">
                        <a:lnSpc>
                          <a:spcPct val="150000"/>
                        </a:lnSpc>
                        <a:spcAft>
                          <a:spcPts val="0"/>
                        </a:spcAft>
                      </a:pPr>
                      <a:r>
                        <a:rPr lang="en-US" sz="1100" b="1" dirty="0">
                          <a:effectLst/>
                          <a:latin typeface="Arial" panose="020B0604020202020204" pitchFamily="34" charset="0"/>
                          <a:cs typeface="Arial" panose="020B0604020202020204" pitchFamily="34" charset="0"/>
                        </a:rPr>
                        <a:t>UPPER-ATMOSPHERE</a:t>
                      </a:r>
                      <a:endParaRPr lang="en-US" sz="11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Subsurface Currents</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Glaciers</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192511455"/>
                  </a:ext>
                </a:extLst>
              </a:tr>
              <a:tr h="29535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b="0" u="none" strike="noStrike" dirty="0">
                          <a:effectLst/>
                          <a:latin typeface="Arial" panose="020B0604020202020204" pitchFamily="34" charset="0"/>
                          <a:cs typeface="Arial" panose="020B0604020202020204" pitchFamily="34" charset="0"/>
                        </a:rPr>
                        <a:t>Earth Radiation Budget</a:t>
                      </a:r>
                      <a:endParaRPr lang="en-US" sz="11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Subsurface Salinity</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Groundwater</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27689280"/>
                  </a:ext>
                </a:extLst>
              </a:tr>
              <a:tr h="29535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b="0" u="none" strike="noStrike" dirty="0">
                          <a:effectLst/>
                          <a:latin typeface="Arial" panose="020B0604020202020204" pitchFamily="34" charset="0"/>
                          <a:cs typeface="Arial" panose="020B0604020202020204" pitchFamily="34" charset="0"/>
                        </a:rPr>
                        <a:t>Lightning</a:t>
                      </a:r>
                      <a:endParaRPr lang="en-US" sz="11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Subsurface Temperature</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Ice Sheets and Ice Shelves</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534298878"/>
                  </a:ext>
                </a:extLst>
              </a:tr>
              <a:tr h="29535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b="0" u="none" strike="noStrike" dirty="0">
                          <a:effectLst/>
                          <a:latin typeface="Arial" panose="020B0604020202020204" pitchFamily="34" charset="0"/>
                          <a:cs typeface="Arial" panose="020B0604020202020204" pitchFamily="34" charset="0"/>
                        </a:rPr>
                        <a:t>Temperature</a:t>
                      </a:r>
                      <a:endParaRPr lang="en-US" sz="11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Surface Currents</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Lakes</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534160246"/>
                  </a:ext>
                </a:extLst>
              </a:tr>
              <a:tr h="29535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b="0" u="none" strike="noStrike" dirty="0">
                          <a:effectLst/>
                          <a:latin typeface="Arial" panose="020B0604020202020204" pitchFamily="34" charset="0"/>
                          <a:cs typeface="Arial" panose="020B0604020202020204" pitchFamily="34" charset="0"/>
                        </a:rPr>
                        <a:t>Water </a:t>
                      </a:r>
                      <a:r>
                        <a:rPr lang="en-US" sz="1100" b="0" u="none" strike="noStrike" dirty="0" err="1">
                          <a:effectLst/>
                          <a:latin typeface="Arial" panose="020B0604020202020204" pitchFamily="34" charset="0"/>
                          <a:cs typeface="Arial" panose="020B0604020202020204" pitchFamily="34" charset="0"/>
                        </a:rPr>
                        <a:t>Vapour</a:t>
                      </a:r>
                      <a:endParaRPr lang="en-US" sz="11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Surface Stress</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Land Cover</a:t>
                      </a:r>
                      <a:endParaRPr lang="en-US" sz="11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71043991"/>
                  </a:ext>
                </a:extLst>
              </a:tr>
              <a:tr h="29535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b="0" u="none" strike="noStrike" dirty="0">
                          <a:effectLst/>
                          <a:latin typeface="Arial" panose="020B0604020202020204" pitchFamily="34" charset="0"/>
                          <a:cs typeface="Arial" panose="020B0604020202020204" pitchFamily="34" charset="0"/>
                        </a:rPr>
                        <a:t>Wind Speed and Direction</a:t>
                      </a:r>
                      <a:endParaRPr lang="en-US" sz="11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ase">
                        <a:lnSpc>
                          <a:spcPct val="150000"/>
                        </a:lnSpc>
                        <a:spcAft>
                          <a:spcPts val="0"/>
                        </a:spcAft>
                      </a:pPr>
                      <a:r>
                        <a:rPr lang="en-US" sz="1100" b="1" dirty="0">
                          <a:effectLst/>
                          <a:latin typeface="Arial" panose="020B0604020202020204" pitchFamily="34" charset="0"/>
                          <a:cs typeface="Arial" panose="020B0604020202020204" pitchFamily="34" charset="0"/>
                        </a:rPr>
                        <a:t>BIOGEOCHEMISTRY</a:t>
                      </a:r>
                      <a:endParaRPr lang="en-US" sz="11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Land Surface Temperature</a:t>
                      </a:r>
                      <a:endParaRPr lang="en-US" sz="11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90838958"/>
                  </a:ext>
                </a:extLst>
              </a:tr>
              <a:tr h="29535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ase">
                        <a:lnSpc>
                          <a:spcPct val="150000"/>
                        </a:lnSpc>
                        <a:spcAft>
                          <a:spcPts val="0"/>
                        </a:spcAft>
                      </a:pPr>
                      <a:r>
                        <a:rPr lang="en-US" sz="1100" b="1" dirty="0">
                          <a:effectLst/>
                          <a:latin typeface="Arial" panose="020B0604020202020204" pitchFamily="34" charset="0"/>
                          <a:cs typeface="Arial" panose="020B0604020202020204" pitchFamily="34" charset="0"/>
                        </a:rPr>
                        <a:t>COMPOSITION</a:t>
                      </a:r>
                      <a:endParaRPr lang="en-US" sz="11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Inorganic Carbon</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Latent and Sensible Heat Fluxes</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863907242"/>
                  </a:ext>
                </a:extLst>
              </a:tr>
              <a:tr h="29535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b="0" u="none" strike="noStrike" dirty="0">
                          <a:effectLst/>
                          <a:latin typeface="Arial" panose="020B0604020202020204" pitchFamily="34" charset="0"/>
                          <a:cs typeface="Arial" panose="020B0604020202020204" pitchFamily="34" charset="0"/>
                        </a:rPr>
                        <a:t>Aerosols Properties</a:t>
                      </a:r>
                      <a:endParaRPr lang="en-US" sz="11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Nitrous Oxide</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Leaf Area Index </a:t>
                      </a:r>
                      <a:endParaRPr lang="en-US" sz="11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210814979"/>
                  </a:ext>
                </a:extLst>
              </a:tr>
              <a:tr h="295359">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b="0" u="none" strike="noStrike" dirty="0">
                          <a:effectLst/>
                          <a:latin typeface="Arial" panose="020B0604020202020204" pitchFamily="34" charset="0"/>
                          <a:cs typeface="Arial" panose="020B0604020202020204" pitchFamily="34" charset="0"/>
                        </a:rPr>
                        <a:t>Carbon Dioxide, Methane and other Greenhouse Gases</a:t>
                      </a:r>
                      <a:endParaRPr lang="en-US" sz="11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Nutrients</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Permafrost</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545945112"/>
                  </a:ext>
                </a:extLst>
              </a:tr>
              <a:tr h="300141">
                <a:tc vMerge="1">
                  <a:txBody>
                    <a:bodyPr/>
                    <a:lstStyle/>
                    <a:p>
                      <a:endParaRPr lang="en-US"/>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Ocean Colour</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River Discharge</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491086741"/>
                  </a:ext>
                </a:extLst>
              </a:tr>
              <a:tr h="29535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b="0" u="none" strike="noStrike" dirty="0">
                          <a:effectLst/>
                          <a:latin typeface="Arial" panose="020B0604020202020204" pitchFamily="34" charset="0"/>
                          <a:cs typeface="Arial" panose="020B0604020202020204" pitchFamily="34" charset="0"/>
                        </a:rPr>
                        <a:t>Cloud Properties</a:t>
                      </a:r>
                      <a:endParaRPr lang="en-US" sz="11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Oxygen</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Snow</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823093245"/>
                  </a:ext>
                </a:extLst>
              </a:tr>
              <a:tr h="29535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b="0" u="none" strike="noStrike" dirty="0">
                          <a:effectLst/>
                          <a:latin typeface="Arial" panose="020B0604020202020204" pitchFamily="34" charset="0"/>
                          <a:cs typeface="Arial" panose="020B0604020202020204" pitchFamily="34" charset="0"/>
                        </a:rPr>
                        <a:t>Ozone</a:t>
                      </a:r>
                      <a:endParaRPr lang="en-US" sz="11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Transient Tracers</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Soil Carbon</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10986345"/>
                  </a:ext>
                </a:extLst>
              </a:tr>
              <a:tr h="295359">
                <a:tc row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b="0" u="sng" dirty="0">
                          <a:effectLst/>
                          <a:latin typeface="Arial" panose="020B0604020202020204" pitchFamily="34" charset="0"/>
                          <a:cs typeface="Arial" panose="020B0604020202020204" pitchFamily="34" charset="0"/>
                        </a:rPr>
                        <a:t>Precursors</a:t>
                      </a:r>
                      <a:endParaRPr lang="en-US" sz="11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ase">
                        <a:lnSpc>
                          <a:spcPct val="150000"/>
                        </a:lnSpc>
                        <a:spcAft>
                          <a:spcPts val="0"/>
                        </a:spcAft>
                      </a:pPr>
                      <a:r>
                        <a:rPr lang="en-US" sz="1100" b="1" dirty="0">
                          <a:effectLst/>
                          <a:latin typeface="Arial" panose="020B0604020202020204" pitchFamily="34" charset="0"/>
                          <a:cs typeface="Arial" panose="020B0604020202020204" pitchFamily="34" charset="0"/>
                        </a:rPr>
                        <a:t>BIOLOGY/ECOSYSTEMS</a:t>
                      </a:r>
                      <a:endParaRPr lang="en-US" sz="11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vMerge="1">
                  <a:txBody>
                    <a:bodyPr/>
                    <a:lstStyle/>
                    <a:p>
                      <a:endParaRPr lang="en-US"/>
                    </a:p>
                  </a:txBody>
                  <a:tcPr/>
                </a:tc>
                <a:extLst>
                  <a:ext uri="{0D108BD9-81ED-4DB2-BD59-A6C34878D82A}">
                    <a16:rowId xmlns:a16="http://schemas.microsoft.com/office/drawing/2014/main" val="2439969535"/>
                  </a:ext>
                </a:extLst>
              </a:tr>
              <a:tr h="295359">
                <a:tc vMerge="1">
                  <a:txBody>
                    <a:bodyPr/>
                    <a:lstStyle/>
                    <a:p>
                      <a:endParaRPr lang="en-US"/>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Marine Habitat Properties</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Soil Moisture</a:t>
                      </a:r>
                      <a:endParaRPr lang="en-US" sz="11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366419154"/>
                  </a:ext>
                </a:extLst>
              </a:tr>
              <a:tr h="295359">
                <a:tc vMerge="1">
                  <a:txBody>
                    <a:bodyPr/>
                    <a:lstStyle/>
                    <a:p>
                      <a:endParaRPr lang="en-US"/>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100" u="none" strike="noStrike" dirty="0">
                          <a:effectLst/>
                          <a:latin typeface="Arial" panose="020B0604020202020204" pitchFamily="34" charset="0"/>
                          <a:cs typeface="Arial" panose="020B0604020202020204" pitchFamily="34" charset="0"/>
                        </a:rPr>
                        <a:t>Plankton</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9447" marR="494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vMerge="1">
                  <a:txBody>
                    <a:bodyPr/>
                    <a:lstStyle/>
                    <a:p>
                      <a:endParaRPr lang="en-US"/>
                    </a:p>
                  </a:txBody>
                  <a:tcPr/>
                </a:tc>
                <a:extLst>
                  <a:ext uri="{0D108BD9-81ED-4DB2-BD59-A6C34878D82A}">
                    <a16:rowId xmlns:a16="http://schemas.microsoft.com/office/drawing/2014/main" val="448236628"/>
                  </a:ext>
                </a:extLst>
              </a:tr>
            </a:tbl>
          </a:graphicData>
        </a:graphic>
      </p:graphicFrame>
    </p:spTree>
    <p:extLst>
      <p:ext uri="{BB962C8B-B14F-4D97-AF65-F5344CB8AC3E}">
        <p14:creationId xmlns:p14="http://schemas.microsoft.com/office/powerpoint/2010/main" val="5079997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Climate Change Initiative of ESA</a:t>
            </a:r>
            <a:endParaRPr lang="en-GB" dirty="0"/>
          </a:p>
        </p:txBody>
      </p:sp>
      <p:sp>
        <p:nvSpPr>
          <p:cNvPr id="3" name="Content Placeholder 2"/>
          <p:cNvSpPr>
            <a:spLocks noGrp="1"/>
          </p:cNvSpPr>
          <p:nvPr>
            <p:ph idx="1"/>
          </p:nvPr>
        </p:nvSpPr>
        <p:spPr>
          <a:xfrm>
            <a:off x="230401" y="969600"/>
            <a:ext cx="7258972" cy="5097600"/>
          </a:xfrm>
        </p:spPr>
        <p:txBody>
          <a:bodyPr/>
          <a:lstStyle/>
          <a:p>
            <a:r>
              <a:rPr lang="en-GB" dirty="0"/>
              <a:t>The European Space Agency (ESA) has launched the Climate Change Initiative (CCI) to provide satellite-based climate data records (</a:t>
            </a:r>
            <a:r>
              <a:rPr lang="en-GB" dirty="0" err="1"/>
              <a:t>ECVs</a:t>
            </a:r>
            <a:r>
              <a:rPr lang="en-GB" dirty="0"/>
              <a:t>) that meet the challenging requirements of the climate community.</a:t>
            </a:r>
          </a:p>
          <a:p>
            <a:endParaRPr lang="en-GB" dirty="0"/>
          </a:p>
          <a:p>
            <a:r>
              <a:rPr lang="en-GB" dirty="0"/>
              <a:t>The aim is to realize the full potential of the long-term Earth observation archives </a:t>
            </a:r>
          </a:p>
          <a:p>
            <a:r>
              <a:rPr lang="en-GB" dirty="0"/>
              <a:t>Aspects of producing a satellite-based climate data records: </a:t>
            </a:r>
            <a:r>
              <a:rPr lang="en-GB" sz="1867" dirty="0"/>
              <a:t>Data acquisition, Data calibration, Algorithm development, Validation, Maintenance, Provision of the data to the climate research community</a:t>
            </a:r>
          </a:p>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7215" y="1763596"/>
            <a:ext cx="4679476" cy="3509608"/>
          </a:xfrm>
          <a:prstGeom prst="rect">
            <a:avLst/>
          </a:prstGeom>
        </p:spPr>
      </p:pic>
    </p:spTree>
    <p:extLst>
      <p:ext uri="{BB962C8B-B14F-4D97-AF65-F5344CB8AC3E}">
        <p14:creationId xmlns:p14="http://schemas.microsoft.com/office/powerpoint/2010/main" val="14614064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did you learn? </a:t>
            </a:r>
            <a:endParaRPr lang="en-GB" dirty="0"/>
          </a:p>
        </p:txBody>
      </p:sp>
      <p:sp>
        <p:nvSpPr>
          <p:cNvPr id="3" name="Content Placeholder 2"/>
          <p:cNvSpPr>
            <a:spLocks noGrp="1"/>
          </p:cNvSpPr>
          <p:nvPr>
            <p:ph idx="1"/>
          </p:nvPr>
        </p:nvSpPr>
        <p:spPr>
          <a:xfrm>
            <a:off x="1379931" y="1544366"/>
            <a:ext cx="8539132" cy="3367269"/>
          </a:xfrm>
        </p:spPr>
        <p:txBody>
          <a:bodyPr/>
          <a:lstStyle/>
          <a:p>
            <a:pPr>
              <a:buFont typeface="Arial" panose="020B0604020202020204" pitchFamily="34" charset="0"/>
              <a:buChar char="•"/>
            </a:pPr>
            <a:r>
              <a:rPr lang="en-GB" dirty="0"/>
              <a:t>understood the difference between weather and climate</a:t>
            </a:r>
          </a:p>
          <a:p>
            <a:pPr>
              <a:buFont typeface="Arial" panose="020B0604020202020204" pitchFamily="34" charset="0"/>
              <a:buChar char="•"/>
            </a:pPr>
            <a:r>
              <a:rPr lang="en-GB" dirty="0"/>
              <a:t>became familiar with concepts of climate change</a:t>
            </a:r>
          </a:p>
          <a:p>
            <a:pPr indent="0"/>
            <a:r>
              <a:rPr lang="en-GB" i="1" dirty="0"/>
              <a:t>Read the supporting document </a:t>
            </a:r>
            <a:r>
              <a:rPr lang="en-GB" i="1" u="sng" dirty="0"/>
              <a:t>What is Climate Change?</a:t>
            </a:r>
          </a:p>
          <a:p>
            <a:pPr indent="0"/>
            <a:endParaRPr lang="en-GB" dirty="0"/>
          </a:p>
          <a:p>
            <a:pPr>
              <a:buFont typeface="Arial" panose="020B0604020202020204" pitchFamily="34" charset="0"/>
              <a:buChar char="•"/>
            </a:pPr>
            <a:r>
              <a:rPr lang="en-GB" dirty="0"/>
              <a:t>became familiar with the climate change causes</a:t>
            </a:r>
          </a:p>
          <a:p>
            <a:pPr>
              <a:buFont typeface="Arial" panose="020B0604020202020204" pitchFamily="34" charset="0"/>
              <a:buChar char="•"/>
            </a:pPr>
            <a:r>
              <a:rPr lang="en-GB" dirty="0"/>
              <a:t>became familiar with concepts of </a:t>
            </a:r>
            <a:r>
              <a:rPr lang="en-GB" dirty="0" err="1"/>
              <a:t>ECVs</a:t>
            </a:r>
            <a:endParaRPr lang="en-GB" dirty="0"/>
          </a:p>
          <a:p>
            <a:pPr indent="0"/>
            <a:r>
              <a:rPr lang="en-GB" i="1" dirty="0"/>
              <a:t>Read the supporting document </a:t>
            </a:r>
            <a:r>
              <a:rPr lang="en-GB" i="1" u="sng" dirty="0"/>
              <a:t>Learn more about ECVs </a:t>
            </a:r>
          </a:p>
          <a:p>
            <a:endParaRPr lang="en-GB" dirty="0"/>
          </a:p>
        </p:txBody>
      </p:sp>
    </p:spTree>
    <p:extLst>
      <p:ext uri="{BB962C8B-B14F-4D97-AF65-F5344CB8AC3E}">
        <p14:creationId xmlns:p14="http://schemas.microsoft.com/office/powerpoint/2010/main" val="1335949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AB131E-539A-1348-BD90-7664C138A4D5}"/>
              </a:ext>
            </a:extLst>
          </p:cNvPr>
          <p:cNvSpPr>
            <a:spLocks noGrp="1"/>
          </p:cNvSpPr>
          <p:nvPr>
            <p:ph type="body" idx="14"/>
          </p:nvPr>
        </p:nvSpPr>
        <p:spPr/>
        <p:txBody>
          <a:bodyPr>
            <a:normAutofit/>
          </a:bodyPr>
          <a:lstStyle/>
          <a:p>
            <a:r>
              <a:rPr lang="en-GB" sz="1800" dirty="0"/>
              <a:t>ESA COMMUNICATION</a:t>
            </a:r>
          </a:p>
        </p:txBody>
      </p:sp>
      <p:sp>
        <p:nvSpPr>
          <p:cNvPr id="3" name="Text Placeholder 2">
            <a:extLst>
              <a:ext uri="{FF2B5EF4-FFF2-40B4-BE49-F238E27FC236}">
                <a16:creationId xmlns:a16="http://schemas.microsoft.com/office/drawing/2014/main" id="{BA063762-228B-DE45-907E-A1AA98817DB7}"/>
              </a:ext>
            </a:extLst>
          </p:cNvPr>
          <p:cNvSpPr>
            <a:spLocks noGrp="1"/>
          </p:cNvSpPr>
          <p:nvPr>
            <p:ph type="body" idx="15"/>
          </p:nvPr>
        </p:nvSpPr>
        <p:spPr/>
        <p:txBody>
          <a:bodyPr/>
          <a:lstStyle/>
          <a:p>
            <a:r>
              <a:rPr lang="en-GB"/>
              <a:t>corporatebranding@esa.int</a:t>
            </a:r>
          </a:p>
        </p:txBody>
      </p:sp>
    </p:spTree>
    <p:extLst>
      <p:ext uri="{BB962C8B-B14F-4D97-AF65-F5344CB8AC3E}">
        <p14:creationId xmlns:p14="http://schemas.microsoft.com/office/powerpoint/2010/main" val="173624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82" y="198867"/>
            <a:ext cx="9566461" cy="574516"/>
          </a:xfrm>
        </p:spPr>
        <p:txBody>
          <a:bodyPr/>
          <a:lstStyle/>
          <a:p>
            <a:r>
              <a:rPr lang="en-GB" dirty="0"/>
              <a:t>What is Weather?</a:t>
            </a:r>
          </a:p>
        </p:txBody>
      </p:sp>
      <p:sp>
        <p:nvSpPr>
          <p:cNvPr id="3" name="Content Placeholder 2"/>
          <p:cNvSpPr>
            <a:spLocks noGrp="1"/>
          </p:cNvSpPr>
          <p:nvPr>
            <p:ph idx="1"/>
          </p:nvPr>
        </p:nvSpPr>
        <p:spPr/>
        <p:txBody>
          <a:bodyPr/>
          <a:lstStyle/>
          <a:p>
            <a:r>
              <a:rPr lang="en-GB" dirty="0"/>
              <a:t>Weather is the state of the atmosphere at a particular place during a short period of time </a:t>
            </a:r>
          </a:p>
          <a:p>
            <a:endParaRPr lang="en-GB" dirty="0"/>
          </a:p>
        </p:txBody>
      </p:sp>
      <p:pic>
        <p:nvPicPr>
          <p:cNvPr id="4"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3155" y="2014213"/>
            <a:ext cx="7419189" cy="4171232"/>
          </a:xfrm>
          <a:prstGeom prst="rect">
            <a:avLst/>
          </a:prstGeom>
        </p:spPr>
      </p:pic>
    </p:spTree>
    <p:extLst>
      <p:ext uri="{BB962C8B-B14F-4D97-AF65-F5344CB8AC3E}">
        <p14:creationId xmlns:p14="http://schemas.microsoft.com/office/powerpoint/2010/main" val="54879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Weather vs Climate</a:t>
            </a:r>
          </a:p>
        </p:txBody>
      </p:sp>
      <p:sp>
        <p:nvSpPr>
          <p:cNvPr id="3" name="Content Placeholder 2"/>
          <p:cNvSpPr>
            <a:spLocks noGrp="1"/>
          </p:cNvSpPr>
          <p:nvPr>
            <p:ph idx="1"/>
          </p:nvPr>
        </p:nvSpPr>
        <p:spPr/>
        <p:txBody>
          <a:bodyPr/>
          <a:lstStyle/>
          <a:p>
            <a:endParaRPr lang="en-GB" dirty="0"/>
          </a:p>
        </p:txBody>
      </p:sp>
      <p:sp>
        <p:nvSpPr>
          <p:cNvPr id="4" name="TextBox 3"/>
          <p:cNvSpPr txBox="1"/>
          <p:nvPr/>
        </p:nvSpPr>
        <p:spPr>
          <a:xfrm>
            <a:off x="3166641" y="1569068"/>
            <a:ext cx="1427827" cy="461665"/>
          </a:xfrm>
          <a:prstGeom prst="rect">
            <a:avLst/>
          </a:prstGeom>
          <a:noFill/>
        </p:spPr>
        <p:txBody>
          <a:bodyPr wrap="none" rtlCol="0">
            <a:spAutoFit/>
          </a:bodyPr>
          <a:lstStyle/>
          <a:p>
            <a:pPr defTabSz="914377" fontAlgn="auto">
              <a:spcBef>
                <a:spcPts val="0"/>
              </a:spcBef>
              <a:spcAft>
                <a:spcPts val="0"/>
              </a:spcAft>
            </a:pPr>
            <a:r>
              <a:rPr lang="en-GB" dirty="0">
                <a:solidFill>
                  <a:srgbClr val="8197A6"/>
                </a:solidFill>
                <a:latin typeface="Arial" panose="020B0604020202020204" pitchFamily="34" charset="0"/>
                <a:ea typeface="MS PGothic" pitchFamily="34" charset="-128"/>
                <a:cs typeface="Arial" panose="020B0604020202020204" pitchFamily="34" charset="0"/>
              </a:rPr>
              <a:t>Weather </a:t>
            </a:r>
            <a:endParaRPr lang="en-US" dirty="0">
              <a:solidFill>
                <a:srgbClr val="8197A6"/>
              </a:solidFill>
              <a:latin typeface="Arial" panose="020B0604020202020204" pitchFamily="34" charset="0"/>
              <a:ea typeface="MS PGothic" pitchFamily="34" charset="-128"/>
              <a:cs typeface="Arial" panose="020B0604020202020204" pitchFamily="34" charset="0"/>
            </a:endParaRPr>
          </a:p>
        </p:txBody>
      </p:sp>
      <p:sp>
        <p:nvSpPr>
          <p:cNvPr id="5" name="TextBox 4"/>
          <p:cNvSpPr txBox="1"/>
          <p:nvPr/>
        </p:nvSpPr>
        <p:spPr>
          <a:xfrm>
            <a:off x="7304215" y="1564775"/>
            <a:ext cx="1229824" cy="461665"/>
          </a:xfrm>
          <a:prstGeom prst="rect">
            <a:avLst/>
          </a:prstGeom>
          <a:noFill/>
        </p:spPr>
        <p:txBody>
          <a:bodyPr wrap="none" rtlCol="0">
            <a:spAutoFit/>
          </a:bodyPr>
          <a:lstStyle/>
          <a:p>
            <a:pPr defTabSz="914377" fontAlgn="auto">
              <a:spcBef>
                <a:spcPts val="0"/>
              </a:spcBef>
              <a:spcAft>
                <a:spcPts val="0"/>
              </a:spcAft>
            </a:pPr>
            <a:r>
              <a:rPr lang="en-GB" dirty="0">
                <a:solidFill>
                  <a:srgbClr val="8197A6"/>
                </a:solidFill>
                <a:latin typeface="Arial" panose="020B0604020202020204" pitchFamily="34" charset="0"/>
                <a:ea typeface="MS PGothic" pitchFamily="34" charset="-128"/>
                <a:cs typeface="Arial" panose="020B0604020202020204" pitchFamily="34" charset="0"/>
              </a:rPr>
              <a:t>Climate</a:t>
            </a:r>
            <a:endParaRPr lang="en-US" dirty="0">
              <a:solidFill>
                <a:srgbClr val="8197A6"/>
              </a:solidFill>
              <a:latin typeface="Arial" panose="020B0604020202020204" pitchFamily="34" charset="0"/>
              <a:ea typeface="MS PGothic" pitchFamily="34" charset="-128"/>
              <a:cs typeface="Arial" panose="020B0604020202020204" pitchFamily="34" charset="0"/>
            </a:endParaRPr>
          </a:p>
        </p:txBody>
      </p:sp>
      <p:cxnSp>
        <p:nvCxnSpPr>
          <p:cNvPr id="8" name="Straight Connector 7"/>
          <p:cNvCxnSpPr>
            <a:endCxn id="3" idx="2"/>
          </p:cNvCxnSpPr>
          <p:nvPr/>
        </p:nvCxnSpPr>
        <p:spPr>
          <a:xfrm>
            <a:off x="6088699" y="2043954"/>
            <a:ext cx="11394" cy="4384829"/>
          </a:xfrm>
          <a:prstGeom prst="line">
            <a:avLst/>
          </a:prstGeom>
          <a:ln w="76200">
            <a:solidFill>
              <a:schemeClr val="accent1">
                <a:lumMod val="40000"/>
                <a:lumOff val="60000"/>
              </a:schemeClr>
            </a:solidFill>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2560242" y="3668360"/>
            <a:ext cx="2922985" cy="646331"/>
          </a:xfrm>
          <a:prstGeom prst="rect">
            <a:avLst/>
          </a:prstGeom>
          <a:noFill/>
        </p:spPr>
        <p:txBody>
          <a:bodyPr wrap="square" rtlCol="0">
            <a:spAutoFit/>
          </a:bodyPr>
          <a:lstStyle/>
          <a:p>
            <a:pPr algn="ctr" defTabSz="914377" fontAlgn="auto">
              <a:spcBef>
                <a:spcPts val="0"/>
              </a:spcBef>
              <a:spcAft>
                <a:spcPts val="0"/>
              </a:spcAft>
            </a:pPr>
            <a:r>
              <a:rPr lang="en-GB" sz="1800" dirty="0">
                <a:solidFill>
                  <a:srgbClr val="8197A6"/>
                </a:solidFill>
                <a:latin typeface="Arial" panose="020B0604020202020204" pitchFamily="34" charset="0"/>
                <a:ea typeface="MS PGothic" pitchFamily="34" charset="-128"/>
                <a:cs typeface="Arial" panose="020B0604020202020204" pitchFamily="34" charset="0"/>
              </a:rPr>
              <a:t>Can change within a few minutes or hours</a:t>
            </a:r>
            <a:endParaRPr lang="en-US" sz="1800" dirty="0">
              <a:solidFill>
                <a:srgbClr val="8197A6"/>
              </a:solidFill>
              <a:latin typeface="Arial" panose="020B0604020202020204" pitchFamily="34" charset="0"/>
              <a:ea typeface="MS PGothic" pitchFamily="34" charset="-128"/>
              <a:cs typeface="Arial" panose="020B0604020202020204" pitchFamily="34" charset="0"/>
            </a:endParaRPr>
          </a:p>
        </p:txBody>
      </p:sp>
      <p:sp>
        <p:nvSpPr>
          <p:cNvPr id="10" name="TextBox 9"/>
          <p:cNvSpPr txBox="1"/>
          <p:nvPr/>
        </p:nvSpPr>
        <p:spPr>
          <a:xfrm>
            <a:off x="6694172" y="3495799"/>
            <a:ext cx="2675692" cy="646331"/>
          </a:xfrm>
          <a:prstGeom prst="rect">
            <a:avLst/>
          </a:prstGeom>
          <a:noFill/>
        </p:spPr>
        <p:txBody>
          <a:bodyPr wrap="square" rtlCol="0">
            <a:spAutoFit/>
          </a:bodyPr>
          <a:lstStyle/>
          <a:p>
            <a:pPr algn="ctr" defTabSz="914377" fontAlgn="auto">
              <a:spcBef>
                <a:spcPts val="0"/>
              </a:spcBef>
              <a:spcAft>
                <a:spcPts val="0"/>
              </a:spcAft>
            </a:pPr>
            <a:r>
              <a:rPr lang="en-GB" sz="1800" dirty="0">
                <a:solidFill>
                  <a:srgbClr val="8197A6"/>
                </a:solidFill>
                <a:latin typeface="Arial" panose="020B0604020202020204" pitchFamily="34" charset="0"/>
                <a:ea typeface="MS PGothic" pitchFamily="34" charset="-128"/>
                <a:cs typeface="Arial" panose="020B0604020202020204" pitchFamily="34" charset="0"/>
              </a:rPr>
              <a:t>Takes very long time to change!</a:t>
            </a:r>
            <a:endParaRPr lang="en-US" sz="1800" dirty="0">
              <a:solidFill>
                <a:srgbClr val="8197A6"/>
              </a:solidFill>
              <a:latin typeface="Arial" panose="020B0604020202020204" pitchFamily="34" charset="0"/>
              <a:ea typeface="MS PGothic" pitchFamily="34" charset="-128"/>
              <a:cs typeface="Arial" panose="020B0604020202020204" pitchFamily="34"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6207" y="4754511"/>
            <a:ext cx="1501557" cy="1062900"/>
          </a:xfrm>
          <a:prstGeom prst="rect">
            <a:avLst/>
          </a:prstGeom>
        </p:spPr>
      </p:pic>
      <p:pic>
        <p:nvPicPr>
          <p:cNvPr id="12" name="Content Placeholder 1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bwMode="auto">
          <a:xfrm>
            <a:off x="7420166" y="4845542"/>
            <a:ext cx="1227687" cy="122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8610" y="4808299"/>
            <a:ext cx="1159271" cy="1185380"/>
          </a:xfrm>
          <a:prstGeom prst="rect">
            <a:avLst/>
          </a:prstGeom>
        </p:spPr>
      </p:pic>
      <p:sp>
        <p:nvSpPr>
          <p:cNvPr id="16" name="Down Arrow 15"/>
          <p:cNvSpPr/>
          <p:nvPr/>
        </p:nvSpPr>
        <p:spPr>
          <a:xfrm>
            <a:off x="3779419" y="2196345"/>
            <a:ext cx="484632" cy="978408"/>
          </a:xfrm>
          <a:prstGeom prst="downArrow">
            <a:avLst/>
          </a:prstGeom>
          <a:solidFill>
            <a:srgbClr val="70AD47"/>
          </a:solidFill>
          <a:ln w="12700" cap="flat" cmpd="sng" algn="ctr">
            <a:solidFill>
              <a:srgbClr val="70AD47">
                <a:shade val="50000"/>
              </a:srgbClr>
            </a:solidFill>
            <a:prstDash val="solid"/>
            <a:miter lim="800000"/>
          </a:ln>
          <a:effectLst/>
        </p:spPr>
        <p:txBody>
          <a:bodyPr rtlCol="0" anchor="ctr"/>
          <a:lstStyle/>
          <a:p>
            <a:pPr algn="ctr" defTabSz="914377" eaLnBrk="1" fontAlgn="auto" hangingPunct="1">
              <a:spcBef>
                <a:spcPts val="0"/>
              </a:spcBef>
              <a:spcAft>
                <a:spcPts val="0"/>
              </a:spcAft>
              <a:defRPr/>
            </a:pPr>
            <a:endParaRPr lang="en-US" sz="1800" kern="0">
              <a:solidFill>
                <a:prstClr val="white"/>
              </a:solidFill>
              <a:latin typeface="Calibri" panose="020F0502020204030204"/>
              <a:ea typeface="+mn-ea"/>
            </a:endParaRPr>
          </a:p>
        </p:txBody>
      </p:sp>
      <p:sp>
        <p:nvSpPr>
          <p:cNvPr id="17" name="Down Arrow 16"/>
          <p:cNvSpPr/>
          <p:nvPr/>
        </p:nvSpPr>
        <p:spPr>
          <a:xfrm>
            <a:off x="7789702" y="2230486"/>
            <a:ext cx="484632" cy="978408"/>
          </a:xfrm>
          <a:prstGeom prst="downArrow">
            <a:avLst/>
          </a:prstGeom>
          <a:solidFill>
            <a:srgbClr val="70AD47"/>
          </a:solidFill>
          <a:ln w="12700" cap="flat" cmpd="sng" algn="ctr">
            <a:solidFill>
              <a:srgbClr val="70AD47">
                <a:shade val="50000"/>
              </a:srgbClr>
            </a:solidFill>
            <a:prstDash val="solid"/>
            <a:miter lim="800000"/>
          </a:ln>
          <a:effectLst/>
        </p:spPr>
        <p:txBody>
          <a:bodyPr rtlCol="0" anchor="ctr"/>
          <a:lstStyle/>
          <a:p>
            <a:pPr algn="ctr" defTabSz="914377" eaLnBrk="1" fontAlgn="auto" hangingPunct="1">
              <a:spcBef>
                <a:spcPts val="0"/>
              </a:spcBef>
              <a:spcAft>
                <a:spcPts val="0"/>
              </a:spcAft>
              <a:defRPr/>
            </a:pPr>
            <a:endParaRPr lang="en-US" sz="1800" kern="0">
              <a:solidFill>
                <a:prstClr val="white"/>
              </a:solidFill>
              <a:latin typeface="Calibri" panose="020F0502020204030204"/>
              <a:ea typeface="+mn-ea"/>
            </a:endParaRPr>
          </a:p>
        </p:txBody>
      </p:sp>
    </p:spTree>
    <p:extLst>
      <p:ext uri="{BB962C8B-B14F-4D97-AF65-F5344CB8AC3E}">
        <p14:creationId xmlns:p14="http://schemas.microsoft.com/office/powerpoint/2010/main" val="1868652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Weather vs Climate</a:t>
            </a:r>
          </a:p>
        </p:txBody>
      </p:sp>
      <p:sp>
        <p:nvSpPr>
          <p:cNvPr id="3" name="Content Placeholder 2"/>
          <p:cNvSpPr>
            <a:spLocks noGrp="1"/>
          </p:cNvSpPr>
          <p:nvPr>
            <p:ph idx="1"/>
          </p:nvPr>
        </p:nvSpPr>
        <p:spPr/>
        <p:txBody>
          <a:bodyPr/>
          <a:lstStyle/>
          <a:p>
            <a:endParaRPr lang="en-GB" dirty="0"/>
          </a:p>
        </p:txBody>
      </p:sp>
      <p:sp>
        <p:nvSpPr>
          <p:cNvPr id="7" name="Oval 6"/>
          <p:cNvSpPr/>
          <p:nvPr/>
        </p:nvSpPr>
        <p:spPr>
          <a:xfrm>
            <a:off x="5037364" y="1702413"/>
            <a:ext cx="6554563" cy="4286023"/>
          </a:xfrm>
          <a:prstGeom prst="ellipse">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1657309" lvl="3" indent="-285744" algn="just" defTabSz="914377" eaLnBrk="1" fontAlgn="auto" hangingPunct="1">
              <a:spcBef>
                <a:spcPts val="0"/>
              </a:spcBef>
              <a:spcAft>
                <a:spcPts val="0"/>
              </a:spcAft>
              <a:buFont typeface="Arial" panose="020B0604020202020204" pitchFamily="34" charset="0"/>
              <a:buChar char="•"/>
              <a:defRPr/>
            </a:pPr>
            <a:r>
              <a:rPr lang="en-GB" sz="1600" kern="0" dirty="0">
                <a:solidFill>
                  <a:srgbClr val="0A0A0A"/>
                </a:solidFill>
                <a:latin typeface="Arial" panose="020B0604020202020204" pitchFamily="34" charset="0"/>
                <a:cs typeface="Arial" panose="020B0604020202020204" pitchFamily="34" charset="0"/>
              </a:rPr>
              <a:t>Determined: daily</a:t>
            </a:r>
          </a:p>
          <a:p>
            <a:pPr marL="1657309" lvl="3" indent="-285744" algn="just" defTabSz="914377" eaLnBrk="1" fontAlgn="auto" hangingPunct="1">
              <a:spcBef>
                <a:spcPts val="0"/>
              </a:spcBef>
              <a:spcAft>
                <a:spcPts val="0"/>
              </a:spcAft>
              <a:buFont typeface="Arial" panose="020B0604020202020204" pitchFamily="34" charset="0"/>
              <a:buChar char="•"/>
              <a:defRPr/>
            </a:pPr>
            <a:r>
              <a:rPr lang="en-GB" sz="1600" kern="0" dirty="0">
                <a:solidFill>
                  <a:srgbClr val="0A0A0A"/>
                </a:solidFill>
                <a:latin typeface="Arial" panose="020B0604020202020204" pitchFamily="34" charset="0"/>
                <a:cs typeface="Arial" panose="020B0604020202020204" pitchFamily="34" charset="0"/>
              </a:rPr>
              <a:t>Looked at by the minutes, hour, day, week</a:t>
            </a:r>
          </a:p>
          <a:p>
            <a:pPr marL="1657309" lvl="3" indent="-285744" algn="just" defTabSz="914377" eaLnBrk="1" fontAlgn="auto" hangingPunct="1">
              <a:spcBef>
                <a:spcPts val="0"/>
              </a:spcBef>
              <a:spcAft>
                <a:spcPts val="0"/>
              </a:spcAft>
              <a:buFont typeface="Arial" panose="020B0604020202020204" pitchFamily="34" charset="0"/>
              <a:buChar char="•"/>
              <a:defRPr/>
            </a:pPr>
            <a:r>
              <a:rPr lang="en-GB" sz="1600" kern="0" dirty="0">
                <a:solidFill>
                  <a:srgbClr val="0A0A0A"/>
                </a:solidFill>
                <a:latin typeface="Arial" panose="020B0604020202020204" pitchFamily="34" charset="0"/>
                <a:cs typeface="Arial" panose="020B0604020202020204" pitchFamily="34" charset="0"/>
              </a:rPr>
              <a:t>Reported as a forecast</a:t>
            </a:r>
          </a:p>
          <a:p>
            <a:pPr marL="1657309" lvl="3" indent="-285744" algn="just" defTabSz="914377" eaLnBrk="1" fontAlgn="auto" hangingPunct="1">
              <a:spcBef>
                <a:spcPts val="0"/>
              </a:spcBef>
              <a:spcAft>
                <a:spcPts val="0"/>
              </a:spcAft>
              <a:buFont typeface="Arial" panose="020B0604020202020204" pitchFamily="34" charset="0"/>
              <a:buChar char="•"/>
              <a:defRPr/>
            </a:pPr>
            <a:r>
              <a:rPr lang="en-GB" sz="1600" kern="0" dirty="0">
                <a:solidFill>
                  <a:srgbClr val="0A0A0A"/>
                </a:solidFill>
                <a:latin typeface="Arial" panose="020B0604020202020204" pitchFamily="34" charset="0"/>
                <a:cs typeface="Arial" panose="020B0604020202020204" pitchFamily="34" charset="0"/>
              </a:rPr>
              <a:t>Depends on the weather occurring mainly to the west</a:t>
            </a:r>
          </a:p>
          <a:p>
            <a:pPr marL="1657309" lvl="3" indent="-285744" algn="just" defTabSz="914377" eaLnBrk="1" fontAlgn="auto" hangingPunct="1">
              <a:spcBef>
                <a:spcPts val="0"/>
              </a:spcBef>
              <a:spcAft>
                <a:spcPts val="0"/>
              </a:spcAft>
              <a:buFont typeface="Arial" panose="020B0604020202020204" pitchFamily="34" charset="0"/>
              <a:buChar char="•"/>
              <a:defRPr/>
            </a:pPr>
            <a:r>
              <a:rPr lang="en-GB" sz="1600" kern="0" dirty="0">
                <a:solidFill>
                  <a:srgbClr val="0A0A0A"/>
                </a:solidFill>
                <a:latin typeface="Arial" panose="020B0604020202020204" pitchFamily="34" charset="0"/>
                <a:cs typeface="Arial" panose="020B0604020202020204" pitchFamily="34" charset="0"/>
              </a:rPr>
              <a:t>Climate helps you determine the weather</a:t>
            </a:r>
          </a:p>
          <a:p>
            <a:pPr marL="285744" indent="-285744" defTabSz="914377" eaLnBrk="1" fontAlgn="auto" hangingPunct="1">
              <a:spcBef>
                <a:spcPts val="0"/>
              </a:spcBef>
              <a:spcAft>
                <a:spcPts val="0"/>
              </a:spcAft>
              <a:buFont typeface="Arial" panose="020B0604020202020204" pitchFamily="34" charset="0"/>
              <a:buChar char="•"/>
              <a:defRPr/>
            </a:pPr>
            <a:endParaRPr lang="en-US" sz="1800" kern="0" dirty="0">
              <a:solidFill>
                <a:srgbClr val="0A0A0A"/>
              </a:solidFill>
              <a:latin typeface="Arial" panose="020B0604020202020204" pitchFamily="34" charset="0"/>
              <a:cs typeface="Arial" panose="020B0604020202020204" pitchFamily="34" charset="0"/>
            </a:endParaRPr>
          </a:p>
        </p:txBody>
      </p:sp>
      <p:sp>
        <p:nvSpPr>
          <p:cNvPr id="8" name="Oval 7"/>
          <p:cNvSpPr/>
          <p:nvPr/>
        </p:nvSpPr>
        <p:spPr>
          <a:xfrm>
            <a:off x="414027" y="1701623"/>
            <a:ext cx="6555600" cy="4287600"/>
          </a:xfrm>
          <a:prstGeom prst="ellipse">
            <a:avLst/>
          </a:prstGeom>
          <a:noFill/>
          <a:ln w="12700" cap="flat" cmpd="sng" algn="ctr">
            <a:solidFill>
              <a:srgbClr val="5B9BD5">
                <a:shade val="50000"/>
              </a:srgbClr>
            </a:solidFill>
            <a:prstDash val="solid"/>
            <a:miter lim="800000"/>
          </a:ln>
          <a:effectLst/>
        </p:spPr>
        <p:txBody>
          <a:bodyPr rtlCol="0" anchor="ctr"/>
          <a:lstStyle/>
          <a:p>
            <a:pPr marL="285744" indent="-285744" defTabSz="914377" eaLnBrk="1" fontAlgn="auto" hangingPunct="1">
              <a:spcBef>
                <a:spcPts val="0"/>
              </a:spcBef>
              <a:spcAft>
                <a:spcPts val="0"/>
              </a:spcAft>
              <a:buFont typeface="Arial" panose="020B0604020202020204" pitchFamily="34" charset="0"/>
              <a:buChar char="•"/>
              <a:defRPr/>
            </a:pPr>
            <a:r>
              <a:rPr lang="en-GB" sz="1600" kern="0" dirty="0">
                <a:solidFill>
                  <a:srgbClr val="0A0A0A"/>
                </a:solidFill>
                <a:latin typeface="Arial" panose="020B0604020202020204" pitchFamily="34" charset="0"/>
                <a:cs typeface="Arial" panose="020B0604020202020204" pitchFamily="34" charset="0"/>
              </a:rPr>
              <a:t>Determined: Over time</a:t>
            </a:r>
          </a:p>
          <a:p>
            <a:pPr marL="285744" indent="-285744" defTabSz="914377" eaLnBrk="1" fontAlgn="auto" hangingPunct="1">
              <a:spcBef>
                <a:spcPts val="0"/>
              </a:spcBef>
              <a:spcAft>
                <a:spcPts val="0"/>
              </a:spcAft>
              <a:buFont typeface="Arial" panose="020B0604020202020204" pitchFamily="34" charset="0"/>
              <a:buChar char="•"/>
              <a:defRPr/>
            </a:pPr>
            <a:r>
              <a:rPr lang="en-GB" sz="1600" kern="0" dirty="0">
                <a:solidFill>
                  <a:srgbClr val="0A0A0A"/>
                </a:solidFill>
                <a:latin typeface="Arial" panose="020B0604020202020204" pitchFamily="34" charset="0"/>
                <a:cs typeface="Arial" panose="020B0604020202020204" pitchFamily="34" charset="0"/>
              </a:rPr>
              <a:t>Looked at by the years</a:t>
            </a:r>
          </a:p>
          <a:p>
            <a:pPr marL="285744" indent="-285744" defTabSz="914377" eaLnBrk="1" fontAlgn="auto" hangingPunct="1">
              <a:spcBef>
                <a:spcPts val="0"/>
              </a:spcBef>
              <a:spcAft>
                <a:spcPts val="0"/>
              </a:spcAft>
              <a:buFont typeface="Arial" panose="020B0604020202020204" pitchFamily="34" charset="0"/>
              <a:buChar char="•"/>
              <a:defRPr/>
            </a:pPr>
            <a:r>
              <a:rPr lang="en-GB" sz="1600" kern="0" dirty="0">
                <a:solidFill>
                  <a:srgbClr val="0A0A0A"/>
                </a:solidFill>
                <a:latin typeface="Arial" panose="020B0604020202020204" pitchFamily="34" charset="0"/>
                <a:cs typeface="Arial" panose="020B0604020202020204" pitchFamily="34" charset="0"/>
              </a:rPr>
              <a:t>Reported as an average</a:t>
            </a:r>
          </a:p>
          <a:p>
            <a:pPr marL="285744" indent="-285744" defTabSz="914377" eaLnBrk="1" fontAlgn="auto" hangingPunct="1">
              <a:spcBef>
                <a:spcPts val="0"/>
              </a:spcBef>
              <a:spcAft>
                <a:spcPts val="0"/>
              </a:spcAft>
              <a:buFont typeface="Arial" panose="020B0604020202020204" pitchFamily="34" charset="0"/>
              <a:buChar char="•"/>
              <a:defRPr/>
            </a:pPr>
            <a:r>
              <a:rPr lang="en-GB" sz="1600" kern="0" dirty="0">
                <a:solidFill>
                  <a:srgbClr val="0A0A0A"/>
                </a:solidFill>
                <a:latin typeface="Arial" panose="020B0604020202020204" pitchFamily="34" charset="0"/>
                <a:cs typeface="Arial" panose="020B0604020202020204" pitchFamily="34" charset="0"/>
              </a:rPr>
              <a:t>Depends on the location on Earth</a:t>
            </a:r>
          </a:p>
          <a:p>
            <a:pPr marL="285744" indent="-285744" defTabSz="914377" eaLnBrk="1" fontAlgn="auto" hangingPunct="1">
              <a:spcBef>
                <a:spcPts val="0"/>
              </a:spcBef>
              <a:spcAft>
                <a:spcPts val="0"/>
              </a:spcAft>
              <a:buFont typeface="Arial" panose="020B0604020202020204" pitchFamily="34" charset="0"/>
              <a:buChar char="•"/>
              <a:defRPr/>
            </a:pPr>
            <a:r>
              <a:rPr lang="en-GB" sz="1600" kern="0" dirty="0">
                <a:solidFill>
                  <a:srgbClr val="0A0A0A"/>
                </a:solidFill>
                <a:latin typeface="Arial" panose="020B0604020202020204" pitchFamily="34" charset="0"/>
                <a:cs typeface="Arial" panose="020B0604020202020204" pitchFamily="34" charset="0"/>
              </a:rPr>
              <a:t>Weather makes up climate</a:t>
            </a:r>
          </a:p>
          <a:p>
            <a:pPr marL="285744" indent="-285744" defTabSz="914377" eaLnBrk="1" fontAlgn="auto" hangingPunct="1">
              <a:spcBef>
                <a:spcPts val="0"/>
              </a:spcBef>
              <a:spcAft>
                <a:spcPts val="0"/>
              </a:spcAft>
              <a:buFont typeface="Arial" panose="020B0604020202020204" pitchFamily="34" charset="0"/>
              <a:buChar char="•"/>
              <a:defRPr/>
            </a:pPr>
            <a:endParaRPr lang="en-US" sz="1467" kern="0" dirty="0">
              <a:solidFill>
                <a:srgbClr val="0A0A0A"/>
              </a:solidFill>
              <a:latin typeface="Arial" panose="020B0604020202020204" pitchFamily="34" charset="0"/>
              <a:cs typeface="Arial" panose="020B0604020202020204" pitchFamily="34" charset="0"/>
            </a:endParaRPr>
          </a:p>
        </p:txBody>
      </p:sp>
      <p:sp>
        <p:nvSpPr>
          <p:cNvPr id="9" name="TextBox 8"/>
          <p:cNvSpPr txBox="1"/>
          <p:nvPr/>
        </p:nvSpPr>
        <p:spPr>
          <a:xfrm>
            <a:off x="5222375" y="3317564"/>
            <a:ext cx="1747252" cy="1200329"/>
          </a:xfrm>
          <a:prstGeom prst="rect">
            <a:avLst/>
          </a:prstGeom>
          <a:noFill/>
        </p:spPr>
        <p:txBody>
          <a:bodyPr wrap="square" rtlCol="0">
            <a:spAutoFit/>
          </a:bodyPr>
          <a:lstStyle/>
          <a:p>
            <a:pPr defTabSz="914377" fontAlgn="auto">
              <a:spcBef>
                <a:spcPts val="0"/>
              </a:spcBef>
              <a:spcAft>
                <a:spcPts val="0"/>
              </a:spcAft>
            </a:pPr>
            <a:r>
              <a:rPr lang="en-GB" sz="1800" b="1" dirty="0">
                <a:solidFill>
                  <a:srgbClr val="0A0A0A"/>
                </a:solidFill>
                <a:latin typeface="Arial" panose="020B0604020202020204" pitchFamily="34" charset="0"/>
                <a:cs typeface="Arial" panose="020B0604020202020204" pitchFamily="34" charset="0"/>
              </a:rPr>
              <a:t>Measures conditions in the atmosphere</a:t>
            </a:r>
            <a:endParaRPr lang="en-US" sz="1800" b="1" dirty="0">
              <a:solidFill>
                <a:srgbClr val="0A0A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0365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ectangle 6">
            <a:extLst>
              <a:ext uri="{FF2B5EF4-FFF2-40B4-BE49-F238E27FC236}">
                <a16:creationId xmlns:a16="http://schemas.microsoft.com/office/drawing/2014/main" id="{2EF1B19E-9363-4956-AC6C-C97857B383BD}"/>
              </a:ext>
            </a:extLst>
          </p:cNvPr>
          <p:cNvSpPr/>
          <p:nvPr/>
        </p:nvSpPr>
        <p:spPr>
          <a:xfrm rot="2319736">
            <a:off x="7128644" y="2126127"/>
            <a:ext cx="932041" cy="1004435"/>
          </a:xfrm>
          <a:custGeom>
            <a:avLst/>
            <a:gdLst>
              <a:gd name="connsiteX0" fmla="*/ 0 w 864096"/>
              <a:gd name="connsiteY0" fmla="*/ 0 h 1512168"/>
              <a:gd name="connsiteX1" fmla="*/ 864096 w 864096"/>
              <a:gd name="connsiteY1" fmla="*/ 0 h 1512168"/>
              <a:gd name="connsiteX2" fmla="*/ 864096 w 864096"/>
              <a:gd name="connsiteY2" fmla="*/ 1512168 h 1512168"/>
              <a:gd name="connsiteX3" fmla="*/ 0 w 864096"/>
              <a:gd name="connsiteY3" fmla="*/ 1512168 h 1512168"/>
              <a:gd name="connsiteX4" fmla="*/ 0 w 864096"/>
              <a:gd name="connsiteY4" fmla="*/ 0 h 1512168"/>
              <a:gd name="connsiteX0" fmla="*/ 0 w 864096"/>
              <a:gd name="connsiteY0" fmla="*/ 0 h 1512168"/>
              <a:gd name="connsiteX1" fmla="*/ 864096 w 864096"/>
              <a:gd name="connsiteY1" fmla="*/ 0 h 1512168"/>
              <a:gd name="connsiteX2" fmla="*/ 864096 w 864096"/>
              <a:gd name="connsiteY2" fmla="*/ 1512168 h 1512168"/>
              <a:gd name="connsiteX3" fmla="*/ 0 w 864096"/>
              <a:gd name="connsiteY3" fmla="*/ 1512168 h 1512168"/>
              <a:gd name="connsiteX4" fmla="*/ 1195 w 864096"/>
              <a:gd name="connsiteY4" fmla="*/ 761886 h 1512168"/>
              <a:gd name="connsiteX5" fmla="*/ 0 w 864096"/>
              <a:gd name="connsiteY5" fmla="*/ 0 h 1512168"/>
              <a:gd name="connsiteX0" fmla="*/ 0 w 864096"/>
              <a:gd name="connsiteY0" fmla="*/ 0 h 1512168"/>
              <a:gd name="connsiteX1" fmla="*/ 864096 w 864096"/>
              <a:gd name="connsiteY1" fmla="*/ 0 h 1512168"/>
              <a:gd name="connsiteX2" fmla="*/ 864096 w 864096"/>
              <a:gd name="connsiteY2" fmla="*/ 1512168 h 1512168"/>
              <a:gd name="connsiteX3" fmla="*/ 0 w 864096"/>
              <a:gd name="connsiteY3" fmla="*/ 1512168 h 1512168"/>
              <a:gd name="connsiteX4" fmla="*/ 147951 w 864096"/>
              <a:gd name="connsiteY4" fmla="*/ 765649 h 1512168"/>
              <a:gd name="connsiteX5" fmla="*/ 0 w 864096"/>
              <a:gd name="connsiteY5" fmla="*/ 0 h 1512168"/>
              <a:gd name="connsiteX0" fmla="*/ 0 w 864096"/>
              <a:gd name="connsiteY0" fmla="*/ 0 h 1512168"/>
              <a:gd name="connsiteX1" fmla="*/ 864096 w 864096"/>
              <a:gd name="connsiteY1" fmla="*/ 0 h 1512168"/>
              <a:gd name="connsiteX2" fmla="*/ 678528 w 864096"/>
              <a:gd name="connsiteY2" fmla="*/ 769412 h 1512168"/>
              <a:gd name="connsiteX3" fmla="*/ 864096 w 864096"/>
              <a:gd name="connsiteY3" fmla="*/ 1512168 h 1512168"/>
              <a:gd name="connsiteX4" fmla="*/ 0 w 864096"/>
              <a:gd name="connsiteY4" fmla="*/ 1512168 h 1512168"/>
              <a:gd name="connsiteX5" fmla="*/ 147951 w 864096"/>
              <a:gd name="connsiteY5" fmla="*/ 765649 h 1512168"/>
              <a:gd name="connsiteX6" fmla="*/ 0 w 864096"/>
              <a:gd name="connsiteY6" fmla="*/ 0 h 1512168"/>
              <a:gd name="connsiteX0" fmla="*/ 0 w 864096"/>
              <a:gd name="connsiteY0" fmla="*/ 0 h 1512168"/>
              <a:gd name="connsiteX1" fmla="*/ 864096 w 864096"/>
              <a:gd name="connsiteY1" fmla="*/ 0 h 1512168"/>
              <a:gd name="connsiteX2" fmla="*/ 678528 w 864096"/>
              <a:gd name="connsiteY2" fmla="*/ 769412 h 1512168"/>
              <a:gd name="connsiteX3" fmla="*/ 864096 w 864096"/>
              <a:gd name="connsiteY3" fmla="*/ 1512168 h 1512168"/>
              <a:gd name="connsiteX4" fmla="*/ 0 w 864096"/>
              <a:gd name="connsiteY4" fmla="*/ 1512168 h 1512168"/>
              <a:gd name="connsiteX5" fmla="*/ 185581 w 864096"/>
              <a:gd name="connsiteY5" fmla="*/ 765649 h 1512168"/>
              <a:gd name="connsiteX6" fmla="*/ 0 w 864096"/>
              <a:gd name="connsiteY6" fmla="*/ 0 h 1512168"/>
              <a:gd name="connsiteX0" fmla="*/ 0 w 864096"/>
              <a:gd name="connsiteY0" fmla="*/ 0 h 1512168"/>
              <a:gd name="connsiteX1" fmla="*/ 864096 w 864096"/>
              <a:gd name="connsiteY1" fmla="*/ 0 h 1512168"/>
              <a:gd name="connsiteX2" fmla="*/ 678528 w 864096"/>
              <a:gd name="connsiteY2" fmla="*/ 769412 h 1512168"/>
              <a:gd name="connsiteX3" fmla="*/ 864096 w 864096"/>
              <a:gd name="connsiteY3" fmla="*/ 1512168 h 1512168"/>
              <a:gd name="connsiteX4" fmla="*/ 0 w 864096"/>
              <a:gd name="connsiteY4" fmla="*/ 1512168 h 1512168"/>
              <a:gd name="connsiteX5" fmla="*/ 185581 w 864096"/>
              <a:gd name="connsiteY5" fmla="*/ 765649 h 1512168"/>
              <a:gd name="connsiteX6" fmla="*/ 0 w 864096"/>
              <a:gd name="connsiteY6" fmla="*/ 0 h 1512168"/>
              <a:gd name="connsiteX0" fmla="*/ 0 w 972108"/>
              <a:gd name="connsiteY0" fmla="*/ 0 h 1512168"/>
              <a:gd name="connsiteX1" fmla="*/ 864096 w 972108"/>
              <a:gd name="connsiteY1" fmla="*/ 0 h 1512168"/>
              <a:gd name="connsiteX2" fmla="*/ 864096 w 972108"/>
              <a:gd name="connsiteY2" fmla="*/ 1512168 h 1512168"/>
              <a:gd name="connsiteX3" fmla="*/ 0 w 972108"/>
              <a:gd name="connsiteY3" fmla="*/ 1512168 h 1512168"/>
              <a:gd name="connsiteX4" fmla="*/ 185581 w 972108"/>
              <a:gd name="connsiteY4" fmla="*/ 765649 h 1512168"/>
              <a:gd name="connsiteX5" fmla="*/ 0 w 972108"/>
              <a:gd name="connsiteY5" fmla="*/ 0 h 1512168"/>
              <a:gd name="connsiteX0" fmla="*/ 0 w 864096"/>
              <a:gd name="connsiteY0" fmla="*/ 0 h 1512168"/>
              <a:gd name="connsiteX1" fmla="*/ 864096 w 864096"/>
              <a:gd name="connsiteY1" fmla="*/ 0 h 1512168"/>
              <a:gd name="connsiteX2" fmla="*/ 864096 w 864096"/>
              <a:gd name="connsiteY2" fmla="*/ 1512168 h 1512168"/>
              <a:gd name="connsiteX3" fmla="*/ 0 w 864096"/>
              <a:gd name="connsiteY3" fmla="*/ 1512168 h 1512168"/>
              <a:gd name="connsiteX4" fmla="*/ 185581 w 864096"/>
              <a:gd name="connsiteY4" fmla="*/ 765649 h 1512168"/>
              <a:gd name="connsiteX5" fmla="*/ 0 w 864096"/>
              <a:gd name="connsiteY5" fmla="*/ 0 h 1512168"/>
              <a:gd name="connsiteX0" fmla="*/ 0 w 864096"/>
              <a:gd name="connsiteY0" fmla="*/ 0 h 1512168"/>
              <a:gd name="connsiteX1" fmla="*/ 864096 w 864096"/>
              <a:gd name="connsiteY1" fmla="*/ 0 h 1512168"/>
              <a:gd name="connsiteX2" fmla="*/ 863899 w 864096"/>
              <a:gd name="connsiteY2" fmla="*/ 754360 h 1512168"/>
              <a:gd name="connsiteX3" fmla="*/ 864096 w 864096"/>
              <a:gd name="connsiteY3" fmla="*/ 1512168 h 1512168"/>
              <a:gd name="connsiteX4" fmla="*/ 0 w 864096"/>
              <a:gd name="connsiteY4" fmla="*/ 1512168 h 1512168"/>
              <a:gd name="connsiteX5" fmla="*/ 185581 w 864096"/>
              <a:gd name="connsiteY5" fmla="*/ 765649 h 1512168"/>
              <a:gd name="connsiteX6" fmla="*/ 0 w 864096"/>
              <a:gd name="connsiteY6" fmla="*/ 0 h 1512168"/>
              <a:gd name="connsiteX0" fmla="*/ 0 w 864096"/>
              <a:gd name="connsiteY0" fmla="*/ 0 h 1512168"/>
              <a:gd name="connsiteX1" fmla="*/ 864096 w 864096"/>
              <a:gd name="connsiteY1" fmla="*/ 0 h 1512168"/>
              <a:gd name="connsiteX2" fmla="*/ 674328 w 864096"/>
              <a:gd name="connsiteY2" fmla="*/ 761051 h 1512168"/>
              <a:gd name="connsiteX3" fmla="*/ 864096 w 864096"/>
              <a:gd name="connsiteY3" fmla="*/ 1512168 h 1512168"/>
              <a:gd name="connsiteX4" fmla="*/ 0 w 864096"/>
              <a:gd name="connsiteY4" fmla="*/ 1512168 h 1512168"/>
              <a:gd name="connsiteX5" fmla="*/ 185581 w 864096"/>
              <a:gd name="connsiteY5" fmla="*/ 765649 h 1512168"/>
              <a:gd name="connsiteX6" fmla="*/ 0 w 864096"/>
              <a:gd name="connsiteY6" fmla="*/ 0 h 1512168"/>
              <a:gd name="connsiteX0" fmla="*/ 0 w 864096"/>
              <a:gd name="connsiteY0" fmla="*/ 0 h 1512168"/>
              <a:gd name="connsiteX1" fmla="*/ 864096 w 864096"/>
              <a:gd name="connsiteY1" fmla="*/ 0 h 1512168"/>
              <a:gd name="connsiteX2" fmla="*/ 674328 w 864096"/>
              <a:gd name="connsiteY2" fmla="*/ 761051 h 1512168"/>
              <a:gd name="connsiteX3" fmla="*/ 864096 w 864096"/>
              <a:gd name="connsiteY3" fmla="*/ 1512168 h 1512168"/>
              <a:gd name="connsiteX4" fmla="*/ 0 w 864096"/>
              <a:gd name="connsiteY4" fmla="*/ 1512168 h 1512168"/>
              <a:gd name="connsiteX5" fmla="*/ 202027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644725 w 864096"/>
              <a:gd name="connsiteY2" fmla="*/ 761051 h 1512168"/>
              <a:gd name="connsiteX3" fmla="*/ 864096 w 864096"/>
              <a:gd name="connsiteY3" fmla="*/ 1512168 h 1512168"/>
              <a:gd name="connsiteX4" fmla="*/ 0 w 864096"/>
              <a:gd name="connsiteY4" fmla="*/ 1512168 h 1512168"/>
              <a:gd name="connsiteX5" fmla="*/ 202027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644725 w 864096"/>
              <a:gd name="connsiteY2" fmla="*/ 761051 h 1512168"/>
              <a:gd name="connsiteX3" fmla="*/ 864096 w 864096"/>
              <a:gd name="connsiteY3" fmla="*/ 1512168 h 1512168"/>
              <a:gd name="connsiteX4" fmla="*/ 0 w 864096"/>
              <a:gd name="connsiteY4" fmla="*/ 1512168 h 1512168"/>
              <a:gd name="connsiteX5" fmla="*/ 234919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615122 w 864096"/>
              <a:gd name="connsiteY2" fmla="*/ 767630 h 1512168"/>
              <a:gd name="connsiteX3" fmla="*/ 864096 w 864096"/>
              <a:gd name="connsiteY3" fmla="*/ 1512168 h 1512168"/>
              <a:gd name="connsiteX4" fmla="*/ 0 w 864096"/>
              <a:gd name="connsiteY4" fmla="*/ 1512168 h 1512168"/>
              <a:gd name="connsiteX5" fmla="*/ 234919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615122 w 864096"/>
              <a:gd name="connsiteY2" fmla="*/ 767630 h 1512168"/>
              <a:gd name="connsiteX3" fmla="*/ 864096 w 864096"/>
              <a:gd name="connsiteY3" fmla="*/ 1512168 h 1512168"/>
              <a:gd name="connsiteX4" fmla="*/ 0 w 864096"/>
              <a:gd name="connsiteY4" fmla="*/ 1512168 h 1512168"/>
              <a:gd name="connsiteX5" fmla="*/ 238208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615122 w 864096"/>
              <a:gd name="connsiteY2" fmla="*/ 757762 h 1512168"/>
              <a:gd name="connsiteX3" fmla="*/ 864096 w 864096"/>
              <a:gd name="connsiteY3" fmla="*/ 1512168 h 1512168"/>
              <a:gd name="connsiteX4" fmla="*/ 0 w 864096"/>
              <a:gd name="connsiteY4" fmla="*/ 1512168 h 1512168"/>
              <a:gd name="connsiteX5" fmla="*/ 238208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571726 w 864096"/>
              <a:gd name="connsiteY2" fmla="*/ 760862 h 1512168"/>
              <a:gd name="connsiteX3" fmla="*/ 864096 w 864096"/>
              <a:gd name="connsiteY3" fmla="*/ 1512168 h 1512168"/>
              <a:gd name="connsiteX4" fmla="*/ 0 w 864096"/>
              <a:gd name="connsiteY4" fmla="*/ 1512168 h 1512168"/>
              <a:gd name="connsiteX5" fmla="*/ 238208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571726 w 864096"/>
              <a:gd name="connsiteY2" fmla="*/ 760862 h 1512168"/>
              <a:gd name="connsiteX3" fmla="*/ 864096 w 864096"/>
              <a:gd name="connsiteY3" fmla="*/ 1512168 h 1512168"/>
              <a:gd name="connsiteX4" fmla="*/ 0 w 864096"/>
              <a:gd name="connsiteY4" fmla="*/ 1512168 h 1512168"/>
              <a:gd name="connsiteX5" fmla="*/ 297102 w 864096"/>
              <a:gd name="connsiteY5" fmla="*/ 761981 h 1512168"/>
              <a:gd name="connsiteX6" fmla="*/ 0 w 864096"/>
              <a:gd name="connsiteY6" fmla="*/ 0 h 1512168"/>
              <a:gd name="connsiteX0" fmla="*/ 0 w 864096"/>
              <a:gd name="connsiteY0" fmla="*/ 0 h 1512168"/>
              <a:gd name="connsiteX1" fmla="*/ 864096 w 864096"/>
              <a:gd name="connsiteY1" fmla="*/ 0 h 1512168"/>
              <a:gd name="connsiteX2" fmla="*/ 537629 w 864096"/>
              <a:gd name="connsiteY2" fmla="*/ 760862 h 1512168"/>
              <a:gd name="connsiteX3" fmla="*/ 864096 w 864096"/>
              <a:gd name="connsiteY3" fmla="*/ 1512168 h 1512168"/>
              <a:gd name="connsiteX4" fmla="*/ 0 w 864096"/>
              <a:gd name="connsiteY4" fmla="*/ 1512168 h 1512168"/>
              <a:gd name="connsiteX5" fmla="*/ 297102 w 864096"/>
              <a:gd name="connsiteY5" fmla="*/ 761981 h 1512168"/>
              <a:gd name="connsiteX6" fmla="*/ 0 w 864096"/>
              <a:gd name="connsiteY6" fmla="*/ 0 h 1512168"/>
              <a:gd name="connsiteX0" fmla="*/ 0 w 864096"/>
              <a:gd name="connsiteY0" fmla="*/ 0 h 1512168"/>
              <a:gd name="connsiteX1" fmla="*/ 864096 w 864096"/>
              <a:gd name="connsiteY1" fmla="*/ 0 h 1512168"/>
              <a:gd name="connsiteX2" fmla="*/ 537629 w 864096"/>
              <a:gd name="connsiteY2" fmla="*/ 760862 h 1512168"/>
              <a:gd name="connsiteX3" fmla="*/ 864096 w 864096"/>
              <a:gd name="connsiteY3" fmla="*/ 1512168 h 1512168"/>
              <a:gd name="connsiteX4" fmla="*/ 0 w 864096"/>
              <a:gd name="connsiteY4" fmla="*/ 1512168 h 1512168"/>
              <a:gd name="connsiteX5" fmla="*/ 321900 w 864096"/>
              <a:gd name="connsiteY5" fmla="*/ 758881 h 1512168"/>
              <a:gd name="connsiteX6" fmla="*/ 0 w 864096"/>
              <a:gd name="connsiteY6" fmla="*/ 0 h 1512168"/>
              <a:gd name="connsiteX0" fmla="*/ 0 w 864096"/>
              <a:gd name="connsiteY0" fmla="*/ 0 h 1512168"/>
              <a:gd name="connsiteX1" fmla="*/ 864096 w 864096"/>
              <a:gd name="connsiteY1" fmla="*/ 0 h 1512168"/>
              <a:gd name="connsiteX2" fmla="*/ 537629 w 864096"/>
              <a:gd name="connsiteY2" fmla="*/ 760862 h 1512168"/>
              <a:gd name="connsiteX3" fmla="*/ 864096 w 864096"/>
              <a:gd name="connsiteY3" fmla="*/ 1512168 h 1512168"/>
              <a:gd name="connsiteX4" fmla="*/ 0 w 864096"/>
              <a:gd name="connsiteY4" fmla="*/ 1512168 h 1512168"/>
              <a:gd name="connsiteX5" fmla="*/ 321900 w 864096"/>
              <a:gd name="connsiteY5" fmla="*/ 758881 h 1512168"/>
              <a:gd name="connsiteX6" fmla="*/ 0 w 864096"/>
              <a:gd name="connsiteY6" fmla="*/ 0 h 1512168"/>
              <a:gd name="connsiteX0" fmla="*/ 0 w 864096"/>
              <a:gd name="connsiteY0" fmla="*/ 0 h 1512168"/>
              <a:gd name="connsiteX1" fmla="*/ 864096 w 864096"/>
              <a:gd name="connsiteY1" fmla="*/ 0 h 1512168"/>
              <a:gd name="connsiteX2" fmla="*/ 537629 w 864096"/>
              <a:gd name="connsiteY2" fmla="*/ 760862 h 1512168"/>
              <a:gd name="connsiteX3" fmla="*/ 864096 w 864096"/>
              <a:gd name="connsiteY3" fmla="*/ 1512168 h 1512168"/>
              <a:gd name="connsiteX4" fmla="*/ 0 w 864096"/>
              <a:gd name="connsiteY4" fmla="*/ 1512168 h 1512168"/>
              <a:gd name="connsiteX5" fmla="*/ 334542 w 864096"/>
              <a:gd name="connsiteY5" fmla="*/ 756774 h 1512168"/>
              <a:gd name="connsiteX6" fmla="*/ 0 w 864096"/>
              <a:gd name="connsiteY6" fmla="*/ 0 h 1512168"/>
              <a:gd name="connsiteX0" fmla="*/ 0 w 864096"/>
              <a:gd name="connsiteY0" fmla="*/ 0 h 1512168"/>
              <a:gd name="connsiteX1" fmla="*/ 864096 w 864096"/>
              <a:gd name="connsiteY1" fmla="*/ 0 h 1512168"/>
              <a:gd name="connsiteX2" fmla="*/ 516560 w 864096"/>
              <a:gd name="connsiteY2" fmla="*/ 754541 h 1512168"/>
              <a:gd name="connsiteX3" fmla="*/ 864096 w 864096"/>
              <a:gd name="connsiteY3" fmla="*/ 1512168 h 1512168"/>
              <a:gd name="connsiteX4" fmla="*/ 0 w 864096"/>
              <a:gd name="connsiteY4" fmla="*/ 1512168 h 1512168"/>
              <a:gd name="connsiteX5" fmla="*/ 334542 w 864096"/>
              <a:gd name="connsiteY5" fmla="*/ 756774 h 1512168"/>
              <a:gd name="connsiteX6" fmla="*/ 0 w 864096"/>
              <a:gd name="connsiteY6" fmla="*/ 0 h 1512168"/>
              <a:gd name="connsiteX0" fmla="*/ 0 w 864096"/>
              <a:gd name="connsiteY0" fmla="*/ 0 h 1512168"/>
              <a:gd name="connsiteX1" fmla="*/ 864096 w 864096"/>
              <a:gd name="connsiteY1" fmla="*/ 0 h 1512168"/>
              <a:gd name="connsiteX2" fmla="*/ 516560 w 864096"/>
              <a:gd name="connsiteY2" fmla="*/ 754541 h 1512168"/>
              <a:gd name="connsiteX3" fmla="*/ 864096 w 864096"/>
              <a:gd name="connsiteY3" fmla="*/ 1512168 h 1512168"/>
              <a:gd name="connsiteX4" fmla="*/ 0 w 864096"/>
              <a:gd name="connsiteY4" fmla="*/ 1512168 h 1512168"/>
              <a:gd name="connsiteX5" fmla="*/ 338756 w 864096"/>
              <a:gd name="connsiteY5" fmla="*/ 756774 h 1512168"/>
              <a:gd name="connsiteX6" fmla="*/ 0 w 864096"/>
              <a:gd name="connsiteY6" fmla="*/ 0 h 151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096" h="1512168">
                <a:moveTo>
                  <a:pt x="0" y="0"/>
                </a:moveTo>
                <a:lnTo>
                  <a:pt x="864096" y="0"/>
                </a:lnTo>
                <a:cubicBezTo>
                  <a:pt x="864030" y="251453"/>
                  <a:pt x="516626" y="503088"/>
                  <a:pt x="516560" y="754541"/>
                </a:cubicBezTo>
                <a:cubicBezTo>
                  <a:pt x="516626" y="1007144"/>
                  <a:pt x="864030" y="1259565"/>
                  <a:pt x="864096" y="1512168"/>
                </a:cubicBezTo>
                <a:lnTo>
                  <a:pt x="0" y="1512168"/>
                </a:lnTo>
                <a:cubicBezTo>
                  <a:pt x="398" y="1262074"/>
                  <a:pt x="338358" y="1006868"/>
                  <a:pt x="338756" y="756774"/>
                </a:cubicBezTo>
                <a:cubicBezTo>
                  <a:pt x="338358" y="502812"/>
                  <a:pt x="398" y="253962"/>
                  <a:pt x="0" y="0"/>
                </a:cubicBezTo>
                <a:close/>
              </a:path>
            </a:pathLst>
          </a:custGeom>
          <a:solidFill>
            <a:srgbClr val="FFC000">
              <a:lumMod val="75000"/>
            </a:srgbClr>
          </a:solidFill>
          <a:ln w="12700" cap="flat" cmpd="sng" algn="ctr">
            <a:noFill/>
            <a:prstDash val="solid"/>
            <a:miter lim="800000"/>
          </a:ln>
          <a:effectLst/>
        </p:spPr>
        <p:txBody>
          <a:bodyPr rtlCol="0" anchor="ctr"/>
          <a:lstStyle/>
          <a:p>
            <a:pPr algn="ctr" defTabSz="914377" eaLnBrk="1" fontAlgn="auto" hangingPunct="1">
              <a:spcBef>
                <a:spcPts val="0"/>
              </a:spcBef>
              <a:spcAft>
                <a:spcPts val="0"/>
              </a:spcAft>
              <a:defRPr/>
            </a:pPr>
            <a:endParaRPr lang="en-IN" sz="1800" kern="0">
              <a:solidFill>
                <a:prstClr val="white"/>
              </a:solidFill>
              <a:latin typeface="Calibri" panose="020F0502020204030204"/>
              <a:ea typeface="+mn-ea"/>
            </a:endParaRPr>
          </a:p>
        </p:txBody>
      </p:sp>
      <p:sp>
        <p:nvSpPr>
          <p:cNvPr id="2" name="Title 1"/>
          <p:cNvSpPr>
            <a:spLocks noGrp="1"/>
          </p:cNvSpPr>
          <p:nvPr>
            <p:ph type="title"/>
          </p:nvPr>
        </p:nvSpPr>
        <p:spPr/>
        <p:txBody>
          <a:bodyPr/>
          <a:lstStyle/>
          <a:p>
            <a:r>
              <a:rPr lang="en-GB" dirty="0"/>
              <a:t>Climate variables</a:t>
            </a:r>
          </a:p>
        </p:txBody>
      </p:sp>
      <p:sp>
        <p:nvSpPr>
          <p:cNvPr id="3" name="Content Placeholder 2"/>
          <p:cNvSpPr>
            <a:spLocks noGrp="1"/>
          </p:cNvSpPr>
          <p:nvPr>
            <p:ph idx="1"/>
          </p:nvPr>
        </p:nvSpPr>
        <p:spPr>
          <a:xfrm>
            <a:off x="230401" y="969600"/>
            <a:ext cx="4818945" cy="5097600"/>
          </a:xfrm>
        </p:spPr>
        <p:txBody>
          <a:bodyPr/>
          <a:lstStyle/>
          <a:p>
            <a:r>
              <a:rPr lang="en-GB" dirty="0"/>
              <a:t>Some meteorological variables that are commonly measured are as follows:</a:t>
            </a:r>
          </a:p>
          <a:p>
            <a:endParaRPr lang="en-GB" dirty="0"/>
          </a:p>
        </p:txBody>
      </p:sp>
      <p:grpSp>
        <p:nvGrpSpPr>
          <p:cNvPr id="85" name="Group 84">
            <a:extLst>
              <a:ext uri="{FF2B5EF4-FFF2-40B4-BE49-F238E27FC236}">
                <a16:creationId xmlns:a16="http://schemas.microsoft.com/office/drawing/2014/main" id="{710E00B8-1027-496E-ADDF-828B3E6C2F79}"/>
              </a:ext>
            </a:extLst>
          </p:cNvPr>
          <p:cNvGrpSpPr/>
          <p:nvPr/>
        </p:nvGrpSpPr>
        <p:grpSpPr>
          <a:xfrm>
            <a:off x="3981376" y="1769748"/>
            <a:ext cx="5452541" cy="4097669"/>
            <a:chOff x="3321986" y="1714500"/>
            <a:chExt cx="5506754" cy="4059602"/>
          </a:xfrm>
        </p:grpSpPr>
        <p:sp>
          <p:nvSpPr>
            <p:cNvPr id="86" name="Rectangle 6">
              <a:extLst>
                <a:ext uri="{FF2B5EF4-FFF2-40B4-BE49-F238E27FC236}">
                  <a16:creationId xmlns:a16="http://schemas.microsoft.com/office/drawing/2014/main" id="{0B3048F6-E312-42E8-B904-FDE5A2C45634}"/>
                </a:ext>
              </a:extLst>
            </p:cNvPr>
            <p:cNvSpPr/>
            <p:nvPr/>
          </p:nvSpPr>
          <p:spPr>
            <a:xfrm rot="5400000" flipV="1">
              <a:off x="4158604" y="3244541"/>
              <a:ext cx="923382" cy="1014421"/>
            </a:xfrm>
            <a:custGeom>
              <a:avLst/>
              <a:gdLst>
                <a:gd name="connsiteX0" fmla="*/ 0 w 864096"/>
                <a:gd name="connsiteY0" fmla="*/ 0 h 1512168"/>
                <a:gd name="connsiteX1" fmla="*/ 864096 w 864096"/>
                <a:gd name="connsiteY1" fmla="*/ 0 h 1512168"/>
                <a:gd name="connsiteX2" fmla="*/ 864096 w 864096"/>
                <a:gd name="connsiteY2" fmla="*/ 1512168 h 1512168"/>
                <a:gd name="connsiteX3" fmla="*/ 0 w 864096"/>
                <a:gd name="connsiteY3" fmla="*/ 1512168 h 1512168"/>
                <a:gd name="connsiteX4" fmla="*/ 0 w 864096"/>
                <a:gd name="connsiteY4" fmla="*/ 0 h 1512168"/>
                <a:gd name="connsiteX0" fmla="*/ 0 w 864096"/>
                <a:gd name="connsiteY0" fmla="*/ 0 h 1512168"/>
                <a:gd name="connsiteX1" fmla="*/ 864096 w 864096"/>
                <a:gd name="connsiteY1" fmla="*/ 0 h 1512168"/>
                <a:gd name="connsiteX2" fmla="*/ 864096 w 864096"/>
                <a:gd name="connsiteY2" fmla="*/ 1512168 h 1512168"/>
                <a:gd name="connsiteX3" fmla="*/ 0 w 864096"/>
                <a:gd name="connsiteY3" fmla="*/ 1512168 h 1512168"/>
                <a:gd name="connsiteX4" fmla="*/ 1195 w 864096"/>
                <a:gd name="connsiteY4" fmla="*/ 761886 h 1512168"/>
                <a:gd name="connsiteX5" fmla="*/ 0 w 864096"/>
                <a:gd name="connsiteY5" fmla="*/ 0 h 1512168"/>
                <a:gd name="connsiteX0" fmla="*/ 0 w 864096"/>
                <a:gd name="connsiteY0" fmla="*/ 0 h 1512168"/>
                <a:gd name="connsiteX1" fmla="*/ 864096 w 864096"/>
                <a:gd name="connsiteY1" fmla="*/ 0 h 1512168"/>
                <a:gd name="connsiteX2" fmla="*/ 864096 w 864096"/>
                <a:gd name="connsiteY2" fmla="*/ 1512168 h 1512168"/>
                <a:gd name="connsiteX3" fmla="*/ 0 w 864096"/>
                <a:gd name="connsiteY3" fmla="*/ 1512168 h 1512168"/>
                <a:gd name="connsiteX4" fmla="*/ 147951 w 864096"/>
                <a:gd name="connsiteY4" fmla="*/ 765649 h 1512168"/>
                <a:gd name="connsiteX5" fmla="*/ 0 w 864096"/>
                <a:gd name="connsiteY5" fmla="*/ 0 h 1512168"/>
                <a:gd name="connsiteX0" fmla="*/ 0 w 864096"/>
                <a:gd name="connsiteY0" fmla="*/ 0 h 1512168"/>
                <a:gd name="connsiteX1" fmla="*/ 864096 w 864096"/>
                <a:gd name="connsiteY1" fmla="*/ 0 h 1512168"/>
                <a:gd name="connsiteX2" fmla="*/ 678528 w 864096"/>
                <a:gd name="connsiteY2" fmla="*/ 769412 h 1512168"/>
                <a:gd name="connsiteX3" fmla="*/ 864096 w 864096"/>
                <a:gd name="connsiteY3" fmla="*/ 1512168 h 1512168"/>
                <a:gd name="connsiteX4" fmla="*/ 0 w 864096"/>
                <a:gd name="connsiteY4" fmla="*/ 1512168 h 1512168"/>
                <a:gd name="connsiteX5" fmla="*/ 147951 w 864096"/>
                <a:gd name="connsiteY5" fmla="*/ 765649 h 1512168"/>
                <a:gd name="connsiteX6" fmla="*/ 0 w 864096"/>
                <a:gd name="connsiteY6" fmla="*/ 0 h 1512168"/>
                <a:gd name="connsiteX0" fmla="*/ 0 w 864096"/>
                <a:gd name="connsiteY0" fmla="*/ 0 h 1512168"/>
                <a:gd name="connsiteX1" fmla="*/ 864096 w 864096"/>
                <a:gd name="connsiteY1" fmla="*/ 0 h 1512168"/>
                <a:gd name="connsiteX2" fmla="*/ 678528 w 864096"/>
                <a:gd name="connsiteY2" fmla="*/ 769412 h 1512168"/>
                <a:gd name="connsiteX3" fmla="*/ 864096 w 864096"/>
                <a:gd name="connsiteY3" fmla="*/ 1512168 h 1512168"/>
                <a:gd name="connsiteX4" fmla="*/ 0 w 864096"/>
                <a:gd name="connsiteY4" fmla="*/ 1512168 h 1512168"/>
                <a:gd name="connsiteX5" fmla="*/ 185581 w 864096"/>
                <a:gd name="connsiteY5" fmla="*/ 765649 h 1512168"/>
                <a:gd name="connsiteX6" fmla="*/ 0 w 864096"/>
                <a:gd name="connsiteY6" fmla="*/ 0 h 1512168"/>
                <a:gd name="connsiteX0" fmla="*/ 0 w 864096"/>
                <a:gd name="connsiteY0" fmla="*/ 0 h 1512168"/>
                <a:gd name="connsiteX1" fmla="*/ 864096 w 864096"/>
                <a:gd name="connsiteY1" fmla="*/ 0 h 1512168"/>
                <a:gd name="connsiteX2" fmla="*/ 678528 w 864096"/>
                <a:gd name="connsiteY2" fmla="*/ 769412 h 1512168"/>
                <a:gd name="connsiteX3" fmla="*/ 864096 w 864096"/>
                <a:gd name="connsiteY3" fmla="*/ 1512168 h 1512168"/>
                <a:gd name="connsiteX4" fmla="*/ 0 w 864096"/>
                <a:gd name="connsiteY4" fmla="*/ 1512168 h 1512168"/>
                <a:gd name="connsiteX5" fmla="*/ 185581 w 864096"/>
                <a:gd name="connsiteY5" fmla="*/ 765649 h 1512168"/>
                <a:gd name="connsiteX6" fmla="*/ 0 w 864096"/>
                <a:gd name="connsiteY6" fmla="*/ 0 h 1512168"/>
                <a:gd name="connsiteX0" fmla="*/ 0 w 972108"/>
                <a:gd name="connsiteY0" fmla="*/ 0 h 1512168"/>
                <a:gd name="connsiteX1" fmla="*/ 864096 w 972108"/>
                <a:gd name="connsiteY1" fmla="*/ 0 h 1512168"/>
                <a:gd name="connsiteX2" fmla="*/ 864096 w 972108"/>
                <a:gd name="connsiteY2" fmla="*/ 1512168 h 1512168"/>
                <a:gd name="connsiteX3" fmla="*/ 0 w 972108"/>
                <a:gd name="connsiteY3" fmla="*/ 1512168 h 1512168"/>
                <a:gd name="connsiteX4" fmla="*/ 185581 w 972108"/>
                <a:gd name="connsiteY4" fmla="*/ 765649 h 1512168"/>
                <a:gd name="connsiteX5" fmla="*/ 0 w 972108"/>
                <a:gd name="connsiteY5" fmla="*/ 0 h 1512168"/>
                <a:gd name="connsiteX0" fmla="*/ 0 w 864096"/>
                <a:gd name="connsiteY0" fmla="*/ 0 h 1512168"/>
                <a:gd name="connsiteX1" fmla="*/ 864096 w 864096"/>
                <a:gd name="connsiteY1" fmla="*/ 0 h 1512168"/>
                <a:gd name="connsiteX2" fmla="*/ 864096 w 864096"/>
                <a:gd name="connsiteY2" fmla="*/ 1512168 h 1512168"/>
                <a:gd name="connsiteX3" fmla="*/ 0 w 864096"/>
                <a:gd name="connsiteY3" fmla="*/ 1512168 h 1512168"/>
                <a:gd name="connsiteX4" fmla="*/ 185581 w 864096"/>
                <a:gd name="connsiteY4" fmla="*/ 765649 h 1512168"/>
                <a:gd name="connsiteX5" fmla="*/ 0 w 864096"/>
                <a:gd name="connsiteY5" fmla="*/ 0 h 1512168"/>
                <a:gd name="connsiteX0" fmla="*/ 0 w 864096"/>
                <a:gd name="connsiteY0" fmla="*/ 0 h 1512168"/>
                <a:gd name="connsiteX1" fmla="*/ 864096 w 864096"/>
                <a:gd name="connsiteY1" fmla="*/ 0 h 1512168"/>
                <a:gd name="connsiteX2" fmla="*/ 863899 w 864096"/>
                <a:gd name="connsiteY2" fmla="*/ 754360 h 1512168"/>
                <a:gd name="connsiteX3" fmla="*/ 864096 w 864096"/>
                <a:gd name="connsiteY3" fmla="*/ 1512168 h 1512168"/>
                <a:gd name="connsiteX4" fmla="*/ 0 w 864096"/>
                <a:gd name="connsiteY4" fmla="*/ 1512168 h 1512168"/>
                <a:gd name="connsiteX5" fmla="*/ 185581 w 864096"/>
                <a:gd name="connsiteY5" fmla="*/ 765649 h 1512168"/>
                <a:gd name="connsiteX6" fmla="*/ 0 w 864096"/>
                <a:gd name="connsiteY6" fmla="*/ 0 h 1512168"/>
                <a:gd name="connsiteX0" fmla="*/ 0 w 864096"/>
                <a:gd name="connsiteY0" fmla="*/ 0 h 1512168"/>
                <a:gd name="connsiteX1" fmla="*/ 864096 w 864096"/>
                <a:gd name="connsiteY1" fmla="*/ 0 h 1512168"/>
                <a:gd name="connsiteX2" fmla="*/ 674328 w 864096"/>
                <a:gd name="connsiteY2" fmla="*/ 761051 h 1512168"/>
                <a:gd name="connsiteX3" fmla="*/ 864096 w 864096"/>
                <a:gd name="connsiteY3" fmla="*/ 1512168 h 1512168"/>
                <a:gd name="connsiteX4" fmla="*/ 0 w 864096"/>
                <a:gd name="connsiteY4" fmla="*/ 1512168 h 1512168"/>
                <a:gd name="connsiteX5" fmla="*/ 185581 w 864096"/>
                <a:gd name="connsiteY5" fmla="*/ 765649 h 1512168"/>
                <a:gd name="connsiteX6" fmla="*/ 0 w 864096"/>
                <a:gd name="connsiteY6" fmla="*/ 0 h 1512168"/>
                <a:gd name="connsiteX0" fmla="*/ 0 w 864096"/>
                <a:gd name="connsiteY0" fmla="*/ 0 h 1512168"/>
                <a:gd name="connsiteX1" fmla="*/ 864096 w 864096"/>
                <a:gd name="connsiteY1" fmla="*/ 0 h 1512168"/>
                <a:gd name="connsiteX2" fmla="*/ 674328 w 864096"/>
                <a:gd name="connsiteY2" fmla="*/ 761051 h 1512168"/>
                <a:gd name="connsiteX3" fmla="*/ 864096 w 864096"/>
                <a:gd name="connsiteY3" fmla="*/ 1512168 h 1512168"/>
                <a:gd name="connsiteX4" fmla="*/ 0 w 864096"/>
                <a:gd name="connsiteY4" fmla="*/ 1512168 h 1512168"/>
                <a:gd name="connsiteX5" fmla="*/ 202027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644725 w 864096"/>
                <a:gd name="connsiteY2" fmla="*/ 761051 h 1512168"/>
                <a:gd name="connsiteX3" fmla="*/ 864096 w 864096"/>
                <a:gd name="connsiteY3" fmla="*/ 1512168 h 1512168"/>
                <a:gd name="connsiteX4" fmla="*/ 0 w 864096"/>
                <a:gd name="connsiteY4" fmla="*/ 1512168 h 1512168"/>
                <a:gd name="connsiteX5" fmla="*/ 202027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644725 w 864096"/>
                <a:gd name="connsiteY2" fmla="*/ 761051 h 1512168"/>
                <a:gd name="connsiteX3" fmla="*/ 864096 w 864096"/>
                <a:gd name="connsiteY3" fmla="*/ 1512168 h 1512168"/>
                <a:gd name="connsiteX4" fmla="*/ 0 w 864096"/>
                <a:gd name="connsiteY4" fmla="*/ 1512168 h 1512168"/>
                <a:gd name="connsiteX5" fmla="*/ 234919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615122 w 864096"/>
                <a:gd name="connsiteY2" fmla="*/ 767630 h 1512168"/>
                <a:gd name="connsiteX3" fmla="*/ 864096 w 864096"/>
                <a:gd name="connsiteY3" fmla="*/ 1512168 h 1512168"/>
                <a:gd name="connsiteX4" fmla="*/ 0 w 864096"/>
                <a:gd name="connsiteY4" fmla="*/ 1512168 h 1512168"/>
                <a:gd name="connsiteX5" fmla="*/ 234919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615122 w 864096"/>
                <a:gd name="connsiteY2" fmla="*/ 767630 h 1512168"/>
                <a:gd name="connsiteX3" fmla="*/ 864096 w 864096"/>
                <a:gd name="connsiteY3" fmla="*/ 1512168 h 1512168"/>
                <a:gd name="connsiteX4" fmla="*/ 0 w 864096"/>
                <a:gd name="connsiteY4" fmla="*/ 1512168 h 1512168"/>
                <a:gd name="connsiteX5" fmla="*/ 238208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615122 w 864096"/>
                <a:gd name="connsiteY2" fmla="*/ 757762 h 1512168"/>
                <a:gd name="connsiteX3" fmla="*/ 864096 w 864096"/>
                <a:gd name="connsiteY3" fmla="*/ 1512168 h 1512168"/>
                <a:gd name="connsiteX4" fmla="*/ 0 w 864096"/>
                <a:gd name="connsiteY4" fmla="*/ 1512168 h 1512168"/>
                <a:gd name="connsiteX5" fmla="*/ 238208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571726 w 864096"/>
                <a:gd name="connsiteY2" fmla="*/ 760862 h 1512168"/>
                <a:gd name="connsiteX3" fmla="*/ 864096 w 864096"/>
                <a:gd name="connsiteY3" fmla="*/ 1512168 h 1512168"/>
                <a:gd name="connsiteX4" fmla="*/ 0 w 864096"/>
                <a:gd name="connsiteY4" fmla="*/ 1512168 h 1512168"/>
                <a:gd name="connsiteX5" fmla="*/ 238208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571726 w 864096"/>
                <a:gd name="connsiteY2" fmla="*/ 760862 h 1512168"/>
                <a:gd name="connsiteX3" fmla="*/ 864096 w 864096"/>
                <a:gd name="connsiteY3" fmla="*/ 1512168 h 1512168"/>
                <a:gd name="connsiteX4" fmla="*/ 0 w 864096"/>
                <a:gd name="connsiteY4" fmla="*/ 1512168 h 1512168"/>
                <a:gd name="connsiteX5" fmla="*/ 297102 w 864096"/>
                <a:gd name="connsiteY5" fmla="*/ 761981 h 1512168"/>
                <a:gd name="connsiteX6" fmla="*/ 0 w 864096"/>
                <a:gd name="connsiteY6" fmla="*/ 0 h 1512168"/>
                <a:gd name="connsiteX0" fmla="*/ 0 w 864096"/>
                <a:gd name="connsiteY0" fmla="*/ 0 h 1512168"/>
                <a:gd name="connsiteX1" fmla="*/ 864096 w 864096"/>
                <a:gd name="connsiteY1" fmla="*/ 0 h 1512168"/>
                <a:gd name="connsiteX2" fmla="*/ 537629 w 864096"/>
                <a:gd name="connsiteY2" fmla="*/ 760862 h 1512168"/>
                <a:gd name="connsiteX3" fmla="*/ 864096 w 864096"/>
                <a:gd name="connsiteY3" fmla="*/ 1512168 h 1512168"/>
                <a:gd name="connsiteX4" fmla="*/ 0 w 864096"/>
                <a:gd name="connsiteY4" fmla="*/ 1512168 h 1512168"/>
                <a:gd name="connsiteX5" fmla="*/ 297102 w 864096"/>
                <a:gd name="connsiteY5" fmla="*/ 761981 h 1512168"/>
                <a:gd name="connsiteX6" fmla="*/ 0 w 864096"/>
                <a:gd name="connsiteY6" fmla="*/ 0 h 1512168"/>
                <a:gd name="connsiteX0" fmla="*/ 0 w 864096"/>
                <a:gd name="connsiteY0" fmla="*/ 0 h 1512168"/>
                <a:gd name="connsiteX1" fmla="*/ 864096 w 864096"/>
                <a:gd name="connsiteY1" fmla="*/ 0 h 1512168"/>
                <a:gd name="connsiteX2" fmla="*/ 537629 w 864096"/>
                <a:gd name="connsiteY2" fmla="*/ 760862 h 1512168"/>
                <a:gd name="connsiteX3" fmla="*/ 864096 w 864096"/>
                <a:gd name="connsiteY3" fmla="*/ 1512168 h 1512168"/>
                <a:gd name="connsiteX4" fmla="*/ 0 w 864096"/>
                <a:gd name="connsiteY4" fmla="*/ 1512168 h 1512168"/>
                <a:gd name="connsiteX5" fmla="*/ 321900 w 864096"/>
                <a:gd name="connsiteY5" fmla="*/ 758881 h 1512168"/>
                <a:gd name="connsiteX6" fmla="*/ 0 w 864096"/>
                <a:gd name="connsiteY6" fmla="*/ 0 h 1512168"/>
                <a:gd name="connsiteX0" fmla="*/ 0 w 864096"/>
                <a:gd name="connsiteY0" fmla="*/ 0 h 1512168"/>
                <a:gd name="connsiteX1" fmla="*/ 864096 w 864096"/>
                <a:gd name="connsiteY1" fmla="*/ 0 h 1512168"/>
                <a:gd name="connsiteX2" fmla="*/ 537629 w 864096"/>
                <a:gd name="connsiteY2" fmla="*/ 760862 h 1512168"/>
                <a:gd name="connsiteX3" fmla="*/ 864096 w 864096"/>
                <a:gd name="connsiteY3" fmla="*/ 1512168 h 1512168"/>
                <a:gd name="connsiteX4" fmla="*/ 0 w 864096"/>
                <a:gd name="connsiteY4" fmla="*/ 1512168 h 1512168"/>
                <a:gd name="connsiteX5" fmla="*/ 321900 w 864096"/>
                <a:gd name="connsiteY5" fmla="*/ 758881 h 1512168"/>
                <a:gd name="connsiteX6" fmla="*/ 0 w 864096"/>
                <a:gd name="connsiteY6" fmla="*/ 0 h 1512168"/>
                <a:gd name="connsiteX0" fmla="*/ 0 w 864096"/>
                <a:gd name="connsiteY0" fmla="*/ 0 h 1512168"/>
                <a:gd name="connsiteX1" fmla="*/ 864096 w 864096"/>
                <a:gd name="connsiteY1" fmla="*/ 0 h 1512168"/>
                <a:gd name="connsiteX2" fmla="*/ 537629 w 864096"/>
                <a:gd name="connsiteY2" fmla="*/ 760862 h 1512168"/>
                <a:gd name="connsiteX3" fmla="*/ 864096 w 864096"/>
                <a:gd name="connsiteY3" fmla="*/ 1512168 h 1512168"/>
                <a:gd name="connsiteX4" fmla="*/ 0 w 864096"/>
                <a:gd name="connsiteY4" fmla="*/ 1512168 h 1512168"/>
                <a:gd name="connsiteX5" fmla="*/ 334542 w 864096"/>
                <a:gd name="connsiteY5" fmla="*/ 756774 h 1512168"/>
                <a:gd name="connsiteX6" fmla="*/ 0 w 864096"/>
                <a:gd name="connsiteY6" fmla="*/ 0 h 1512168"/>
                <a:gd name="connsiteX0" fmla="*/ 0 w 864096"/>
                <a:gd name="connsiteY0" fmla="*/ 0 h 1512168"/>
                <a:gd name="connsiteX1" fmla="*/ 864096 w 864096"/>
                <a:gd name="connsiteY1" fmla="*/ 0 h 1512168"/>
                <a:gd name="connsiteX2" fmla="*/ 516560 w 864096"/>
                <a:gd name="connsiteY2" fmla="*/ 754541 h 1512168"/>
                <a:gd name="connsiteX3" fmla="*/ 864096 w 864096"/>
                <a:gd name="connsiteY3" fmla="*/ 1512168 h 1512168"/>
                <a:gd name="connsiteX4" fmla="*/ 0 w 864096"/>
                <a:gd name="connsiteY4" fmla="*/ 1512168 h 1512168"/>
                <a:gd name="connsiteX5" fmla="*/ 334542 w 864096"/>
                <a:gd name="connsiteY5" fmla="*/ 756774 h 1512168"/>
                <a:gd name="connsiteX6" fmla="*/ 0 w 864096"/>
                <a:gd name="connsiteY6" fmla="*/ 0 h 1512168"/>
                <a:gd name="connsiteX0" fmla="*/ 0 w 864096"/>
                <a:gd name="connsiteY0" fmla="*/ 0 h 1512168"/>
                <a:gd name="connsiteX1" fmla="*/ 864096 w 864096"/>
                <a:gd name="connsiteY1" fmla="*/ 0 h 1512168"/>
                <a:gd name="connsiteX2" fmla="*/ 516560 w 864096"/>
                <a:gd name="connsiteY2" fmla="*/ 754541 h 1512168"/>
                <a:gd name="connsiteX3" fmla="*/ 864096 w 864096"/>
                <a:gd name="connsiteY3" fmla="*/ 1512168 h 1512168"/>
                <a:gd name="connsiteX4" fmla="*/ 0 w 864096"/>
                <a:gd name="connsiteY4" fmla="*/ 1512168 h 1512168"/>
                <a:gd name="connsiteX5" fmla="*/ 338756 w 864096"/>
                <a:gd name="connsiteY5" fmla="*/ 756774 h 1512168"/>
                <a:gd name="connsiteX6" fmla="*/ 0 w 864096"/>
                <a:gd name="connsiteY6" fmla="*/ 0 h 151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096" h="1512168">
                  <a:moveTo>
                    <a:pt x="0" y="0"/>
                  </a:moveTo>
                  <a:lnTo>
                    <a:pt x="864096" y="0"/>
                  </a:lnTo>
                  <a:cubicBezTo>
                    <a:pt x="864030" y="251453"/>
                    <a:pt x="516626" y="503088"/>
                    <a:pt x="516560" y="754541"/>
                  </a:cubicBezTo>
                  <a:cubicBezTo>
                    <a:pt x="516626" y="1007144"/>
                    <a:pt x="864030" y="1259565"/>
                    <a:pt x="864096" y="1512168"/>
                  </a:cubicBezTo>
                  <a:lnTo>
                    <a:pt x="0" y="1512168"/>
                  </a:lnTo>
                  <a:cubicBezTo>
                    <a:pt x="398" y="1262074"/>
                    <a:pt x="338358" y="1006868"/>
                    <a:pt x="338756" y="756774"/>
                  </a:cubicBezTo>
                  <a:cubicBezTo>
                    <a:pt x="338358" y="502812"/>
                    <a:pt x="398" y="253962"/>
                    <a:pt x="0" y="0"/>
                  </a:cubicBezTo>
                  <a:close/>
                </a:path>
              </a:pathLst>
            </a:custGeom>
            <a:solidFill>
              <a:srgbClr val="ED7D31"/>
            </a:solidFill>
            <a:ln w="12700" cap="flat" cmpd="sng" algn="ctr">
              <a:noFill/>
              <a:prstDash val="solid"/>
              <a:miter lim="800000"/>
            </a:ln>
            <a:effectLst/>
          </p:spPr>
          <p:txBody>
            <a:bodyPr rtlCol="0" anchor="ctr"/>
            <a:lstStyle/>
            <a:p>
              <a:pPr algn="ctr" defTabSz="914377" eaLnBrk="1" fontAlgn="auto" hangingPunct="1">
                <a:spcBef>
                  <a:spcPts val="0"/>
                </a:spcBef>
                <a:spcAft>
                  <a:spcPts val="0"/>
                </a:spcAft>
                <a:defRPr/>
              </a:pPr>
              <a:endParaRPr lang="en-IN" sz="1800" kern="0">
                <a:solidFill>
                  <a:prstClr val="white"/>
                </a:solidFill>
                <a:latin typeface="Calibri" panose="020F0502020204030204"/>
                <a:ea typeface="+mn-ea"/>
              </a:endParaRPr>
            </a:p>
          </p:txBody>
        </p:sp>
        <p:sp>
          <p:nvSpPr>
            <p:cNvPr id="87" name="Rectangle 6">
              <a:extLst>
                <a:ext uri="{FF2B5EF4-FFF2-40B4-BE49-F238E27FC236}">
                  <a16:creationId xmlns:a16="http://schemas.microsoft.com/office/drawing/2014/main" id="{3D1D703C-943F-47B2-B788-22180A3CB268}"/>
                </a:ext>
              </a:extLst>
            </p:cNvPr>
            <p:cNvSpPr/>
            <p:nvPr/>
          </p:nvSpPr>
          <p:spPr>
            <a:xfrm rot="2959117" flipV="1">
              <a:off x="4556755" y="4231972"/>
              <a:ext cx="923382" cy="1014421"/>
            </a:xfrm>
            <a:custGeom>
              <a:avLst/>
              <a:gdLst>
                <a:gd name="connsiteX0" fmla="*/ 0 w 864096"/>
                <a:gd name="connsiteY0" fmla="*/ 0 h 1512168"/>
                <a:gd name="connsiteX1" fmla="*/ 864096 w 864096"/>
                <a:gd name="connsiteY1" fmla="*/ 0 h 1512168"/>
                <a:gd name="connsiteX2" fmla="*/ 864096 w 864096"/>
                <a:gd name="connsiteY2" fmla="*/ 1512168 h 1512168"/>
                <a:gd name="connsiteX3" fmla="*/ 0 w 864096"/>
                <a:gd name="connsiteY3" fmla="*/ 1512168 h 1512168"/>
                <a:gd name="connsiteX4" fmla="*/ 0 w 864096"/>
                <a:gd name="connsiteY4" fmla="*/ 0 h 1512168"/>
                <a:gd name="connsiteX0" fmla="*/ 0 w 864096"/>
                <a:gd name="connsiteY0" fmla="*/ 0 h 1512168"/>
                <a:gd name="connsiteX1" fmla="*/ 864096 w 864096"/>
                <a:gd name="connsiteY1" fmla="*/ 0 h 1512168"/>
                <a:gd name="connsiteX2" fmla="*/ 864096 w 864096"/>
                <a:gd name="connsiteY2" fmla="*/ 1512168 h 1512168"/>
                <a:gd name="connsiteX3" fmla="*/ 0 w 864096"/>
                <a:gd name="connsiteY3" fmla="*/ 1512168 h 1512168"/>
                <a:gd name="connsiteX4" fmla="*/ 1195 w 864096"/>
                <a:gd name="connsiteY4" fmla="*/ 761886 h 1512168"/>
                <a:gd name="connsiteX5" fmla="*/ 0 w 864096"/>
                <a:gd name="connsiteY5" fmla="*/ 0 h 1512168"/>
                <a:gd name="connsiteX0" fmla="*/ 0 w 864096"/>
                <a:gd name="connsiteY0" fmla="*/ 0 h 1512168"/>
                <a:gd name="connsiteX1" fmla="*/ 864096 w 864096"/>
                <a:gd name="connsiteY1" fmla="*/ 0 h 1512168"/>
                <a:gd name="connsiteX2" fmla="*/ 864096 w 864096"/>
                <a:gd name="connsiteY2" fmla="*/ 1512168 h 1512168"/>
                <a:gd name="connsiteX3" fmla="*/ 0 w 864096"/>
                <a:gd name="connsiteY3" fmla="*/ 1512168 h 1512168"/>
                <a:gd name="connsiteX4" fmla="*/ 147951 w 864096"/>
                <a:gd name="connsiteY4" fmla="*/ 765649 h 1512168"/>
                <a:gd name="connsiteX5" fmla="*/ 0 w 864096"/>
                <a:gd name="connsiteY5" fmla="*/ 0 h 1512168"/>
                <a:gd name="connsiteX0" fmla="*/ 0 w 864096"/>
                <a:gd name="connsiteY0" fmla="*/ 0 h 1512168"/>
                <a:gd name="connsiteX1" fmla="*/ 864096 w 864096"/>
                <a:gd name="connsiteY1" fmla="*/ 0 h 1512168"/>
                <a:gd name="connsiteX2" fmla="*/ 678528 w 864096"/>
                <a:gd name="connsiteY2" fmla="*/ 769412 h 1512168"/>
                <a:gd name="connsiteX3" fmla="*/ 864096 w 864096"/>
                <a:gd name="connsiteY3" fmla="*/ 1512168 h 1512168"/>
                <a:gd name="connsiteX4" fmla="*/ 0 w 864096"/>
                <a:gd name="connsiteY4" fmla="*/ 1512168 h 1512168"/>
                <a:gd name="connsiteX5" fmla="*/ 147951 w 864096"/>
                <a:gd name="connsiteY5" fmla="*/ 765649 h 1512168"/>
                <a:gd name="connsiteX6" fmla="*/ 0 w 864096"/>
                <a:gd name="connsiteY6" fmla="*/ 0 h 1512168"/>
                <a:gd name="connsiteX0" fmla="*/ 0 w 864096"/>
                <a:gd name="connsiteY0" fmla="*/ 0 h 1512168"/>
                <a:gd name="connsiteX1" fmla="*/ 864096 w 864096"/>
                <a:gd name="connsiteY1" fmla="*/ 0 h 1512168"/>
                <a:gd name="connsiteX2" fmla="*/ 678528 w 864096"/>
                <a:gd name="connsiteY2" fmla="*/ 769412 h 1512168"/>
                <a:gd name="connsiteX3" fmla="*/ 864096 w 864096"/>
                <a:gd name="connsiteY3" fmla="*/ 1512168 h 1512168"/>
                <a:gd name="connsiteX4" fmla="*/ 0 w 864096"/>
                <a:gd name="connsiteY4" fmla="*/ 1512168 h 1512168"/>
                <a:gd name="connsiteX5" fmla="*/ 185581 w 864096"/>
                <a:gd name="connsiteY5" fmla="*/ 765649 h 1512168"/>
                <a:gd name="connsiteX6" fmla="*/ 0 w 864096"/>
                <a:gd name="connsiteY6" fmla="*/ 0 h 1512168"/>
                <a:gd name="connsiteX0" fmla="*/ 0 w 864096"/>
                <a:gd name="connsiteY0" fmla="*/ 0 h 1512168"/>
                <a:gd name="connsiteX1" fmla="*/ 864096 w 864096"/>
                <a:gd name="connsiteY1" fmla="*/ 0 h 1512168"/>
                <a:gd name="connsiteX2" fmla="*/ 678528 w 864096"/>
                <a:gd name="connsiteY2" fmla="*/ 769412 h 1512168"/>
                <a:gd name="connsiteX3" fmla="*/ 864096 w 864096"/>
                <a:gd name="connsiteY3" fmla="*/ 1512168 h 1512168"/>
                <a:gd name="connsiteX4" fmla="*/ 0 w 864096"/>
                <a:gd name="connsiteY4" fmla="*/ 1512168 h 1512168"/>
                <a:gd name="connsiteX5" fmla="*/ 185581 w 864096"/>
                <a:gd name="connsiteY5" fmla="*/ 765649 h 1512168"/>
                <a:gd name="connsiteX6" fmla="*/ 0 w 864096"/>
                <a:gd name="connsiteY6" fmla="*/ 0 h 1512168"/>
                <a:gd name="connsiteX0" fmla="*/ 0 w 972108"/>
                <a:gd name="connsiteY0" fmla="*/ 0 h 1512168"/>
                <a:gd name="connsiteX1" fmla="*/ 864096 w 972108"/>
                <a:gd name="connsiteY1" fmla="*/ 0 h 1512168"/>
                <a:gd name="connsiteX2" fmla="*/ 864096 w 972108"/>
                <a:gd name="connsiteY2" fmla="*/ 1512168 h 1512168"/>
                <a:gd name="connsiteX3" fmla="*/ 0 w 972108"/>
                <a:gd name="connsiteY3" fmla="*/ 1512168 h 1512168"/>
                <a:gd name="connsiteX4" fmla="*/ 185581 w 972108"/>
                <a:gd name="connsiteY4" fmla="*/ 765649 h 1512168"/>
                <a:gd name="connsiteX5" fmla="*/ 0 w 972108"/>
                <a:gd name="connsiteY5" fmla="*/ 0 h 1512168"/>
                <a:gd name="connsiteX0" fmla="*/ 0 w 864096"/>
                <a:gd name="connsiteY0" fmla="*/ 0 h 1512168"/>
                <a:gd name="connsiteX1" fmla="*/ 864096 w 864096"/>
                <a:gd name="connsiteY1" fmla="*/ 0 h 1512168"/>
                <a:gd name="connsiteX2" fmla="*/ 864096 w 864096"/>
                <a:gd name="connsiteY2" fmla="*/ 1512168 h 1512168"/>
                <a:gd name="connsiteX3" fmla="*/ 0 w 864096"/>
                <a:gd name="connsiteY3" fmla="*/ 1512168 h 1512168"/>
                <a:gd name="connsiteX4" fmla="*/ 185581 w 864096"/>
                <a:gd name="connsiteY4" fmla="*/ 765649 h 1512168"/>
                <a:gd name="connsiteX5" fmla="*/ 0 w 864096"/>
                <a:gd name="connsiteY5" fmla="*/ 0 h 1512168"/>
                <a:gd name="connsiteX0" fmla="*/ 0 w 864096"/>
                <a:gd name="connsiteY0" fmla="*/ 0 h 1512168"/>
                <a:gd name="connsiteX1" fmla="*/ 864096 w 864096"/>
                <a:gd name="connsiteY1" fmla="*/ 0 h 1512168"/>
                <a:gd name="connsiteX2" fmla="*/ 863899 w 864096"/>
                <a:gd name="connsiteY2" fmla="*/ 754360 h 1512168"/>
                <a:gd name="connsiteX3" fmla="*/ 864096 w 864096"/>
                <a:gd name="connsiteY3" fmla="*/ 1512168 h 1512168"/>
                <a:gd name="connsiteX4" fmla="*/ 0 w 864096"/>
                <a:gd name="connsiteY4" fmla="*/ 1512168 h 1512168"/>
                <a:gd name="connsiteX5" fmla="*/ 185581 w 864096"/>
                <a:gd name="connsiteY5" fmla="*/ 765649 h 1512168"/>
                <a:gd name="connsiteX6" fmla="*/ 0 w 864096"/>
                <a:gd name="connsiteY6" fmla="*/ 0 h 1512168"/>
                <a:gd name="connsiteX0" fmla="*/ 0 w 864096"/>
                <a:gd name="connsiteY0" fmla="*/ 0 h 1512168"/>
                <a:gd name="connsiteX1" fmla="*/ 864096 w 864096"/>
                <a:gd name="connsiteY1" fmla="*/ 0 h 1512168"/>
                <a:gd name="connsiteX2" fmla="*/ 674328 w 864096"/>
                <a:gd name="connsiteY2" fmla="*/ 761051 h 1512168"/>
                <a:gd name="connsiteX3" fmla="*/ 864096 w 864096"/>
                <a:gd name="connsiteY3" fmla="*/ 1512168 h 1512168"/>
                <a:gd name="connsiteX4" fmla="*/ 0 w 864096"/>
                <a:gd name="connsiteY4" fmla="*/ 1512168 h 1512168"/>
                <a:gd name="connsiteX5" fmla="*/ 185581 w 864096"/>
                <a:gd name="connsiteY5" fmla="*/ 765649 h 1512168"/>
                <a:gd name="connsiteX6" fmla="*/ 0 w 864096"/>
                <a:gd name="connsiteY6" fmla="*/ 0 h 1512168"/>
                <a:gd name="connsiteX0" fmla="*/ 0 w 864096"/>
                <a:gd name="connsiteY0" fmla="*/ 0 h 1512168"/>
                <a:gd name="connsiteX1" fmla="*/ 864096 w 864096"/>
                <a:gd name="connsiteY1" fmla="*/ 0 h 1512168"/>
                <a:gd name="connsiteX2" fmla="*/ 674328 w 864096"/>
                <a:gd name="connsiteY2" fmla="*/ 761051 h 1512168"/>
                <a:gd name="connsiteX3" fmla="*/ 864096 w 864096"/>
                <a:gd name="connsiteY3" fmla="*/ 1512168 h 1512168"/>
                <a:gd name="connsiteX4" fmla="*/ 0 w 864096"/>
                <a:gd name="connsiteY4" fmla="*/ 1512168 h 1512168"/>
                <a:gd name="connsiteX5" fmla="*/ 202027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644725 w 864096"/>
                <a:gd name="connsiteY2" fmla="*/ 761051 h 1512168"/>
                <a:gd name="connsiteX3" fmla="*/ 864096 w 864096"/>
                <a:gd name="connsiteY3" fmla="*/ 1512168 h 1512168"/>
                <a:gd name="connsiteX4" fmla="*/ 0 w 864096"/>
                <a:gd name="connsiteY4" fmla="*/ 1512168 h 1512168"/>
                <a:gd name="connsiteX5" fmla="*/ 202027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644725 w 864096"/>
                <a:gd name="connsiteY2" fmla="*/ 761051 h 1512168"/>
                <a:gd name="connsiteX3" fmla="*/ 864096 w 864096"/>
                <a:gd name="connsiteY3" fmla="*/ 1512168 h 1512168"/>
                <a:gd name="connsiteX4" fmla="*/ 0 w 864096"/>
                <a:gd name="connsiteY4" fmla="*/ 1512168 h 1512168"/>
                <a:gd name="connsiteX5" fmla="*/ 234919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615122 w 864096"/>
                <a:gd name="connsiteY2" fmla="*/ 767630 h 1512168"/>
                <a:gd name="connsiteX3" fmla="*/ 864096 w 864096"/>
                <a:gd name="connsiteY3" fmla="*/ 1512168 h 1512168"/>
                <a:gd name="connsiteX4" fmla="*/ 0 w 864096"/>
                <a:gd name="connsiteY4" fmla="*/ 1512168 h 1512168"/>
                <a:gd name="connsiteX5" fmla="*/ 234919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615122 w 864096"/>
                <a:gd name="connsiteY2" fmla="*/ 767630 h 1512168"/>
                <a:gd name="connsiteX3" fmla="*/ 864096 w 864096"/>
                <a:gd name="connsiteY3" fmla="*/ 1512168 h 1512168"/>
                <a:gd name="connsiteX4" fmla="*/ 0 w 864096"/>
                <a:gd name="connsiteY4" fmla="*/ 1512168 h 1512168"/>
                <a:gd name="connsiteX5" fmla="*/ 238208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615122 w 864096"/>
                <a:gd name="connsiteY2" fmla="*/ 757762 h 1512168"/>
                <a:gd name="connsiteX3" fmla="*/ 864096 w 864096"/>
                <a:gd name="connsiteY3" fmla="*/ 1512168 h 1512168"/>
                <a:gd name="connsiteX4" fmla="*/ 0 w 864096"/>
                <a:gd name="connsiteY4" fmla="*/ 1512168 h 1512168"/>
                <a:gd name="connsiteX5" fmla="*/ 238208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571726 w 864096"/>
                <a:gd name="connsiteY2" fmla="*/ 760862 h 1512168"/>
                <a:gd name="connsiteX3" fmla="*/ 864096 w 864096"/>
                <a:gd name="connsiteY3" fmla="*/ 1512168 h 1512168"/>
                <a:gd name="connsiteX4" fmla="*/ 0 w 864096"/>
                <a:gd name="connsiteY4" fmla="*/ 1512168 h 1512168"/>
                <a:gd name="connsiteX5" fmla="*/ 238208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571726 w 864096"/>
                <a:gd name="connsiteY2" fmla="*/ 760862 h 1512168"/>
                <a:gd name="connsiteX3" fmla="*/ 864096 w 864096"/>
                <a:gd name="connsiteY3" fmla="*/ 1512168 h 1512168"/>
                <a:gd name="connsiteX4" fmla="*/ 0 w 864096"/>
                <a:gd name="connsiteY4" fmla="*/ 1512168 h 1512168"/>
                <a:gd name="connsiteX5" fmla="*/ 297102 w 864096"/>
                <a:gd name="connsiteY5" fmla="*/ 761981 h 1512168"/>
                <a:gd name="connsiteX6" fmla="*/ 0 w 864096"/>
                <a:gd name="connsiteY6" fmla="*/ 0 h 1512168"/>
                <a:gd name="connsiteX0" fmla="*/ 0 w 864096"/>
                <a:gd name="connsiteY0" fmla="*/ 0 h 1512168"/>
                <a:gd name="connsiteX1" fmla="*/ 864096 w 864096"/>
                <a:gd name="connsiteY1" fmla="*/ 0 h 1512168"/>
                <a:gd name="connsiteX2" fmla="*/ 537629 w 864096"/>
                <a:gd name="connsiteY2" fmla="*/ 760862 h 1512168"/>
                <a:gd name="connsiteX3" fmla="*/ 864096 w 864096"/>
                <a:gd name="connsiteY3" fmla="*/ 1512168 h 1512168"/>
                <a:gd name="connsiteX4" fmla="*/ 0 w 864096"/>
                <a:gd name="connsiteY4" fmla="*/ 1512168 h 1512168"/>
                <a:gd name="connsiteX5" fmla="*/ 297102 w 864096"/>
                <a:gd name="connsiteY5" fmla="*/ 761981 h 1512168"/>
                <a:gd name="connsiteX6" fmla="*/ 0 w 864096"/>
                <a:gd name="connsiteY6" fmla="*/ 0 h 1512168"/>
                <a:gd name="connsiteX0" fmla="*/ 0 w 864096"/>
                <a:gd name="connsiteY0" fmla="*/ 0 h 1512168"/>
                <a:gd name="connsiteX1" fmla="*/ 864096 w 864096"/>
                <a:gd name="connsiteY1" fmla="*/ 0 h 1512168"/>
                <a:gd name="connsiteX2" fmla="*/ 537629 w 864096"/>
                <a:gd name="connsiteY2" fmla="*/ 760862 h 1512168"/>
                <a:gd name="connsiteX3" fmla="*/ 864096 w 864096"/>
                <a:gd name="connsiteY3" fmla="*/ 1512168 h 1512168"/>
                <a:gd name="connsiteX4" fmla="*/ 0 w 864096"/>
                <a:gd name="connsiteY4" fmla="*/ 1512168 h 1512168"/>
                <a:gd name="connsiteX5" fmla="*/ 321900 w 864096"/>
                <a:gd name="connsiteY5" fmla="*/ 758881 h 1512168"/>
                <a:gd name="connsiteX6" fmla="*/ 0 w 864096"/>
                <a:gd name="connsiteY6" fmla="*/ 0 h 1512168"/>
                <a:gd name="connsiteX0" fmla="*/ 0 w 864096"/>
                <a:gd name="connsiteY0" fmla="*/ 0 h 1512168"/>
                <a:gd name="connsiteX1" fmla="*/ 864096 w 864096"/>
                <a:gd name="connsiteY1" fmla="*/ 0 h 1512168"/>
                <a:gd name="connsiteX2" fmla="*/ 537629 w 864096"/>
                <a:gd name="connsiteY2" fmla="*/ 760862 h 1512168"/>
                <a:gd name="connsiteX3" fmla="*/ 864096 w 864096"/>
                <a:gd name="connsiteY3" fmla="*/ 1512168 h 1512168"/>
                <a:gd name="connsiteX4" fmla="*/ 0 w 864096"/>
                <a:gd name="connsiteY4" fmla="*/ 1512168 h 1512168"/>
                <a:gd name="connsiteX5" fmla="*/ 321900 w 864096"/>
                <a:gd name="connsiteY5" fmla="*/ 758881 h 1512168"/>
                <a:gd name="connsiteX6" fmla="*/ 0 w 864096"/>
                <a:gd name="connsiteY6" fmla="*/ 0 h 1512168"/>
                <a:gd name="connsiteX0" fmla="*/ 0 w 864096"/>
                <a:gd name="connsiteY0" fmla="*/ 0 h 1512168"/>
                <a:gd name="connsiteX1" fmla="*/ 864096 w 864096"/>
                <a:gd name="connsiteY1" fmla="*/ 0 h 1512168"/>
                <a:gd name="connsiteX2" fmla="*/ 537629 w 864096"/>
                <a:gd name="connsiteY2" fmla="*/ 760862 h 1512168"/>
                <a:gd name="connsiteX3" fmla="*/ 864096 w 864096"/>
                <a:gd name="connsiteY3" fmla="*/ 1512168 h 1512168"/>
                <a:gd name="connsiteX4" fmla="*/ 0 w 864096"/>
                <a:gd name="connsiteY4" fmla="*/ 1512168 h 1512168"/>
                <a:gd name="connsiteX5" fmla="*/ 334542 w 864096"/>
                <a:gd name="connsiteY5" fmla="*/ 756774 h 1512168"/>
                <a:gd name="connsiteX6" fmla="*/ 0 w 864096"/>
                <a:gd name="connsiteY6" fmla="*/ 0 h 1512168"/>
                <a:gd name="connsiteX0" fmla="*/ 0 w 864096"/>
                <a:gd name="connsiteY0" fmla="*/ 0 h 1512168"/>
                <a:gd name="connsiteX1" fmla="*/ 864096 w 864096"/>
                <a:gd name="connsiteY1" fmla="*/ 0 h 1512168"/>
                <a:gd name="connsiteX2" fmla="*/ 516560 w 864096"/>
                <a:gd name="connsiteY2" fmla="*/ 754541 h 1512168"/>
                <a:gd name="connsiteX3" fmla="*/ 864096 w 864096"/>
                <a:gd name="connsiteY3" fmla="*/ 1512168 h 1512168"/>
                <a:gd name="connsiteX4" fmla="*/ 0 w 864096"/>
                <a:gd name="connsiteY4" fmla="*/ 1512168 h 1512168"/>
                <a:gd name="connsiteX5" fmla="*/ 334542 w 864096"/>
                <a:gd name="connsiteY5" fmla="*/ 756774 h 1512168"/>
                <a:gd name="connsiteX6" fmla="*/ 0 w 864096"/>
                <a:gd name="connsiteY6" fmla="*/ 0 h 1512168"/>
                <a:gd name="connsiteX0" fmla="*/ 0 w 864096"/>
                <a:gd name="connsiteY0" fmla="*/ 0 h 1512168"/>
                <a:gd name="connsiteX1" fmla="*/ 864096 w 864096"/>
                <a:gd name="connsiteY1" fmla="*/ 0 h 1512168"/>
                <a:gd name="connsiteX2" fmla="*/ 516560 w 864096"/>
                <a:gd name="connsiteY2" fmla="*/ 754541 h 1512168"/>
                <a:gd name="connsiteX3" fmla="*/ 864096 w 864096"/>
                <a:gd name="connsiteY3" fmla="*/ 1512168 h 1512168"/>
                <a:gd name="connsiteX4" fmla="*/ 0 w 864096"/>
                <a:gd name="connsiteY4" fmla="*/ 1512168 h 1512168"/>
                <a:gd name="connsiteX5" fmla="*/ 338756 w 864096"/>
                <a:gd name="connsiteY5" fmla="*/ 756774 h 1512168"/>
                <a:gd name="connsiteX6" fmla="*/ 0 w 864096"/>
                <a:gd name="connsiteY6" fmla="*/ 0 h 151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096" h="1512168">
                  <a:moveTo>
                    <a:pt x="0" y="0"/>
                  </a:moveTo>
                  <a:lnTo>
                    <a:pt x="864096" y="0"/>
                  </a:lnTo>
                  <a:cubicBezTo>
                    <a:pt x="864030" y="251453"/>
                    <a:pt x="516626" y="503088"/>
                    <a:pt x="516560" y="754541"/>
                  </a:cubicBezTo>
                  <a:cubicBezTo>
                    <a:pt x="516626" y="1007144"/>
                    <a:pt x="864030" y="1259565"/>
                    <a:pt x="864096" y="1512168"/>
                  </a:cubicBezTo>
                  <a:lnTo>
                    <a:pt x="0" y="1512168"/>
                  </a:lnTo>
                  <a:cubicBezTo>
                    <a:pt x="398" y="1262074"/>
                    <a:pt x="338358" y="1006868"/>
                    <a:pt x="338756" y="756774"/>
                  </a:cubicBezTo>
                  <a:cubicBezTo>
                    <a:pt x="338358" y="502812"/>
                    <a:pt x="398" y="253962"/>
                    <a:pt x="0" y="0"/>
                  </a:cubicBezTo>
                  <a:close/>
                </a:path>
              </a:pathLst>
            </a:custGeom>
            <a:solidFill>
              <a:srgbClr val="FFC000"/>
            </a:solidFill>
            <a:ln w="12700" cap="flat" cmpd="sng" algn="ctr">
              <a:noFill/>
              <a:prstDash val="solid"/>
              <a:miter lim="800000"/>
            </a:ln>
            <a:effectLst/>
          </p:spPr>
          <p:txBody>
            <a:bodyPr rtlCol="0" anchor="ctr"/>
            <a:lstStyle/>
            <a:p>
              <a:pPr algn="ctr" defTabSz="914377" eaLnBrk="1" fontAlgn="auto" hangingPunct="1">
                <a:spcBef>
                  <a:spcPts val="0"/>
                </a:spcBef>
                <a:spcAft>
                  <a:spcPts val="0"/>
                </a:spcAft>
                <a:defRPr/>
              </a:pPr>
              <a:endParaRPr lang="en-IN" sz="1800" kern="0">
                <a:solidFill>
                  <a:prstClr val="white"/>
                </a:solidFill>
                <a:latin typeface="Calibri" panose="020F0502020204030204"/>
                <a:ea typeface="+mn-ea"/>
              </a:endParaRPr>
            </a:p>
          </p:txBody>
        </p:sp>
        <p:sp>
          <p:nvSpPr>
            <p:cNvPr id="88" name="Rectangle 6">
              <a:extLst>
                <a:ext uri="{FF2B5EF4-FFF2-40B4-BE49-F238E27FC236}">
                  <a16:creationId xmlns:a16="http://schemas.microsoft.com/office/drawing/2014/main" id="{2EF1B19E-9363-4956-AC6C-C97857B383BD}"/>
                </a:ext>
              </a:extLst>
            </p:cNvPr>
            <p:cNvSpPr/>
            <p:nvPr/>
          </p:nvSpPr>
          <p:spPr>
            <a:xfrm rot="18640883">
              <a:off x="4556755" y="2242209"/>
              <a:ext cx="923382" cy="1014421"/>
            </a:xfrm>
            <a:custGeom>
              <a:avLst/>
              <a:gdLst>
                <a:gd name="connsiteX0" fmla="*/ 0 w 864096"/>
                <a:gd name="connsiteY0" fmla="*/ 0 h 1512168"/>
                <a:gd name="connsiteX1" fmla="*/ 864096 w 864096"/>
                <a:gd name="connsiteY1" fmla="*/ 0 h 1512168"/>
                <a:gd name="connsiteX2" fmla="*/ 864096 w 864096"/>
                <a:gd name="connsiteY2" fmla="*/ 1512168 h 1512168"/>
                <a:gd name="connsiteX3" fmla="*/ 0 w 864096"/>
                <a:gd name="connsiteY3" fmla="*/ 1512168 h 1512168"/>
                <a:gd name="connsiteX4" fmla="*/ 0 w 864096"/>
                <a:gd name="connsiteY4" fmla="*/ 0 h 1512168"/>
                <a:gd name="connsiteX0" fmla="*/ 0 w 864096"/>
                <a:gd name="connsiteY0" fmla="*/ 0 h 1512168"/>
                <a:gd name="connsiteX1" fmla="*/ 864096 w 864096"/>
                <a:gd name="connsiteY1" fmla="*/ 0 h 1512168"/>
                <a:gd name="connsiteX2" fmla="*/ 864096 w 864096"/>
                <a:gd name="connsiteY2" fmla="*/ 1512168 h 1512168"/>
                <a:gd name="connsiteX3" fmla="*/ 0 w 864096"/>
                <a:gd name="connsiteY3" fmla="*/ 1512168 h 1512168"/>
                <a:gd name="connsiteX4" fmla="*/ 1195 w 864096"/>
                <a:gd name="connsiteY4" fmla="*/ 761886 h 1512168"/>
                <a:gd name="connsiteX5" fmla="*/ 0 w 864096"/>
                <a:gd name="connsiteY5" fmla="*/ 0 h 1512168"/>
                <a:gd name="connsiteX0" fmla="*/ 0 w 864096"/>
                <a:gd name="connsiteY0" fmla="*/ 0 h 1512168"/>
                <a:gd name="connsiteX1" fmla="*/ 864096 w 864096"/>
                <a:gd name="connsiteY1" fmla="*/ 0 h 1512168"/>
                <a:gd name="connsiteX2" fmla="*/ 864096 w 864096"/>
                <a:gd name="connsiteY2" fmla="*/ 1512168 h 1512168"/>
                <a:gd name="connsiteX3" fmla="*/ 0 w 864096"/>
                <a:gd name="connsiteY3" fmla="*/ 1512168 h 1512168"/>
                <a:gd name="connsiteX4" fmla="*/ 147951 w 864096"/>
                <a:gd name="connsiteY4" fmla="*/ 765649 h 1512168"/>
                <a:gd name="connsiteX5" fmla="*/ 0 w 864096"/>
                <a:gd name="connsiteY5" fmla="*/ 0 h 1512168"/>
                <a:gd name="connsiteX0" fmla="*/ 0 w 864096"/>
                <a:gd name="connsiteY0" fmla="*/ 0 h 1512168"/>
                <a:gd name="connsiteX1" fmla="*/ 864096 w 864096"/>
                <a:gd name="connsiteY1" fmla="*/ 0 h 1512168"/>
                <a:gd name="connsiteX2" fmla="*/ 678528 w 864096"/>
                <a:gd name="connsiteY2" fmla="*/ 769412 h 1512168"/>
                <a:gd name="connsiteX3" fmla="*/ 864096 w 864096"/>
                <a:gd name="connsiteY3" fmla="*/ 1512168 h 1512168"/>
                <a:gd name="connsiteX4" fmla="*/ 0 w 864096"/>
                <a:gd name="connsiteY4" fmla="*/ 1512168 h 1512168"/>
                <a:gd name="connsiteX5" fmla="*/ 147951 w 864096"/>
                <a:gd name="connsiteY5" fmla="*/ 765649 h 1512168"/>
                <a:gd name="connsiteX6" fmla="*/ 0 w 864096"/>
                <a:gd name="connsiteY6" fmla="*/ 0 h 1512168"/>
                <a:gd name="connsiteX0" fmla="*/ 0 w 864096"/>
                <a:gd name="connsiteY0" fmla="*/ 0 h 1512168"/>
                <a:gd name="connsiteX1" fmla="*/ 864096 w 864096"/>
                <a:gd name="connsiteY1" fmla="*/ 0 h 1512168"/>
                <a:gd name="connsiteX2" fmla="*/ 678528 w 864096"/>
                <a:gd name="connsiteY2" fmla="*/ 769412 h 1512168"/>
                <a:gd name="connsiteX3" fmla="*/ 864096 w 864096"/>
                <a:gd name="connsiteY3" fmla="*/ 1512168 h 1512168"/>
                <a:gd name="connsiteX4" fmla="*/ 0 w 864096"/>
                <a:gd name="connsiteY4" fmla="*/ 1512168 h 1512168"/>
                <a:gd name="connsiteX5" fmla="*/ 185581 w 864096"/>
                <a:gd name="connsiteY5" fmla="*/ 765649 h 1512168"/>
                <a:gd name="connsiteX6" fmla="*/ 0 w 864096"/>
                <a:gd name="connsiteY6" fmla="*/ 0 h 1512168"/>
                <a:gd name="connsiteX0" fmla="*/ 0 w 864096"/>
                <a:gd name="connsiteY0" fmla="*/ 0 h 1512168"/>
                <a:gd name="connsiteX1" fmla="*/ 864096 w 864096"/>
                <a:gd name="connsiteY1" fmla="*/ 0 h 1512168"/>
                <a:gd name="connsiteX2" fmla="*/ 678528 w 864096"/>
                <a:gd name="connsiteY2" fmla="*/ 769412 h 1512168"/>
                <a:gd name="connsiteX3" fmla="*/ 864096 w 864096"/>
                <a:gd name="connsiteY3" fmla="*/ 1512168 h 1512168"/>
                <a:gd name="connsiteX4" fmla="*/ 0 w 864096"/>
                <a:gd name="connsiteY4" fmla="*/ 1512168 h 1512168"/>
                <a:gd name="connsiteX5" fmla="*/ 185581 w 864096"/>
                <a:gd name="connsiteY5" fmla="*/ 765649 h 1512168"/>
                <a:gd name="connsiteX6" fmla="*/ 0 w 864096"/>
                <a:gd name="connsiteY6" fmla="*/ 0 h 1512168"/>
                <a:gd name="connsiteX0" fmla="*/ 0 w 972108"/>
                <a:gd name="connsiteY0" fmla="*/ 0 h 1512168"/>
                <a:gd name="connsiteX1" fmla="*/ 864096 w 972108"/>
                <a:gd name="connsiteY1" fmla="*/ 0 h 1512168"/>
                <a:gd name="connsiteX2" fmla="*/ 864096 w 972108"/>
                <a:gd name="connsiteY2" fmla="*/ 1512168 h 1512168"/>
                <a:gd name="connsiteX3" fmla="*/ 0 w 972108"/>
                <a:gd name="connsiteY3" fmla="*/ 1512168 h 1512168"/>
                <a:gd name="connsiteX4" fmla="*/ 185581 w 972108"/>
                <a:gd name="connsiteY4" fmla="*/ 765649 h 1512168"/>
                <a:gd name="connsiteX5" fmla="*/ 0 w 972108"/>
                <a:gd name="connsiteY5" fmla="*/ 0 h 1512168"/>
                <a:gd name="connsiteX0" fmla="*/ 0 w 864096"/>
                <a:gd name="connsiteY0" fmla="*/ 0 h 1512168"/>
                <a:gd name="connsiteX1" fmla="*/ 864096 w 864096"/>
                <a:gd name="connsiteY1" fmla="*/ 0 h 1512168"/>
                <a:gd name="connsiteX2" fmla="*/ 864096 w 864096"/>
                <a:gd name="connsiteY2" fmla="*/ 1512168 h 1512168"/>
                <a:gd name="connsiteX3" fmla="*/ 0 w 864096"/>
                <a:gd name="connsiteY3" fmla="*/ 1512168 h 1512168"/>
                <a:gd name="connsiteX4" fmla="*/ 185581 w 864096"/>
                <a:gd name="connsiteY4" fmla="*/ 765649 h 1512168"/>
                <a:gd name="connsiteX5" fmla="*/ 0 w 864096"/>
                <a:gd name="connsiteY5" fmla="*/ 0 h 1512168"/>
                <a:gd name="connsiteX0" fmla="*/ 0 w 864096"/>
                <a:gd name="connsiteY0" fmla="*/ 0 h 1512168"/>
                <a:gd name="connsiteX1" fmla="*/ 864096 w 864096"/>
                <a:gd name="connsiteY1" fmla="*/ 0 h 1512168"/>
                <a:gd name="connsiteX2" fmla="*/ 863899 w 864096"/>
                <a:gd name="connsiteY2" fmla="*/ 754360 h 1512168"/>
                <a:gd name="connsiteX3" fmla="*/ 864096 w 864096"/>
                <a:gd name="connsiteY3" fmla="*/ 1512168 h 1512168"/>
                <a:gd name="connsiteX4" fmla="*/ 0 w 864096"/>
                <a:gd name="connsiteY4" fmla="*/ 1512168 h 1512168"/>
                <a:gd name="connsiteX5" fmla="*/ 185581 w 864096"/>
                <a:gd name="connsiteY5" fmla="*/ 765649 h 1512168"/>
                <a:gd name="connsiteX6" fmla="*/ 0 w 864096"/>
                <a:gd name="connsiteY6" fmla="*/ 0 h 1512168"/>
                <a:gd name="connsiteX0" fmla="*/ 0 w 864096"/>
                <a:gd name="connsiteY0" fmla="*/ 0 h 1512168"/>
                <a:gd name="connsiteX1" fmla="*/ 864096 w 864096"/>
                <a:gd name="connsiteY1" fmla="*/ 0 h 1512168"/>
                <a:gd name="connsiteX2" fmla="*/ 674328 w 864096"/>
                <a:gd name="connsiteY2" fmla="*/ 761051 h 1512168"/>
                <a:gd name="connsiteX3" fmla="*/ 864096 w 864096"/>
                <a:gd name="connsiteY3" fmla="*/ 1512168 h 1512168"/>
                <a:gd name="connsiteX4" fmla="*/ 0 w 864096"/>
                <a:gd name="connsiteY4" fmla="*/ 1512168 h 1512168"/>
                <a:gd name="connsiteX5" fmla="*/ 185581 w 864096"/>
                <a:gd name="connsiteY5" fmla="*/ 765649 h 1512168"/>
                <a:gd name="connsiteX6" fmla="*/ 0 w 864096"/>
                <a:gd name="connsiteY6" fmla="*/ 0 h 1512168"/>
                <a:gd name="connsiteX0" fmla="*/ 0 w 864096"/>
                <a:gd name="connsiteY0" fmla="*/ 0 h 1512168"/>
                <a:gd name="connsiteX1" fmla="*/ 864096 w 864096"/>
                <a:gd name="connsiteY1" fmla="*/ 0 h 1512168"/>
                <a:gd name="connsiteX2" fmla="*/ 674328 w 864096"/>
                <a:gd name="connsiteY2" fmla="*/ 761051 h 1512168"/>
                <a:gd name="connsiteX3" fmla="*/ 864096 w 864096"/>
                <a:gd name="connsiteY3" fmla="*/ 1512168 h 1512168"/>
                <a:gd name="connsiteX4" fmla="*/ 0 w 864096"/>
                <a:gd name="connsiteY4" fmla="*/ 1512168 h 1512168"/>
                <a:gd name="connsiteX5" fmla="*/ 202027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644725 w 864096"/>
                <a:gd name="connsiteY2" fmla="*/ 761051 h 1512168"/>
                <a:gd name="connsiteX3" fmla="*/ 864096 w 864096"/>
                <a:gd name="connsiteY3" fmla="*/ 1512168 h 1512168"/>
                <a:gd name="connsiteX4" fmla="*/ 0 w 864096"/>
                <a:gd name="connsiteY4" fmla="*/ 1512168 h 1512168"/>
                <a:gd name="connsiteX5" fmla="*/ 202027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644725 w 864096"/>
                <a:gd name="connsiteY2" fmla="*/ 761051 h 1512168"/>
                <a:gd name="connsiteX3" fmla="*/ 864096 w 864096"/>
                <a:gd name="connsiteY3" fmla="*/ 1512168 h 1512168"/>
                <a:gd name="connsiteX4" fmla="*/ 0 w 864096"/>
                <a:gd name="connsiteY4" fmla="*/ 1512168 h 1512168"/>
                <a:gd name="connsiteX5" fmla="*/ 234919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615122 w 864096"/>
                <a:gd name="connsiteY2" fmla="*/ 767630 h 1512168"/>
                <a:gd name="connsiteX3" fmla="*/ 864096 w 864096"/>
                <a:gd name="connsiteY3" fmla="*/ 1512168 h 1512168"/>
                <a:gd name="connsiteX4" fmla="*/ 0 w 864096"/>
                <a:gd name="connsiteY4" fmla="*/ 1512168 h 1512168"/>
                <a:gd name="connsiteX5" fmla="*/ 234919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615122 w 864096"/>
                <a:gd name="connsiteY2" fmla="*/ 767630 h 1512168"/>
                <a:gd name="connsiteX3" fmla="*/ 864096 w 864096"/>
                <a:gd name="connsiteY3" fmla="*/ 1512168 h 1512168"/>
                <a:gd name="connsiteX4" fmla="*/ 0 w 864096"/>
                <a:gd name="connsiteY4" fmla="*/ 1512168 h 1512168"/>
                <a:gd name="connsiteX5" fmla="*/ 238208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615122 w 864096"/>
                <a:gd name="connsiteY2" fmla="*/ 757762 h 1512168"/>
                <a:gd name="connsiteX3" fmla="*/ 864096 w 864096"/>
                <a:gd name="connsiteY3" fmla="*/ 1512168 h 1512168"/>
                <a:gd name="connsiteX4" fmla="*/ 0 w 864096"/>
                <a:gd name="connsiteY4" fmla="*/ 1512168 h 1512168"/>
                <a:gd name="connsiteX5" fmla="*/ 238208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571726 w 864096"/>
                <a:gd name="connsiteY2" fmla="*/ 760862 h 1512168"/>
                <a:gd name="connsiteX3" fmla="*/ 864096 w 864096"/>
                <a:gd name="connsiteY3" fmla="*/ 1512168 h 1512168"/>
                <a:gd name="connsiteX4" fmla="*/ 0 w 864096"/>
                <a:gd name="connsiteY4" fmla="*/ 1512168 h 1512168"/>
                <a:gd name="connsiteX5" fmla="*/ 238208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571726 w 864096"/>
                <a:gd name="connsiteY2" fmla="*/ 760862 h 1512168"/>
                <a:gd name="connsiteX3" fmla="*/ 864096 w 864096"/>
                <a:gd name="connsiteY3" fmla="*/ 1512168 h 1512168"/>
                <a:gd name="connsiteX4" fmla="*/ 0 w 864096"/>
                <a:gd name="connsiteY4" fmla="*/ 1512168 h 1512168"/>
                <a:gd name="connsiteX5" fmla="*/ 297102 w 864096"/>
                <a:gd name="connsiteY5" fmla="*/ 761981 h 1512168"/>
                <a:gd name="connsiteX6" fmla="*/ 0 w 864096"/>
                <a:gd name="connsiteY6" fmla="*/ 0 h 1512168"/>
                <a:gd name="connsiteX0" fmla="*/ 0 w 864096"/>
                <a:gd name="connsiteY0" fmla="*/ 0 h 1512168"/>
                <a:gd name="connsiteX1" fmla="*/ 864096 w 864096"/>
                <a:gd name="connsiteY1" fmla="*/ 0 h 1512168"/>
                <a:gd name="connsiteX2" fmla="*/ 537629 w 864096"/>
                <a:gd name="connsiteY2" fmla="*/ 760862 h 1512168"/>
                <a:gd name="connsiteX3" fmla="*/ 864096 w 864096"/>
                <a:gd name="connsiteY3" fmla="*/ 1512168 h 1512168"/>
                <a:gd name="connsiteX4" fmla="*/ 0 w 864096"/>
                <a:gd name="connsiteY4" fmla="*/ 1512168 h 1512168"/>
                <a:gd name="connsiteX5" fmla="*/ 297102 w 864096"/>
                <a:gd name="connsiteY5" fmla="*/ 761981 h 1512168"/>
                <a:gd name="connsiteX6" fmla="*/ 0 w 864096"/>
                <a:gd name="connsiteY6" fmla="*/ 0 h 1512168"/>
                <a:gd name="connsiteX0" fmla="*/ 0 w 864096"/>
                <a:gd name="connsiteY0" fmla="*/ 0 h 1512168"/>
                <a:gd name="connsiteX1" fmla="*/ 864096 w 864096"/>
                <a:gd name="connsiteY1" fmla="*/ 0 h 1512168"/>
                <a:gd name="connsiteX2" fmla="*/ 537629 w 864096"/>
                <a:gd name="connsiteY2" fmla="*/ 760862 h 1512168"/>
                <a:gd name="connsiteX3" fmla="*/ 864096 w 864096"/>
                <a:gd name="connsiteY3" fmla="*/ 1512168 h 1512168"/>
                <a:gd name="connsiteX4" fmla="*/ 0 w 864096"/>
                <a:gd name="connsiteY4" fmla="*/ 1512168 h 1512168"/>
                <a:gd name="connsiteX5" fmla="*/ 321900 w 864096"/>
                <a:gd name="connsiteY5" fmla="*/ 758881 h 1512168"/>
                <a:gd name="connsiteX6" fmla="*/ 0 w 864096"/>
                <a:gd name="connsiteY6" fmla="*/ 0 h 1512168"/>
                <a:gd name="connsiteX0" fmla="*/ 0 w 864096"/>
                <a:gd name="connsiteY0" fmla="*/ 0 h 1512168"/>
                <a:gd name="connsiteX1" fmla="*/ 864096 w 864096"/>
                <a:gd name="connsiteY1" fmla="*/ 0 h 1512168"/>
                <a:gd name="connsiteX2" fmla="*/ 537629 w 864096"/>
                <a:gd name="connsiteY2" fmla="*/ 760862 h 1512168"/>
                <a:gd name="connsiteX3" fmla="*/ 864096 w 864096"/>
                <a:gd name="connsiteY3" fmla="*/ 1512168 h 1512168"/>
                <a:gd name="connsiteX4" fmla="*/ 0 w 864096"/>
                <a:gd name="connsiteY4" fmla="*/ 1512168 h 1512168"/>
                <a:gd name="connsiteX5" fmla="*/ 321900 w 864096"/>
                <a:gd name="connsiteY5" fmla="*/ 758881 h 1512168"/>
                <a:gd name="connsiteX6" fmla="*/ 0 w 864096"/>
                <a:gd name="connsiteY6" fmla="*/ 0 h 1512168"/>
                <a:gd name="connsiteX0" fmla="*/ 0 w 864096"/>
                <a:gd name="connsiteY0" fmla="*/ 0 h 1512168"/>
                <a:gd name="connsiteX1" fmla="*/ 864096 w 864096"/>
                <a:gd name="connsiteY1" fmla="*/ 0 h 1512168"/>
                <a:gd name="connsiteX2" fmla="*/ 537629 w 864096"/>
                <a:gd name="connsiteY2" fmla="*/ 760862 h 1512168"/>
                <a:gd name="connsiteX3" fmla="*/ 864096 w 864096"/>
                <a:gd name="connsiteY3" fmla="*/ 1512168 h 1512168"/>
                <a:gd name="connsiteX4" fmla="*/ 0 w 864096"/>
                <a:gd name="connsiteY4" fmla="*/ 1512168 h 1512168"/>
                <a:gd name="connsiteX5" fmla="*/ 334542 w 864096"/>
                <a:gd name="connsiteY5" fmla="*/ 756774 h 1512168"/>
                <a:gd name="connsiteX6" fmla="*/ 0 w 864096"/>
                <a:gd name="connsiteY6" fmla="*/ 0 h 1512168"/>
                <a:gd name="connsiteX0" fmla="*/ 0 w 864096"/>
                <a:gd name="connsiteY0" fmla="*/ 0 h 1512168"/>
                <a:gd name="connsiteX1" fmla="*/ 864096 w 864096"/>
                <a:gd name="connsiteY1" fmla="*/ 0 h 1512168"/>
                <a:gd name="connsiteX2" fmla="*/ 516560 w 864096"/>
                <a:gd name="connsiteY2" fmla="*/ 754541 h 1512168"/>
                <a:gd name="connsiteX3" fmla="*/ 864096 w 864096"/>
                <a:gd name="connsiteY3" fmla="*/ 1512168 h 1512168"/>
                <a:gd name="connsiteX4" fmla="*/ 0 w 864096"/>
                <a:gd name="connsiteY4" fmla="*/ 1512168 h 1512168"/>
                <a:gd name="connsiteX5" fmla="*/ 334542 w 864096"/>
                <a:gd name="connsiteY5" fmla="*/ 756774 h 1512168"/>
                <a:gd name="connsiteX6" fmla="*/ 0 w 864096"/>
                <a:gd name="connsiteY6" fmla="*/ 0 h 1512168"/>
                <a:gd name="connsiteX0" fmla="*/ 0 w 864096"/>
                <a:gd name="connsiteY0" fmla="*/ 0 h 1512168"/>
                <a:gd name="connsiteX1" fmla="*/ 864096 w 864096"/>
                <a:gd name="connsiteY1" fmla="*/ 0 h 1512168"/>
                <a:gd name="connsiteX2" fmla="*/ 516560 w 864096"/>
                <a:gd name="connsiteY2" fmla="*/ 754541 h 1512168"/>
                <a:gd name="connsiteX3" fmla="*/ 864096 w 864096"/>
                <a:gd name="connsiteY3" fmla="*/ 1512168 h 1512168"/>
                <a:gd name="connsiteX4" fmla="*/ 0 w 864096"/>
                <a:gd name="connsiteY4" fmla="*/ 1512168 h 1512168"/>
                <a:gd name="connsiteX5" fmla="*/ 338756 w 864096"/>
                <a:gd name="connsiteY5" fmla="*/ 756774 h 1512168"/>
                <a:gd name="connsiteX6" fmla="*/ 0 w 864096"/>
                <a:gd name="connsiteY6" fmla="*/ 0 h 151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096" h="1512168">
                  <a:moveTo>
                    <a:pt x="0" y="0"/>
                  </a:moveTo>
                  <a:lnTo>
                    <a:pt x="864096" y="0"/>
                  </a:lnTo>
                  <a:cubicBezTo>
                    <a:pt x="864030" y="251453"/>
                    <a:pt x="516626" y="503088"/>
                    <a:pt x="516560" y="754541"/>
                  </a:cubicBezTo>
                  <a:cubicBezTo>
                    <a:pt x="516626" y="1007144"/>
                    <a:pt x="864030" y="1259565"/>
                    <a:pt x="864096" y="1512168"/>
                  </a:cubicBezTo>
                  <a:lnTo>
                    <a:pt x="0" y="1512168"/>
                  </a:lnTo>
                  <a:cubicBezTo>
                    <a:pt x="398" y="1262074"/>
                    <a:pt x="338358" y="1006868"/>
                    <a:pt x="338756" y="756774"/>
                  </a:cubicBezTo>
                  <a:cubicBezTo>
                    <a:pt x="338358" y="502812"/>
                    <a:pt x="398" y="253962"/>
                    <a:pt x="0" y="0"/>
                  </a:cubicBezTo>
                  <a:close/>
                </a:path>
              </a:pathLst>
            </a:custGeom>
            <a:solidFill>
              <a:srgbClr val="5B9BD5"/>
            </a:solidFill>
            <a:ln w="12700" cap="flat" cmpd="sng" algn="ctr">
              <a:noFill/>
              <a:prstDash val="solid"/>
              <a:miter lim="800000"/>
            </a:ln>
            <a:effectLst/>
          </p:spPr>
          <p:txBody>
            <a:bodyPr rtlCol="0" anchor="ctr"/>
            <a:lstStyle/>
            <a:p>
              <a:pPr algn="ctr" defTabSz="914377" eaLnBrk="1" fontAlgn="auto" hangingPunct="1">
                <a:spcBef>
                  <a:spcPts val="0"/>
                </a:spcBef>
                <a:spcAft>
                  <a:spcPts val="0"/>
                </a:spcAft>
                <a:defRPr/>
              </a:pPr>
              <a:endParaRPr lang="en-IN" sz="1800" kern="0">
                <a:solidFill>
                  <a:prstClr val="white"/>
                </a:solidFill>
                <a:latin typeface="Calibri" panose="020F0502020204030204"/>
                <a:ea typeface="+mn-ea"/>
              </a:endParaRPr>
            </a:p>
          </p:txBody>
        </p:sp>
        <p:sp>
          <p:nvSpPr>
            <p:cNvPr id="89" name="Oval 88">
              <a:extLst>
                <a:ext uri="{FF2B5EF4-FFF2-40B4-BE49-F238E27FC236}">
                  <a16:creationId xmlns:a16="http://schemas.microsoft.com/office/drawing/2014/main" id="{2F7310C6-3383-461A-B336-E0BF227A694E}"/>
                </a:ext>
              </a:extLst>
            </p:cNvPr>
            <p:cNvSpPr/>
            <p:nvPr/>
          </p:nvSpPr>
          <p:spPr>
            <a:xfrm rot="10800000" flipV="1">
              <a:off x="3321986" y="3181269"/>
              <a:ext cx="1122891" cy="1122892"/>
            </a:xfrm>
            <a:prstGeom prst="ellipse">
              <a:avLst/>
            </a:prstGeom>
            <a:solidFill>
              <a:srgbClr val="ED7D31"/>
            </a:solidFill>
            <a:ln w="12700" cap="flat" cmpd="sng" algn="ctr">
              <a:noFill/>
              <a:prstDash val="solid"/>
              <a:miter lim="800000"/>
            </a:ln>
            <a:effectLst/>
          </p:spPr>
          <p:txBody>
            <a:bodyPr rtlCol="0" anchor="ctr"/>
            <a:lstStyle/>
            <a:p>
              <a:pPr algn="ctr" defTabSz="914377" eaLnBrk="1" fontAlgn="auto" hangingPunct="1">
                <a:spcBef>
                  <a:spcPts val="0"/>
                </a:spcBef>
                <a:spcAft>
                  <a:spcPts val="0"/>
                </a:spcAft>
                <a:defRPr/>
              </a:pPr>
              <a:endParaRPr lang="en-IN" sz="1800" kern="0">
                <a:solidFill>
                  <a:prstClr val="white"/>
                </a:solidFill>
                <a:latin typeface="Calibri" panose="020F0502020204030204"/>
                <a:ea typeface="+mn-ea"/>
              </a:endParaRPr>
            </a:p>
          </p:txBody>
        </p:sp>
        <p:sp>
          <p:nvSpPr>
            <p:cNvPr id="90" name="Oval 89">
              <a:extLst>
                <a:ext uri="{FF2B5EF4-FFF2-40B4-BE49-F238E27FC236}">
                  <a16:creationId xmlns:a16="http://schemas.microsoft.com/office/drawing/2014/main" id="{539597A4-F3BB-4F18-A4F4-3F01EA731A07}"/>
                </a:ext>
              </a:extLst>
            </p:cNvPr>
            <p:cNvSpPr/>
            <p:nvPr/>
          </p:nvSpPr>
          <p:spPr>
            <a:xfrm rot="10800000" flipV="1">
              <a:off x="3892313" y="4651210"/>
              <a:ext cx="1122891" cy="1122892"/>
            </a:xfrm>
            <a:prstGeom prst="ellipse">
              <a:avLst/>
            </a:prstGeom>
            <a:solidFill>
              <a:srgbClr val="FFC000"/>
            </a:solidFill>
            <a:ln w="12700" cap="flat" cmpd="sng" algn="ctr">
              <a:noFill/>
              <a:prstDash val="solid"/>
              <a:miter lim="800000"/>
            </a:ln>
            <a:effectLst/>
          </p:spPr>
          <p:txBody>
            <a:bodyPr rtlCol="0" anchor="ctr"/>
            <a:lstStyle/>
            <a:p>
              <a:pPr algn="ctr" defTabSz="914377" eaLnBrk="1" fontAlgn="auto" hangingPunct="1">
                <a:spcBef>
                  <a:spcPts val="0"/>
                </a:spcBef>
                <a:spcAft>
                  <a:spcPts val="0"/>
                </a:spcAft>
                <a:defRPr/>
              </a:pPr>
              <a:endParaRPr lang="en-IN" sz="1800" kern="0">
                <a:solidFill>
                  <a:prstClr val="white"/>
                </a:solidFill>
                <a:latin typeface="Calibri" panose="020F0502020204030204"/>
                <a:ea typeface="+mn-ea"/>
              </a:endParaRPr>
            </a:p>
          </p:txBody>
        </p:sp>
        <p:sp>
          <p:nvSpPr>
            <p:cNvPr id="91" name="Oval 90">
              <a:extLst>
                <a:ext uri="{FF2B5EF4-FFF2-40B4-BE49-F238E27FC236}">
                  <a16:creationId xmlns:a16="http://schemas.microsoft.com/office/drawing/2014/main" id="{BEF7AC91-11C2-4066-96DE-D9C788873925}"/>
                </a:ext>
              </a:extLst>
            </p:cNvPr>
            <p:cNvSpPr/>
            <p:nvPr/>
          </p:nvSpPr>
          <p:spPr>
            <a:xfrm>
              <a:off x="3892313" y="1714500"/>
              <a:ext cx="1122891" cy="1122892"/>
            </a:xfrm>
            <a:prstGeom prst="ellipse">
              <a:avLst/>
            </a:prstGeom>
            <a:solidFill>
              <a:srgbClr val="5B9BD5"/>
            </a:solidFill>
            <a:ln w="12700" cap="flat" cmpd="sng" algn="ctr">
              <a:noFill/>
              <a:prstDash val="solid"/>
              <a:miter lim="800000"/>
            </a:ln>
            <a:effectLst/>
          </p:spPr>
          <p:txBody>
            <a:bodyPr rtlCol="0" anchor="ctr"/>
            <a:lstStyle/>
            <a:p>
              <a:pPr algn="ctr" defTabSz="914377" eaLnBrk="1" fontAlgn="auto" hangingPunct="1">
                <a:spcBef>
                  <a:spcPts val="0"/>
                </a:spcBef>
                <a:spcAft>
                  <a:spcPts val="0"/>
                </a:spcAft>
                <a:defRPr/>
              </a:pPr>
              <a:endParaRPr lang="en-IN" sz="1800" kern="0">
                <a:solidFill>
                  <a:prstClr val="white"/>
                </a:solidFill>
                <a:latin typeface="Calibri" panose="020F0502020204030204"/>
                <a:ea typeface="+mn-ea"/>
              </a:endParaRPr>
            </a:p>
          </p:txBody>
        </p:sp>
        <p:sp>
          <p:nvSpPr>
            <p:cNvPr id="92" name="Oval 91">
              <a:extLst>
                <a:ext uri="{FF2B5EF4-FFF2-40B4-BE49-F238E27FC236}">
                  <a16:creationId xmlns:a16="http://schemas.microsoft.com/office/drawing/2014/main" id="{FBC144D7-87AE-4A14-AA19-303FDACB6505}"/>
                </a:ext>
              </a:extLst>
            </p:cNvPr>
            <p:cNvSpPr/>
            <p:nvPr/>
          </p:nvSpPr>
          <p:spPr>
            <a:xfrm rot="10800000" flipV="1">
              <a:off x="3447786" y="3307061"/>
              <a:ext cx="871306" cy="871307"/>
            </a:xfrm>
            <a:prstGeom prst="ellipse">
              <a:avLst/>
            </a:prstGeom>
            <a:solidFill>
              <a:sysClr val="window" lastClr="FFFFFF"/>
            </a:solidFill>
            <a:ln w="12700" cap="flat" cmpd="sng" algn="ctr">
              <a:noFill/>
              <a:prstDash val="solid"/>
              <a:miter lim="800000"/>
            </a:ln>
            <a:effectLst>
              <a:outerShdw blurRad="114300" dist="114300" dir="4800000" algn="tl" rotWithShape="0">
                <a:prstClr val="black">
                  <a:alpha val="29000"/>
                </a:prstClr>
              </a:outerShdw>
            </a:effectLst>
          </p:spPr>
          <p:txBody>
            <a:bodyPr rtlCol="0" anchor="ctr"/>
            <a:lstStyle/>
            <a:p>
              <a:pPr algn="ctr" defTabSz="914377" eaLnBrk="1" fontAlgn="auto" hangingPunct="1">
                <a:spcBef>
                  <a:spcPts val="0"/>
                </a:spcBef>
                <a:spcAft>
                  <a:spcPts val="0"/>
                </a:spcAft>
                <a:defRPr/>
              </a:pPr>
              <a:endParaRPr lang="en-IN" sz="1800" kern="0">
                <a:solidFill>
                  <a:prstClr val="white"/>
                </a:solidFill>
                <a:latin typeface="Calibri" panose="020F0502020204030204"/>
                <a:ea typeface="+mn-ea"/>
              </a:endParaRPr>
            </a:p>
          </p:txBody>
        </p:sp>
        <p:sp>
          <p:nvSpPr>
            <p:cNvPr id="93" name="Oval 92">
              <a:extLst>
                <a:ext uri="{FF2B5EF4-FFF2-40B4-BE49-F238E27FC236}">
                  <a16:creationId xmlns:a16="http://schemas.microsoft.com/office/drawing/2014/main" id="{044F7222-BCC5-4DAA-9DB1-36CA814D9146}"/>
                </a:ext>
              </a:extLst>
            </p:cNvPr>
            <p:cNvSpPr/>
            <p:nvPr/>
          </p:nvSpPr>
          <p:spPr>
            <a:xfrm rot="10800000" flipV="1">
              <a:off x="4018113" y="4777002"/>
              <a:ext cx="871306" cy="871307"/>
            </a:xfrm>
            <a:prstGeom prst="ellipse">
              <a:avLst/>
            </a:prstGeom>
            <a:solidFill>
              <a:sysClr val="window" lastClr="FFFFFF"/>
            </a:solidFill>
            <a:ln w="12700" cap="flat" cmpd="sng" algn="ctr">
              <a:noFill/>
              <a:prstDash val="solid"/>
              <a:miter lim="800000"/>
            </a:ln>
            <a:effectLst>
              <a:outerShdw blurRad="114300" dist="114300" dir="4800000" algn="tl" rotWithShape="0">
                <a:prstClr val="black">
                  <a:alpha val="29000"/>
                </a:prstClr>
              </a:outerShdw>
            </a:effectLst>
          </p:spPr>
          <p:txBody>
            <a:bodyPr rtlCol="0" anchor="ctr"/>
            <a:lstStyle/>
            <a:p>
              <a:pPr algn="ctr" defTabSz="914377" eaLnBrk="1" fontAlgn="auto" hangingPunct="1">
                <a:spcBef>
                  <a:spcPts val="0"/>
                </a:spcBef>
                <a:spcAft>
                  <a:spcPts val="0"/>
                </a:spcAft>
                <a:defRPr/>
              </a:pPr>
              <a:endParaRPr lang="en-IN" sz="1800" kern="0">
                <a:solidFill>
                  <a:prstClr val="white"/>
                </a:solidFill>
                <a:latin typeface="Calibri" panose="020F0502020204030204"/>
                <a:ea typeface="+mn-ea"/>
              </a:endParaRPr>
            </a:p>
          </p:txBody>
        </p:sp>
        <p:sp>
          <p:nvSpPr>
            <p:cNvPr id="94" name="Oval 93">
              <a:extLst>
                <a:ext uri="{FF2B5EF4-FFF2-40B4-BE49-F238E27FC236}">
                  <a16:creationId xmlns:a16="http://schemas.microsoft.com/office/drawing/2014/main" id="{AEA60460-A699-48FF-86FE-23F491560909}"/>
                </a:ext>
              </a:extLst>
            </p:cNvPr>
            <p:cNvSpPr/>
            <p:nvPr/>
          </p:nvSpPr>
          <p:spPr>
            <a:xfrm>
              <a:off x="4018113" y="1840291"/>
              <a:ext cx="871306" cy="871307"/>
            </a:xfrm>
            <a:prstGeom prst="ellipse">
              <a:avLst/>
            </a:prstGeom>
            <a:solidFill>
              <a:sysClr val="window" lastClr="FFFFFF"/>
            </a:solidFill>
            <a:ln w="12700" cap="flat" cmpd="sng" algn="ctr">
              <a:noFill/>
              <a:prstDash val="solid"/>
              <a:miter lim="800000"/>
            </a:ln>
            <a:effectLst>
              <a:outerShdw blurRad="114300" dist="114300" dir="4800000" algn="tl" rotWithShape="0">
                <a:prstClr val="black">
                  <a:alpha val="29000"/>
                </a:prstClr>
              </a:outerShdw>
            </a:effectLst>
          </p:spPr>
          <p:txBody>
            <a:bodyPr rtlCol="0" anchor="ctr"/>
            <a:lstStyle/>
            <a:p>
              <a:pPr algn="ctr" defTabSz="914377" eaLnBrk="1" fontAlgn="auto" hangingPunct="1">
                <a:spcBef>
                  <a:spcPts val="0"/>
                </a:spcBef>
                <a:spcAft>
                  <a:spcPts val="0"/>
                </a:spcAft>
                <a:defRPr/>
              </a:pPr>
              <a:endParaRPr lang="en-IN" sz="1800" kern="0">
                <a:solidFill>
                  <a:prstClr val="white"/>
                </a:solidFill>
                <a:latin typeface="Calibri" panose="020F0502020204030204"/>
                <a:ea typeface="+mn-ea"/>
              </a:endParaRPr>
            </a:p>
          </p:txBody>
        </p:sp>
        <p:sp>
          <p:nvSpPr>
            <p:cNvPr id="95" name="Rectangle 6">
              <a:extLst>
                <a:ext uri="{FF2B5EF4-FFF2-40B4-BE49-F238E27FC236}">
                  <a16:creationId xmlns:a16="http://schemas.microsoft.com/office/drawing/2014/main" id="{29B3FCCA-579F-42F6-B108-C775B1BE2744}"/>
                </a:ext>
              </a:extLst>
            </p:cNvPr>
            <p:cNvSpPr/>
            <p:nvPr/>
          </p:nvSpPr>
          <p:spPr>
            <a:xfrm rot="16200000" flipH="1" flipV="1">
              <a:off x="7068740" y="3244541"/>
              <a:ext cx="923382" cy="1014421"/>
            </a:xfrm>
            <a:custGeom>
              <a:avLst/>
              <a:gdLst>
                <a:gd name="connsiteX0" fmla="*/ 0 w 864096"/>
                <a:gd name="connsiteY0" fmla="*/ 0 h 1512168"/>
                <a:gd name="connsiteX1" fmla="*/ 864096 w 864096"/>
                <a:gd name="connsiteY1" fmla="*/ 0 h 1512168"/>
                <a:gd name="connsiteX2" fmla="*/ 864096 w 864096"/>
                <a:gd name="connsiteY2" fmla="*/ 1512168 h 1512168"/>
                <a:gd name="connsiteX3" fmla="*/ 0 w 864096"/>
                <a:gd name="connsiteY3" fmla="*/ 1512168 h 1512168"/>
                <a:gd name="connsiteX4" fmla="*/ 0 w 864096"/>
                <a:gd name="connsiteY4" fmla="*/ 0 h 1512168"/>
                <a:gd name="connsiteX0" fmla="*/ 0 w 864096"/>
                <a:gd name="connsiteY0" fmla="*/ 0 h 1512168"/>
                <a:gd name="connsiteX1" fmla="*/ 864096 w 864096"/>
                <a:gd name="connsiteY1" fmla="*/ 0 h 1512168"/>
                <a:gd name="connsiteX2" fmla="*/ 864096 w 864096"/>
                <a:gd name="connsiteY2" fmla="*/ 1512168 h 1512168"/>
                <a:gd name="connsiteX3" fmla="*/ 0 w 864096"/>
                <a:gd name="connsiteY3" fmla="*/ 1512168 h 1512168"/>
                <a:gd name="connsiteX4" fmla="*/ 1195 w 864096"/>
                <a:gd name="connsiteY4" fmla="*/ 761886 h 1512168"/>
                <a:gd name="connsiteX5" fmla="*/ 0 w 864096"/>
                <a:gd name="connsiteY5" fmla="*/ 0 h 1512168"/>
                <a:gd name="connsiteX0" fmla="*/ 0 w 864096"/>
                <a:gd name="connsiteY0" fmla="*/ 0 h 1512168"/>
                <a:gd name="connsiteX1" fmla="*/ 864096 w 864096"/>
                <a:gd name="connsiteY1" fmla="*/ 0 h 1512168"/>
                <a:gd name="connsiteX2" fmla="*/ 864096 w 864096"/>
                <a:gd name="connsiteY2" fmla="*/ 1512168 h 1512168"/>
                <a:gd name="connsiteX3" fmla="*/ 0 w 864096"/>
                <a:gd name="connsiteY3" fmla="*/ 1512168 h 1512168"/>
                <a:gd name="connsiteX4" fmla="*/ 147951 w 864096"/>
                <a:gd name="connsiteY4" fmla="*/ 765649 h 1512168"/>
                <a:gd name="connsiteX5" fmla="*/ 0 w 864096"/>
                <a:gd name="connsiteY5" fmla="*/ 0 h 1512168"/>
                <a:gd name="connsiteX0" fmla="*/ 0 w 864096"/>
                <a:gd name="connsiteY0" fmla="*/ 0 h 1512168"/>
                <a:gd name="connsiteX1" fmla="*/ 864096 w 864096"/>
                <a:gd name="connsiteY1" fmla="*/ 0 h 1512168"/>
                <a:gd name="connsiteX2" fmla="*/ 678528 w 864096"/>
                <a:gd name="connsiteY2" fmla="*/ 769412 h 1512168"/>
                <a:gd name="connsiteX3" fmla="*/ 864096 w 864096"/>
                <a:gd name="connsiteY3" fmla="*/ 1512168 h 1512168"/>
                <a:gd name="connsiteX4" fmla="*/ 0 w 864096"/>
                <a:gd name="connsiteY4" fmla="*/ 1512168 h 1512168"/>
                <a:gd name="connsiteX5" fmla="*/ 147951 w 864096"/>
                <a:gd name="connsiteY5" fmla="*/ 765649 h 1512168"/>
                <a:gd name="connsiteX6" fmla="*/ 0 w 864096"/>
                <a:gd name="connsiteY6" fmla="*/ 0 h 1512168"/>
                <a:gd name="connsiteX0" fmla="*/ 0 w 864096"/>
                <a:gd name="connsiteY0" fmla="*/ 0 h 1512168"/>
                <a:gd name="connsiteX1" fmla="*/ 864096 w 864096"/>
                <a:gd name="connsiteY1" fmla="*/ 0 h 1512168"/>
                <a:gd name="connsiteX2" fmla="*/ 678528 w 864096"/>
                <a:gd name="connsiteY2" fmla="*/ 769412 h 1512168"/>
                <a:gd name="connsiteX3" fmla="*/ 864096 w 864096"/>
                <a:gd name="connsiteY3" fmla="*/ 1512168 h 1512168"/>
                <a:gd name="connsiteX4" fmla="*/ 0 w 864096"/>
                <a:gd name="connsiteY4" fmla="*/ 1512168 h 1512168"/>
                <a:gd name="connsiteX5" fmla="*/ 185581 w 864096"/>
                <a:gd name="connsiteY5" fmla="*/ 765649 h 1512168"/>
                <a:gd name="connsiteX6" fmla="*/ 0 w 864096"/>
                <a:gd name="connsiteY6" fmla="*/ 0 h 1512168"/>
                <a:gd name="connsiteX0" fmla="*/ 0 w 864096"/>
                <a:gd name="connsiteY0" fmla="*/ 0 h 1512168"/>
                <a:gd name="connsiteX1" fmla="*/ 864096 w 864096"/>
                <a:gd name="connsiteY1" fmla="*/ 0 h 1512168"/>
                <a:gd name="connsiteX2" fmla="*/ 678528 w 864096"/>
                <a:gd name="connsiteY2" fmla="*/ 769412 h 1512168"/>
                <a:gd name="connsiteX3" fmla="*/ 864096 w 864096"/>
                <a:gd name="connsiteY3" fmla="*/ 1512168 h 1512168"/>
                <a:gd name="connsiteX4" fmla="*/ 0 w 864096"/>
                <a:gd name="connsiteY4" fmla="*/ 1512168 h 1512168"/>
                <a:gd name="connsiteX5" fmla="*/ 185581 w 864096"/>
                <a:gd name="connsiteY5" fmla="*/ 765649 h 1512168"/>
                <a:gd name="connsiteX6" fmla="*/ 0 w 864096"/>
                <a:gd name="connsiteY6" fmla="*/ 0 h 1512168"/>
                <a:gd name="connsiteX0" fmla="*/ 0 w 972108"/>
                <a:gd name="connsiteY0" fmla="*/ 0 h 1512168"/>
                <a:gd name="connsiteX1" fmla="*/ 864096 w 972108"/>
                <a:gd name="connsiteY1" fmla="*/ 0 h 1512168"/>
                <a:gd name="connsiteX2" fmla="*/ 864096 w 972108"/>
                <a:gd name="connsiteY2" fmla="*/ 1512168 h 1512168"/>
                <a:gd name="connsiteX3" fmla="*/ 0 w 972108"/>
                <a:gd name="connsiteY3" fmla="*/ 1512168 h 1512168"/>
                <a:gd name="connsiteX4" fmla="*/ 185581 w 972108"/>
                <a:gd name="connsiteY4" fmla="*/ 765649 h 1512168"/>
                <a:gd name="connsiteX5" fmla="*/ 0 w 972108"/>
                <a:gd name="connsiteY5" fmla="*/ 0 h 1512168"/>
                <a:gd name="connsiteX0" fmla="*/ 0 w 864096"/>
                <a:gd name="connsiteY0" fmla="*/ 0 h 1512168"/>
                <a:gd name="connsiteX1" fmla="*/ 864096 w 864096"/>
                <a:gd name="connsiteY1" fmla="*/ 0 h 1512168"/>
                <a:gd name="connsiteX2" fmla="*/ 864096 w 864096"/>
                <a:gd name="connsiteY2" fmla="*/ 1512168 h 1512168"/>
                <a:gd name="connsiteX3" fmla="*/ 0 w 864096"/>
                <a:gd name="connsiteY3" fmla="*/ 1512168 h 1512168"/>
                <a:gd name="connsiteX4" fmla="*/ 185581 w 864096"/>
                <a:gd name="connsiteY4" fmla="*/ 765649 h 1512168"/>
                <a:gd name="connsiteX5" fmla="*/ 0 w 864096"/>
                <a:gd name="connsiteY5" fmla="*/ 0 h 1512168"/>
                <a:gd name="connsiteX0" fmla="*/ 0 w 864096"/>
                <a:gd name="connsiteY0" fmla="*/ 0 h 1512168"/>
                <a:gd name="connsiteX1" fmla="*/ 864096 w 864096"/>
                <a:gd name="connsiteY1" fmla="*/ 0 h 1512168"/>
                <a:gd name="connsiteX2" fmla="*/ 863899 w 864096"/>
                <a:gd name="connsiteY2" fmla="*/ 754360 h 1512168"/>
                <a:gd name="connsiteX3" fmla="*/ 864096 w 864096"/>
                <a:gd name="connsiteY3" fmla="*/ 1512168 h 1512168"/>
                <a:gd name="connsiteX4" fmla="*/ 0 w 864096"/>
                <a:gd name="connsiteY4" fmla="*/ 1512168 h 1512168"/>
                <a:gd name="connsiteX5" fmla="*/ 185581 w 864096"/>
                <a:gd name="connsiteY5" fmla="*/ 765649 h 1512168"/>
                <a:gd name="connsiteX6" fmla="*/ 0 w 864096"/>
                <a:gd name="connsiteY6" fmla="*/ 0 h 1512168"/>
                <a:gd name="connsiteX0" fmla="*/ 0 w 864096"/>
                <a:gd name="connsiteY0" fmla="*/ 0 h 1512168"/>
                <a:gd name="connsiteX1" fmla="*/ 864096 w 864096"/>
                <a:gd name="connsiteY1" fmla="*/ 0 h 1512168"/>
                <a:gd name="connsiteX2" fmla="*/ 674328 w 864096"/>
                <a:gd name="connsiteY2" fmla="*/ 761051 h 1512168"/>
                <a:gd name="connsiteX3" fmla="*/ 864096 w 864096"/>
                <a:gd name="connsiteY3" fmla="*/ 1512168 h 1512168"/>
                <a:gd name="connsiteX4" fmla="*/ 0 w 864096"/>
                <a:gd name="connsiteY4" fmla="*/ 1512168 h 1512168"/>
                <a:gd name="connsiteX5" fmla="*/ 185581 w 864096"/>
                <a:gd name="connsiteY5" fmla="*/ 765649 h 1512168"/>
                <a:gd name="connsiteX6" fmla="*/ 0 w 864096"/>
                <a:gd name="connsiteY6" fmla="*/ 0 h 1512168"/>
                <a:gd name="connsiteX0" fmla="*/ 0 w 864096"/>
                <a:gd name="connsiteY0" fmla="*/ 0 h 1512168"/>
                <a:gd name="connsiteX1" fmla="*/ 864096 w 864096"/>
                <a:gd name="connsiteY1" fmla="*/ 0 h 1512168"/>
                <a:gd name="connsiteX2" fmla="*/ 674328 w 864096"/>
                <a:gd name="connsiteY2" fmla="*/ 761051 h 1512168"/>
                <a:gd name="connsiteX3" fmla="*/ 864096 w 864096"/>
                <a:gd name="connsiteY3" fmla="*/ 1512168 h 1512168"/>
                <a:gd name="connsiteX4" fmla="*/ 0 w 864096"/>
                <a:gd name="connsiteY4" fmla="*/ 1512168 h 1512168"/>
                <a:gd name="connsiteX5" fmla="*/ 202027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644725 w 864096"/>
                <a:gd name="connsiteY2" fmla="*/ 761051 h 1512168"/>
                <a:gd name="connsiteX3" fmla="*/ 864096 w 864096"/>
                <a:gd name="connsiteY3" fmla="*/ 1512168 h 1512168"/>
                <a:gd name="connsiteX4" fmla="*/ 0 w 864096"/>
                <a:gd name="connsiteY4" fmla="*/ 1512168 h 1512168"/>
                <a:gd name="connsiteX5" fmla="*/ 202027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644725 w 864096"/>
                <a:gd name="connsiteY2" fmla="*/ 761051 h 1512168"/>
                <a:gd name="connsiteX3" fmla="*/ 864096 w 864096"/>
                <a:gd name="connsiteY3" fmla="*/ 1512168 h 1512168"/>
                <a:gd name="connsiteX4" fmla="*/ 0 w 864096"/>
                <a:gd name="connsiteY4" fmla="*/ 1512168 h 1512168"/>
                <a:gd name="connsiteX5" fmla="*/ 234919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615122 w 864096"/>
                <a:gd name="connsiteY2" fmla="*/ 767630 h 1512168"/>
                <a:gd name="connsiteX3" fmla="*/ 864096 w 864096"/>
                <a:gd name="connsiteY3" fmla="*/ 1512168 h 1512168"/>
                <a:gd name="connsiteX4" fmla="*/ 0 w 864096"/>
                <a:gd name="connsiteY4" fmla="*/ 1512168 h 1512168"/>
                <a:gd name="connsiteX5" fmla="*/ 234919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615122 w 864096"/>
                <a:gd name="connsiteY2" fmla="*/ 767630 h 1512168"/>
                <a:gd name="connsiteX3" fmla="*/ 864096 w 864096"/>
                <a:gd name="connsiteY3" fmla="*/ 1512168 h 1512168"/>
                <a:gd name="connsiteX4" fmla="*/ 0 w 864096"/>
                <a:gd name="connsiteY4" fmla="*/ 1512168 h 1512168"/>
                <a:gd name="connsiteX5" fmla="*/ 238208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615122 w 864096"/>
                <a:gd name="connsiteY2" fmla="*/ 757762 h 1512168"/>
                <a:gd name="connsiteX3" fmla="*/ 864096 w 864096"/>
                <a:gd name="connsiteY3" fmla="*/ 1512168 h 1512168"/>
                <a:gd name="connsiteX4" fmla="*/ 0 w 864096"/>
                <a:gd name="connsiteY4" fmla="*/ 1512168 h 1512168"/>
                <a:gd name="connsiteX5" fmla="*/ 238208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571726 w 864096"/>
                <a:gd name="connsiteY2" fmla="*/ 760862 h 1512168"/>
                <a:gd name="connsiteX3" fmla="*/ 864096 w 864096"/>
                <a:gd name="connsiteY3" fmla="*/ 1512168 h 1512168"/>
                <a:gd name="connsiteX4" fmla="*/ 0 w 864096"/>
                <a:gd name="connsiteY4" fmla="*/ 1512168 h 1512168"/>
                <a:gd name="connsiteX5" fmla="*/ 238208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571726 w 864096"/>
                <a:gd name="connsiteY2" fmla="*/ 760862 h 1512168"/>
                <a:gd name="connsiteX3" fmla="*/ 864096 w 864096"/>
                <a:gd name="connsiteY3" fmla="*/ 1512168 h 1512168"/>
                <a:gd name="connsiteX4" fmla="*/ 0 w 864096"/>
                <a:gd name="connsiteY4" fmla="*/ 1512168 h 1512168"/>
                <a:gd name="connsiteX5" fmla="*/ 297102 w 864096"/>
                <a:gd name="connsiteY5" fmla="*/ 761981 h 1512168"/>
                <a:gd name="connsiteX6" fmla="*/ 0 w 864096"/>
                <a:gd name="connsiteY6" fmla="*/ 0 h 1512168"/>
                <a:gd name="connsiteX0" fmla="*/ 0 w 864096"/>
                <a:gd name="connsiteY0" fmla="*/ 0 h 1512168"/>
                <a:gd name="connsiteX1" fmla="*/ 864096 w 864096"/>
                <a:gd name="connsiteY1" fmla="*/ 0 h 1512168"/>
                <a:gd name="connsiteX2" fmla="*/ 537629 w 864096"/>
                <a:gd name="connsiteY2" fmla="*/ 760862 h 1512168"/>
                <a:gd name="connsiteX3" fmla="*/ 864096 w 864096"/>
                <a:gd name="connsiteY3" fmla="*/ 1512168 h 1512168"/>
                <a:gd name="connsiteX4" fmla="*/ 0 w 864096"/>
                <a:gd name="connsiteY4" fmla="*/ 1512168 h 1512168"/>
                <a:gd name="connsiteX5" fmla="*/ 297102 w 864096"/>
                <a:gd name="connsiteY5" fmla="*/ 761981 h 1512168"/>
                <a:gd name="connsiteX6" fmla="*/ 0 w 864096"/>
                <a:gd name="connsiteY6" fmla="*/ 0 h 1512168"/>
                <a:gd name="connsiteX0" fmla="*/ 0 w 864096"/>
                <a:gd name="connsiteY0" fmla="*/ 0 h 1512168"/>
                <a:gd name="connsiteX1" fmla="*/ 864096 w 864096"/>
                <a:gd name="connsiteY1" fmla="*/ 0 h 1512168"/>
                <a:gd name="connsiteX2" fmla="*/ 537629 w 864096"/>
                <a:gd name="connsiteY2" fmla="*/ 760862 h 1512168"/>
                <a:gd name="connsiteX3" fmla="*/ 864096 w 864096"/>
                <a:gd name="connsiteY3" fmla="*/ 1512168 h 1512168"/>
                <a:gd name="connsiteX4" fmla="*/ 0 w 864096"/>
                <a:gd name="connsiteY4" fmla="*/ 1512168 h 1512168"/>
                <a:gd name="connsiteX5" fmla="*/ 321900 w 864096"/>
                <a:gd name="connsiteY5" fmla="*/ 758881 h 1512168"/>
                <a:gd name="connsiteX6" fmla="*/ 0 w 864096"/>
                <a:gd name="connsiteY6" fmla="*/ 0 h 1512168"/>
                <a:gd name="connsiteX0" fmla="*/ 0 w 864096"/>
                <a:gd name="connsiteY0" fmla="*/ 0 h 1512168"/>
                <a:gd name="connsiteX1" fmla="*/ 864096 w 864096"/>
                <a:gd name="connsiteY1" fmla="*/ 0 h 1512168"/>
                <a:gd name="connsiteX2" fmla="*/ 537629 w 864096"/>
                <a:gd name="connsiteY2" fmla="*/ 760862 h 1512168"/>
                <a:gd name="connsiteX3" fmla="*/ 864096 w 864096"/>
                <a:gd name="connsiteY3" fmla="*/ 1512168 h 1512168"/>
                <a:gd name="connsiteX4" fmla="*/ 0 w 864096"/>
                <a:gd name="connsiteY4" fmla="*/ 1512168 h 1512168"/>
                <a:gd name="connsiteX5" fmla="*/ 321900 w 864096"/>
                <a:gd name="connsiteY5" fmla="*/ 758881 h 1512168"/>
                <a:gd name="connsiteX6" fmla="*/ 0 w 864096"/>
                <a:gd name="connsiteY6" fmla="*/ 0 h 1512168"/>
                <a:gd name="connsiteX0" fmla="*/ 0 w 864096"/>
                <a:gd name="connsiteY0" fmla="*/ 0 h 1512168"/>
                <a:gd name="connsiteX1" fmla="*/ 864096 w 864096"/>
                <a:gd name="connsiteY1" fmla="*/ 0 h 1512168"/>
                <a:gd name="connsiteX2" fmla="*/ 537629 w 864096"/>
                <a:gd name="connsiteY2" fmla="*/ 760862 h 1512168"/>
                <a:gd name="connsiteX3" fmla="*/ 864096 w 864096"/>
                <a:gd name="connsiteY3" fmla="*/ 1512168 h 1512168"/>
                <a:gd name="connsiteX4" fmla="*/ 0 w 864096"/>
                <a:gd name="connsiteY4" fmla="*/ 1512168 h 1512168"/>
                <a:gd name="connsiteX5" fmla="*/ 334542 w 864096"/>
                <a:gd name="connsiteY5" fmla="*/ 756774 h 1512168"/>
                <a:gd name="connsiteX6" fmla="*/ 0 w 864096"/>
                <a:gd name="connsiteY6" fmla="*/ 0 h 1512168"/>
                <a:gd name="connsiteX0" fmla="*/ 0 w 864096"/>
                <a:gd name="connsiteY0" fmla="*/ 0 h 1512168"/>
                <a:gd name="connsiteX1" fmla="*/ 864096 w 864096"/>
                <a:gd name="connsiteY1" fmla="*/ 0 h 1512168"/>
                <a:gd name="connsiteX2" fmla="*/ 516560 w 864096"/>
                <a:gd name="connsiteY2" fmla="*/ 754541 h 1512168"/>
                <a:gd name="connsiteX3" fmla="*/ 864096 w 864096"/>
                <a:gd name="connsiteY3" fmla="*/ 1512168 h 1512168"/>
                <a:gd name="connsiteX4" fmla="*/ 0 w 864096"/>
                <a:gd name="connsiteY4" fmla="*/ 1512168 h 1512168"/>
                <a:gd name="connsiteX5" fmla="*/ 334542 w 864096"/>
                <a:gd name="connsiteY5" fmla="*/ 756774 h 1512168"/>
                <a:gd name="connsiteX6" fmla="*/ 0 w 864096"/>
                <a:gd name="connsiteY6" fmla="*/ 0 h 1512168"/>
                <a:gd name="connsiteX0" fmla="*/ 0 w 864096"/>
                <a:gd name="connsiteY0" fmla="*/ 0 h 1512168"/>
                <a:gd name="connsiteX1" fmla="*/ 864096 w 864096"/>
                <a:gd name="connsiteY1" fmla="*/ 0 h 1512168"/>
                <a:gd name="connsiteX2" fmla="*/ 516560 w 864096"/>
                <a:gd name="connsiteY2" fmla="*/ 754541 h 1512168"/>
                <a:gd name="connsiteX3" fmla="*/ 864096 w 864096"/>
                <a:gd name="connsiteY3" fmla="*/ 1512168 h 1512168"/>
                <a:gd name="connsiteX4" fmla="*/ 0 w 864096"/>
                <a:gd name="connsiteY4" fmla="*/ 1512168 h 1512168"/>
                <a:gd name="connsiteX5" fmla="*/ 338756 w 864096"/>
                <a:gd name="connsiteY5" fmla="*/ 756774 h 1512168"/>
                <a:gd name="connsiteX6" fmla="*/ 0 w 864096"/>
                <a:gd name="connsiteY6" fmla="*/ 0 h 151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096" h="1512168">
                  <a:moveTo>
                    <a:pt x="0" y="0"/>
                  </a:moveTo>
                  <a:lnTo>
                    <a:pt x="864096" y="0"/>
                  </a:lnTo>
                  <a:cubicBezTo>
                    <a:pt x="864030" y="251453"/>
                    <a:pt x="516626" y="503088"/>
                    <a:pt x="516560" y="754541"/>
                  </a:cubicBezTo>
                  <a:cubicBezTo>
                    <a:pt x="516626" y="1007144"/>
                    <a:pt x="864030" y="1259565"/>
                    <a:pt x="864096" y="1512168"/>
                  </a:cubicBezTo>
                  <a:lnTo>
                    <a:pt x="0" y="1512168"/>
                  </a:lnTo>
                  <a:cubicBezTo>
                    <a:pt x="398" y="1262074"/>
                    <a:pt x="338358" y="1006868"/>
                    <a:pt x="338756" y="756774"/>
                  </a:cubicBezTo>
                  <a:cubicBezTo>
                    <a:pt x="338358" y="502812"/>
                    <a:pt x="398" y="253962"/>
                    <a:pt x="0" y="0"/>
                  </a:cubicBezTo>
                  <a:close/>
                </a:path>
              </a:pathLst>
            </a:custGeom>
            <a:solidFill>
              <a:srgbClr val="4472C4"/>
            </a:solidFill>
            <a:ln w="12700" cap="flat" cmpd="sng" algn="ctr">
              <a:noFill/>
              <a:prstDash val="solid"/>
              <a:miter lim="800000"/>
            </a:ln>
            <a:effectLst/>
          </p:spPr>
          <p:txBody>
            <a:bodyPr rtlCol="0" anchor="ctr"/>
            <a:lstStyle/>
            <a:p>
              <a:pPr algn="ctr" defTabSz="914377" eaLnBrk="1" fontAlgn="auto" hangingPunct="1">
                <a:spcBef>
                  <a:spcPts val="0"/>
                </a:spcBef>
                <a:spcAft>
                  <a:spcPts val="0"/>
                </a:spcAft>
                <a:defRPr/>
              </a:pPr>
              <a:endParaRPr lang="en-IN" sz="1800" kern="0">
                <a:solidFill>
                  <a:prstClr val="white"/>
                </a:solidFill>
                <a:latin typeface="Calibri" panose="020F0502020204030204"/>
                <a:ea typeface="+mn-ea"/>
              </a:endParaRPr>
            </a:p>
          </p:txBody>
        </p:sp>
        <p:sp>
          <p:nvSpPr>
            <p:cNvPr id="96" name="Rectangle 6">
              <a:extLst>
                <a:ext uri="{FF2B5EF4-FFF2-40B4-BE49-F238E27FC236}">
                  <a16:creationId xmlns:a16="http://schemas.microsoft.com/office/drawing/2014/main" id="{74D4C647-41C3-436D-BC85-BE6A57D95D03}"/>
                </a:ext>
              </a:extLst>
            </p:cNvPr>
            <p:cNvSpPr/>
            <p:nvPr/>
          </p:nvSpPr>
          <p:spPr>
            <a:xfrm rot="18640883" flipH="1" flipV="1">
              <a:off x="6670589" y="4231972"/>
              <a:ext cx="923382" cy="1014421"/>
            </a:xfrm>
            <a:custGeom>
              <a:avLst/>
              <a:gdLst>
                <a:gd name="connsiteX0" fmla="*/ 0 w 864096"/>
                <a:gd name="connsiteY0" fmla="*/ 0 h 1512168"/>
                <a:gd name="connsiteX1" fmla="*/ 864096 w 864096"/>
                <a:gd name="connsiteY1" fmla="*/ 0 h 1512168"/>
                <a:gd name="connsiteX2" fmla="*/ 864096 w 864096"/>
                <a:gd name="connsiteY2" fmla="*/ 1512168 h 1512168"/>
                <a:gd name="connsiteX3" fmla="*/ 0 w 864096"/>
                <a:gd name="connsiteY3" fmla="*/ 1512168 h 1512168"/>
                <a:gd name="connsiteX4" fmla="*/ 0 w 864096"/>
                <a:gd name="connsiteY4" fmla="*/ 0 h 1512168"/>
                <a:gd name="connsiteX0" fmla="*/ 0 w 864096"/>
                <a:gd name="connsiteY0" fmla="*/ 0 h 1512168"/>
                <a:gd name="connsiteX1" fmla="*/ 864096 w 864096"/>
                <a:gd name="connsiteY1" fmla="*/ 0 h 1512168"/>
                <a:gd name="connsiteX2" fmla="*/ 864096 w 864096"/>
                <a:gd name="connsiteY2" fmla="*/ 1512168 h 1512168"/>
                <a:gd name="connsiteX3" fmla="*/ 0 w 864096"/>
                <a:gd name="connsiteY3" fmla="*/ 1512168 h 1512168"/>
                <a:gd name="connsiteX4" fmla="*/ 1195 w 864096"/>
                <a:gd name="connsiteY4" fmla="*/ 761886 h 1512168"/>
                <a:gd name="connsiteX5" fmla="*/ 0 w 864096"/>
                <a:gd name="connsiteY5" fmla="*/ 0 h 1512168"/>
                <a:gd name="connsiteX0" fmla="*/ 0 w 864096"/>
                <a:gd name="connsiteY0" fmla="*/ 0 h 1512168"/>
                <a:gd name="connsiteX1" fmla="*/ 864096 w 864096"/>
                <a:gd name="connsiteY1" fmla="*/ 0 h 1512168"/>
                <a:gd name="connsiteX2" fmla="*/ 864096 w 864096"/>
                <a:gd name="connsiteY2" fmla="*/ 1512168 h 1512168"/>
                <a:gd name="connsiteX3" fmla="*/ 0 w 864096"/>
                <a:gd name="connsiteY3" fmla="*/ 1512168 h 1512168"/>
                <a:gd name="connsiteX4" fmla="*/ 147951 w 864096"/>
                <a:gd name="connsiteY4" fmla="*/ 765649 h 1512168"/>
                <a:gd name="connsiteX5" fmla="*/ 0 w 864096"/>
                <a:gd name="connsiteY5" fmla="*/ 0 h 1512168"/>
                <a:gd name="connsiteX0" fmla="*/ 0 w 864096"/>
                <a:gd name="connsiteY0" fmla="*/ 0 h 1512168"/>
                <a:gd name="connsiteX1" fmla="*/ 864096 w 864096"/>
                <a:gd name="connsiteY1" fmla="*/ 0 h 1512168"/>
                <a:gd name="connsiteX2" fmla="*/ 678528 w 864096"/>
                <a:gd name="connsiteY2" fmla="*/ 769412 h 1512168"/>
                <a:gd name="connsiteX3" fmla="*/ 864096 w 864096"/>
                <a:gd name="connsiteY3" fmla="*/ 1512168 h 1512168"/>
                <a:gd name="connsiteX4" fmla="*/ 0 w 864096"/>
                <a:gd name="connsiteY4" fmla="*/ 1512168 h 1512168"/>
                <a:gd name="connsiteX5" fmla="*/ 147951 w 864096"/>
                <a:gd name="connsiteY5" fmla="*/ 765649 h 1512168"/>
                <a:gd name="connsiteX6" fmla="*/ 0 w 864096"/>
                <a:gd name="connsiteY6" fmla="*/ 0 h 1512168"/>
                <a:gd name="connsiteX0" fmla="*/ 0 w 864096"/>
                <a:gd name="connsiteY0" fmla="*/ 0 h 1512168"/>
                <a:gd name="connsiteX1" fmla="*/ 864096 w 864096"/>
                <a:gd name="connsiteY1" fmla="*/ 0 h 1512168"/>
                <a:gd name="connsiteX2" fmla="*/ 678528 w 864096"/>
                <a:gd name="connsiteY2" fmla="*/ 769412 h 1512168"/>
                <a:gd name="connsiteX3" fmla="*/ 864096 w 864096"/>
                <a:gd name="connsiteY3" fmla="*/ 1512168 h 1512168"/>
                <a:gd name="connsiteX4" fmla="*/ 0 w 864096"/>
                <a:gd name="connsiteY4" fmla="*/ 1512168 h 1512168"/>
                <a:gd name="connsiteX5" fmla="*/ 185581 w 864096"/>
                <a:gd name="connsiteY5" fmla="*/ 765649 h 1512168"/>
                <a:gd name="connsiteX6" fmla="*/ 0 w 864096"/>
                <a:gd name="connsiteY6" fmla="*/ 0 h 1512168"/>
                <a:gd name="connsiteX0" fmla="*/ 0 w 864096"/>
                <a:gd name="connsiteY0" fmla="*/ 0 h 1512168"/>
                <a:gd name="connsiteX1" fmla="*/ 864096 w 864096"/>
                <a:gd name="connsiteY1" fmla="*/ 0 h 1512168"/>
                <a:gd name="connsiteX2" fmla="*/ 678528 w 864096"/>
                <a:gd name="connsiteY2" fmla="*/ 769412 h 1512168"/>
                <a:gd name="connsiteX3" fmla="*/ 864096 w 864096"/>
                <a:gd name="connsiteY3" fmla="*/ 1512168 h 1512168"/>
                <a:gd name="connsiteX4" fmla="*/ 0 w 864096"/>
                <a:gd name="connsiteY4" fmla="*/ 1512168 h 1512168"/>
                <a:gd name="connsiteX5" fmla="*/ 185581 w 864096"/>
                <a:gd name="connsiteY5" fmla="*/ 765649 h 1512168"/>
                <a:gd name="connsiteX6" fmla="*/ 0 w 864096"/>
                <a:gd name="connsiteY6" fmla="*/ 0 h 1512168"/>
                <a:gd name="connsiteX0" fmla="*/ 0 w 972108"/>
                <a:gd name="connsiteY0" fmla="*/ 0 h 1512168"/>
                <a:gd name="connsiteX1" fmla="*/ 864096 w 972108"/>
                <a:gd name="connsiteY1" fmla="*/ 0 h 1512168"/>
                <a:gd name="connsiteX2" fmla="*/ 864096 w 972108"/>
                <a:gd name="connsiteY2" fmla="*/ 1512168 h 1512168"/>
                <a:gd name="connsiteX3" fmla="*/ 0 w 972108"/>
                <a:gd name="connsiteY3" fmla="*/ 1512168 h 1512168"/>
                <a:gd name="connsiteX4" fmla="*/ 185581 w 972108"/>
                <a:gd name="connsiteY4" fmla="*/ 765649 h 1512168"/>
                <a:gd name="connsiteX5" fmla="*/ 0 w 972108"/>
                <a:gd name="connsiteY5" fmla="*/ 0 h 1512168"/>
                <a:gd name="connsiteX0" fmla="*/ 0 w 864096"/>
                <a:gd name="connsiteY0" fmla="*/ 0 h 1512168"/>
                <a:gd name="connsiteX1" fmla="*/ 864096 w 864096"/>
                <a:gd name="connsiteY1" fmla="*/ 0 h 1512168"/>
                <a:gd name="connsiteX2" fmla="*/ 864096 w 864096"/>
                <a:gd name="connsiteY2" fmla="*/ 1512168 h 1512168"/>
                <a:gd name="connsiteX3" fmla="*/ 0 w 864096"/>
                <a:gd name="connsiteY3" fmla="*/ 1512168 h 1512168"/>
                <a:gd name="connsiteX4" fmla="*/ 185581 w 864096"/>
                <a:gd name="connsiteY4" fmla="*/ 765649 h 1512168"/>
                <a:gd name="connsiteX5" fmla="*/ 0 w 864096"/>
                <a:gd name="connsiteY5" fmla="*/ 0 h 1512168"/>
                <a:gd name="connsiteX0" fmla="*/ 0 w 864096"/>
                <a:gd name="connsiteY0" fmla="*/ 0 h 1512168"/>
                <a:gd name="connsiteX1" fmla="*/ 864096 w 864096"/>
                <a:gd name="connsiteY1" fmla="*/ 0 h 1512168"/>
                <a:gd name="connsiteX2" fmla="*/ 863899 w 864096"/>
                <a:gd name="connsiteY2" fmla="*/ 754360 h 1512168"/>
                <a:gd name="connsiteX3" fmla="*/ 864096 w 864096"/>
                <a:gd name="connsiteY3" fmla="*/ 1512168 h 1512168"/>
                <a:gd name="connsiteX4" fmla="*/ 0 w 864096"/>
                <a:gd name="connsiteY4" fmla="*/ 1512168 h 1512168"/>
                <a:gd name="connsiteX5" fmla="*/ 185581 w 864096"/>
                <a:gd name="connsiteY5" fmla="*/ 765649 h 1512168"/>
                <a:gd name="connsiteX6" fmla="*/ 0 w 864096"/>
                <a:gd name="connsiteY6" fmla="*/ 0 h 1512168"/>
                <a:gd name="connsiteX0" fmla="*/ 0 w 864096"/>
                <a:gd name="connsiteY0" fmla="*/ 0 h 1512168"/>
                <a:gd name="connsiteX1" fmla="*/ 864096 w 864096"/>
                <a:gd name="connsiteY1" fmla="*/ 0 h 1512168"/>
                <a:gd name="connsiteX2" fmla="*/ 674328 w 864096"/>
                <a:gd name="connsiteY2" fmla="*/ 761051 h 1512168"/>
                <a:gd name="connsiteX3" fmla="*/ 864096 w 864096"/>
                <a:gd name="connsiteY3" fmla="*/ 1512168 h 1512168"/>
                <a:gd name="connsiteX4" fmla="*/ 0 w 864096"/>
                <a:gd name="connsiteY4" fmla="*/ 1512168 h 1512168"/>
                <a:gd name="connsiteX5" fmla="*/ 185581 w 864096"/>
                <a:gd name="connsiteY5" fmla="*/ 765649 h 1512168"/>
                <a:gd name="connsiteX6" fmla="*/ 0 w 864096"/>
                <a:gd name="connsiteY6" fmla="*/ 0 h 1512168"/>
                <a:gd name="connsiteX0" fmla="*/ 0 w 864096"/>
                <a:gd name="connsiteY0" fmla="*/ 0 h 1512168"/>
                <a:gd name="connsiteX1" fmla="*/ 864096 w 864096"/>
                <a:gd name="connsiteY1" fmla="*/ 0 h 1512168"/>
                <a:gd name="connsiteX2" fmla="*/ 674328 w 864096"/>
                <a:gd name="connsiteY2" fmla="*/ 761051 h 1512168"/>
                <a:gd name="connsiteX3" fmla="*/ 864096 w 864096"/>
                <a:gd name="connsiteY3" fmla="*/ 1512168 h 1512168"/>
                <a:gd name="connsiteX4" fmla="*/ 0 w 864096"/>
                <a:gd name="connsiteY4" fmla="*/ 1512168 h 1512168"/>
                <a:gd name="connsiteX5" fmla="*/ 202027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644725 w 864096"/>
                <a:gd name="connsiteY2" fmla="*/ 761051 h 1512168"/>
                <a:gd name="connsiteX3" fmla="*/ 864096 w 864096"/>
                <a:gd name="connsiteY3" fmla="*/ 1512168 h 1512168"/>
                <a:gd name="connsiteX4" fmla="*/ 0 w 864096"/>
                <a:gd name="connsiteY4" fmla="*/ 1512168 h 1512168"/>
                <a:gd name="connsiteX5" fmla="*/ 202027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644725 w 864096"/>
                <a:gd name="connsiteY2" fmla="*/ 761051 h 1512168"/>
                <a:gd name="connsiteX3" fmla="*/ 864096 w 864096"/>
                <a:gd name="connsiteY3" fmla="*/ 1512168 h 1512168"/>
                <a:gd name="connsiteX4" fmla="*/ 0 w 864096"/>
                <a:gd name="connsiteY4" fmla="*/ 1512168 h 1512168"/>
                <a:gd name="connsiteX5" fmla="*/ 234919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615122 w 864096"/>
                <a:gd name="connsiteY2" fmla="*/ 767630 h 1512168"/>
                <a:gd name="connsiteX3" fmla="*/ 864096 w 864096"/>
                <a:gd name="connsiteY3" fmla="*/ 1512168 h 1512168"/>
                <a:gd name="connsiteX4" fmla="*/ 0 w 864096"/>
                <a:gd name="connsiteY4" fmla="*/ 1512168 h 1512168"/>
                <a:gd name="connsiteX5" fmla="*/ 234919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615122 w 864096"/>
                <a:gd name="connsiteY2" fmla="*/ 767630 h 1512168"/>
                <a:gd name="connsiteX3" fmla="*/ 864096 w 864096"/>
                <a:gd name="connsiteY3" fmla="*/ 1512168 h 1512168"/>
                <a:gd name="connsiteX4" fmla="*/ 0 w 864096"/>
                <a:gd name="connsiteY4" fmla="*/ 1512168 h 1512168"/>
                <a:gd name="connsiteX5" fmla="*/ 238208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615122 w 864096"/>
                <a:gd name="connsiteY2" fmla="*/ 757762 h 1512168"/>
                <a:gd name="connsiteX3" fmla="*/ 864096 w 864096"/>
                <a:gd name="connsiteY3" fmla="*/ 1512168 h 1512168"/>
                <a:gd name="connsiteX4" fmla="*/ 0 w 864096"/>
                <a:gd name="connsiteY4" fmla="*/ 1512168 h 1512168"/>
                <a:gd name="connsiteX5" fmla="*/ 238208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571726 w 864096"/>
                <a:gd name="connsiteY2" fmla="*/ 760862 h 1512168"/>
                <a:gd name="connsiteX3" fmla="*/ 864096 w 864096"/>
                <a:gd name="connsiteY3" fmla="*/ 1512168 h 1512168"/>
                <a:gd name="connsiteX4" fmla="*/ 0 w 864096"/>
                <a:gd name="connsiteY4" fmla="*/ 1512168 h 1512168"/>
                <a:gd name="connsiteX5" fmla="*/ 238208 w 864096"/>
                <a:gd name="connsiteY5" fmla="*/ 755781 h 1512168"/>
                <a:gd name="connsiteX6" fmla="*/ 0 w 864096"/>
                <a:gd name="connsiteY6" fmla="*/ 0 h 1512168"/>
                <a:gd name="connsiteX0" fmla="*/ 0 w 864096"/>
                <a:gd name="connsiteY0" fmla="*/ 0 h 1512168"/>
                <a:gd name="connsiteX1" fmla="*/ 864096 w 864096"/>
                <a:gd name="connsiteY1" fmla="*/ 0 h 1512168"/>
                <a:gd name="connsiteX2" fmla="*/ 571726 w 864096"/>
                <a:gd name="connsiteY2" fmla="*/ 760862 h 1512168"/>
                <a:gd name="connsiteX3" fmla="*/ 864096 w 864096"/>
                <a:gd name="connsiteY3" fmla="*/ 1512168 h 1512168"/>
                <a:gd name="connsiteX4" fmla="*/ 0 w 864096"/>
                <a:gd name="connsiteY4" fmla="*/ 1512168 h 1512168"/>
                <a:gd name="connsiteX5" fmla="*/ 297102 w 864096"/>
                <a:gd name="connsiteY5" fmla="*/ 761981 h 1512168"/>
                <a:gd name="connsiteX6" fmla="*/ 0 w 864096"/>
                <a:gd name="connsiteY6" fmla="*/ 0 h 1512168"/>
                <a:gd name="connsiteX0" fmla="*/ 0 w 864096"/>
                <a:gd name="connsiteY0" fmla="*/ 0 h 1512168"/>
                <a:gd name="connsiteX1" fmla="*/ 864096 w 864096"/>
                <a:gd name="connsiteY1" fmla="*/ 0 h 1512168"/>
                <a:gd name="connsiteX2" fmla="*/ 537629 w 864096"/>
                <a:gd name="connsiteY2" fmla="*/ 760862 h 1512168"/>
                <a:gd name="connsiteX3" fmla="*/ 864096 w 864096"/>
                <a:gd name="connsiteY3" fmla="*/ 1512168 h 1512168"/>
                <a:gd name="connsiteX4" fmla="*/ 0 w 864096"/>
                <a:gd name="connsiteY4" fmla="*/ 1512168 h 1512168"/>
                <a:gd name="connsiteX5" fmla="*/ 297102 w 864096"/>
                <a:gd name="connsiteY5" fmla="*/ 761981 h 1512168"/>
                <a:gd name="connsiteX6" fmla="*/ 0 w 864096"/>
                <a:gd name="connsiteY6" fmla="*/ 0 h 1512168"/>
                <a:gd name="connsiteX0" fmla="*/ 0 w 864096"/>
                <a:gd name="connsiteY0" fmla="*/ 0 h 1512168"/>
                <a:gd name="connsiteX1" fmla="*/ 864096 w 864096"/>
                <a:gd name="connsiteY1" fmla="*/ 0 h 1512168"/>
                <a:gd name="connsiteX2" fmla="*/ 537629 w 864096"/>
                <a:gd name="connsiteY2" fmla="*/ 760862 h 1512168"/>
                <a:gd name="connsiteX3" fmla="*/ 864096 w 864096"/>
                <a:gd name="connsiteY3" fmla="*/ 1512168 h 1512168"/>
                <a:gd name="connsiteX4" fmla="*/ 0 w 864096"/>
                <a:gd name="connsiteY4" fmla="*/ 1512168 h 1512168"/>
                <a:gd name="connsiteX5" fmla="*/ 321900 w 864096"/>
                <a:gd name="connsiteY5" fmla="*/ 758881 h 1512168"/>
                <a:gd name="connsiteX6" fmla="*/ 0 w 864096"/>
                <a:gd name="connsiteY6" fmla="*/ 0 h 1512168"/>
                <a:gd name="connsiteX0" fmla="*/ 0 w 864096"/>
                <a:gd name="connsiteY0" fmla="*/ 0 h 1512168"/>
                <a:gd name="connsiteX1" fmla="*/ 864096 w 864096"/>
                <a:gd name="connsiteY1" fmla="*/ 0 h 1512168"/>
                <a:gd name="connsiteX2" fmla="*/ 537629 w 864096"/>
                <a:gd name="connsiteY2" fmla="*/ 760862 h 1512168"/>
                <a:gd name="connsiteX3" fmla="*/ 864096 w 864096"/>
                <a:gd name="connsiteY3" fmla="*/ 1512168 h 1512168"/>
                <a:gd name="connsiteX4" fmla="*/ 0 w 864096"/>
                <a:gd name="connsiteY4" fmla="*/ 1512168 h 1512168"/>
                <a:gd name="connsiteX5" fmla="*/ 321900 w 864096"/>
                <a:gd name="connsiteY5" fmla="*/ 758881 h 1512168"/>
                <a:gd name="connsiteX6" fmla="*/ 0 w 864096"/>
                <a:gd name="connsiteY6" fmla="*/ 0 h 1512168"/>
                <a:gd name="connsiteX0" fmla="*/ 0 w 864096"/>
                <a:gd name="connsiteY0" fmla="*/ 0 h 1512168"/>
                <a:gd name="connsiteX1" fmla="*/ 864096 w 864096"/>
                <a:gd name="connsiteY1" fmla="*/ 0 h 1512168"/>
                <a:gd name="connsiteX2" fmla="*/ 537629 w 864096"/>
                <a:gd name="connsiteY2" fmla="*/ 760862 h 1512168"/>
                <a:gd name="connsiteX3" fmla="*/ 864096 w 864096"/>
                <a:gd name="connsiteY3" fmla="*/ 1512168 h 1512168"/>
                <a:gd name="connsiteX4" fmla="*/ 0 w 864096"/>
                <a:gd name="connsiteY4" fmla="*/ 1512168 h 1512168"/>
                <a:gd name="connsiteX5" fmla="*/ 334542 w 864096"/>
                <a:gd name="connsiteY5" fmla="*/ 756774 h 1512168"/>
                <a:gd name="connsiteX6" fmla="*/ 0 w 864096"/>
                <a:gd name="connsiteY6" fmla="*/ 0 h 1512168"/>
                <a:gd name="connsiteX0" fmla="*/ 0 w 864096"/>
                <a:gd name="connsiteY0" fmla="*/ 0 h 1512168"/>
                <a:gd name="connsiteX1" fmla="*/ 864096 w 864096"/>
                <a:gd name="connsiteY1" fmla="*/ 0 h 1512168"/>
                <a:gd name="connsiteX2" fmla="*/ 516560 w 864096"/>
                <a:gd name="connsiteY2" fmla="*/ 754541 h 1512168"/>
                <a:gd name="connsiteX3" fmla="*/ 864096 w 864096"/>
                <a:gd name="connsiteY3" fmla="*/ 1512168 h 1512168"/>
                <a:gd name="connsiteX4" fmla="*/ 0 w 864096"/>
                <a:gd name="connsiteY4" fmla="*/ 1512168 h 1512168"/>
                <a:gd name="connsiteX5" fmla="*/ 334542 w 864096"/>
                <a:gd name="connsiteY5" fmla="*/ 756774 h 1512168"/>
                <a:gd name="connsiteX6" fmla="*/ 0 w 864096"/>
                <a:gd name="connsiteY6" fmla="*/ 0 h 1512168"/>
                <a:gd name="connsiteX0" fmla="*/ 0 w 864096"/>
                <a:gd name="connsiteY0" fmla="*/ 0 h 1512168"/>
                <a:gd name="connsiteX1" fmla="*/ 864096 w 864096"/>
                <a:gd name="connsiteY1" fmla="*/ 0 h 1512168"/>
                <a:gd name="connsiteX2" fmla="*/ 516560 w 864096"/>
                <a:gd name="connsiteY2" fmla="*/ 754541 h 1512168"/>
                <a:gd name="connsiteX3" fmla="*/ 864096 w 864096"/>
                <a:gd name="connsiteY3" fmla="*/ 1512168 h 1512168"/>
                <a:gd name="connsiteX4" fmla="*/ 0 w 864096"/>
                <a:gd name="connsiteY4" fmla="*/ 1512168 h 1512168"/>
                <a:gd name="connsiteX5" fmla="*/ 338756 w 864096"/>
                <a:gd name="connsiteY5" fmla="*/ 756774 h 1512168"/>
                <a:gd name="connsiteX6" fmla="*/ 0 w 864096"/>
                <a:gd name="connsiteY6" fmla="*/ 0 h 151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096" h="1512168">
                  <a:moveTo>
                    <a:pt x="0" y="0"/>
                  </a:moveTo>
                  <a:lnTo>
                    <a:pt x="864096" y="0"/>
                  </a:lnTo>
                  <a:cubicBezTo>
                    <a:pt x="864030" y="251453"/>
                    <a:pt x="516626" y="503088"/>
                    <a:pt x="516560" y="754541"/>
                  </a:cubicBezTo>
                  <a:cubicBezTo>
                    <a:pt x="516626" y="1007144"/>
                    <a:pt x="864030" y="1259565"/>
                    <a:pt x="864096" y="1512168"/>
                  </a:cubicBezTo>
                  <a:lnTo>
                    <a:pt x="0" y="1512168"/>
                  </a:lnTo>
                  <a:cubicBezTo>
                    <a:pt x="398" y="1262074"/>
                    <a:pt x="338358" y="1006868"/>
                    <a:pt x="338756" y="756774"/>
                  </a:cubicBezTo>
                  <a:cubicBezTo>
                    <a:pt x="338358" y="502812"/>
                    <a:pt x="398" y="253962"/>
                    <a:pt x="0" y="0"/>
                  </a:cubicBezTo>
                  <a:close/>
                </a:path>
              </a:pathLst>
            </a:custGeom>
            <a:solidFill>
              <a:srgbClr val="70AD47">
                <a:lumMod val="75000"/>
              </a:srgbClr>
            </a:solidFill>
            <a:ln w="12700" cap="flat" cmpd="sng" algn="ctr">
              <a:noFill/>
              <a:prstDash val="solid"/>
              <a:miter lim="800000"/>
            </a:ln>
            <a:effectLst/>
          </p:spPr>
          <p:txBody>
            <a:bodyPr rtlCol="0" anchor="ctr"/>
            <a:lstStyle/>
            <a:p>
              <a:pPr algn="ctr" defTabSz="914377" eaLnBrk="1" fontAlgn="auto" hangingPunct="1">
                <a:spcBef>
                  <a:spcPts val="0"/>
                </a:spcBef>
                <a:spcAft>
                  <a:spcPts val="0"/>
                </a:spcAft>
                <a:defRPr/>
              </a:pPr>
              <a:endParaRPr lang="en-IN" sz="1800" kern="0">
                <a:solidFill>
                  <a:prstClr val="white"/>
                </a:solidFill>
                <a:latin typeface="Calibri" panose="020F0502020204030204"/>
                <a:ea typeface="+mn-ea"/>
              </a:endParaRPr>
            </a:p>
          </p:txBody>
        </p:sp>
        <p:sp>
          <p:nvSpPr>
            <p:cNvPr id="97" name="Oval 96">
              <a:extLst>
                <a:ext uri="{FF2B5EF4-FFF2-40B4-BE49-F238E27FC236}">
                  <a16:creationId xmlns:a16="http://schemas.microsoft.com/office/drawing/2014/main" id="{1F097D38-683C-4C92-BD4D-2102CDC4B162}"/>
                </a:ext>
              </a:extLst>
            </p:cNvPr>
            <p:cNvSpPr/>
            <p:nvPr/>
          </p:nvSpPr>
          <p:spPr>
            <a:xfrm rot="10800000" flipH="1" flipV="1">
              <a:off x="7705849" y="3181269"/>
              <a:ext cx="1122891" cy="1122892"/>
            </a:xfrm>
            <a:prstGeom prst="ellipse">
              <a:avLst/>
            </a:prstGeom>
            <a:solidFill>
              <a:srgbClr val="4472C4"/>
            </a:solidFill>
            <a:ln w="12700" cap="flat" cmpd="sng" algn="ctr">
              <a:noFill/>
              <a:prstDash val="solid"/>
              <a:miter lim="800000"/>
            </a:ln>
            <a:effectLst/>
          </p:spPr>
          <p:txBody>
            <a:bodyPr rtlCol="0" anchor="ctr"/>
            <a:lstStyle/>
            <a:p>
              <a:pPr algn="ctr" defTabSz="914377" eaLnBrk="1" fontAlgn="auto" hangingPunct="1">
                <a:spcBef>
                  <a:spcPts val="0"/>
                </a:spcBef>
                <a:spcAft>
                  <a:spcPts val="0"/>
                </a:spcAft>
                <a:defRPr/>
              </a:pPr>
              <a:endParaRPr lang="en-IN" sz="1800" kern="0">
                <a:solidFill>
                  <a:prstClr val="white"/>
                </a:solidFill>
                <a:latin typeface="Calibri" panose="020F0502020204030204"/>
                <a:ea typeface="+mn-ea"/>
              </a:endParaRPr>
            </a:p>
          </p:txBody>
        </p:sp>
        <p:sp>
          <p:nvSpPr>
            <p:cNvPr id="98" name="Oval 97">
              <a:extLst>
                <a:ext uri="{FF2B5EF4-FFF2-40B4-BE49-F238E27FC236}">
                  <a16:creationId xmlns:a16="http://schemas.microsoft.com/office/drawing/2014/main" id="{921D3A13-5B6B-4068-A52D-B203698352C4}"/>
                </a:ext>
              </a:extLst>
            </p:cNvPr>
            <p:cNvSpPr/>
            <p:nvPr/>
          </p:nvSpPr>
          <p:spPr>
            <a:xfrm rot="10800000" flipH="1" flipV="1">
              <a:off x="7135522" y="4651210"/>
              <a:ext cx="1122891" cy="1122892"/>
            </a:xfrm>
            <a:prstGeom prst="ellipse">
              <a:avLst/>
            </a:prstGeom>
            <a:solidFill>
              <a:srgbClr val="70AD47">
                <a:lumMod val="75000"/>
              </a:srgbClr>
            </a:solidFill>
            <a:ln w="12700" cap="flat" cmpd="sng" algn="ctr">
              <a:noFill/>
              <a:prstDash val="solid"/>
              <a:miter lim="800000"/>
            </a:ln>
            <a:effectLst/>
          </p:spPr>
          <p:txBody>
            <a:bodyPr rtlCol="0" anchor="ctr"/>
            <a:lstStyle/>
            <a:p>
              <a:pPr algn="ctr" defTabSz="914377" eaLnBrk="1" fontAlgn="auto" hangingPunct="1">
                <a:spcBef>
                  <a:spcPts val="0"/>
                </a:spcBef>
                <a:spcAft>
                  <a:spcPts val="0"/>
                </a:spcAft>
                <a:defRPr/>
              </a:pPr>
              <a:endParaRPr lang="en-IN" sz="1800" kern="0">
                <a:solidFill>
                  <a:prstClr val="white"/>
                </a:solidFill>
                <a:latin typeface="Calibri" panose="020F0502020204030204"/>
                <a:ea typeface="+mn-ea"/>
              </a:endParaRPr>
            </a:p>
          </p:txBody>
        </p:sp>
        <p:sp>
          <p:nvSpPr>
            <p:cNvPr id="99" name="Oval 98">
              <a:extLst>
                <a:ext uri="{FF2B5EF4-FFF2-40B4-BE49-F238E27FC236}">
                  <a16:creationId xmlns:a16="http://schemas.microsoft.com/office/drawing/2014/main" id="{C1F09CC4-6046-4B2E-BCE7-5F0ACFB5A28C}"/>
                </a:ext>
              </a:extLst>
            </p:cNvPr>
            <p:cNvSpPr/>
            <p:nvPr/>
          </p:nvSpPr>
          <p:spPr>
            <a:xfrm rot="10800000" flipH="1" flipV="1">
              <a:off x="7831649" y="3307061"/>
              <a:ext cx="871306" cy="871307"/>
            </a:xfrm>
            <a:prstGeom prst="ellipse">
              <a:avLst/>
            </a:prstGeom>
            <a:solidFill>
              <a:sysClr val="window" lastClr="FFFFFF"/>
            </a:solidFill>
            <a:ln w="12700" cap="flat" cmpd="sng" algn="ctr">
              <a:noFill/>
              <a:prstDash val="solid"/>
              <a:miter lim="800000"/>
            </a:ln>
            <a:effectLst>
              <a:outerShdw blurRad="114300" dist="114300" dir="4800000" algn="tl" rotWithShape="0">
                <a:prstClr val="black">
                  <a:alpha val="29000"/>
                </a:prstClr>
              </a:outerShdw>
            </a:effectLst>
          </p:spPr>
          <p:txBody>
            <a:bodyPr rtlCol="0" anchor="ctr"/>
            <a:lstStyle/>
            <a:p>
              <a:pPr algn="ctr" defTabSz="914377" eaLnBrk="1" fontAlgn="auto" hangingPunct="1">
                <a:spcBef>
                  <a:spcPts val="0"/>
                </a:spcBef>
                <a:spcAft>
                  <a:spcPts val="0"/>
                </a:spcAft>
                <a:defRPr/>
              </a:pPr>
              <a:endParaRPr lang="en-IN" sz="1800" kern="0">
                <a:solidFill>
                  <a:prstClr val="white"/>
                </a:solidFill>
                <a:latin typeface="Calibri" panose="020F0502020204030204"/>
                <a:ea typeface="+mn-ea"/>
              </a:endParaRPr>
            </a:p>
          </p:txBody>
        </p:sp>
        <p:sp>
          <p:nvSpPr>
            <p:cNvPr id="100" name="Oval 99">
              <a:extLst>
                <a:ext uri="{FF2B5EF4-FFF2-40B4-BE49-F238E27FC236}">
                  <a16:creationId xmlns:a16="http://schemas.microsoft.com/office/drawing/2014/main" id="{5E7654B1-5EB4-4533-946A-CFBFA8756AB7}"/>
                </a:ext>
              </a:extLst>
            </p:cNvPr>
            <p:cNvSpPr/>
            <p:nvPr/>
          </p:nvSpPr>
          <p:spPr>
            <a:xfrm rot="10800000" flipH="1" flipV="1">
              <a:off x="7261322" y="4777002"/>
              <a:ext cx="871306" cy="871307"/>
            </a:xfrm>
            <a:prstGeom prst="ellipse">
              <a:avLst/>
            </a:prstGeom>
            <a:solidFill>
              <a:sysClr val="window" lastClr="FFFFFF"/>
            </a:solidFill>
            <a:ln w="12700" cap="flat" cmpd="sng" algn="ctr">
              <a:noFill/>
              <a:prstDash val="solid"/>
              <a:miter lim="800000"/>
            </a:ln>
            <a:effectLst>
              <a:outerShdw blurRad="114300" dist="114300" dir="4800000" algn="tl" rotWithShape="0">
                <a:prstClr val="black">
                  <a:alpha val="29000"/>
                </a:prstClr>
              </a:outerShdw>
            </a:effectLst>
          </p:spPr>
          <p:txBody>
            <a:bodyPr rtlCol="0" anchor="ctr"/>
            <a:lstStyle/>
            <a:p>
              <a:pPr algn="ctr" defTabSz="914377" eaLnBrk="1" fontAlgn="auto" hangingPunct="1">
                <a:spcBef>
                  <a:spcPts val="0"/>
                </a:spcBef>
                <a:spcAft>
                  <a:spcPts val="0"/>
                </a:spcAft>
                <a:defRPr/>
              </a:pPr>
              <a:endParaRPr lang="en-IN" sz="1800" kern="0">
                <a:solidFill>
                  <a:prstClr val="white"/>
                </a:solidFill>
                <a:latin typeface="Calibri" panose="020F0502020204030204"/>
                <a:ea typeface="+mn-ea"/>
              </a:endParaRPr>
            </a:p>
          </p:txBody>
        </p:sp>
        <p:sp>
          <p:nvSpPr>
            <p:cNvPr id="101" name="Oval 100">
              <a:extLst>
                <a:ext uri="{FF2B5EF4-FFF2-40B4-BE49-F238E27FC236}">
                  <a16:creationId xmlns:a16="http://schemas.microsoft.com/office/drawing/2014/main" id="{47997EF9-1C08-4FD9-B456-B3C7CFAA276E}"/>
                </a:ext>
              </a:extLst>
            </p:cNvPr>
            <p:cNvSpPr/>
            <p:nvPr/>
          </p:nvSpPr>
          <p:spPr>
            <a:xfrm>
              <a:off x="4896562" y="2537578"/>
              <a:ext cx="2410272" cy="2410272"/>
            </a:xfrm>
            <a:prstGeom prst="ellipse">
              <a:avLst/>
            </a:prstGeom>
            <a:solidFill>
              <a:sysClr val="windowText" lastClr="000000">
                <a:lumMod val="65000"/>
                <a:lumOff val="35000"/>
              </a:sysClr>
            </a:solidFill>
            <a:ln w="12700" cap="flat" cmpd="sng" algn="ctr">
              <a:noFill/>
              <a:prstDash val="solid"/>
              <a:miter lim="800000"/>
            </a:ln>
            <a:effectLst/>
          </p:spPr>
          <p:txBody>
            <a:bodyPr rtlCol="0" anchor="ctr"/>
            <a:lstStyle/>
            <a:p>
              <a:pPr algn="ctr" defTabSz="914377" eaLnBrk="1" fontAlgn="auto" hangingPunct="1">
                <a:spcBef>
                  <a:spcPts val="0"/>
                </a:spcBef>
                <a:spcAft>
                  <a:spcPts val="0"/>
                </a:spcAft>
                <a:defRPr/>
              </a:pPr>
              <a:endParaRPr lang="en-IN" sz="1800" kern="0">
                <a:solidFill>
                  <a:prstClr val="white"/>
                </a:solidFill>
                <a:latin typeface="Calibri" panose="020F0502020204030204"/>
                <a:ea typeface="+mn-ea"/>
              </a:endParaRPr>
            </a:p>
          </p:txBody>
        </p:sp>
        <p:sp>
          <p:nvSpPr>
            <p:cNvPr id="102" name="Oval 101">
              <a:extLst>
                <a:ext uri="{FF2B5EF4-FFF2-40B4-BE49-F238E27FC236}">
                  <a16:creationId xmlns:a16="http://schemas.microsoft.com/office/drawing/2014/main" id="{87DC19FB-80B4-4F74-8AB9-87E1C190F681}"/>
                </a:ext>
              </a:extLst>
            </p:cNvPr>
            <p:cNvSpPr/>
            <p:nvPr/>
          </p:nvSpPr>
          <p:spPr>
            <a:xfrm>
              <a:off x="5028867" y="2669883"/>
              <a:ext cx="2145663" cy="2145663"/>
            </a:xfrm>
            <a:prstGeom prst="ellipse">
              <a:avLst/>
            </a:prstGeom>
            <a:solidFill>
              <a:sysClr val="window" lastClr="FFFFFF"/>
            </a:solidFill>
            <a:ln w="12700" cap="flat" cmpd="sng" algn="ctr">
              <a:noFill/>
              <a:prstDash val="solid"/>
              <a:miter lim="800000"/>
            </a:ln>
            <a:effectLst>
              <a:outerShdw blurRad="114300" dist="114300" dir="4800000" algn="tl" rotWithShape="0">
                <a:prstClr val="black">
                  <a:alpha val="29000"/>
                </a:prstClr>
              </a:outerShdw>
            </a:effectLst>
          </p:spPr>
          <p:txBody>
            <a:bodyPr rtlCol="0" anchor="ctr"/>
            <a:lstStyle/>
            <a:p>
              <a:pPr algn="ctr" defTabSz="914377" eaLnBrk="1" fontAlgn="auto" hangingPunct="1">
                <a:spcBef>
                  <a:spcPts val="0"/>
                </a:spcBef>
                <a:spcAft>
                  <a:spcPts val="0"/>
                </a:spcAft>
                <a:defRPr/>
              </a:pPr>
              <a:endParaRPr lang="en-IN" sz="1800" kern="0">
                <a:solidFill>
                  <a:prstClr val="white"/>
                </a:solidFill>
                <a:latin typeface="Calibri" panose="020F0502020204030204"/>
                <a:ea typeface="+mn-ea"/>
              </a:endParaRPr>
            </a:p>
          </p:txBody>
        </p:sp>
      </p:grpSp>
      <p:pic>
        <p:nvPicPr>
          <p:cNvPr id="103" name="Picture 10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6379" y="3458410"/>
            <a:ext cx="737844" cy="737844"/>
          </a:xfrm>
          <a:prstGeom prst="rect">
            <a:avLst/>
          </a:prstGeom>
        </p:spPr>
      </p:pic>
      <p:pic>
        <p:nvPicPr>
          <p:cNvPr id="104" name="Picture 10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71490" y="3597905"/>
            <a:ext cx="876300" cy="438151"/>
          </a:xfrm>
          <a:prstGeom prst="rect">
            <a:avLst/>
          </a:prstGeom>
        </p:spPr>
      </p:pic>
      <p:pic>
        <p:nvPicPr>
          <p:cNvPr id="105" name="Picture 10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7776" y="4837911"/>
            <a:ext cx="977440" cy="977440"/>
          </a:xfrm>
          <a:prstGeom prst="rect">
            <a:avLst/>
          </a:prstGeom>
        </p:spPr>
      </p:pic>
      <p:sp>
        <p:nvSpPr>
          <p:cNvPr id="106" name="TextBox 105"/>
          <p:cNvSpPr txBox="1"/>
          <p:nvPr/>
        </p:nvSpPr>
        <p:spPr>
          <a:xfrm>
            <a:off x="1751294" y="2085807"/>
            <a:ext cx="2637260" cy="584775"/>
          </a:xfrm>
          <a:prstGeom prst="rect">
            <a:avLst/>
          </a:prstGeom>
          <a:noFill/>
        </p:spPr>
        <p:txBody>
          <a:bodyPr wrap="none" rtlCol="0">
            <a:spAutoFit/>
          </a:bodyPr>
          <a:lstStyle/>
          <a:p>
            <a:pPr defTabSz="914377" fontAlgn="auto">
              <a:spcBef>
                <a:spcPts val="0"/>
              </a:spcBef>
              <a:spcAft>
                <a:spcPts val="0"/>
              </a:spcAft>
            </a:pPr>
            <a:r>
              <a:rPr lang="en-GB" sz="3200" b="1" dirty="0">
                <a:solidFill>
                  <a:srgbClr val="FF0000"/>
                </a:solidFill>
                <a:latin typeface="Arial" panose="020B0604020202020204" pitchFamily="34" charset="0"/>
                <a:cs typeface="Arial" panose="020B0604020202020204" pitchFamily="34" charset="0"/>
              </a:rPr>
              <a:t>Temperature</a:t>
            </a:r>
            <a:endParaRPr lang="en-US" sz="3200" b="1" dirty="0">
              <a:solidFill>
                <a:srgbClr val="FF0000"/>
              </a:solidFill>
              <a:latin typeface="Arial" panose="020B0604020202020204" pitchFamily="34" charset="0"/>
              <a:cs typeface="Arial" panose="020B0604020202020204" pitchFamily="34" charset="0"/>
            </a:endParaRPr>
          </a:p>
        </p:txBody>
      </p:sp>
      <p:sp>
        <p:nvSpPr>
          <p:cNvPr id="107" name="TextBox 106"/>
          <p:cNvSpPr txBox="1"/>
          <p:nvPr/>
        </p:nvSpPr>
        <p:spPr>
          <a:xfrm>
            <a:off x="1896206" y="3485935"/>
            <a:ext cx="1938351" cy="584775"/>
          </a:xfrm>
          <a:prstGeom prst="rect">
            <a:avLst/>
          </a:prstGeom>
          <a:noFill/>
        </p:spPr>
        <p:txBody>
          <a:bodyPr wrap="none" rtlCol="0">
            <a:spAutoFit/>
          </a:bodyPr>
          <a:lstStyle/>
          <a:p>
            <a:pPr defTabSz="914377" fontAlgn="auto">
              <a:spcBef>
                <a:spcPts val="0"/>
              </a:spcBef>
              <a:spcAft>
                <a:spcPts val="0"/>
              </a:spcAft>
            </a:pPr>
            <a:r>
              <a:rPr lang="en-US" sz="3200" b="1" dirty="0">
                <a:solidFill>
                  <a:srgbClr val="5B9BD5">
                    <a:lumMod val="75000"/>
                  </a:srgbClr>
                </a:solidFill>
                <a:latin typeface="Arial" panose="020B0604020202020204" pitchFamily="34" charset="0"/>
                <a:cs typeface="Arial" panose="020B0604020202020204" pitchFamily="34" charset="0"/>
              </a:rPr>
              <a:t>Humidity</a:t>
            </a:r>
            <a:endParaRPr lang="en-US" sz="2000" dirty="0">
              <a:solidFill>
                <a:srgbClr val="5B9BD5">
                  <a:lumMod val="75000"/>
                </a:srgbClr>
              </a:solidFill>
              <a:latin typeface="Arial" panose="020B0604020202020204" pitchFamily="34" charset="0"/>
              <a:cs typeface="Arial" panose="020B0604020202020204" pitchFamily="34" charset="0"/>
            </a:endParaRPr>
          </a:p>
        </p:txBody>
      </p:sp>
      <p:sp>
        <p:nvSpPr>
          <p:cNvPr id="108" name="TextBox 107"/>
          <p:cNvSpPr txBox="1"/>
          <p:nvPr/>
        </p:nvSpPr>
        <p:spPr>
          <a:xfrm>
            <a:off x="9039736" y="5124035"/>
            <a:ext cx="1182953" cy="584775"/>
          </a:xfrm>
          <a:prstGeom prst="rect">
            <a:avLst/>
          </a:prstGeom>
          <a:noFill/>
        </p:spPr>
        <p:txBody>
          <a:bodyPr wrap="none" rtlCol="0">
            <a:spAutoFit/>
          </a:bodyPr>
          <a:lstStyle/>
          <a:p>
            <a:pPr defTabSz="914377" fontAlgn="auto">
              <a:spcBef>
                <a:spcPts val="0"/>
              </a:spcBef>
              <a:spcAft>
                <a:spcPts val="0"/>
              </a:spcAft>
            </a:pPr>
            <a:r>
              <a:rPr lang="en-GB" sz="3200" b="1" dirty="0">
                <a:solidFill>
                  <a:prstClr val="black"/>
                </a:solidFill>
                <a:latin typeface="Arial" panose="020B0604020202020204" pitchFamily="34" charset="0"/>
                <a:cs typeface="Arial" panose="020B0604020202020204" pitchFamily="34" charset="0"/>
              </a:rPr>
              <a:t>Wind</a:t>
            </a:r>
            <a:endParaRPr lang="en-US" sz="1800" b="1" dirty="0">
              <a:solidFill>
                <a:prstClr val="black"/>
              </a:solidFill>
              <a:latin typeface="Arial" panose="020B0604020202020204" pitchFamily="34" charset="0"/>
              <a:cs typeface="Arial" panose="020B0604020202020204" pitchFamily="34" charset="0"/>
            </a:endParaRPr>
          </a:p>
        </p:txBody>
      </p:sp>
      <p:sp>
        <p:nvSpPr>
          <p:cNvPr id="109" name="TextBox 108"/>
          <p:cNvSpPr txBox="1"/>
          <p:nvPr/>
        </p:nvSpPr>
        <p:spPr>
          <a:xfrm>
            <a:off x="9552847" y="3549923"/>
            <a:ext cx="2972305" cy="1354217"/>
          </a:xfrm>
          <a:prstGeom prst="rect">
            <a:avLst/>
          </a:prstGeom>
          <a:noFill/>
        </p:spPr>
        <p:txBody>
          <a:bodyPr wrap="square" rtlCol="0">
            <a:spAutoFit/>
          </a:bodyPr>
          <a:lstStyle/>
          <a:p>
            <a:pPr defTabSz="914377" fontAlgn="auto">
              <a:spcBef>
                <a:spcPts val="0"/>
              </a:spcBef>
              <a:spcAft>
                <a:spcPts val="0"/>
              </a:spcAft>
            </a:pPr>
            <a:r>
              <a:rPr lang="en-US" sz="3200" b="1" dirty="0">
                <a:solidFill>
                  <a:srgbClr val="ED7D31">
                    <a:lumMod val="75000"/>
                  </a:srgbClr>
                </a:solidFill>
                <a:latin typeface="Arial" panose="020B0604020202020204" pitchFamily="34" charset="0"/>
                <a:cs typeface="Arial" panose="020B0604020202020204" pitchFamily="34" charset="0"/>
              </a:rPr>
              <a:t>Atmospheric pressure</a:t>
            </a:r>
          </a:p>
          <a:p>
            <a:pPr defTabSz="914377" fontAlgn="auto">
              <a:spcBef>
                <a:spcPts val="0"/>
              </a:spcBef>
              <a:spcAft>
                <a:spcPts val="0"/>
              </a:spcAft>
            </a:pPr>
            <a:endParaRPr lang="en-US" sz="1800" dirty="0">
              <a:solidFill>
                <a:prstClr val="black"/>
              </a:solidFill>
              <a:latin typeface="Arial" panose="020B0604020202020204" pitchFamily="34" charset="0"/>
              <a:cs typeface="Arial" panose="020B0604020202020204" pitchFamily="34" charset="0"/>
            </a:endParaRPr>
          </a:p>
        </p:txBody>
      </p:sp>
      <p:sp>
        <p:nvSpPr>
          <p:cNvPr id="110" name="TextBox 109"/>
          <p:cNvSpPr txBox="1"/>
          <p:nvPr/>
        </p:nvSpPr>
        <p:spPr>
          <a:xfrm>
            <a:off x="1663949" y="5072072"/>
            <a:ext cx="2666114" cy="584775"/>
          </a:xfrm>
          <a:prstGeom prst="rect">
            <a:avLst/>
          </a:prstGeom>
          <a:noFill/>
        </p:spPr>
        <p:txBody>
          <a:bodyPr wrap="none" rtlCol="0">
            <a:spAutoFit/>
          </a:bodyPr>
          <a:lstStyle/>
          <a:p>
            <a:pPr defTabSz="914377" fontAlgn="auto">
              <a:spcBef>
                <a:spcPts val="0"/>
              </a:spcBef>
              <a:spcAft>
                <a:spcPts val="0"/>
              </a:spcAft>
            </a:pPr>
            <a:r>
              <a:rPr lang="en-US" sz="3200" b="1" dirty="0">
                <a:solidFill>
                  <a:srgbClr val="5B9BD5">
                    <a:lumMod val="75000"/>
                  </a:srgbClr>
                </a:solidFill>
                <a:latin typeface="Arial" panose="020B0604020202020204" pitchFamily="34" charset="0"/>
                <a:cs typeface="Arial" panose="020B0604020202020204" pitchFamily="34" charset="0"/>
              </a:rPr>
              <a:t>Precipitation</a:t>
            </a:r>
          </a:p>
        </p:txBody>
      </p:sp>
      <p:sp>
        <p:nvSpPr>
          <p:cNvPr id="111" name="Rectangle 110"/>
          <p:cNvSpPr/>
          <p:nvPr/>
        </p:nvSpPr>
        <p:spPr>
          <a:xfrm>
            <a:off x="8787254" y="2014247"/>
            <a:ext cx="2392001" cy="584775"/>
          </a:xfrm>
          <a:prstGeom prst="rect">
            <a:avLst/>
          </a:prstGeom>
        </p:spPr>
        <p:txBody>
          <a:bodyPr wrap="none">
            <a:spAutoFit/>
          </a:bodyPr>
          <a:lstStyle/>
          <a:p>
            <a:pPr defTabSz="914377" fontAlgn="auto">
              <a:spcBef>
                <a:spcPts val="0"/>
              </a:spcBef>
              <a:spcAft>
                <a:spcPts val="0"/>
              </a:spcAft>
            </a:pPr>
            <a:r>
              <a:rPr lang="en-US" sz="3200" b="1" dirty="0">
                <a:solidFill>
                  <a:srgbClr val="0070C0"/>
                </a:solidFill>
                <a:latin typeface="Arial" panose="020B0604020202020204" pitchFamily="34" charset="0"/>
                <a:cs typeface="Arial" panose="020B0604020202020204" pitchFamily="34" charset="0"/>
              </a:rPr>
              <a:t>Cloudiness</a:t>
            </a:r>
          </a:p>
        </p:txBody>
      </p:sp>
      <p:sp>
        <p:nvSpPr>
          <p:cNvPr id="113" name="Oval 112">
            <a:extLst>
              <a:ext uri="{FF2B5EF4-FFF2-40B4-BE49-F238E27FC236}">
                <a16:creationId xmlns:a16="http://schemas.microsoft.com/office/drawing/2014/main" id="{BEF7AC91-11C2-4066-96DE-D9C788873925}"/>
              </a:ext>
            </a:extLst>
          </p:cNvPr>
          <p:cNvSpPr/>
          <p:nvPr/>
        </p:nvSpPr>
        <p:spPr>
          <a:xfrm>
            <a:off x="7473327" y="1515756"/>
            <a:ext cx="1111836" cy="1133421"/>
          </a:xfrm>
          <a:prstGeom prst="ellipse">
            <a:avLst/>
          </a:prstGeom>
          <a:solidFill>
            <a:srgbClr val="FFC000">
              <a:lumMod val="75000"/>
            </a:srgbClr>
          </a:solidFill>
          <a:ln w="12700" cap="flat" cmpd="sng" algn="ctr">
            <a:noFill/>
            <a:prstDash val="solid"/>
            <a:miter lim="800000"/>
          </a:ln>
          <a:effectLst/>
        </p:spPr>
        <p:txBody>
          <a:bodyPr rtlCol="0" anchor="ctr"/>
          <a:lstStyle/>
          <a:p>
            <a:pPr algn="ctr" defTabSz="914377" eaLnBrk="1" fontAlgn="auto" hangingPunct="1">
              <a:spcBef>
                <a:spcPts val="0"/>
              </a:spcBef>
              <a:spcAft>
                <a:spcPts val="0"/>
              </a:spcAft>
              <a:defRPr/>
            </a:pPr>
            <a:endParaRPr lang="en-IN" sz="1800" kern="0">
              <a:solidFill>
                <a:prstClr val="white"/>
              </a:solidFill>
              <a:latin typeface="Calibri" panose="020F0502020204030204"/>
              <a:ea typeface="+mn-ea"/>
            </a:endParaRPr>
          </a:p>
        </p:txBody>
      </p:sp>
      <p:sp>
        <p:nvSpPr>
          <p:cNvPr id="114" name="Oval 113"/>
          <p:cNvSpPr/>
          <p:nvPr/>
        </p:nvSpPr>
        <p:spPr>
          <a:xfrm>
            <a:off x="7604868" y="1650341"/>
            <a:ext cx="836991" cy="871359"/>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algn="ctr" defTabSz="914377" eaLnBrk="1" fontAlgn="auto" hangingPunct="1">
              <a:spcBef>
                <a:spcPts val="0"/>
              </a:spcBef>
              <a:spcAft>
                <a:spcPts val="0"/>
              </a:spcAft>
              <a:defRPr/>
            </a:pPr>
            <a:endParaRPr lang="en-US" sz="1800" kern="0">
              <a:solidFill>
                <a:prstClr val="white"/>
              </a:solidFill>
              <a:latin typeface="Calibri" panose="020F0502020204030204"/>
              <a:ea typeface="+mn-ea"/>
            </a:endParaRPr>
          </a:p>
        </p:txBody>
      </p:sp>
      <p:pic>
        <p:nvPicPr>
          <p:cNvPr id="115" name="Picture 1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3198" y="2034441"/>
            <a:ext cx="550540" cy="550540"/>
          </a:xfrm>
          <a:prstGeom prst="rect">
            <a:avLst/>
          </a:prstGeom>
        </p:spPr>
      </p:pic>
      <p:pic>
        <p:nvPicPr>
          <p:cNvPr id="116" name="Picture 1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4686" y="5090659"/>
            <a:ext cx="693596" cy="412911"/>
          </a:xfrm>
          <a:prstGeom prst="rect">
            <a:avLst/>
          </a:prstGeom>
        </p:spPr>
      </p:pic>
      <p:pic>
        <p:nvPicPr>
          <p:cNvPr id="117" name="Picture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67500" y="1825883"/>
            <a:ext cx="563609" cy="493159"/>
          </a:xfrm>
          <a:prstGeom prst="rect">
            <a:avLst/>
          </a:prstGeom>
        </p:spPr>
      </p:pic>
    </p:spTree>
    <p:extLst>
      <p:ext uri="{BB962C8B-B14F-4D97-AF65-F5344CB8AC3E}">
        <p14:creationId xmlns:p14="http://schemas.microsoft.com/office/powerpoint/2010/main" val="1987888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Climate System</a:t>
            </a:r>
          </a:p>
        </p:txBody>
      </p:sp>
      <p:sp>
        <p:nvSpPr>
          <p:cNvPr id="3" name="Content Placeholder 2"/>
          <p:cNvSpPr>
            <a:spLocks noGrp="1"/>
          </p:cNvSpPr>
          <p:nvPr>
            <p:ph idx="1"/>
          </p:nvPr>
        </p:nvSpPr>
        <p:spPr/>
        <p:txBody>
          <a:bodyPr/>
          <a:lstStyle/>
          <a:p>
            <a:endParaRPr lang="en-GB"/>
          </a:p>
        </p:txBody>
      </p:sp>
      <p:pic>
        <p:nvPicPr>
          <p:cNvPr id="4"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30400" y="1612899"/>
            <a:ext cx="5246157" cy="341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graphical user interface&#10;&#10;Description automatically generated">
            <a:extLst>
              <a:ext uri="{FF2B5EF4-FFF2-40B4-BE49-F238E27FC236}">
                <a16:creationId xmlns:a16="http://schemas.microsoft.com/office/drawing/2014/main" id="{DC08569C-5F67-4BD3-B5B6-C9E4411D49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5490" y="1006856"/>
            <a:ext cx="6776511" cy="5023088"/>
          </a:xfrm>
          <a:prstGeom prst="rect">
            <a:avLst/>
          </a:prstGeom>
        </p:spPr>
      </p:pic>
    </p:spTree>
    <p:extLst>
      <p:ext uri="{BB962C8B-B14F-4D97-AF65-F5344CB8AC3E}">
        <p14:creationId xmlns:p14="http://schemas.microsoft.com/office/powerpoint/2010/main" val="9325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climate change?</a:t>
            </a:r>
            <a:endParaRPr lang="en-GB" dirty="0"/>
          </a:p>
        </p:txBody>
      </p:sp>
      <p:sp>
        <p:nvSpPr>
          <p:cNvPr id="3" name="Content Placeholder 2"/>
          <p:cNvSpPr>
            <a:spLocks noGrp="1"/>
          </p:cNvSpPr>
          <p:nvPr>
            <p:ph idx="1"/>
          </p:nvPr>
        </p:nvSpPr>
        <p:spPr>
          <a:xfrm>
            <a:off x="230401" y="969600"/>
            <a:ext cx="6335500" cy="5097600"/>
          </a:xfrm>
        </p:spPr>
        <p:txBody>
          <a:bodyPr/>
          <a:lstStyle/>
          <a:p>
            <a:r>
              <a:rPr lang="en-GB" dirty="0"/>
              <a:t>Climate change is a change in the pattern of weather, and related changes in oceans, land surfaces and ice sheets, that have come to define Earth’s local, regional and global climates and occurring over time scales of decades or longer.</a:t>
            </a:r>
          </a:p>
          <a:p>
            <a:endParaRPr lang="en-US" dirty="0"/>
          </a:p>
          <a:p>
            <a:r>
              <a:rPr lang="en-GB" dirty="0"/>
              <a:t>Human activities, especially emissions of heat-trapping greenhouse gases from fossil fuel combustion, deforestation, and land-use change, are the primary driver of the climate changes observed in the industrial era.</a:t>
            </a:r>
          </a:p>
          <a:p>
            <a:endParaRPr lang="en-GB" dirty="0"/>
          </a:p>
          <a:p>
            <a:endParaRPr lang="en-GB" dirty="0"/>
          </a:p>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5900" y="1436310"/>
            <a:ext cx="5443728" cy="3837828"/>
          </a:xfrm>
          <a:prstGeom prst="rect">
            <a:avLst/>
          </a:prstGeom>
        </p:spPr>
      </p:pic>
    </p:spTree>
    <p:extLst>
      <p:ext uri="{BB962C8B-B14F-4D97-AF65-F5344CB8AC3E}">
        <p14:creationId xmlns:p14="http://schemas.microsoft.com/office/powerpoint/2010/main" val="3560936619"/>
      </p:ext>
    </p:extLst>
  </p:cSld>
  <p:clrMapOvr>
    <a:masterClrMapping/>
  </p:clrMapOvr>
</p:sld>
</file>

<file path=ppt/theme/theme1.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2.xml><?xml version="1.0" encoding="utf-8"?>
<a:theme xmlns:a="http://schemas.openxmlformats.org/drawingml/2006/main" name="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398B8EA2737947995C227484EA02C8" ma:contentTypeVersion="14" ma:contentTypeDescription="Create a new document." ma:contentTypeScope="" ma:versionID="a322d54142e8c9c55e4f1a48798a5468">
  <xsd:schema xmlns:xsd="http://www.w3.org/2001/XMLSchema" xmlns:xs="http://www.w3.org/2001/XMLSchema" xmlns:p="http://schemas.microsoft.com/office/2006/metadata/properties" xmlns:ns2="80b53ead-ac38-442a-b597-5a0e2e0802cd" xmlns:ns3="5ec1cc48-4270-4222-9ed5-54ce9e59d47b" targetNamespace="http://schemas.microsoft.com/office/2006/metadata/properties" ma:root="true" ma:fieldsID="a4c9ceab5c47f11062cb516d83795f2a" ns2:_="" ns3:_="">
    <xsd:import namespace="80b53ead-ac38-442a-b597-5a0e2e0802cd"/>
    <xsd:import namespace="5ec1cc48-4270-4222-9ed5-54ce9e59d47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b53ead-ac38-442a-b597-5a0e2e0802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ec1cc48-4270-4222-9ed5-54ce9e59d47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9E0340-863E-44FD-A222-932BAAC015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b53ead-ac38-442a-b597-5a0e2e0802cd"/>
    <ds:schemaRef ds:uri="5ec1cc48-4270-4222-9ed5-54ce9e59d4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45DFAA-6629-40D3-83FB-44EA7E9E31ED}">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3DA5562-CE4B-4C8D-A6BA-12264D411A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ESA Presentation</Template>
  <TotalTime>0</TotalTime>
  <Words>2911</Words>
  <Application>Microsoft Office PowerPoint</Application>
  <PresentationFormat>Widescreen</PresentationFormat>
  <Paragraphs>317</Paragraphs>
  <Slides>36</Slides>
  <Notes>15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36</vt:i4>
      </vt:variant>
    </vt:vector>
  </HeadingPairs>
  <TitlesOfParts>
    <vt:vector size="44" baseType="lpstr">
      <vt:lpstr>Arial</vt:lpstr>
      <vt:lpstr>Calibri</vt:lpstr>
      <vt:lpstr>Courier New</vt:lpstr>
      <vt:lpstr>NotesEsa</vt:lpstr>
      <vt:lpstr>Open Sans</vt:lpstr>
      <vt:lpstr>Verdana</vt:lpstr>
      <vt:lpstr>ESA_Presentation_CLEAR</vt:lpstr>
      <vt:lpstr>ESA_Presentation_CLEAR_BG</vt:lpstr>
      <vt:lpstr>What is Climate Change?</vt:lpstr>
      <vt:lpstr>Lecture overview</vt:lpstr>
      <vt:lpstr>What is Climate?</vt:lpstr>
      <vt:lpstr>What is Weather?</vt:lpstr>
      <vt:lpstr>Weather vs Climate</vt:lpstr>
      <vt:lpstr>Weather vs Climate</vt:lpstr>
      <vt:lpstr>Climate variables</vt:lpstr>
      <vt:lpstr>Climate System</vt:lpstr>
      <vt:lpstr>What is climate change?</vt:lpstr>
      <vt:lpstr>Climate change causes</vt:lpstr>
      <vt:lpstr>Natural causes-Internal variability</vt:lpstr>
      <vt:lpstr>Natural causes-External forcing</vt:lpstr>
      <vt:lpstr>Natural causes-Orbital variation </vt:lpstr>
      <vt:lpstr>Natural causes-solar output </vt:lpstr>
      <vt:lpstr>Natural causes-solar output </vt:lpstr>
      <vt:lpstr>Natural causes-volcanism </vt:lpstr>
      <vt:lpstr>Anthropogenic causes</vt:lpstr>
      <vt:lpstr>Greenhouse gases</vt:lpstr>
      <vt:lpstr>Greenhouse gases</vt:lpstr>
      <vt:lpstr>Greenhouse gases</vt:lpstr>
      <vt:lpstr>Greenhouse gases- Carbon Dioxide</vt:lpstr>
      <vt:lpstr>Deforestation</vt:lpstr>
      <vt:lpstr>Air pollution</vt:lpstr>
      <vt:lpstr>Mining </vt:lpstr>
      <vt:lpstr>Industrial processes</vt:lpstr>
      <vt:lpstr>Consequences of climate change</vt:lpstr>
      <vt:lpstr>Consequences of climate change</vt:lpstr>
      <vt:lpstr>Why measuring Climate Change?</vt:lpstr>
      <vt:lpstr>How climate change is measured over time?</vt:lpstr>
      <vt:lpstr>Essential Climate Variables</vt:lpstr>
      <vt:lpstr>Essential Climate Variables</vt:lpstr>
      <vt:lpstr>More than a list of variables</vt:lpstr>
      <vt:lpstr>PowerPoint Presentation</vt:lpstr>
      <vt:lpstr>Climate Change Initiative of ESA</vt:lpstr>
      <vt:lpstr>What did you learn? </vt:lpstr>
      <vt:lpstr>PowerPoint Presentation</vt:lpstr>
    </vt:vector>
  </TitlesOfParts>
  <Manager/>
  <Company>ESA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Name Surname</dc:creator>
  <cp:keywords/>
  <dc:description/>
  <cp:lastModifiedBy>Eirini Politi</cp:lastModifiedBy>
  <cp:revision>1288</cp:revision>
  <cp:lastPrinted>2019-04-05T12:22:34Z</cp:lastPrinted>
  <dcterms:created xsi:type="dcterms:W3CDTF">2015-07-01T15:01:13Z</dcterms:created>
  <dcterms:modified xsi:type="dcterms:W3CDTF">2021-12-03T17:26:42Z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ESA Presentation</vt:lpwstr>
  </property>
  <property fmtid="{D5CDD505-2E9C-101B-9397-08002B2CF9AE}" pid="3" name="PSubtitle">
    <vt:lpwstr>ESA Presentation</vt:lpwstr>
  </property>
  <property fmtid="{D5CDD505-2E9C-101B-9397-08002B2CF9AE}" pid="4" name="PAutho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true</vt:bool>
  </property>
  <property fmtid="{D5CDD505-2E9C-101B-9397-08002B2CF9AE}" pid="12" name="ESAVersion">
    <vt:lpwstr>4GV1.0</vt:lpwstr>
  </property>
  <property fmtid="{D5CDD505-2E9C-101B-9397-08002B2CF9AE}" pid="13" name="ShowESADialog1">
    <vt:bool>true</vt:bool>
  </property>
  <property fmtid="{D5CDD505-2E9C-101B-9397-08002B2CF9AE}" pid="14" name="Issue Date">
    <vt:filetime>2015-06-30T10:00:00Z</vt:filetime>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ContentTypeId">
    <vt:lpwstr>0x01010050398B8EA2737947995C227484EA02C8</vt:lpwstr>
  </property>
</Properties>
</file>