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4"/>
    <p:sldMasterId id="2147487132" r:id="rId5"/>
  </p:sldMasterIdLst>
  <p:notesMasterIdLst>
    <p:notesMasterId r:id="rId33"/>
  </p:notesMasterIdLst>
  <p:handoutMasterIdLst>
    <p:handoutMasterId r:id="rId34"/>
  </p:handoutMasterIdLst>
  <p:sldIdLst>
    <p:sldId id="256" r:id="rId6"/>
    <p:sldId id="1202" r:id="rId7"/>
    <p:sldId id="1203" r:id="rId8"/>
    <p:sldId id="1204" r:id="rId9"/>
    <p:sldId id="1205" r:id="rId10"/>
    <p:sldId id="1206" r:id="rId11"/>
    <p:sldId id="1207" r:id="rId12"/>
    <p:sldId id="1208" r:id="rId13"/>
    <p:sldId id="1209" r:id="rId14"/>
    <p:sldId id="1210" r:id="rId15"/>
    <p:sldId id="1211" r:id="rId16"/>
    <p:sldId id="1212" r:id="rId17"/>
    <p:sldId id="1213" r:id="rId18"/>
    <p:sldId id="1214" r:id="rId19"/>
    <p:sldId id="1215" r:id="rId20"/>
    <p:sldId id="1216" r:id="rId21"/>
    <p:sldId id="1218" r:id="rId22"/>
    <p:sldId id="1219" r:id="rId23"/>
    <p:sldId id="1220" r:id="rId24"/>
    <p:sldId id="1221" r:id="rId25"/>
    <p:sldId id="1222" r:id="rId26"/>
    <p:sldId id="1224" r:id="rId27"/>
    <p:sldId id="1225" r:id="rId28"/>
    <p:sldId id="1226" r:id="rId29"/>
    <p:sldId id="1227" r:id="rId30"/>
    <p:sldId id="1217" r:id="rId31"/>
    <p:sldId id="261" r:id="rId32"/>
  </p:sldIdLst>
  <p:sldSz cx="12192000" cy="6858000"/>
  <p:notesSz cx="6797675" cy="9926638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charset="0"/>
        <a:ea typeface="MS PGothic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charset="0"/>
        <a:ea typeface="MS PGothic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charset="0"/>
        <a:ea typeface="MS PGothic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charset="0"/>
        <a:ea typeface="MS PGothic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charset="0"/>
        <a:ea typeface="MS P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Verdana" charset="0"/>
        <a:ea typeface="MS P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Verdana" charset="0"/>
        <a:ea typeface="MS P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Verdana" charset="0"/>
        <a:ea typeface="MS P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Verdana" charset="0"/>
        <a:ea typeface="MS P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31">
          <p15:clr>
            <a:srgbClr val="A4A3A4"/>
          </p15:clr>
        </p15:guide>
        <p15:guide id="2" orient="horz" pos="2568">
          <p15:clr>
            <a:srgbClr val="A4A3A4"/>
          </p15:clr>
        </p15:guide>
        <p15:guide id="3" orient="horz" pos="2772">
          <p15:clr>
            <a:srgbClr val="A4A3A4"/>
          </p15:clr>
        </p15:guide>
        <p15:guide id="4" orient="horz" pos="3113">
          <p15:clr>
            <a:srgbClr val="A4A3A4"/>
          </p15:clr>
        </p15:guide>
        <p15:guide id="5" orient="horz" pos="3543">
          <p15:clr>
            <a:srgbClr val="A4A3A4"/>
          </p15:clr>
        </p15:guide>
        <p15:guide id="6" orient="horz" pos="1389">
          <p15:clr>
            <a:srgbClr val="A4A3A4"/>
          </p15:clr>
        </p15:guide>
        <p15:guide id="7" orient="horz" pos="3861">
          <p15:clr>
            <a:srgbClr val="A4A3A4"/>
          </p15:clr>
        </p15:guide>
        <p15:guide id="8" orient="horz" pos="1774">
          <p15:clr>
            <a:srgbClr val="A4A3A4"/>
          </p15:clr>
        </p15:guide>
        <p15:guide id="9" pos="3273">
          <p15:clr>
            <a:srgbClr val="A4A3A4"/>
          </p15:clr>
        </p15:guide>
        <p15:guide id="10" pos="7559">
          <p15:clr>
            <a:srgbClr val="A4A3A4"/>
          </p15:clr>
        </p15:guide>
        <p15:guide id="11" pos="3545">
          <p15:clr>
            <a:srgbClr val="A4A3A4"/>
          </p15:clr>
        </p15:guide>
        <p15:guide id="12" pos="4793">
          <p15:clr>
            <a:srgbClr val="A4A3A4"/>
          </p15:clr>
        </p15:guide>
        <p15:guide id="13" pos="2003">
          <p15:clr>
            <a:srgbClr val="A4A3A4"/>
          </p15:clr>
        </p15:guide>
        <p15:guide id="14" pos="1663">
          <p15:clr>
            <a:srgbClr val="A4A3A4"/>
          </p15:clr>
        </p15:guide>
        <p15:guide id="15" pos="5087">
          <p15:clr>
            <a:srgbClr val="A4A3A4"/>
          </p15:clr>
        </p15:guide>
        <p15:guide id="16" pos="18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249"/>
    <a:srgbClr val="F1666A"/>
    <a:srgbClr val="960136"/>
    <a:srgbClr val="FBAB18"/>
    <a:srgbClr val="76C8AE"/>
    <a:srgbClr val="335E6F"/>
    <a:srgbClr val="E8E9E4"/>
    <a:srgbClr val="8197A6"/>
    <a:srgbClr val="ED1B2F"/>
    <a:srgbClr val="009B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098"/>
    <p:restoredTop sz="92210"/>
  </p:normalViewPr>
  <p:slideViewPr>
    <p:cSldViewPr snapToGrid="0">
      <p:cViewPr varScale="1">
        <p:scale>
          <a:sx n="98" d="100"/>
          <a:sy n="98" d="100"/>
        </p:scale>
        <p:origin x="1500" y="108"/>
      </p:cViewPr>
      <p:guideLst>
        <p:guide orient="horz" pos="731"/>
        <p:guide orient="horz" pos="2568"/>
        <p:guide orient="horz" pos="2772"/>
        <p:guide orient="horz" pos="3113"/>
        <p:guide orient="horz" pos="3543"/>
        <p:guide orient="horz" pos="1389"/>
        <p:guide orient="horz" pos="3861"/>
        <p:guide orient="horz" pos="1774"/>
        <p:guide pos="3273"/>
        <p:guide pos="7559"/>
        <p:guide pos="3545"/>
        <p:guide pos="4793"/>
        <p:guide pos="2003"/>
        <p:guide pos="1663"/>
        <p:guide pos="5087"/>
        <p:guide pos="18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3092"/>
    </p:cViewPr>
  </p:sorterViewPr>
  <p:notesViewPr>
    <p:cSldViewPr snapToGrid="0">
      <p:cViewPr varScale="1">
        <p:scale>
          <a:sx n="146" d="100"/>
          <a:sy n="146" d="100"/>
        </p:scale>
        <p:origin x="7432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microsoft.com/office/2016/11/relationships/changesInfo" Target="changesInfos/changesInfo1.xml"/><Relationship Id="rId21" Type="http://schemas.openxmlformats.org/officeDocument/2006/relationships/slide" Target="slides/slide16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irini Politi" userId="87fab386-a71f-4291-8802-d28156dc60b7" providerId="ADAL" clId="{AEE64C4D-1FB3-4DE2-9F3C-BCD27E680E49}"/>
    <pc:docChg chg="custSel modSld">
      <pc:chgData name="Eirini Politi" userId="87fab386-a71f-4291-8802-d28156dc60b7" providerId="ADAL" clId="{AEE64C4D-1FB3-4DE2-9F3C-BCD27E680E49}" dt="2021-12-03T17:55:54.186" v="14" actId="313"/>
      <pc:docMkLst>
        <pc:docMk/>
      </pc:docMkLst>
      <pc:sldChg chg="addSp delSp modSp mod">
        <pc:chgData name="Eirini Politi" userId="87fab386-a71f-4291-8802-d28156dc60b7" providerId="ADAL" clId="{AEE64C4D-1FB3-4DE2-9F3C-BCD27E680E49}" dt="2021-12-03T17:54:09.448" v="5" actId="108"/>
        <pc:sldMkLst>
          <pc:docMk/>
          <pc:sldMk cId="1397161107" sldId="1204"/>
        </pc:sldMkLst>
        <pc:spChg chg="mod">
          <ac:chgData name="Eirini Politi" userId="87fab386-a71f-4291-8802-d28156dc60b7" providerId="ADAL" clId="{AEE64C4D-1FB3-4DE2-9F3C-BCD27E680E49}" dt="2021-12-03T17:53:54.517" v="2" actId="1037"/>
          <ac:spMkLst>
            <pc:docMk/>
            <pc:sldMk cId="1397161107" sldId="1204"/>
            <ac:spMk id="39" creationId="{00000000-0000-0000-0000-000000000000}"/>
          </ac:spMkLst>
        </pc:spChg>
        <pc:cxnChg chg="add mod">
          <ac:chgData name="Eirini Politi" userId="87fab386-a71f-4291-8802-d28156dc60b7" providerId="ADAL" clId="{AEE64C4D-1FB3-4DE2-9F3C-BCD27E680E49}" dt="2021-12-03T17:54:09.448" v="5" actId="108"/>
          <ac:cxnSpMkLst>
            <pc:docMk/>
            <pc:sldMk cId="1397161107" sldId="1204"/>
            <ac:cxnSpMk id="6" creationId="{34C7F9E0-02D6-4DC6-8BC3-1BAB13E64BF6}"/>
          </ac:cxnSpMkLst>
        </pc:cxnChg>
        <pc:cxnChg chg="del mod">
          <ac:chgData name="Eirini Politi" userId="87fab386-a71f-4291-8802-d28156dc60b7" providerId="ADAL" clId="{AEE64C4D-1FB3-4DE2-9F3C-BCD27E680E49}" dt="2021-12-03T17:53:57.599" v="3" actId="478"/>
          <ac:cxnSpMkLst>
            <pc:docMk/>
            <pc:sldMk cId="1397161107" sldId="1204"/>
            <ac:cxnSpMk id="40" creationId="{00000000-0000-0000-0000-000000000000}"/>
          </ac:cxnSpMkLst>
        </pc:cxnChg>
      </pc:sldChg>
      <pc:sldChg chg="modSp mod">
        <pc:chgData name="Eirini Politi" userId="87fab386-a71f-4291-8802-d28156dc60b7" providerId="ADAL" clId="{AEE64C4D-1FB3-4DE2-9F3C-BCD27E680E49}" dt="2021-12-03T17:54:39.729" v="6" actId="20577"/>
        <pc:sldMkLst>
          <pc:docMk/>
          <pc:sldMk cId="875534118" sldId="1216"/>
        </pc:sldMkLst>
        <pc:spChg chg="mod">
          <ac:chgData name="Eirini Politi" userId="87fab386-a71f-4291-8802-d28156dc60b7" providerId="ADAL" clId="{AEE64C4D-1FB3-4DE2-9F3C-BCD27E680E49}" dt="2021-12-03T17:54:39.729" v="6" actId="20577"/>
          <ac:spMkLst>
            <pc:docMk/>
            <pc:sldMk cId="875534118" sldId="1216"/>
            <ac:spMk id="3" creationId="{00000000-0000-0000-0000-000000000000}"/>
          </ac:spMkLst>
        </pc:spChg>
      </pc:sldChg>
      <pc:sldChg chg="modSp mod">
        <pc:chgData name="Eirini Politi" userId="87fab386-a71f-4291-8802-d28156dc60b7" providerId="ADAL" clId="{AEE64C4D-1FB3-4DE2-9F3C-BCD27E680E49}" dt="2021-12-03T17:55:54.186" v="14" actId="313"/>
        <pc:sldMkLst>
          <pc:docMk/>
          <pc:sldMk cId="58386343" sldId="1226"/>
        </pc:sldMkLst>
        <pc:spChg chg="mod">
          <ac:chgData name="Eirini Politi" userId="87fab386-a71f-4291-8802-d28156dc60b7" providerId="ADAL" clId="{AEE64C4D-1FB3-4DE2-9F3C-BCD27E680E49}" dt="2021-12-03T17:55:54.186" v="14" actId="313"/>
          <ac:spMkLst>
            <pc:docMk/>
            <pc:sldMk cId="58386343" sldId="1226"/>
            <ac:spMk id="3" creationId="{3034FB52-6F42-4F95-A6EB-AF0B5216DBA0}"/>
          </ac:spMkLst>
        </pc:spChg>
      </pc:sldChg>
    </pc:docChg>
  </pc:docChgLst>
  <pc:docChgLst>
    <pc:chgData name="Eirini Politi" userId="87fab386-a71f-4291-8802-d28156dc60b7" providerId="ADAL" clId="{3CEC7729-0809-4F86-B7D8-A79DD34505C3}"/>
    <pc:docChg chg="modSld">
      <pc:chgData name="Eirini Politi" userId="87fab386-a71f-4291-8802-d28156dc60b7" providerId="ADAL" clId="{3CEC7729-0809-4F86-B7D8-A79DD34505C3}" dt="2021-09-22T16:03:36.513" v="4" actId="1076"/>
      <pc:docMkLst>
        <pc:docMk/>
      </pc:docMkLst>
      <pc:sldChg chg="modSp mod">
        <pc:chgData name="Eirini Politi" userId="87fab386-a71f-4291-8802-d28156dc60b7" providerId="ADAL" clId="{3CEC7729-0809-4F86-B7D8-A79DD34505C3}" dt="2021-09-22T16:03:36.513" v="4" actId="1076"/>
        <pc:sldMkLst>
          <pc:docMk/>
          <pc:sldMk cId="3115646627" sldId="1214"/>
        </pc:sldMkLst>
        <pc:spChg chg="mod">
          <ac:chgData name="Eirini Politi" userId="87fab386-a71f-4291-8802-d28156dc60b7" providerId="ADAL" clId="{3CEC7729-0809-4F86-B7D8-A79DD34505C3}" dt="2021-09-22T16:03:30.796" v="3" actId="20577"/>
          <ac:spMkLst>
            <pc:docMk/>
            <pc:sldMk cId="3115646627" sldId="1214"/>
            <ac:spMk id="3" creationId="{00000000-0000-0000-0000-000000000000}"/>
          </ac:spMkLst>
        </pc:spChg>
        <pc:picChg chg="mod">
          <ac:chgData name="Eirini Politi" userId="87fab386-a71f-4291-8802-d28156dc60b7" providerId="ADAL" clId="{3CEC7729-0809-4F86-B7D8-A79DD34505C3}" dt="2021-09-22T16:03:36.513" v="4" actId="1076"/>
          <ac:picMkLst>
            <pc:docMk/>
            <pc:sldMk cId="3115646627" sldId="1214"/>
            <ac:picMk id="4" creationId="{00000000-0000-0000-0000-00000000000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defTabSz="892175" eaLnBrk="1" hangingPunct="1">
              <a:defRPr sz="1100"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algn="r" defTabSz="892175" eaLnBrk="1" hangingPunct="1">
              <a:defRPr sz="1100"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defTabSz="892175" eaLnBrk="1" hangingPunct="1">
              <a:defRPr sz="1100"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28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algn="r" defTabSz="892175" eaLnBrk="1" hangingPunct="1">
              <a:defRPr sz="1100">
                <a:latin typeface="Arial" charset="0"/>
                <a:ea typeface="MS PGothic" charset="-128"/>
              </a:defRPr>
            </a:lvl1pPr>
          </a:lstStyle>
          <a:p>
            <a:pPr>
              <a:defRPr/>
            </a:pPr>
            <a:fld id="{81911F50-FE0F-5946-AE7F-DB68643ECA25}" type="slidenum">
              <a:rPr lang="it-IT" altLang="x-none"/>
              <a:pPr>
                <a:defRPr/>
              </a:pPr>
              <a:t>‹#›</a:t>
            </a:fld>
            <a:endParaRPr lang="it-IT" altLang="x-non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78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defTabSz="862013" eaLnBrk="1" hangingPunct="1">
              <a:defRPr sz="1100"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67150" y="0"/>
            <a:ext cx="29178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algn="r" defTabSz="862013" eaLnBrk="1" hangingPunct="1">
              <a:defRPr sz="1100">
                <a:latin typeface="Arial" charset="0"/>
                <a:ea typeface="MS PGothic" charset="-128"/>
              </a:defRPr>
            </a:lvl1pPr>
          </a:lstStyle>
          <a:p>
            <a:pPr>
              <a:defRPr/>
            </a:pPr>
            <a:fld id="{FB6B53B6-A490-BA4E-929A-F40726DD482A}" type="datetimeFigureOut">
              <a:rPr lang="en-US" altLang="x-none"/>
              <a:pPr>
                <a:defRPr/>
              </a:pPr>
              <a:t>12/3/2021</a:t>
            </a:fld>
            <a:endParaRPr lang="en-US" altLang="x-none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44463" y="739775"/>
            <a:ext cx="6569075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76300" y="4730750"/>
            <a:ext cx="5033963" cy="443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59913"/>
            <a:ext cx="2917825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defTabSz="862013" eaLnBrk="1" hangingPunct="1">
              <a:defRPr sz="1100"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67150" y="9459913"/>
            <a:ext cx="2917825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algn="r" defTabSz="862013" eaLnBrk="1" hangingPunct="1">
              <a:defRPr sz="1100">
                <a:latin typeface="Arial" charset="0"/>
                <a:ea typeface="MS PGothic" charset="-128"/>
              </a:defRPr>
            </a:lvl1pPr>
          </a:lstStyle>
          <a:p>
            <a:pPr>
              <a:defRPr/>
            </a:pPr>
            <a:fld id="{B1C1B1E2-4475-074F-89EB-5387F18A9490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will focus on </a:t>
            </a:r>
            <a:r>
              <a:rPr lang="en-US" dirty="0" err="1"/>
              <a:t>Wiebull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381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30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29.jp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1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C11D8D26-D994-FC46-875F-6F64DB4D02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5" b="794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C57E5F4-FF51-474A-B200-5C9D11431153}"/>
              </a:ext>
            </a:extLst>
          </p:cNvPr>
          <p:cNvSpPr/>
          <p:nvPr userDrawn="1"/>
        </p:nvSpPr>
        <p:spPr>
          <a:xfrm>
            <a:off x="-18136" y="-2"/>
            <a:ext cx="12210136" cy="6858002"/>
          </a:xfrm>
          <a:prstGeom prst="rect">
            <a:avLst/>
          </a:prstGeom>
          <a:solidFill>
            <a:srgbClr val="00324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9" name="Picture 58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55F1F827-F20B-2049-AB7D-6EBF9B5960C3}"/>
              </a:ext>
            </a:extLst>
          </p:cNvPr>
          <p:cNvCxnSpPr>
            <a:cxnSpLocks/>
          </p:cNvCxnSpPr>
          <p:nvPr userDrawn="1"/>
        </p:nvCxnSpPr>
        <p:spPr>
          <a:xfrm>
            <a:off x="219687" y="4078969"/>
            <a:ext cx="11737748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>
            <a:extLst>
              <a:ext uri="{FF2B5EF4-FFF2-40B4-BE49-F238E27FC236}">
                <a16:creationId xmlns:a16="http://schemas.microsoft.com/office/drawing/2014/main" id="{8265F6E0-D659-2A48-A5FB-6EE185BF25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425" y="3509439"/>
            <a:ext cx="11741010" cy="563779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0A3375C-AD7C-0F4A-9A24-880CB1348DB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65005" y="5091757"/>
            <a:ext cx="2594803" cy="1315441"/>
          </a:xfrm>
        </p:spPr>
        <p:txBody>
          <a:bodyPr lIns="0" rIns="0" anchor="ctr"/>
          <a:lstStyle>
            <a:lvl1pPr algn="r">
              <a:lnSpc>
                <a:spcPct val="150000"/>
              </a:lnSpc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Name Surname</a:t>
            </a:r>
          </a:p>
          <a:p>
            <a:pPr lvl="0"/>
            <a:r>
              <a:rPr lang="en-GB" noProof="0"/>
              <a:t>Where are you today?</a:t>
            </a:r>
          </a:p>
          <a:p>
            <a:pPr lvl="0"/>
            <a:r>
              <a:rPr lang="en-GB" noProof="0"/>
              <a:t>DD/MM/YYYY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7AD4B35-54FA-9144-8CA0-29E6DFD8430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" name="Picture 91">
            <a:extLst>
              <a:ext uri="{FF2B5EF4-FFF2-40B4-BE49-F238E27FC236}">
                <a16:creationId xmlns:a16="http://schemas.microsoft.com/office/drawing/2014/main" id="{404D7138-AD9C-C946-BD30-C3547A00250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grpSp>
        <p:nvGrpSpPr>
          <p:cNvPr id="171" name="Group 170">
            <a:extLst>
              <a:ext uri="{FF2B5EF4-FFF2-40B4-BE49-F238E27FC236}">
                <a16:creationId xmlns:a16="http://schemas.microsoft.com/office/drawing/2014/main" id="{3A91B686-E4E0-564F-B9AE-39DF39056A0B}"/>
              </a:ext>
            </a:extLst>
          </p:cNvPr>
          <p:cNvGrpSpPr/>
          <p:nvPr userDrawn="1"/>
        </p:nvGrpSpPr>
        <p:grpSpPr>
          <a:xfrm>
            <a:off x="226688" y="6572055"/>
            <a:ext cx="9280921" cy="144114"/>
            <a:chOff x="226688" y="6572055"/>
            <a:chExt cx="9280921" cy="144114"/>
          </a:xfrm>
        </p:grpSpPr>
        <p:pic>
          <p:nvPicPr>
            <p:cNvPr id="172" name="Picture 171" descr="at.png">
              <a:extLst>
                <a:ext uri="{FF2B5EF4-FFF2-40B4-BE49-F238E27FC236}">
                  <a16:creationId xmlns:a16="http://schemas.microsoft.com/office/drawing/2014/main" id="{BEDB8B01-740D-BA49-94F0-ED280E0BC0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3" name="Picture 172" descr="be.png">
              <a:extLst>
                <a:ext uri="{FF2B5EF4-FFF2-40B4-BE49-F238E27FC236}">
                  <a16:creationId xmlns:a16="http://schemas.microsoft.com/office/drawing/2014/main" id="{0E437E8F-13B2-6F4F-B850-26478D455D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4" name="Picture 173" descr="ch.png">
              <a:extLst>
                <a:ext uri="{FF2B5EF4-FFF2-40B4-BE49-F238E27FC236}">
                  <a16:creationId xmlns:a16="http://schemas.microsoft.com/office/drawing/2014/main" id="{C0D345B6-A534-1B49-9784-2B92A16D4B1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5" name="Picture 174" descr="cz.png">
              <a:extLst>
                <a:ext uri="{FF2B5EF4-FFF2-40B4-BE49-F238E27FC236}">
                  <a16:creationId xmlns:a16="http://schemas.microsoft.com/office/drawing/2014/main" id="{F902E505-15BF-604F-9C12-2B28CE906F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6" name="Picture 175" descr="de.png">
              <a:extLst>
                <a:ext uri="{FF2B5EF4-FFF2-40B4-BE49-F238E27FC236}">
                  <a16:creationId xmlns:a16="http://schemas.microsoft.com/office/drawing/2014/main" id="{FC2D03AE-8A3D-3B47-8FFD-ACE2C8B1EB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7" name="Picture 176" descr="dk.png">
              <a:extLst>
                <a:ext uri="{FF2B5EF4-FFF2-40B4-BE49-F238E27FC236}">
                  <a16:creationId xmlns:a16="http://schemas.microsoft.com/office/drawing/2014/main" id="{1F3D4151-0340-BA4E-B105-BCAE86AACB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8" name="Picture 177" descr="ee.png">
              <a:extLst>
                <a:ext uri="{FF2B5EF4-FFF2-40B4-BE49-F238E27FC236}">
                  <a16:creationId xmlns:a16="http://schemas.microsoft.com/office/drawing/2014/main" id="{640649DA-1388-B348-A489-A2FDA33BB40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9" name="Picture 178" descr="es.png">
              <a:extLst>
                <a:ext uri="{FF2B5EF4-FFF2-40B4-BE49-F238E27FC236}">
                  <a16:creationId xmlns:a16="http://schemas.microsoft.com/office/drawing/2014/main" id="{470A01F2-D7CC-9C41-8BAA-9D79996F6BB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0" name="Picture 179" descr="fi.png">
              <a:extLst>
                <a:ext uri="{FF2B5EF4-FFF2-40B4-BE49-F238E27FC236}">
                  <a16:creationId xmlns:a16="http://schemas.microsoft.com/office/drawing/2014/main" id="{F4D80BB1-B435-264A-830D-B4CCD3E4887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1" name="Picture 180" descr="fr.png">
              <a:extLst>
                <a:ext uri="{FF2B5EF4-FFF2-40B4-BE49-F238E27FC236}">
                  <a16:creationId xmlns:a16="http://schemas.microsoft.com/office/drawing/2014/main" id="{DAD10D0F-53A2-134E-BE6E-11FD07622B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2" name="Picture 181" descr="gr.png">
              <a:extLst>
                <a:ext uri="{FF2B5EF4-FFF2-40B4-BE49-F238E27FC236}">
                  <a16:creationId xmlns:a16="http://schemas.microsoft.com/office/drawing/2014/main" id="{FD750D0C-0AA7-9940-9315-74A88C2D15A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3" name="Picture 182" descr="hu.png">
              <a:extLst>
                <a:ext uri="{FF2B5EF4-FFF2-40B4-BE49-F238E27FC236}">
                  <a16:creationId xmlns:a16="http://schemas.microsoft.com/office/drawing/2014/main" id="{0952A36A-6797-1244-8646-E2E98A2586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4" name="Picture 183" descr="ie.png">
              <a:extLst>
                <a:ext uri="{FF2B5EF4-FFF2-40B4-BE49-F238E27FC236}">
                  <a16:creationId xmlns:a16="http://schemas.microsoft.com/office/drawing/2014/main" id="{F9D768E0-92C7-344E-A2C8-3E9386D526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5" name="Picture 184" descr="it.png">
              <a:extLst>
                <a:ext uri="{FF2B5EF4-FFF2-40B4-BE49-F238E27FC236}">
                  <a16:creationId xmlns:a16="http://schemas.microsoft.com/office/drawing/2014/main" id="{0C7F19CB-CE5F-424E-A2A7-C9250F31280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6" name="Picture 185" descr="lu.png">
              <a:extLst>
                <a:ext uri="{FF2B5EF4-FFF2-40B4-BE49-F238E27FC236}">
                  <a16:creationId xmlns:a16="http://schemas.microsoft.com/office/drawing/2014/main" id="{EC73B713-6D08-6143-81B6-61930BD016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7" name="Picture 186" descr="nl.png">
              <a:extLst>
                <a:ext uri="{FF2B5EF4-FFF2-40B4-BE49-F238E27FC236}">
                  <a16:creationId xmlns:a16="http://schemas.microsoft.com/office/drawing/2014/main" id="{4EE4C425-6D03-A648-945F-C841599A6FE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8" name="Picture 187" descr="no.png">
              <a:extLst>
                <a:ext uri="{FF2B5EF4-FFF2-40B4-BE49-F238E27FC236}">
                  <a16:creationId xmlns:a16="http://schemas.microsoft.com/office/drawing/2014/main" id="{3EC2FB49-273D-1044-A00C-3D1FEDBF87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9" name="Picture 188" descr="pl.png">
              <a:extLst>
                <a:ext uri="{FF2B5EF4-FFF2-40B4-BE49-F238E27FC236}">
                  <a16:creationId xmlns:a16="http://schemas.microsoft.com/office/drawing/2014/main" id="{4D4E6580-42D2-8243-A427-B252D72B379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0" name="Picture 189" descr="pt.png">
              <a:extLst>
                <a:ext uri="{FF2B5EF4-FFF2-40B4-BE49-F238E27FC236}">
                  <a16:creationId xmlns:a16="http://schemas.microsoft.com/office/drawing/2014/main" id="{87058DB9-6E8A-024A-B6AF-F93EEF3F7C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1" name="Picture 190" descr="ro.png">
              <a:extLst>
                <a:ext uri="{FF2B5EF4-FFF2-40B4-BE49-F238E27FC236}">
                  <a16:creationId xmlns:a16="http://schemas.microsoft.com/office/drawing/2014/main" id="{708009B0-3B83-0145-82DC-4F2C0D582B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2" name="Picture 191" descr="se.png">
              <a:extLst>
                <a:ext uri="{FF2B5EF4-FFF2-40B4-BE49-F238E27FC236}">
                  <a16:creationId xmlns:a16="http://schemas.microsoft.com/office/drawing/2014/main" id="{D6D8F778-E06A-844B-A9B8-DB85836B93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3" name="Picture 192" descr="uk.png">
              <a:extLst>
                <a:ext uri="{FF2B5EF4-FFF2-40B4-BE49-F238E27FC236}">
                  <a16:creationId xmlns:a16="http://schemas.microsoft.com/office/drawing/2014/main" id="{0876F505-4080-2848-AD4B-B09EBB70178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4" name="Picture 193" descr="ca.png">
              <a:extLst>
                <a:ext uri="{FF2B5EF4-FFF2-40B4-BE49-F238E27FC236}">
                  <a16:creationId xmlns:a16="http://schemas.microsoft.com/office/drawing/2014/main" id="{7CEAFEA1-A42D-8B4C-BF61-8FDE7F657DF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5" name="Picture 194">
              <a:extLst>
                <a:ext uri="{FF2B5EF4-FFF2-40B4-BE49-F238E27FC236}">
                  <a16:creationId xmlns:a16="http://schemas.microsoft.com/office/drawing/2014/main" id="{AD9E02DA-753A-6846-95E3-77E7F5C2610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</p:spPr>
        </p:pic>
        <p:pic>
          <p:nvPicPr>
            <p:cNvPr id="196" name="Picture 195" descr="si.png">
              <a:extLst>
                <a:ext uri="{FF2B5EF4-FFF2-40B4-BE49-F238E27FC236}">
                  <a16:creationId xmlns:a16="http://schemas.microsoft.com/office/drawing/2014/main" id="{CC23C223-60F9-C54E-90CD-4ACBEA6C6E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</p:spPr>
        </p:pic>
      </p:grpSp>
      <p:sp>
        <p:nvSpPr>
          <p:cNvPr id="37" name="TextBox 36"/>
          <p:cNvSpPr txBox="1"/>
          <p:nvPr userDrawn="1"/>
        </p:nvSpPr>
        <p:spPr>
          <a:xfrm>
            <a:off x="122383" y="6202583"/>
            <a:ext cx="250260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 UNCLASSIFIED – For ESA Official Use Only </a:t>
            </a:r>
          </a:p>
        </p:txBody>
      </p:sp>
    </p:spTree>
    <p:extLst>
      <p:ext uri="{BB962C8B-B14F-4D97-AF65-F5344CB8AC3E}">
        <p14:creationId xmlns:p14="http://schemas.microsoft.com/office/powerpoint/2010/main" val="2105881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8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>
        <p:tmplLst>
          <p:tmpl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A5E70-B245-8E4F-82BB-81B61D2B4C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it-IT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D5AB551-3A27-7E4B-A2F3-D5E9E79F24AD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958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EA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B4BB0771-C5FD-364D-BD90-42231504E0FB}"/>
              </a:ext>
            </a:extLst>
          </p:cNvPr>
          <p:cNvSpPr/>
          <p:nvPr userDrawn="1"/>
        </p:nvSpPr>
        <p:spPr>
          <a:xfrm>
            <a:off x="0" y="-1"/>
            <a:ext cx="12192000" cy="882193"/>
          </a:xfrm>
          <a:prstGeom prst="rect">
            <a:avLst/>
          </a:prstGeom>
          <a:solidFill>
            <a:srgbClr val="003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0" name="Rectangle 6">
            <a:extLst>
              <a:ext uri="{FF2B5EF4-FFF2-40B4-BE49-F238E27FC236}">
                <a16:creationId xmlns:a16="http://schemas.microsoft.com/office/drawing/2014/main" id="{B2630FB4-0043-964B-A87A-FFCB3139DEDF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18261" y="157324"/>
            <a:ext cx="101132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altLang="en-US" noProof="0"/>
              <a:t>CLICK TO EDIT MASTER TITLE STYLE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2CB0AC2C-C495-9D4C-B412-174B5899FD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4D97AA66-51B6-E346-86AC-0DB59D5022D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8262" y="882192"/>
            <a:ext cx="11763662" cy="5540779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00866D1-4C96-604E-ADA1-E8D39C7D00C7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1008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31">
            <a:extLst>
              <a:ext uri="{FF2B5EF4-FFF2-40B4-BE49-F238E27FC236}">
                <a16:creationId xmlns:a16="http://schemas.microsoft.com/office/drawing/2014/main" id="{66570320-3196-EF45-AA70-55A3A8412E23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18261" y="157324"/>
            <a:ext cx="101132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rgbClr val="335E6F"/>
                </a:solidFill>
              </a:defRPr>
            </a:lvl1pPr>
          </a:lstStyle>
          <a:p>
            <a:pPr lvl="0"/>
            <a:r>
              <a:rPr lang="en-GB" altLang="en-US" noProof="0" dirty="0"/>
              <a:t>CLICK TO EDIT MASTER TITLE STYLE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BE56DB9E-ADEC-C041-9F85-12B8B19C015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8262" y="882192"/>
            <a:ext cx="11763662" cy="5540779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35E5E0F-3BDB-C24D-BC1B-B04099CF0BBD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6869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0CDF259-CCFE-B84C-939A-68017F83E81D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:a16="http://schemas.microsoft.com/office/drawing/2014/main" id="{8688588E-F9A8-2845-885D-3F95E59BBB1E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18261" y="157324"/>
            <a:ext cx="101132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rgbClr val="335E6F"/>
                </a:solidFill>
              </a:defRPr>
            </a:lvl1pPr>
          </a:lstStyle>
          <a:p>
            <a:pPr lvl="0"/>
            <a:r>
              <a:rPr lang="en-GB" altLang="en-US" noProof="0"/>
              <a:t>CLICK TO EDIT MASTER TITLE STYLE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1734A63-3455-1741-9D19-40E5D75E70BD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8665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18261" y="1673225"/>
            <a:ext cx="5788843" cy="431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10296" y="1673225"/>
            <a:ext cx="5776365" cy="431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4DD319A-FF79-A641-BC47-9B3E6F0EDF0D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>
            <a:extLst>
              <a:ext uri="{FF2B5EF4-FFF2-40B4-BE49-F238E27FC236}">
                <a16:creationId xmlns:a16="http://schemas.microsoft.com/office/drawing/2014/main" id="{942C04B5-56FD-9D4A-846B-7FFFA4F531BF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18261" y="157324"/>
            <a:ext cx="101132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rgbClr val="335E6F"/>
                </a:solidFill>
              </a:defRPr>
            </a:lvl1pPr>
          </a:lstStyle>
          <a:p>
            <a:pPr lvl="0"/>
            <a:r>
              <a:rPr lang="en-GB" altLang="en-US" noProof="0"/>
              <a:t>CLICK TO EDIT MASTER TITLE STYLE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04CC20C-FA37-8D4F-94B7-181CC04E7FCD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470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ectangle 153">
            <a:extLst>
              <a:ext uri="{FF2B5EF4-FFF2-40B4-BE49-F238E27FC236}">
                <a16:creationId xmlns:a16="http://schemas.microsoft.com/office/drawing/2014/main" id="{2FDEDD14-D71C-FA46-B659-781FB04D4CD6}"/>
              </a:ext>
            </a:extLst>
          </p:cNvPr>
          <p:cNvSpPr/>
          <p:nvPr userDrawn="1"/>
        </p:nvSpPr>
        <p:spPr>
          <a:xfrm>
            <a:off x="-6566" y="-1"/>
            <a:ext cx="12198565" cy="6858001"/>
          </a:xfrm>
          <a:prstGeom prst="rect">
            <a:avLst/>
          </a:prstGeom>
          <a:solidFill>
            <a:srgbClr val="E8E9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8" name="Text Box 38">
            <a:extLst>
              <a:ext uri="{FF2B5EF4-FFF2-40B4-BE49-F238E27FC236}">
                <a16:creationId xmlns:a16="http://schemas.microsoft.com/office/drawing/2014/main" id="{7FCD07CB-9B49-8542-B6E1-EE8F108950D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7AD4B35-54FA-9144-8CA0-29E6DFD8430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itle 65">
            <a:extLst>
              <a:ext uri="{FF2B5EF4-FFF2-40B4-BE49-F238E27FC236}">
                <a16:creationId xmlns:a16="http://schemas.microsoft.com/office/drawing/2014/main" id="{11EA4C8F-2980-BA42-A0C5-73DB62268847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18261" y="157324"/>
            <a:ext cx="101132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rgbClr val="003249"/>
                </a:solidFill>
              </a:defRPr>
            </a:lvl1pPr>
          </a:lstStyle>
          <a:p>
            <a:pPr lvl="0"/>
            <a:r>
              <a:rPr lang="en-GB" altLang="en-US" noProof="0"/>
              <a:t>CLICK TO EDIT MASTER TITLE STYLE</a:t>
            </a:r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5C4249AF-5670-6848-BE35-97DB631D9E14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3" name="Picture 92">
            <a:extLst>
              <a:ext uri="{FF2B5EF4-FFF2-40B4-BE49-F238E27FC236}">
                <a16:creationId xmlns:a16="http://schemas.microsoft.com/office/drawing/2014/main" id="{8A16F217-5F4A-7849-B028-25F68FF3C3EE}"/>
              </a:ext>
            </a:extLst>
          </p:cNvPr>
          <p:cNvPicPr>
            <a:picLocks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5904"/>
            <a:ext cx="2095200" cy="1314000"/>
          </a:xfrm>
          <a:prstGeom prst="rect">
            <a:avLst/>
          </a:prstGeom>
        </p:spPr>
      </p:pic>
      <p:sp>
        <p:nvSpPr>
          <p:cNvPr id="96" name="Rectangle 2">
            <a:extLst>
              <a:ext uri="{FF2B5EF4-FFF2-40B4-BE49-F238E27FC236}">
                <a16:creationId xmlns:a16="http://schemas.microsoft.com/office/drawing/2014/main" id="{DC2EA9F7-4A93-834E-BDBE-B1596413FE86}"/>
              </a:ext>
            </a:extLst>
          </p:cNvPr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218262" y="882192"/>
            <a:ext cx="11763662" cy="554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33A2B91D-4220-C944-86E2-09625B90BD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grpSp>
        <p:nvGrpSpPr>
          <p:cNvPr id="172" name="Group 171">
            <a:extLst>
              <a:ext uri="{FF2B5EF4-FFF2-40B4-BE49-F238E27FC236}">
                <a16:creationId xmlns:a16="http://schemas.microsoft.com/office/drawing/2014/main" id="{8BEE7856-D1C9-3D40-B926-05E7FC176CD3}"/>
              </a:ext>
            </a:extLst>
          </p:cNvPr>
          <p:cNvGrpSpPr/>
          <p:nvPr userDrawn="1"/>
        </p:nvGrpSpPr>
        <p:grpSpPr>
          <a:xfrm>
            <a:off x="226688" y="6572055"/>
            <a:ext cx="9280921" cy="144114"/>
            <a:chOff x="226688" y="6572055"/>
            <a:chExt cx="9280921" cy="144114"/>
          </a:xfrm>
        </p:grpSpPr>
        <p:pic>
          <p:nvPicPr>
            <p:cNvPr id="173" name="Picture 172" descr="at.png">
              <a:extLst>
                <a:ext uri="{FF2B5EF4-FFF2-40B4-BE49-F238E27FC236}">
                  <a16:creationId xmlns:a16="http://schemas.microsoft.com/office/drawing/2014/main" id="{A8579B85-65CE-404D-8812-24EA4EE858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4" name="Picture 173" descr="be.png">
              <a:extLst>
                <a:ext uri="{FF2B5EF4-FFF2-40B4-BE49-F238E27FC236}">
                  <a16:creationId xmlns:a16="http://schemas.microsoft.com/office/drawing/2014/main" id="{A61DBCF8-EA0A-4B42-B6E4-9FE9DD55E93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5" name="Picture 174" descr="ch.png">
              <a:extLst>
                <a:ext uri="{FF2B5EF4-FFF2-40B4-BE49-F238E27FC236}">
                  <a16:creationId xmlns:a16="http://schemas.microsoft.com/office/drawing/2014/main" id="{1D677091-4E3D-9A43-B4F5-AC43053B40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6" name="Picture 175" descr="cz.png">
              <a:extLst>
                <a:ext uri="{FF2B5EF4-FFF2-40B4-BE49-F238E27FC236}">
                  <a16:creationId xmlns:a16="http://schemas.microsoft.com/office/drawing/2014/main" id="{02862F3D-0B94-2540-A399-EC654735AA1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7" name="Picture 176" descr="de.png">
              <a:extLst>
                <a:ext uri="{FF2B5EF4-FFF2-40B4-BE49-F238E27FC236}">
                  <a16:creationId xmlns:a16="http://schemas.microsoft.com/office/drawing/2014/main" id="{3E32A314-95D2-6B47-AB5D-49351C0E9B6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8" name="Picture 177" descr="dk.png">
              <a:extLst>
                <a:ext uri="{FF2B5EF4-FFF2-40B4-BE49-F238E27FC236}">
                  <a16:creationId xmlns:a16="http://schemas.microsoft.com/office/drawing/2014/main" id="{B5AAFE02-64DC-0A48-8F85-6CB587C7690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9" name="Picture 178" descr="ee.png">
              <a:extLst>
                <a:ext uri="{FF2B5EF4-FFF2-40B4-BE49-F238E27FC236}">
                  <a16:creationId xmlns:a16="http://schemas.microsoft.com/office/drawing/2014/main" id="{DD7A9557-674B-9B44-AE98-2B49C703EE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0" name="Picture 179" descr="es.png">
              <a:extLst>
                <a:ext uri="{FF2B5EF4-FFF2-40B4-BE49-F238E27FC236}">
                  <a16:creationId xmlns:a16="http://schemas.microsoft.com/office/drawing/2014/main" id="{8E30E2E9-8915-1048-85F6-D57C0BA3B7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1" name="Picture 180" descr="fi.png">
              <a:extLst>
                <a:ext uri="{FF2B5EF4-FFF2-40B4-BE49-F238E27FC236}">
                  <a16:creationId xmlns:a16="http://schemas.microsoft.com/office/drawing/2014/main" id="{34235106-1ABF-D943-B06B-737139F1EE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2" name="Picture 181" descr="fr.png">
              <a:extLst>
                <a:ext uri="{FF2B5EF4-FFF2-40B4-BE49-F238E27FC236}">
                  <a16:creationId xmlns:a16="http://schemas.microsoft.com/office/drawing/2014/main" id="{931CF9B3-336D-594C-BDAA-2A97F8540C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3" name="Picture 182" descr="gr.png">
              <a:extLst>
                <a:ext uri="{FF2B5EF4-FFF2-40B4-BE49-F238E27FC236}">
                  <a16:creationId xmlns:a16="http://schemas.microsoft.com/office/drawing/2014/main" id="{28E39E5B-91B6-534F-9E53-0E1B3A1A2C6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4" name="Picture 183" descr="hu.png">
              <a:extLst>
                <a:ext uri="{FF2B5EF4-FFF2-40B4-BE49-F238E27FC236}">
                  <a16:creationId xmlns:a16="http://schemas.microsoft.com/office/drawing/2014/main" id="{9731560F-49BE-E444-B371-6A25FD99073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5" name="Picture 184" descr="ie.png">
              <a:extLst>
                <a:ext uri="{FF2B5EF4-FFF2-40B4-BE49-F238E27FC236}">
                  <a16:creationId xmlns:a16="http://schemas.microsoft.com/office/drawing/2014/main" id="{940E4797-14DA-5D4A-986E-EC5028709B8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6" name="Picture 185" descr="it.png">
              <a:extLst>
                <a:ext uri="{FF2B5EF4-FFF2-40B4-BE49-F238E27FC236}">
                  <a16:creationId xmlns:a16="http://schemas.microsoft.com/office/drawing/2014/main" id="{ED2FC8D7-B023-3A41-B2B2-53B2D99D40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7" name="Picture 186" descr="lu.png">
              <a:extLst>
                <a:ext uri="{FF2B5EF4-FFF2-40B4-BE49-F238E27FC236}">
                  <a16:creationId xmlns:a16="http://schemas.microsoft.com/office/drawing/2014/main" id="{7DA940AD-E6CA-7144-A181-414F25A176F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8" name="Picture 187" descr="nl.png">
              <a:extLst>
                <a:ext uri="{FF2B5EF4-FFF2-40B4-BE49-F238E27FC236}">
                  <a16:creationId xmlns:a16="http://schemas.microsoft.com/office/drawing/2014/main" id="{00F90B60-A958-F644-96CF-D1F5EA2AECA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9" name="Picture 188" descr="no.png">
              <a:extLst>
                <a:ext uri="{FF2B5EF4-FFF2-40B4-BE49-F238E27FC236}">
                  <a16:creationId xmlns:a16="http://schemas.microsoft.com/office/drawing/2014/main" id="{ED83D9A7-054A-BD4C-B996-D30DCC56CCA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0" name="Picture 189" descr="pl.png">
              <a:extLst>
                <a:ext uri="{FF2B5EF4-FFF2-40B4-BE49-F238E27FC236}">
                  <a16:creationId xmlns:a16="http://schemas.microsoft.com/office/drawing/2014/main" id="{672465D0-A345-6F41-8C48-96A83221082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1" name="Picture 190" descr="pt.png">
              <a:extLst>
                <a:ext uri="{FF2B5EF4-FFF2-40B4-BE49-F238E27FC236}">
                  <a16:creationId xmlns:a16="http://schemas.microsoft.com/office/drawing/2014/main" id="{70AFCA19-33D2-AD47-9D99-F9E3EC08295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2" name="Picture 191" descr="ro.png">
              <a:extLst>
                <a:ext uri="{FF2B5EF4-FFF2-40B4-BE49-F238E27FC236}">
                  <a16:creationId xmlns:a16="http://schemas.microsoft.com/office/drawing/2014/main" id="{1C2F56C7-D92E-634D-BFD2-0E6950C6653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3" name="Picture 192" descr="se.png">
              <a:extLst>
                <a:ext uri="{FF2B5EF4-FFF2-40B4-BE49-F238E27FC236}">
                  <a16:creationId xmlns:a16="http://schemas.microsoft.com/office/drawing/2014/main" id="{333DAEAA-FBFF-6F48-8FBA-725F4387C73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4" name="Picture 193" descr="uk.png">
              <a:extLst>
                <a:ext uri="{FF2B5EF4-FFF2-40B4-BE49-F238E27FC236}">
                  <a16:creationId xmlns:a16="http://schemas.microsoft.com/office/drawing/2014/main" id="{48F4948C-40D8-2545-8B43-5A392A66D5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5" name="Picture 194" descr="ca.png">
              <a:extLst>
                <a:ext uri="{FF2B5EF4-FFF2-40B4-BE49-F238E27FC236}">
                  <a16:creationId xmlns:a16="http://schemas.microsoft.com/office/drawing/2014/main" id="{DB4E8921-07E7-F743-9407-D19031517E0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6" name="Picture 195">
              <a:extLst>
                <a:ext uri="{FF2B5EF4-FFF2-40B4-BE49-F238E27FC236}">
                  <a16:creationId xmlns:a16="http://schemas.microsoft.com/office/drawing/2014/main" id="{C3D36904-8D6B-D64D-8C63-2155F0D750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</p:spPr>
        </p:pic>
        <p:pic>
          <p:nvPicPr>
            <p:cNvPr id="197" name="Picture 196" descr="si.png">
              <a:extLst>
                <a:ext uri="{FF2B5EF4-FFF2-40B4-BE49-F238E27FC236}">
                  <a16:creationId xmlns:a16="http://schemas.microsoft.com/office/drawing/2014/main" id="{CEC6CDCB-45AB-4840-96B1-AC0E5D4A5E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86698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ectangle 153">
            <a:extLst>
              <a:ext uri="{FF2B5EF4-FFF2-40B4-BE49-F238E27FC236}">
                <a16:creationId xmlns:a16="http://schemas.microsoft.com/office/drawing/2014/main" id="{2FDEDD14-D71C-FA46-B659-781FB04D4CD6}"/>
              </a:ext>
            </a:extLst>
          </p:cNvPr>
          <p:cNvSpPr/>
          <p:nvPr userDrawn="1"/>
        </p:nvSpPr>
        <p:spPr>
          <a:xfrm>
            <a:off x="-6566" y="-2"/>
            <a:ext cx="12198565" cy="6858002"/>
          </a:xfrm>
          <a:prstGeom prst="rect">
            <a:avLst/>
          </a:prstGeom>
          <a:solidFill>
            <a:srgbClr val="76C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8" name="Text Box 38">
            <a:extLst>
              <a:ext uri="{FF2B5EF4-FFF2-40B4-BE49-F238E27FC236}">
                <a16:creationId xmlns:a16="http://schemas.microsoft.com/office/drawing/2014/main" id="{7FCD07CB-9B49-8542-B6E1-EE8F108950D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7AD4B35-54FA-9144-8CA0-29E6DFD8430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itle 65">
            <a:extLst>
              <a:ext uri="{FF2B5EF4-FFF2-40B4-BE49-F238E27FC236}">
                <a16:creationId xmlns:a16="http://schemas.microsoft.com/office/drawing/2014/main" id="{11EA4C8F-2980-BA42-A0C5-73DB62268847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18261" y="157324"/>
            <a:ext cx="101132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rgbClr val="003249"/>
                </a:solidFill>
              </a:defRPr>
            </a:lvl1pPr>
          </a:lstStyle>
          <a:p>
            <a:pPr lvl="0"/>
            <a:r>
              <a:rPr lang="en-GB" altLang="en-US" noProof="0"/>
              <a:t>CLICK TO EDIT MASTER TITLE STYLE</a:t>
            </a:r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5C4249AF-5670-6848-BE35-97DB631D9E14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3" name="Picture 92">
            <a:extLst>
              <a:ext uri="{FF2B5EF4-FFF2-40B4-BE49-F238E27FC236}">
                <a16:creationId xmlns:a16="http://schemas.microsoft.com/office/drawing/2014/main" id="{8A16F217-5F4A-7849-B028-25F68FF3C3EE}"/>
              </a:ext>
            </a:extLst>
          </p:cNvPr>
          <p:cNvPicPr>
            <a:picLocks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5904"/>
            <a:ext cx="2095200" cy="1314000"/>
          </a:xfrm>
          <a:prstGeom prst="rect">
            <a:avLst/>
          </a:prstGeom>
        </p:spPr>
      </p:pic>
      <p:sp>
        <p:nvSpPr>
          <p:cNvPr id="37" name="Rectangle 2">
            <a:extLst>
              <a:ext uri="{FF2B5EF4-FFF2-40B4-BE49-F238E27FC236}">
                <a16:creationId xmlns:a16="http://schemas.microsoft.com/office/drawing/2014/main" id="{8297D345-0D41-B341-ACC9-1539BA9D2860}"/>
              </a:ext>
            </a:extLst>
          </p:cNvPr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218262" y="882192"/>
            <a:ext cx="11763662" cy="554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6762"/>
                </a:solidFill>
              </a:defRPr>
            </a:lvl1pPr>
            <a:lvl2pPr>
              <a:defRPr>
                <a:solidFill>
                  <a:srgbClr val="006762"/>
                </a:solidFill>
              </a:defRPr>
            </a:lvl2pPr>
            <a:lvl3pPr>
              <a:defRPr>
                <a:solidFill>
                  <a:srgbClr val="006762"/>
                </a:solidFill>
              </a:defRPr>
            </a:lvl3pPr>
            <a:lvl4pPr>
              <a:defRPr>
                <a:solidFill>
                  <a:srgbClr val="006762"/>
                </a:solidFill>
              </a:defRPr>
            </a:lvl4pPr>
            <a:lvl5pPr>
              <a:defRPr>
                <a:solidFill>
                  <a:srgbClr val="006762"/>
                </a:solidFill>
              </a:defRPr>
            </a:lvl5pPr>
          </a:lstStyle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6F492216-00B3-1F4C-9F96-3F8E03960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grpSp>
        <p:nvGrpSpPr>
          <p:cNvPr id="172" name="Group 171">
            <a:extLst>
              <a:ext uri="{FF2B5EF4-FFF2-40B4-BE49-F238E27FC236}">
                <a16:creationId xmlns:a16="http://schemas.microsoft.com/office/drawing/2014/main" id="{53D020A4-AAA0-0E46-8F82-4F2F25AF60DC}"/>
              </a:ext>
            </a:extLst>
          </p:cNvPr>
          <p:cNvGrpSpPr/>
          <p:nvPr userDrawn="1"/>
        </p:nvGrpSpPr>
        <p:grpSpPr>
          <a:xfrm>
            <a:off x="226688" y="6572055"/>
            <a:ext cx="9280921" cy="144114"/>
            <a:chOff x="226688" y="6572055"/>
            <a:chExt cx="9280921" cy="144114"/>
          </a:xfrm>
        </p:grpSpPr>
        <p:pic>
          <p:nvPicPr>
            <p:cNvPr id="173" name="Picture 172" descr="at.png">
              <a:extLst>
                <a:ext uri="{FF2B5EF4-FFF2-40B4-BE49-F238E27FC236}">
                  <a16:creationId xmlns:a16="http://schemas.microsoft.com/office/drawing/2014/main" id="{D130AEE6-5840-104D-9047-85BB639F56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4" name="Picture 173" descr="be.png">
              <a:extLst>
                <a:ext uri="{FF2B5EF4-FFF2-40B4-BE49-F238E27FC236}">
                  <a16:creationId xmlns:a16="http://schemas.microsoft.com/office/drawing/2014/main" id="{67D599FE-2A89-2D4B-85E5-C1902A9C58C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5" name="Picture 174" descr="ch.png">
              <a:extLst>
                <a:ext uri="{FF2B5EF4-FFF2-40B4-BE49-F238E27FC236}">
                  <a16:creationId xmlns:a16="http://schemas.microsoft.com/office/drawing/2014/main" id="{F5F5947A-E089-B54E-845E-2839B7AA059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6" name="Picture 175" descr="cz.png">
              <a:extLst>
                <a:ext uri="{FF2B5EF4-FFF2-40B4-BE49-F238E27FC236}">
                  <a16:creationId xmlns:a16="http://schemas.microsoft.com/office/drawing/2014/main" id="{BE6E3F54-F5B2-804F-BEED-3A9423631C3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7" name="Picture 176" descr="de.png">
              <a:extLst>
                <a:ext uri="{FF2B5EF4-FFF2-40B4-BE49-F238E27FC236}">
                  <a16:creationId xmlns:a16="http://schemas.microsoft.com/office/drawing/2014/main" id="{47CDF1C8-EB83-7747-A49C-0D3CCBCA36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8" name="Picture 177" descr="dk.png">
              <a:extLst>
                <a:ext uri="{FF2B5EF4-FFF2-40B4-BE49-F238E27FC236}">
                  <a16:creationId xmlns:a16="http://schemas.microsoft.com/office/drawing/2014/main" id="{AD9A9826-4297-2547-98A0-7479256518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9" name="Picture 178" descr="ee.png">
              <a:extLst>
                <a:ext uri="{FF2B5EF4-FFF2-40B4-BE49-F238E27FC236}">
                  <a16:creationId xmlns:a16="http://schemas.microsoft.com/office/drawing/2014/main" id="{180BC5C9-0521-8246-AD9C-19D3EB5371F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0" name="Picture 179" descr="es.png">
              <a:extLst>
                <a:ext uri="{FF2B5EF4-FFF2-40B4-BE49-F238E27FC236}">
                  <a16:creationId xmlns:a16="http://schemas.microsoft.com/office/drawing/2014/main" id="{E2D91EA2-D86E-3943-8BAF-6BB32599DB1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1" name="Picture 180" descr="fi.png">
              <a:extLst>
                <a:ext uri="{FF2B5EF4-FFF2-40B4-BE49-F238E27FC236}">
                  <a16:creationId xmlns:a16="http://schemas.microsoft.com/office/drawing/2014/main" id="{2246BBDB-BE64-F24E-B788-3D0D5955959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2" name="Picture 181" descr="fr.png">
              <a:extLst>
                <a:ext uri="{FF2B5EF4-FFF2-40B4-BE49-F238E27FC236}">
                  <a16:creationId xmlns:a16="http://schemas.microsoft.com/office/drawing/2014/main" id="{0EF2EED0-D4A2-3C4F-ADD8-F7E494A5E6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3" name="Picture 182" descr="gr.png">
              <a:extLst>
                <a:ext uri="{FF2B5EF4-FFF2-40B4-BE49-F238E27FC236}">
                  <a16:creationId xmlns:a16="http://schemas.microsoft.com/office/drawing/2014/main" id="{631BCB96-F6B7-C94C-B9FD-6C1937EF179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4" name="Picture 183" descr="hu.png">
              <a:extLst>
                <a:ext uri="{FF2B5EF4-FFF2-40B4-BE49-F238E27FC236}">
                  <a16:creationId xmlns:a16="http://schemas.microsoft.com/office/drawing/2014/main" id="{777C5190-BB3A-934E-8810-42BBEBF286A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5" name="Picture 184" descr="ie.png">
              <a:extLst>
                <a:ext uri="{FF2B5EF4-FFF2-40B4-BE49-F238E27FC236}">
                  <a16:creationId xmlns:a16="http://schemas.microsoft.com/office/drawing/2014/main" id="{46E7BF2A-431D-F247-BA27-83E4763E50D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6" name="Picture 185" descr="it.png">
              <a:extLst>
                <a:ext uri="{FF2B5EF4-FFF2-40B4-BE49-F238E27FC236}">
                  <a16:creationId xmlns:a16="http://schemas.microsoft.com/office/drawing/2014/main" id="{E9A4D1CC-A386-8A41-8139-B1A56CE6C4B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7" name="Picture 186" descr="lu.png">
              <a:extLst>
                <a:ext uri="{FF2B5EF4-FFF2-40B4-BE49-F238E27FC236}">
                  <a16:creationId xmlns:a16="http://schemas.microsoft.com/office/drawing/2014/main" id="{163FDCDA-22EA-E447-B6C1-24931EDB82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8" name="Picture 187" descr="nl.png">
              <a:extLst>
                <a:ext uri="{FF2B5EF4-FFF2-40B4-BE49-F238E27FC236}">
                  <a16:creationId xmlns:a16="http://schemas.microsoft.com/office/drawing/2014/main" id="{34B15F5F-4F30-164F-9DA4-F87EFD1BB92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9" name="Picture 188" descr="no.png">
              <a:extLst>
                <a:ext uri="{FF2B5EF4-FFF2-40B4-BE49-F238E27FC236}">
                  <a16:creationId xmlns:a16="http://schemas.microsoft.com/office/drawing/2014/main" id="{E13EF0D0-C5B6-1144-BC99-EAFF7B0ED75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0" name="Picture 189" descr="pl.png">
              <a:extLst>
                <a:ext uri="{FF2B5EF4-FFF2-40B4-BE49-F238E27FC236}">
                  <a16:creationId xmlns:a16="http://schemas.microsoft.com/office/drawing/2014/main" id="{4EFF61DF-389D-CA49-A287-4DA0F96714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1" name="Picture 190" descr="pt.png">
              <a:extLst>
                <a:ext uri="{FF2B5EF4-FFF2-40B4-BE49-F238E27FC236}">
                  <a16:creationId xmlns:a16="http://schemas.microsoft.com/office/drawing/2014/main" id="{DDEC7C23-469A-A74C-A65A-CD5371BD1C0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2" name="Picture 191" descr="ro.png">
              <a:extLst>
                <a:ext uri="{FF2B5EF4-FFF2-40B4-BE49-F238E27FC236}">
                  <a16:creationId xmlns:a16="http://schemas.microsoft.com/office/drawing/2014/main" id="{4DCA47C7-9277-3042-9FEC-23CE95F432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3" name="Picture 192" descr="se.png">
              <a:extLst>
                <a:ext uri="{FF2B5EF4-FFF2-40B4-BE49-F238E27FC236}">
                  <a16:creationId xmlns:a16="http://schemas.microsoft.com/office/drawing/2014/main" id="{B84F60E3-93CA-0E4E-BCC7-90F0BA9F261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4" name="Picture 193" descr="uk.png">
              <a:extLst>
                <a:ext uri="{FF2B5EF4-FFF2-40B4-BE49-F238E27FC236}">
                  <a16:creationId xmlns:a16="http://schemas.microsoft.com/office/drawing/2014/main" id="{6B55D2B5-4EA6-E44E-9079-A848111317F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5" name="Picture 194" descr="ca.png">
              <a:extLst>
                <a:ext uri="{FF2B5EF4-FFF2-40B4-BE49-F238E27FC236}">
                  <a16:creationId xmlns:a16="http://schemas.microsoft.com/office/drawing/2014/main" id="{8869034D-65D2-AD46-8241-0FE09662FEB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6" name="Picture 195">
              <a:extLst>
                <a:ext uri="{FF2B5EF4-FFF2-40B4-BE49-F238E27FC236}">
                  <a16:creationId xmlns:a16="http://schemas.microsoft.com/office/drawing/2014/main" id="{B7F1F394-4E22-234D-BFFC-2500B90F1DB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</p:spPr>
        </p:pic>
        <p:pic>
          <p:nvPicPr>
            <p:cNvPr id="197" name="Picture 196" descr="si.png">
              <a:extLst>
                <a:ext uri="{FF2B5EF4-FFF2-40B4-BE49-F238E27FC236}">
                  <a16:creationId xmlns:a16="http://schemas.microsoft.com/office/drawing/2014/main" id="{126072B3-E16B-954C-937B-B44A7640B63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5765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RK_CLOSING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35E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35E6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 flipH="1">
            <a:off x="4686300" y="2011304"/>
            <a:ext cx="2819400" cy="2819034"/>
          </a:xfrm>
          <a:prstGeom prst="rect">
            <a:avLst/>
          </a:prstGeom>
          <a:solidFill>
            <a:srgbClr val="003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ubtitle 2"/>
          <p:cNvSpPr txBox="1">
            <a:spLocks/>
          </p:cNvSpPr>
          <p:nvPr userDrawn="1"/>
        </p:nvSpPr>
        <p:spPr>
          <a:xfrm>
            <a:off x="4686298" y="4524206"/>
            <a:ext cx="2812781" cy="3144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GB" sz="140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Subtitle 2"/>
          <p:cNvSpPr txBox="1">
            <a:spLocks/>
          </p:cNvSpPr>
          <p:nvPr userDrawn="1"/>
        </p:nvSpPr>
        <p:spPr>
          <a:xfrm>
            <a:off x="4686298" y="1740022"/>
            <a:ext cx="2819402" cy="2615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100" noProof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Produced by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C01D068-9364-9848-89E9-73AD77FBF2D2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686298" y="2041526"/>
            <a:ext cx="2819402" cy="235902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140" b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CEA846BB-3E9A-6A43-8C02-4025B1D22551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686298" y="4406773"/>
            <a:ext cx="2819402" cy="4235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500" b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0410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79896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.png"/><Relationship Id="rId18" Type="http://schemas.openxmlformats.org/officeDocument/2006/relationships/image" Target="../media/image8.png"/><Relationship Id="rId26" Type="http://schemas.openxmlformats.org/officeDocument/2006/relationships/image" Target="../media/image16.png"/><Relationship Id="rId21" Type="http://schemas.openxmlformats.org/officeDocument/2006/relationships/image" Target="../media/image11.png"/><Relationship Id="rId34" Type="http://schemas.openxmlformats.org/officeDocument/2006/relationships/image" Target="../media/image24.png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17" Type="http://schemas.openxmlformats.org/officeDocument/2006/relationships/image" Target="../media/image7.png"/><Relationship Id="rId25" Type="http://schemas.openxmlformats.org/officeDocument/2006/relationships/image" Target="../media/image15.png"/><Relationship Id="rId33" Type="http://schemas.openxmlformats.org/officeDocument/2006/relationships/image" Target="../media/image23.png"/><Relationship Id="rId38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.png"/><Relationship Id="rId20" Type="http://schemas.openxmlformats.org/officeDocument/2006/relationships/image" Target="../media/image10.png"/><Relationship Id="rId29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24" Type="http://schemas.openxmlformats.org/officeDocument/2006/relationships/image" Target="../media/image14.png"/><Relationship Id="rId32" Type="http://schemas.openxmlformats.org/officeDocument/2006/relationships/image" Target="../media/image22.png"/><Relationship Id="rId37" Type="http://schemas.openxmlformats.org/officeDocument/2006/relationships/image" Target="../media/image27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23" Type="http://schemas.openxmlformats.org/officeDocument/2006/relationships/image" Target="../media/image13.png"/><Relationship Id="rId28" Type="http://schemas.openxmlformats.org/officeDocument/2006/relationships/image" Target="../media/image18.png"/><Relationship Id="rId36" Type="http://schemas.openxmlformats.org/officeDocument/2006/relationships/image" Target="../media/image26.png"/><Relationship Id="rId10" Type="http://schemas.openxmlformats.org/officeDocument/2006/relationships/theme" Target="../theme/theme1.xml"/><Relationship Id="rId19" Type="http://schemas.openxmlformats.org/officeDocument/2006/relationships/image" Target="../media/image9.png"/><Relationship Id="rId31" Type="http://schemas.openxmlformats.org/officeDocument/2006/relationships/image" Target="../media/image2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Relationship Id="rId22" Type="http://schemas.openxmlformats.org/officeDocument/2006/relationships/image" Target="../media/image12.png"/><Relationship Id="rId27" Type="http://schemas.openxmlformats.org/officeDocument/2006/relationships/image" Target="../media/image17.png"/><Relationship Id="rId30" Type="http://schemas.openxmlformats.org/officeDocument/2006/relationships/image" Target="../media/image20.png"/><Relationship Id="rId35" Type="http://schemas.openxmlformats.org/officeDocument/2006/relationships/image" Target="../media/image25.pn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theme" Target="../theme/theme2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35" descr="PPT_Header02" hidden="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2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8262" y="883106"/>
            <a:ext cx="11763662" cy="5545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pic>
        <p:nvPicPr>
          <p:cNvPr id="34" name="Picture 33"/>
          <p:cNvPicPr>
            <a:picLocks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5904"/>
            <a:ext cx="2095200" cy="1314000"/>
          </a:xfrm>
          <a:prstGeom prst="rect">
            <a:avLst/>
          </a:prstGeom>
        </p:spPr>
      </p:pic>
      <p:sp>
        <p:nvSpPr>
          <p:cNvPr id="121" name="Text Box 38">
            <a:extLst>
              <a:ext uri="{FF2B5EF4-FFF2-40B4-BE49-F238E27FC236}">
                <a16:creationId xmlns:a16="http://schemas.microsoft.com/office/drawing/2014/main" id="{3C549275-6783-7945-A889-48A7AC6D14D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Title Placeholder 2">
            <a:extLst>
              <a:ext uri="{FF2B5EF4-FFF2-40B4-BE49-F238E27FC236}">
                <a16:creationId xmlns:a16="http://schemas.microsoft.com/office/drawing/2014/main" id="{BF9CC564-99C6-CF4A-B66D-51C35F775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425" y="156382"/>
            <a:ext cx="10108850" cy="563779"/>
          </a:xfrm>
          <a:prstGeom prst="rect">
            <a:avLst/>
          </a:prstGeom>
        </p:spPr>
        <p:txBody>
          <a:bodyPr vert="horz" lIns="0" tIns="45720" rIns="0" bIns="45720" rtlCol="0" anchor="ctr" anchorCtr="0">
            <a:normAutofit/>
          </a:bodyPr>
          <a:lstStyle/>
          <a:p>
            <a:r>
              <a:rPr lang="en-GB" noProof="0"/>
              <a:t>CLICK TO EDIT MASTER TITLE STYLE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4A98235A-908E-9E4D-97CE-A7BE035FCD9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88D6837A-A6B3-7945-8B79-FE698D2EDBB3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178C65F7-2688-B645-B8E3-2B9FAEDF0F36}"/>
              </a:ext>
            </a:extLst>
          </p:cNvPr>
          <p:cNvGrpSpPr/>
          <p:nvPr userDrawn="1"/>
        </p:nvGrpSpPr>
        <p:grpSpPr>
          <a:xfrm>
            <a:off x="226688" y="6572055"/>
            <a:ext cx="9280921" cy="144114"/>
            <a:chOff x="226688" y="6572055"/>
            <a:chExt cx="9280921" cy="144114"/>
          </a:xfrm>
        </p:grpSpPr>
        <p:pic>
          <p:nvPicPr>
            <p:cNvPr id="168" name="Picture 167" descr="at.png">
              <a:extLst>
                <a:ext uri="{FF2B5EF4-FFF2-40B4-BE49-F238E27FC236}">
                  <a16:creationId xmlns:a16="http://schemas.microsoft.com/office/drawing/2014/main" id="{A52E0A18-E273-2242-82E5-C3746DF1D4D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9" name="Picture 168" descr="be.png">
              <a:extLst>
                <a:ext uri="{FF2B5EF4-FFF2-40B4-BE49-F238E27FC236}">
                  <a16:creationId xmlns:a16="http://schemas.microsoft.com/office/drawing/2014/main" id="{EA2130B9-A9A0-6046-AD1D-70D5050D0CB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0" name="Picture 169" descr="ch.png">
              <a:extLst>
                <a:ext uri="{FF2B5EF4-FFF2-40B4-BE49-F238E27FC236}">
                  <a16:creationId xmlns:a16="http://schemas.microsoft.com/office/drawing/2014/main" id="{53F85A0B-24AA-4C4E-ABE5-4F432092D1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1" name="Picture 170" descr="cz.png">
              <a:extLst>
                <a:ext uri="{FF2B5EF4-FFF2-40B4-BE49-F238E27FC236}">
                  <a16:creationId xmlns:a16="http://schemas.microsoft.com/office/drawing/2014/main" id="{98789C69-E55F-0F45-9211-C5F7204597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2" name="Picture 171" descr="de.png">
              <a:extLst>
                <a:ext uri="{FF2B5EF4-FFF2-40B4-BE49-F238E27FC236}">
                  <a16:creationId xmlns:a16="http://schemas.microsoft.com/office/drawing/2014/main" id="{E070005B-481E-D14C-ADCA-B91B537738E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3" name="Picture 172" descr="dk.png">
              <a:extLst>
                <a:ext uri="{FF2B5EF4-FFF2-40B4-BE49-F238E27FC236}">
                  <a16:creationId xmlns:a16="http://schemas.microsoft.com/office/drawing/2014/main" id="{C7708920-5A91-8A40-B2E4-CFBDBCF5C3F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4" name="Picture 173" descr="ee.png">
              <a:extLst>
                <a:ext uri="{FF2B5EF4-FFF2-40B4-BE49-F238E27FC236}">
                  <a16:creationId xmlns:a16="http://schemas.microsoft.com/office/drawing/2014/main" id="{D55A5191-7187-794E-BE28-1FBD0687C40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5" name="Picture 174" descr="es.png">
              <a:extLst>
                <a:ext uri="{FF2B5EF4-FFF2-40B4-BE49-F238E27FC236}">
                  <a16:creationId xmlns:a16="http://schemas.microsoft.com/office/drawing/2014/main" id="{3BB24710-F05A-5241-A7A5-1332316607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6" name="Picture 175" descr="fi.png">
              <a:extLst>
                <a:ext uri="{FF2B5EF4-FFF2-40B4-BE49-F238E27FC236}">
                  <a16:creationId xmlns:a16="http://schemas.microsoft.com/office/drawing/2014/main" id="{7BA315E5-0C31-FB43-B1BB-DAE9140A28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7" name="Picture 176" descr="fr.png">
              <a:extLst>
                <a:ext uri="{FF2B5EF4-FFF2-40B4-BE49-F238E27FC236}">
                  <a16:creationId xmlns:a16="http://schemas.microsoft.com/office/drawing/2014/main" id="{0FC36517-5A08-C543-BCFD-0A6FC61CFD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8" name="Picture 177" descr="gr.png">
              <a:extLst>
                <a:ext uri="{FF2B5EF4-FFF2-40B4-BE49-F238E27FC236}">
                  <a16:creationId xmlns:a16="http://schemas.microsoft.com/office/drawing/2014/main" id="{A443BDCF-5161-0C41-9887-20261585DA7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9" name="Picture 178" descr="hu.png">
              <a:extLst>
                <a:ext uri="{FF2B5EF4-FFF2-40B4-BE49-F238E27FC236}">
                  <a16:creationId xmlns:a16="http://schemas.microsoft.com/office/drawing/2014/main" id="{CEC53681-F54F-E24D-BE98-D13C771C501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0" name="Picture 179" descr="ie.png">
              <a:extLst>
                <a:ext uri="{FF2B5EF4-FFF2-40B4-BE49-F238E27FC236}">
                  <a16:creationId xmlns:a16="http://schemas.microsoft.com/office/drawing/2014/main" id="{9359D085-5B30-2E4E-B347-85C20B9D6B4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1" name="Picture 180" descr="it.png">
              <a:extLst>
                <a:ext uri="{FF2B5EF4-FFF2-40B4-BE49-F238E27FC236}">
                  <a16:creationId xmlns:a16="http://schemas.microsoft.com/office/drawing/2014/main" id="{A073D5AB-0943-7F42-B5CF-66BF3036BE9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2" name="Picture 181" descr="lu.png">
              <a:extLst>
                <a:ext uri="{FF2B5EF4-FFF2-40B4-BE49-F238E27FC236}">
                  <a16:creationId xmlns:a16="http://schemas.microsoft.com/office/drawing/2014/main" id="{B7DB2800-3FBD-0442-AD77-E738DC3DD8A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3" name="Picture 182" descr="nl.png">
              <a:extLst>
                <a:ext uri="{FF2B5EF4-FFF2-40B4-BE49-F238E27FC236}">
                  <a16:creationId xmlns:a16="http://schemas.microsoft.com/office/drawing/2014/main" id="{6A7883EB-A595-5042-AA17-1BBBEE45C1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4" name="Picture 183" descr="no.png">
              <a:extLst>
                <a:ext uri="{FF2B5EF4-FFF2-40B4-BE49-F238E27FC236}">
                  <a16:creationId xmlns:a16="http://schemas.microsoft.com/office/drawing/2014/main" id="{AED34C86-2E21-3846-A864-D7403FCD81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5" name="Picture 184" descr="pl.png">
              <a:extLst>
                <a:ext uri="{FF2B5EF4-FFF2-40B4-BE49-F238E27FC236}">
                  <a16:creationId xmlns:a16="http://schemas.microsoft.com/office/drawing/2014/main" id="{D19C51F3-6334-D642-91C7-AAA1F28365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6" name="Picture 185" descr="pt.png">
              <a:extLst>
                <a:ext uri="{FF2B5EF4-FFF2-40B4-BE49-F238E27FC236}">
                  <a16:creationId xmlns:a16="http://schemas.microsoft.com/office/drawing/2014/main" id="{241CD090-4E5A-8644-9DE6-E31D3F60407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7" name="Picture 186" descr="ro.png">
              <a:extLst>
                <a:ext uri="{FF2B5EF4-FFF2-40B4-BE49-F238E27FC236}">
                  <a16:creationId xmlns:a16="http://schemas.microsoft.com/office/drawing/2014/main" id="{AE18BFF2-64F5-9B40-9020-4FC4CB94AD2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8" name="Picture 187" descr="se.png">
              <a:extLst>
                <a:ext uri="{FF2B5EF4-FFF2-40B4-BE49-F238E27FC236}">
                  <a16:creationId xmlns:a16="http://schemas.microsoft.com/office/drawing/2014/main" id="{1D7DFFBC-E3F0-8641-80CA-05B02B6FDFA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9" name="Picture 188" descr="uk.png">
              <a:extLst>
                <a:ext uri="{FF2B5EF4-FFF2-40B4-BE49-F238E27FC236}">
                  <a16:creationId xmlns:a16="http://schemas.microsoft.com/office/drawing/2014/main" id="{32FDEBBE-7B6A-4042-8476-2020352869D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0" name="Picture 189" descr="ca.png">
              <a:extLst>
                <a:ext uri="{FF2B5EF4-FFF2-40B4-BE49-F238E27FC236}">
                  <a16:creationId xmlns:a16="http://schemas.microsoft.com/office/drawing/2014/main" id="{FBEED6DD-52B4-7A42-B5EC-2A2D71DACB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1" name="Picture 190">
              <a:extLst>
                <a:ext uri="{FF2B5EF4-FFF2-40B4-BE49-F238E27FC236}">
                  <a16:creationId xmlns:a16="http://schemas.microsoft.com/office/drawing/2014/main" id="{5A2C547D-F2C2-E54F-9736-136FAB167EA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</p:spPr>
        </p:pic>
        <p:pic>
          <p:nvPicPr>
            <p:cNvPr id="192" name="Picture 191" descr="si.png">
              <a:extLst>
                <a:ext uri="{FF2B5EF4-FFF2-40B4-BE49-F238E27FC236}">
                  <a16:creationId xmlns:a16="http://schemas.microsoft.com/office/drawing/2014/main" id="{614673E0-AB0A-1241-B7C2-A6F982B41D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7136" r:id="rId1"/>
    <p:sldLayoutId id="2147487130" r:id="rId2"/>
    <p:sldLayoutId id="2147487090" r:id="rId3"/>
    <p:sldLayoutId id="2147487033" r:id="rId4"/>
    <p:sldLayoutId id="2147487035" r:id="rId5"/>
    <p:sldLayoutId id="2147487096" r:id="rId6"/>
    <p:sldLayoutId id="2147487125" r:id="rId7"/>
    <p:sldLayoutId id="2147487142" r:id="rId8"/>
    <p:sldLayoutId id="2147487143" r:id="rId9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 i="0">
          <a:solidFill>
            <a:srgbClr val="335E6F"/>
          </a:solidFill>
          <a:latin typeface="+mj-lt"/>
          <a:ea typeface="MS PGothic" pitchFamily="34" charset="-128"/>
          <a:cs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70C0"/>
          </a:solidFill>
          <a:latin typeface="Arial" charset="0"/>
          <a:ea typeface="MS PGothic" pitchFamily="34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70C0"/>
          </a:solidFill>
          <a:latin typeface="Arial" charset="0"/>
          <a:ea typeface="MS PGothic" pitchFamily="34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70C0"/>
          </a:solidFill>
          <a:latin typeface="Arial" charset="0"/>
          <a:ea typeface="MS PGothic" pitchFamily="34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70C0"/>
          </a:solidFill>
          <a:latin typeface="Arial" charset="0"/>
          <a:ea typeface="MS PGothic" pitchFamily="34" charset="-128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charset="0"/>
        <a:defRPr sz="180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1pPr>
      <a:lvl2pPr marL="808038" indent="-350838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+mj-lt" charset="0"/>
        <a:defRPr sz="180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2pPr>
      <a:lvl3pPr marL="1406525" indent="-492125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+mj-lt" charset="0"/>
        <a:defRPr sz="180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3pPr>
      <a:lvl4pPr marL="2005013" indent="-633413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+mj-lt" charset="0"/>
        <a:defRPr sz="180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603500" indent="-77470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+mj-lt" charset="0"/>
        <a:defRPr sz="180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4798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70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42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514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35" descr="PPT_Header02" hidden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2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8262" y="888918"/>
            <a:ext cx="11763662" cy="5528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pic>
        <p:nvPicPr>
          <p:cNvPr id="34" name="Picture 33"/>
          <p:cNvPicPr>
            <a:picLocks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5904"/>
            <a:ext cx="2095200" cy="1314000"/>
          </a:xfrm>
          <a:prstGeom prst="rect">
            <a:avLst/>
          </a:prstGeom>
        </p:spPr>
      </p:pic>
      <p:sp>
        <p:nvSpPr>
          <p:cNvPr id="121" name="Text Box 38">
            <a:extLst>
              <a:ext uri="{FF2B5EF4-FFF2-40B4-BE49-F238E27FC236}">
                <a16:creationId xmlns:a16="http://schemas.microsoft.com/office/drawing/2014/main" id="{3C549275-6783-7945-A889-48A7AC6D14D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Title Placeholder 2">
            <a:extLst>
              <a:ext uri="{FF2B5EF4-FFF2-40B4-BE49-F238E27FC236}">
                <a16:creationId xmlns:a16="http://schemas.microsoft.com/office/drawing/2014/main" id="{BF9CC564-99C6-CF4A-B66D-51C35F775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425" y="156382"/>
            <a:ext cx="10108850" cy="56377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GB" noProof="0"/>
              <a:t>CLICK TO EDIT MASTER TITLE STYLE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9194957C-8731-DE4C-83AD-724558FB1C0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grpSp>
        <p:nvGrpSpPr>
          <p:cNvPr id="165" name="Group 164">
            <a:extLst>
              <a:ext uri="{FF2B5EF4-FFF2-40B4-BE49-F238E27FC236}">
                <a16:creationId xmlns:a16="http://schemas.microsoft.com/office/drawing/2014/main" id="{EF1A1700-92FB-6445-B55E-4BB5B7CD5FC6}"/>
              </a:ext>
            </a:extLst>
          </p:cNvPr>
          <p:cNvGrpSpPr/>
          <p:nvPr userDrawn="1"/>
        </p:nvGrpSpPr>
        <p:grpSpPr>
          <a:xfrm>
            <a:off x="226688" y="6572055"/>
            <a:ext cx="9280921" cy="144114"/>
            <a:chOff x="226688" y="6572055"/>
            <a:chExt cx="9280921" cy="144114"/>
          </a:xfrm>
        </p:grpSpPr>
        <p:pic>
          <p:nvPicPr>
            <p:cNvPr id="166" name="Picture 165" descr="at.png">
              <a:extLst>
                <a:ext uri="{FF2B5EF4-FFF2-40B4-BE49-F238E27FC236}">
                  <a16:creationId xmlns:a16="http://schemas.microsoft.com/office/drawing/2014/main" id="{EEC49457-8255-6247-8B35-6C236A8101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7" name="Picture 166" descr="be.png">
              <a:extLst>
                <a:ext uri="{FF2B5EF4-FFF2-40B4-BE49-F238E27FC236}">
                  <a16:creationId xmlns:a16="http://schemas.microsoft.com/office/drawing/2014/main" id="{C8C3555C-6F97-5340-923D-FB1BEA234EE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8" name="Picture 167" descr="ch.png">
              <a:extLst>
                <a:ext uri="{FF2B5EF4-FFF2-40B4-BE49-F238E27FC236}">
                  <a16:creationId xmlns:a16="http://schemas.microsoft.com/office/drawing/2014/main" id="{CFAC6D5E-E6F0-3248-9A39-C702C4664C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9" name="Picture 168" descr="cz.png">
              <a:extLst>
                <a:ext uri="{FF2B5EF4-FFF2-40B4-BE49-F238E27FC236}">
                  <a16:creationId xmlns:a16="http://schemas.microsoft.com/office/drawing/2014/main" id="{B52857C4-9738-1E48-9CBC-FF7549A4EF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0" name="Picture 169" descr="de.png">
              <a:extLst>
                <a:ext uri="{FF2B5EF4-FFF2-40B4-BE49-F238E27FC236}">
                  <a16:creationId xmlns:a16="http://schemas.microsoft.com/office/drawing/2014/main" id="{F42AB927-96C0-D84F-AE59-99B3C5C351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1" name="Picture 170" descr="dk.png">
              <a:extLst>
                <a:ext uri="{FF2B5EF4-FFF2-40B4-BE49-F238E27FC236}">
                  <a16:creationId xmlns:a16="http://schemas.microsoft.com/office/drawing/2014/main" id="{67279B20-7639-B84C-938E-1A743D4C36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2" name="Picture 171" descr="ee.png">
              <a:extLst>
                <a:ext uri="{FF2B5EF4-FFF2-40B4-BE49-F238E27FC236}">
                  <a16:creationId xmlns:a16="http://schemas.microsoft.com/office/drawing/2014/main" id="{7364A940-ED46-4A45-965A-D84DFB5CD02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3" name="Picture 172" descr="es.png">
              <a:extLst>
                <a:ext uri="{FF2B5EF4-FFF2-40B4-BE49-F238E27FC236}">
                  <a16:creationId xmlns:a16="http://schemas.microsoft.com/office/drawing/2014/main" id="{16B9D2EB-4E49-464D-9060-0CCB59C1D73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4" name="Picture 173" descr="fi.png">
              <a:extLst>
                <a:ext uri="{FF2B5EF4-FFF2-40B4-BE49-F238E27FC236}">
                  <a16:creationId xmlns:a16="http://schemas.microsoft.com/office/drawing/2014/main" id="{91C8A21A-5ABE-D44C-A072-7506546F00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5" name="Picture 174" descr="fr.png">
              <a:extLst>
                <a:ext uri="{FF2B5EF4-FFF2-40B4-BE49-F238E27FC236}">
                  <a16:creationId xmlns:a16="http://schemas.microsoft.com/office/drawing/2014/main" id="{61ABAF23-03D4-E446-AFC1-6DCCEFB3D5A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6" name="Picture 175" descr="gr.png">
              <a:extLst>
                <a:ext uri="{FF2B5EF4-FFF2-40B4-BE49-F238E27FC236}">
                  <a16:creationId xmlns:a16="http://schemas.microsoft.com/office/drawing/2014/main" id="{84D6CD89-9E40-FF4C-8136-C2911C32839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7" name="Picture 176" descr="hu.png">
              <a:extLst>
                <a:ext uri="{FF2B5EF4-FFF2-40B4-BE49-F238E27FC236}">
                  <a16:creationId xmlns:a16="http://schemas.microsoft.com/office/drawing/2014/main" id="{DE15D156-E845-E240-97B3-864BBB8DE73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8" name="Picture 177" descr="ie.png">
              <a:extLst>
                <a:ext uri="{FF2B5EF4-FFF2-40B4-BE49-F238E27FC236}">
                  <a16:creationId xmlns:a16="http://schemas.microsoft.com/office/drawing/2014/main" id="{D1A196E5-5A1C-4B46-81D6-71591EF4FA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9" name="Picture 178" descr="it.png">
              <a:extLst>
                <a:ext uri="{FF2B5EF4-FFF2-40B4-BE49-F238E27FC236}">
                  <a16:creationId xmlns:a16="http://schemas.microsoft.com/office/drawing/2014/main" id="{87971AD1-3EEA-3747-8F78-463B92B8305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0" name="Picture 179" descr="lu.png">
              <a:extLst>
                <a:ext uri="{FF2B5EF4-FFF2-40B4-BE49-F238E27FC236}">
                  <a16:creationId xmlns:a16="http://schemas.microsoft.com/office/drawing/2014/main" id="{8115CCE6-C83E-F043-A0D1-E9F3CC5A5F1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1" name="Picture 180" descr="nl.png">
              <a:extLst>
                <a:ext uri="{FF2B5EF4-FFF2-40B4-BE49-F238E27FC236}">
                  <a16:creationId xmlns:a16="http://schemas.microsoft.com/office/drawing/2014/main" id="{617A95D2-ABC0-7943-984C-B36FF90878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2" name="Picture 181" descr="no.png">
              <a:extLst>
                <a:ext uri="{FF2B5EF4-FFF2-40B4-BE49-F238E27FC236}">
                  <a16:creationId xmlns:a16="http://schemas.microsoft.com/office/drawing/2014/main" id="{8F31B59C-2E1A-AA4C-A6EB-7E3885C37D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3" name="Picture 182" descr="pl.png">
              <a:extLst>
                <a:ext uri="{FF2B5EF4-FFF2-40B4-BE49-F238E27FC236}">
                  <a16:creationId xmlns:a16="http://schemas.microsoft.com/office/drawing/2014/main" id="{0A65D069-8346-B348-8106-42F07F76A8F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4" name="Picture 183" descr="pt.png">
              <a:extLst>
                <a:ext uri="{FF2B5EF4-FFF2-40B4-BE49-F238E27FC236}">
                  <a16:creationId xmlns:a16="http://schemas.microsoft.com/office/drawing/2014/main" id="{B7F2677F-5B46-FE40-8CE4-5E04FE0E73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5" name="Picture 184" descr="ro.png">
              <a:extLst>
                <a:ext uri="{FF2B5EF4-FFF2-40B4-BE49-F238E27FC236}">
                  <a16:creationId xmlns:a16="http://schemas.microsoft.com/office/drawing/2014/main" id="{D9EF3265-FE1F-6C4C-BD50-90D174F1E6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6" name="Picture 185" descr="se.png">
              <a:extLst>
                <a:ext uri="{FF2B5EF4-FFF2-40B4-BE49-F238E27FC236}">
                  <a16:creationId xmlns:a16="http://schemas.microsoft.com/office/drawing/2014/main" id="{C8B182A9-201C-7C42-A5A3-F9778D9076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7" name="Picture 186" descr="uk.png">
              <a:extLst>
                <a:ext uri="{FF2B5EF4-FFF2-40B4-BE49-F238E27FC236}">
                  <a16:creationId xmlns:a16="http://schemas.microsoft.com/office/drawing/2014/main" id="{DCCA2FD8-EA64-3048-95C1-2F517C24B29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8" name="Picture 187" descr="ca.png">
              <a:extLst>
                <a:ext uri="{FF2B5EF4-FFF2-40B4-BE49-F238E27FC236}">
                  <a16:creationId xmlns:a16="http://schemas.microsoft.com/office/drawing/2014/main" id="{4B641A7A-D419-784E-8E18-227B243C9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9" name="Picture 188">
              <a:extLst>
                <a:ext uri="{FF2B5EF4-FFF2-40B4-BE49-F238E27FC236}">
                  <a16:creationId xmlns:a16="http://schemas.microsoft.com/office/drawing/2014/main" id="{9069DDE4-FAA9-6940-AEFC-6EFBCBF2993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</p:spPr>
        </p:pic>
        <p:pic>
          <p:nvPicPr>
            <p:cNvPr id="190" name="Picture 189" descr="si.png">
              <a:extLst>
                <a:ext uri="{FF2B5EF4-FFF2-40B4-BE49-F238E27FC236}">
                  <a16:creationId xmlns:a16="http://schemas.microsoft.com/office/drawing/2014/main" id="{774A8E6C-76BF-F04F-93C6-6758EF16B6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22845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34" r:id="rId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 i="0">
          <a:solidFill>
            <a:srgbClr val="335E6F"/>
          </a:solidFill>
          <a:latin typeface="+mj-lt"/>
          <a:ea typeface="MS PGothic" pitchFamily="34" charset="-128"/>
          <a:cs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70C0"/>
          </a:solidFill>
          <a:latin typeface="Arial" charset="0"/>
          <a:ea typeface="MS PGothic" pitchFamily="34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70C0"/>
          </a:solidFill>
          <a:latin typeface="Arial" charset="0"/>
          <a:ea typeface="MS PGothic" pitchFamily="34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70C0"/>
          </a:solidFill>
          <a:latin typeface="Arial" charset="0"/>
          <a:ea typeface="MS PGothic" pitchFamily="34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70C0"/>
          </a:solidFill>
          <a:latin typeface="Arial" charset="0"/>
          <a:ea typeface="MS PGothic" pitchFamily="34" charset="-128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charset="0"/>
        <a:defRPr sz="180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1pPr>
      <a:lvl2pPr marL="808038" indent="-350838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+mj-lt" charset="0"/>
        <a:defRPr sz="180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2pPr>
      <a:lvl3pPr marL="1406525" indent="-492125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+mj-lt" charset="0"/>
        <a:defRPr sz="180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3pPr>
      <a:lvl4pPr marL="2005013" indent="-633413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+mj-lt" charset="0"/>
        <a:defRPr sz="180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603500" indent="-77470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+mj-lt" charset="0"/>
        <a:defRPr sz="180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4798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70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42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514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.wm.edu/~leemis/chart/UDR/UDR.html" TargetMode="Externa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Relationship Id="rId9" Type="http://schemas.openxmlformats.org/officeDocument/2006/relationships/image" Target="../media/image5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gif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D2508-10A6-8945-A31B-FB5133FA3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FREQUENCY ANALYSIS OF CLIMATE DATA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A6F978-949D-1140-97B1-417FBE445B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365005" y="4965700"/>
            <a:ext cx="2594803" cy="1441128"/>
          </a:xfrm>
        </p:spPr>
        <p:txBody>
          <a:bodyPr/>
          <a:lstStyle/>
          <a:p>
            <a:r>
              <a:rPr lang="nl-NL" dirty="0"/>
              <a:t>Suhyb Salama, University of Twente</a:t>
            </a:r>
          </a:p>
        </p:txBody>
      </p:sp>
    </p:spTree>
    <p:extLst>
      <p:ext uri="{BB962C8B-B14F-4D97-AF65-F5344CB8AC3E}">
        <p14:creationId xmlns:p14="http://schemas.microsoft.com/office/powerpoint/2010/main" val="5744199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Return period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indent="0" fontAlgn="auto">
                  <a:lnSpc>
                    <a:spcPct val="120000"/>
                  </a:lnSpc>
                  <a:spcAft>
                    <a:spcPts val="0"/>
                  </a:spcAft>
                  <a:buClrTx/>
                </a:pPr>
                <a:r>
                  <a:rPr lang="en-US" sz="2000" dirty="0"/>
                  <a:t>The reciprocal of the probability that a certain value x will be exceeded is referred to as the return period or reoccurrence interval or exceedance level.</a:t>
                </a:r>
              </a:p>
              <a:p>
                <a:pPr indent="0" fontAlgn="auto">
                  <a:lnSpc>
                    <a:spcPct val="120000"/>
                  </a:lnSpc>
                  <a:spcAft>
                    <a:spcPts val="0"/>
                  </a:spcAft>
                  <a:buClrTx/>
                </a:pPr>
                <a:endParaRPr lang="en-US" sz="2000" dirty="0"/>
              </a:p>
              <a:p>
                <a:pPr indent="0" fontAlgn="auto">
                  <a:lnSpc>
                    <a:spcPct val="120000"/>
                  </a:lnSpc>
                  <a:spcAft>
                    <a:spcPts val="0"/>
                  </a:spcAft>
                  <a:buClrTx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2000">
                            <a:latin typeface="Cambria Math" panose="02040503050406030204" pitchFamily="18" charset="0"/>
                          </a:rPr>
                          <m:t>𝐹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den>
                    </m:f>
                  </m:oMath>
                </a14:m>
                <a:r>
                  <a:rPr lang="en-GB" sz="2000" dirty="0"/>
                  <a:t> , for increase severity with magnitude: flood</a:t>
                </a:r>
              </a:p>
              <a:p>
                <a:pPr indent="0" fontAlgn="auto">
                  <a:lnSpc>
                    <a:spcPct val="120000"/>
                  </a:lnSpc>
                  <a:spcAft>
                    <a:spcPts val="0"/>
                  </a:spcAft>
                  <a:buClrTx/>
                  <a:buFont typeface="Verdana" charset="0"/>
                  <a:buChar char="•"/>
                </a:pPr>
                <a:endParaRPr lang="en-US" sz="2000" dirty="0"/>
              </a:p>
              <a:p>
                <a:pPr indent="0" fontAlgn="auto">
                  <a:lnSpc>
                    <a:spcPct val="120000"/>
                  </a:lnSpc>
                  <a:spcAft>
                    <a:spcPts val="0"/>
                  </a:spcAft>
                  <a:buClrTx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>
                            <a:latin typeface="Cambria Math" panose="02040503050406030204" pitchFamily="18" charset="0"/>
                          </a:rPr>
                          <m:t>𝐹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den>
                    </m:f>
                  </m:oMath>
                </a14:m>
                <a:r>
                  <a:rPr lang="en-GB" sz="2000" dirty="0"/>
                  <a:t> , for decrease severity with magnitude: drought </a:t>
                </a:r>
              </a:p>
              <a:p>
                <a:pPr indent="0" fontAlgn="auto">
                  <a:lnSpc>
                    <a:spcPct val="120000"/>
                  </a:lnSpc>
                  <a:spcAft>
                    <a:spcPts val="0"/>
                  </a:spcAft>
                  <a:buClrTx/>
                  <a:buFont typeface="Verdana" charset="0"/>
                  <a:buChar char="•"/>
                </a:pPr>
                <a:endParaRPr lang="en-GB" sz="2000" dirty="0"/>
              </a:p>
              <a:p>
                <a:pPr indent="0" fontAlgn="auto">
                  <a:lnSpc>
                    <a:spcPct val="120000"/>
                  </a:lnSpc>
                  <a:spcAft>
                    <a:spcPts val="0"/>
                  </a:spcAft>
                  <a:buClrTx/>
                </a:pPr>
                <a:r>
                  <a:rPr lang="en-US" sz="2000" dirty="0"/>
                  <a:t>Express the number of observations required until x is exceeded once.</a:t>
                </a:r>
              </a:p>
              <a:p>
                <a:endParaRPr lang="en-GB" dirty="0">
                  <a:solidFill>
                    <a:srgbClr val="0A0A0A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70" t="-11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89264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More on return period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indent="0" fontAlgn="auto">
                  <a:lnSpc>
                    <a:spcPct val="100000"/>
                  </a:lnSpc>
                  <a:spcAft>
                    <a:spcPts val="0"/>
                  </a:spcAft>
                  <a:buClrTx/>
                </a:pPr>
                <a:r>
                  <a:rPr lang="en-US" altLang="en-US" sz="2000" dirty="0"/>
                  <a:t>If p is probability of success, then (1-p) is the probability of failure.</a:t>
                </a:r>
              </a:p>
              <a:p>
                <a:pPr indent="0" fontAlgn="auto">
                  <a:lnSpc>
                    <a:spcPct val="100000"/>
                  </a:lnSpc>
                  <a:spcAft>
                    <a:spcPts val="0"/>
                  </a:spcAft>
                  <a:buClrTx/>
                </a:pPr>
                <a:endParaRPr lang="en-US" altLang="en-US" sz="2000" dirty="0"/>
              </a:p>
              <a:p>
                <a:pPr indent="0" fontAlgn="auto">
                  <a:lnSpc>
                    <a:spcPct val="100000"/>
                  </a:lnSpc>
                  <a:spcAft>
                    <a:spcPts val="0"/>
                  </a:spcAft>
                  <a:buClrTx/>
                </a:pPr>
                <a:r>
                  <a:rPr lang="en-US" altLang="en-US" sz="2000" dirty="0"/>
                  <a:t>Find probability that (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altLang="en-US" sz="2000" dirty="0"/>
                  <a:t>) in N years. </a:t>
                </a:r>
              </a:p>
              <a:p>
                <a:pPr indent="0" fontAlgn="auto">
                  <a:lnSpc>
                    <a:spcPct val="100000"/>
                  </a:lnSpc>
                  <a:spcAft>
                    <a:spcPts val="0"/>
                  </a:spcAft>
                  <a:buClrTx/>
                </a:pPr>
                <a:r>
                  <a:rPr lang="en-US" sz="2000" dirty="0"/>
                  <a:t> </a:t>
                </a:r>
              </a:p>
              <a:p>
                <a:pPr indent="0" fontAlgn="auto">
                  <a:lnSpc>
                    <a:spcPct val="100000"/>
                  </a:lnSpc>
                  <a:spcAft>
                    <a:spcPts val="0"/>
                  </a:spcAft>
                  <a:buClrTx/>
                </a:pPr>
                <a:endParaRPr lang="en-US" sz="2000" dirty="0"/>
              </a:p>
              <a:p>
                <a:pPr indent="0" fontAlgn="auto">
                  <a:lnSpc>
                    <a:spcPct val="100000"/>
                  </a:lnSpc>
                  <a:spcAft>
                    <a:spcPts val="0"/>
                  </a:spcAft>
                  <a:buClrTx/>
                </a:pPr>
                <a14:m>
                  <m:oMath xmlns:m="http://schemas.openxmlformats.org/officeDocument/2006/math">
                    <m:r>
                      <a:rPr lang="en-US" sz="200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000">
                            <a:latin typeface="Cambria Math" panose="02040503050406030204" pitchFamily="18" charset="0"/>
                          </a:rPr>
                          <m:t>≤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e>
                    </m:d>
                    <m:r>
                      <a:rPr lang="en-US" sz="2000"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000" dirty="0"/>
                  <a:t> </a:t>
                </a:r>
              </a:p>
              <a:p>
                <a:pPr indent="0" fontAlgn="auto">
                  <a:lnSpc>
                    <a:spcPct val="100000"/>
                  </a:lnSpc>
                  <a:spcAft>
                    <a:spcPts val="0"/>
                  </a:spcAft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00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alt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200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altLang="en-US" sz="2000">
                              <a:latin typeface="Cambria Math" panose="02040503050406030204" pitchFamily="18" charset="0"/>
                            </a:rPr>
                            <m:t>≤</m:t>
                          </m:r>
                          <m:sSub>
                            <m:sSubPr>
                              <m:ctrlPr>
                                <a:rPr lang="en-US" alt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00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en-US" sz="200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r>
                            <a:rPr lang="en-US" altLang="en-US" sz="200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en-US" sz="2000">
                              <a:latin typeface="Cambria Math" panose="02040503050406030204" pitchFamily="18" charset="0"/>
                            </a:rPr>
                            <m:t>all</m:t>
                          </m:r>
                          <m:r>
                            <a:rPr lang="en-US" altLang="en-US" sz="200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en-US" sz="2000">
                              <a:latin typeface="Cambria Math" panose="02040503050406030204" pitchFamily="18" charset="0"/>
                            </a:rPr>
                            <m:t>N</m:t>
                          </m:r>
                          <m:r>
                            <a:rPr lang="en-US" altLang="en-US" sz="200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en-US" sz="2000">
                              <a:latin typeface="Cambria Math" panose="02040503050406030204" pitchFamily="18" charset="0"/>
                            </a:rPr>
                            <m:t>years</m:t>
                          </m:r>
                        </m:e>
                      </m:d>
                      <m:sSup>
                        <m:sSupPr>
                          <m:ctrlPr>
                            <a:rPr lang="en-US" alt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en-US" sz="2000"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en-US" alt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en-US" sz="200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alt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en-US" sz="200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en-US" sz="200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en-US" sz="200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  <a:p>
                <a:pPr indent="0" fontAlgn="auto">
                  <a:lnSpc>
                    <a:spcPct val="100000"/>
                  </a:lnSpc>
                  <a:spcAft>
                    <a:spcPts val="0"/>
                  </a:spcAft>
                  <a:buClrTx/>
                </a:pPr>
                <a:r>
                  <a:rPr lang="en-US" sz="2000" dirty="0"/>
                  <a:t>And also </a:t>
                </a:r>
              </a:p>
              <a:p>
                <a:pPr indent="0" fontAlgn="auto">
                  <a:lnSpc>
                    <a:spcPct val="100000"/>
                  </a:lnSpc>
                  <a:spcAft>
                    <a:spcPts val="0"/>
                  </a:spcAft>
                  <a:buClrTx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en-US" sz="200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alt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200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altLang="en-US" sz="2000">
                              <a:latin typeface="Cambria Math" panose="02040503050406030204" pitchFamily="18" charset="0"/>
                            </a:rPr>
                            <m:t>≥</m:t>
                          </m:r>
                          <m:sSub>
                            <m:sSubPr>
                              <m:ctrlPr>
                                <a:rPr lang="en-US" alt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00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en-US" sz="200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r>
                            <a:rPr lang="en-US" altLang="en-US" sz="200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en-US" sz="2000">
                              <a:latin typeface="Cambria Math" panose="02040503050406030204" pitchFamily="18" charset="0"/>
                            </a:rPr>
                            <m:t>at</m:t>
                          </m:r>
                          <m:r>
                            <a:rPr lang="en-US" altLang="en-US" sz="200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en-US" sz="2000">
                              <a:latin typeface="Cambria Math" panose="02040503050406030204" pitchFamily="18" charset="0"/>
                            </a:rPr>
                            <m:t>least</m:t>
                          </m:r>
                          <m:r>
                            <a:rPr lang="en-US" altLang="en-US" sz="200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en-US" sz="2000">
                              <a:latin typeface="Cambria Math" panose="02040503050406030204" pitchFamily="18" charset="0"/>
                            </a:rPr>
                            <m:t>once</m:t>
                          </m:r>
                          <m:r>
                            <a:rPr lang="en-US" altLang="en-US" sz="200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en-US" sz="2000">
                              <a:latin typeface="Cambria Math" panose="02040503050406030204" pitchFamily="18" charset="0"/>
                            </a:rPr>
                            <m:t>in</m:t>
                          </m:r>
                          <m:r>
                            <a:rPr lang="en-US" altLang="en-US" sz="200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en-US" sz="2000">
                              <a:latin typeface="Cambria Math" panose="02040503050406030204" pitchFamily="18" charset="0"/>
                            </a:rPr>
                            <m:t>N</m:t>
                          </m:r>
                          <m:r>
                            <a:rPr lang="en-US" altLang="en-US" sz="200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en-US" sz="2000">
                              <a:latin typeface="Cambria Math" panose="02040503050406030204" pitchFamily="18" charset="0"/>
                            </a:rPr>
                            <m:t>years</m:t>
                          </m:r>
                        </m:e>
                      </m:d>
                      <m:r>
                        <a:rPr lang="en-US" altLang="en-US" sz="2000">
                          <a:latin typeface="Cambria Math" panose="02040503050406030204" pitchFamily="18" charset="0"/>
                        </a:rPr>
                        <m:t>=1−</m:t>
                      </m:r>
                      <m:sSup>
                        <m:sSupPr>
                          <m:ctrlPr>
                            <a:rPr lang="en-US" alt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en-US" sz="200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alt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en-US" sz="200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en-US" sz="200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en-US" sz="200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</m:sSup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70" t="-549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08617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Empirical probability plots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indent="0" fontAlgn="auto">
                  <a:lnSpc>
                    <a:spcPct val="100000"/>
                  </a:lnSpc>
                  <a:spcAft>
                    <a:spcPts val="0"/>
                  </a:spcAft>
                  <a:buClrTx/>
                </a:pPr>
                <a:r>
                  <a:rPr lang="en-US" sz="2000" dirty="0"/>
                  <a:t>Graphic representation of probability of individual data in a record against their respective magnitude.</a:t>
                </a:r>
              </a:p>
              <a:p>
                <a:pPr indent="0" fontAlgn="auto">
                  <a:lnSpc>
                    <a:spcPct val="100000"/>
                  </a:lnSpc>
                  <a:spcAft>
                    <a:spcPts val="0"/>
                  </a:spcAft>
                  <a:buClrTx/>
                </a:pPr>
                <a:r>
                  <a:rPr lang="en-US" sz="2000" dirty="0"/>
                  <a:t>Also known as frequency plot or curve. </a:t>
                </a:r>
              </a:p>
              <a:p>
                <a:pPr indent="0" fontAlgn="auto">
                  <a:lnSpc>
                    <a:spcPct val="100000"/>
                  </a:lnSpc>
                  <a:spcAft>
                    <a:spcPts val="0"/>
                  </a:spcAft>
                  <a:buClrTx/>
                </a:pPr>
                <a:endParaRPr lang="en-US" sz="2000" dirty="0"/>
              </a:p>
              <a:p>
                <a:pPr indent="0" fontAlgn="auto">
                  <a:lnSpc>
                    <a:spcPct val="100000"/>
                  </a:lnSpc>
                  <a:spcAft>
                    <a:spcPts val="0"/>
                  </a:spcAft>
                  <a:buClrTx/>
                </a:pPr>
                <a:r>
                  <a:rPr lang="en-US" sz="2000" dirty="0"/>
                  <a:t>For a record of data consisting of n items X (e.g., rain intensity) measured at a regular interval (e.g., hourly)</a:t>
                </a:r>
              </a:p>
              <a:p>
                <a:pPr marL="609585" indent="-609585" fontAlgn="auto">
                  <a:lnSpc>
                    <a:spcPct val="100000"/>
                  </a:lnSpc>
                  <a:spcAft>
                    <a:spcPts val="0"/>
                  </a:spcAft>
                  <a:buClrTx/>
                  <a:buFont typeface="+mj-lt"/>
                  <a:buAutoNum type="arabicPeriod"/>
                </a:pPr>
                <a:r>
                  <a:rPr lang="en-US" sz="2000" dirty="0"/>
                  <a:t>Rank X (e.g., rain intensity) in decreasing order;</a:t>
                </a:r>
              </a:p>
              <a:p>
                <a:pPr marL="609585" indent="-609585" fontAlgn="auto">
                  <a:lnSpc>
                    <a:spcPct val="100000"/>
                  </a:lnSpc>
                  <a:spcAft>
                    <a:spcPts val="0"/>
                  </a:spcAft>
                  <a:buClrTx/>
                  <a:buFont typeface="+mj-lt"/>
                  <a:buAutoNum type="arabicPeriod"/>
                </a:pPr>
                <a:r>
                  <a:rPr lang="en-US" sz="2000" dirty="0"/>
                  <a:t>Assign order number m to the ranked X (i.e., 1,2,3,…..n)</a:t>
                </a:r>
              </a:p>
              <a:p>
                <a:pPr marL="609585" indent="-609585" fontAlgn="auto">
                  <a:lnSpc>
                    <a:spcPct val="100000"/>
                  </a:lnSpc>
                  <a:spcAft>
                    <a:spcPts val="0"/>
                  </a:spcAft>
                  <a:buClrTx/>
                  <a:buFont typeface="+mj-lt"/>
                  <a:buAutoNum type="arabicPeriod"/>
                </a:pPr>
                <a:r>
                  <a:rPr lang="en-US" sz="2000" dirty="0"/>
                  <a:t>Estimate the empirically probability that the magnitude of x will not be exceeded or number of times that x exceeded </a:t>
                </a:r>
                <a:r>
                  <a:rPr lang="en-US" sz="2000" dirty="0" err="1"/>
                  <a:t>X_m</a:t>
                </a:r>
                <a:r>
                  <a:rPr lang="en-US" sz="2000" dirty="0"/>
                  <a:t> </a:t>
                </a:r>
              </a:p>
              <a:p>
                <a:pPr marL="609585" indent="-609585" fontAlgn="auto">
                  <a:lnSpc>
                    <a:spcPct val="100000"/>
                  </a:lnSpc>
                  <a:spcAft>
                    <a:spcPts val="0"/>
                  </a:spcAft>
                  <a:buClrTx/>
                  <a:buFont typeface="+mj-lt"/>
                  <a:buAutoNum type="arabicPeriod"/>
                </a:pP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00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20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>
                            <a:latin typeface="Cambria Math" panose="02040503050406030204" pitchFamily="18" charset="0"/>
                          </a:rPr>
                          <m:t>𝑟𝑎𝑛𝑘</m:t>
                        </m:r>
                      </m:num>
                      <m:den>
                        <m:r>
                          <a:rPr lang="en-US" sz="200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en-GB" sz="2000" dirty="0"/>
                  <a:t> </a:t>
                </a:r>
              </a:p>
              <a:p>
                <a:endParaRPr lang="en-GB" dirty="0">
                  <a:solidFill>
                    <a:srgbClr val="0A0A0A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70" t="-549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75554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Theoretical probabilities of extremes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400" y="969600"/>
            <a:ext cx="7566459" cy="5097600"/>
          </a:xfrm>
        </p:spPr>
        <p:txBody>
          <a:bodyPr/>
          <a:lstStyle/>
          <a:p>
            <a:r>
              <a:rPr lang="en-US" altLang="en-US" dirty="0"/>
              <a:t>Extreme values – maximum or minimum values of sets of data: e.g., annual minimum soil moisture.</a:t>
            </a:r>
          </a:p>
          <a:p>
            <a:r>
              <a:rPr lang="en-US" altLang="en-US" dirty="0"/>
              <a:t>When the number of selected extreme values is large, the distribution converges to one of the three forms of EV distributions called Type I, II and III. </a:t>
            </a:r>
          </a:p>
          <a:p>
            <a:r>
              <a:rPr lang="en-GB" altLang="en-US" dirty="0"/>
              <a:t>This is called the extreme value theorem, which states that maximum of a sample of Independent and identically distributed (</a:t>
            </a:r>
            <a:r>
              <a:rPr lang="en-GB" altLang="en-US" dirty="0" err="1"/>
              <a:t>Iid</a:t>
            </a:r>
            <a:r>
              <a:rPr lang="en-GB" altLang="en-US" dirty="0"/>
              <a:t>) random variables, after proper normalisation, can only converge in distribution to one of 3 possible distributions: the Gumbel (type I), the Fréchet (type II), or the Weibull (type III). </a:t>
            </a:r>
          </a:p>
          <a:p>
            <a:endParaRPr lang="en-US" altLang="en-US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6859" y="918031"/>
            <a:ext cx="4275531" cy="47908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717693" y="5653426"/>
            <a:ext cx="5474308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333" dirty="0">
                <a:hlinkClick r:id="rId3"/>
              </a:rPr>
              <a:t>http://www.math.wm.edu/~leemis/chart/UDR/UDR.html</a:t>
            </a:r>
            <a:endParaRPr lang="en-GB" sz="1333" dirty="0"/>
          </a:p>
        </p:txBody>
      </p:sp>
    </p:spTree>
    <p:extLst>
      <p:ext uri="{BB962C8B-B14F-4D97-AF65-F5344CB8AC3E}">
        <p14:creationId xmlns:p14="http://schemas.microsoft.com/office/powerpoint/2010/main" val="12056144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Types of extreme value distributions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indent="0" fontAlgn="auto">
                  <a:lnSpc>
                    <a:spcPct val="100000"/>
                  </a:lnSpc>
                  <a:spcAft>
                    <a:spcPts val="0"/>
                  </a:spcAft>
                  <a:buClrTx/>
                </a:pPr>
                <a:r>
                  <a:rPr lang="en-US" sz="2000" dirty="0"/>
                  <a:t>The general form of the generalized extreme values distribution combines the  three distributions Gumbel, Fréchet and Weibull (also known as type I, II and III extreme value). </a:t>
                </a:r>
              </a:p>
              <a:p>
                <a:pPr indent="0" fontAlgn="auto">
                  <a:lnSpc>
                    <a:spcPct val="100000"/>
                  </a:lnSpc>
                  <a:spcAft>
                    <a:spcPts val="0"/>
                  </a:spcAft>
                  <a:buClrTx/>
                </a:pPr>
                <a:endParaRPr lang="en-US" sz="2000" dirty="0"/>
              </a:p>
              <a:p>
                <a:pPr indent="0" fontAlgn="auto">
                  <a:lnSpc>
                    <a:spcPct val="100000"/>
                  </a:lnSpc>
                  <a:spcAft>
                    <a:spcPts val="0"/>
                  </a:spcAft>
                  <a:buClrTx/>
                </a:pPr>
                <a:endParaRPr lang="en-US" sz="2000" dirty="0"/>
              </a:p>
              <a:p>
                <a:pPr indent="0" fontAlgn="auto">
                  <a:lnSpc>
                    <a:spcPct val="100000"/>
                  </a:lnSpc>
                  <a:spcAft>
                    <a:spcPts val="0"/>
                  </a:spcAft>
                  <a:buClrTx/>
                </a:pPr>
                <a:endParaRPr lang="en-US" sz="2000" dirty="0"/>
              </a:p>
              <a:p>
                <a:pPr indent="0" fontAlgn="auto">
                  <a:lnSpc>
                    <a:spcPct val="100000"/>
                  </a:lnSpc>
                  <a:spcAft>
                    <a:spcPts val="0"/>
                  </a:spcAft>
                  <a:buClrTx/>
                </a:pPr>
                <a:r>
                  <a:rPr lang="en-US" sz="2000" dirty="0"/>
                  <a:t>Gumbel   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000" dirty="0"/>
                  <a:t>relates to </a:t>
                </a:r>
                <a:r>
                  <a:rPr lang="en-US" altLang="en-US" sz="2000" dirty="0"/>
                  <a:t>largest extreme value</a:t>
                </a:r>
                <a:endParaRPr lang="en-US" sz="2000" dirty="0"/>
              </a:p>
              <a:p>
                <a:pPr indent="0" fontAlgn="auto">
                  <a:lnSpc>
                    <a:spcPct val="100000"/>
                  </a:lnSpc>
                  <a:spcAft>
                    <a:spcPts val="0"/>
                  </a:spcAft>
                  <a:buClrTx/>
                </a:pPr>
                <a:r>
                  <a:rPr lang="en-US" sz="2000" dirty="0" err="1"/>
                  <a:t>Frechet</a:t>
                </a:r>
                <a:r>
                  <a:rPr lang="en-US" sz="2000" dirty="0"/>
                  <a:t>    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000" dirty="0"/>
                  <a:t>relates to largest</a:t>
                </a:r>
                <a:r>
                  <a:rPr lang="en-US" altLang="en-US" sz="2000" dirty="0"/>
                  <a:t> extreme value</a:t>
                </a:r>
                <a:endParaRPr lang="en-US" sz="2000" dirty="0"/>
              </a:p>
              <a:p>
                <a:pPr indent="0" fontAlgn="auto">
                  <a:lnSpc>
                    <a:spcPct val="100000"/>
                  </a:lnSpc>
                  <a:spcAft>
                    <a:spcPts val="0"/>
                  </a:spcAft>
                  <a:buClrTx/>
                </a:pPr>
                <a:r>
                  <a:rPr lang="en-US" sz="2000" dirty="0"/>
                  <a:t>Weibull    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relates to </a:t>
                </a:r>
                <a:r>
                  <a:rPr lang="en-US" altLang="en-US" sz="2000" dirty="0"/>
                  <a:t>smallest extreme value</a:t>
                </a: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570" t="-5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b="17785"/>
          <a:stretch/>
        </p:blipFill>
        <p:spPr>
          <a:xfrm>
            <a:off x="4804945" y="3895032"/>
            <a:ext cx="6851264" cy="239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6466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Frequency analysis of drought with Weibull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189" fontAlgn="auto">
                  <a:lnSpc>
                    <a:spcPct val="100000"/>
                  </a:lnSpc>
                  <a:spcAft>
                    <a:spcPts val="0"/>
                  </a:spcAft>
                  <a:buClrTx/>
                  <a:buFont typeface="Arial" pitchFamily="34" charset="0"/>
                  <a:buChar char="•"/>
                </a:pPr>
                <a:r>
                  <a:rPr lang="en-US" kern="1200" dirty="0">
                    <a:latin typeface="+mn-lt"/>
                    <a:cs typeface="+mn-cs"/>
                  </a:rPr>
                  <a:t>The correct procedure is select the distribution that best describes the data</a:t>
                </a:r>
              </a:p>
              <a:p>
                <a:pPr marL="457189" fontAlgn="auto">
                  <a:lnSpc>
                    <a:spcPct val="100000"/>
                  </a:lnSpc>
                  <a:spcAft>
                    <a:spcPts val="0"/>
                  </a:spcAft>
                  <a:buClrTx/>
                  <a:buFont typeface="Arial" pitchFamily="34" charset="0"/>
                  <a:buChar char="•"/>
                </a:pPr>
                <a:r>
                  <a:rPr lang="en-US" kern="1200" dirty="0">
                    <a:latin typeface="+mn-lt"/>
                    <a:cs typeface="+mn-cs"/>
                  </a:rPr>
                  <a:t>For example, the two parameters Weibull distribution has a closed analytical form and is widely employed for extreme value analysis of drought:</a:t>
                </a:r>
              </a:p>
              <a:p>
                <a:pPr marL="114289" indent="0" fontAlgn="auto">
                  <a:lnSpc>
                    <a:spcPct val="100000"/>
                  </a:lnSpc>
                  <a:spcAft>
                    <a:spcPts val="0"/>
                  </a:spcAft>
                  <a:buClrTx/>
                </a:pPr>
                <a:r>
                  <a:rPr lang="en-US" sz="1200" kern="1200" dirty="0">
                    <a:solidFill>
                      <a:schemeClr val="tx1"/>
                    </a:solidFill>
                    <a:latin typeface="+mn-lt"/>
                    <a:cs typeface="+mn-cs"/>
                  </a:rPr>
                  <a:t>Based on the work of </a:t>
                </a:r>
                <a:r>
                  <a:rPr lang="en-GB" sz="1200" kern="1200" dirty="0">
                    <a:solidFill>
                      <a:schemeClr val="tx1"/>
                    </a:solidFill>
                    <a:latin typeface="+mn-lt"/>
                    <a:cs typeface="+mn-cs"/>
                  </a:rPr>
                  <a:t>T.C. Sharma &amp; U.S. </a:t>
                </a:r>
                <a:r>
                  <a:rPr lang="en-GB" sz="1200" kern="1200" dirty="0" err="1">
                    <a:solidFill>
                      <a:schemeClr val="tx1"/>
                    </a:solidFill>
                    <a:latin typeface="+mn-lt"/>
                    <a:cs typeface="+mn-cs"/>
                  </a:rPr>
                  <a:t>Panu</a:t>
                </a:r>
                <a:r>
                  <a:rPr lang="en-GB" sz="1200" kern="1200" dirty="0">
                    <a:solidFill>
                      <a:schemeClr val="tx1"/>
                    </a:solidFill>
                    <a:latin typeface="+mn-lt"/>
                    <a:cs typeface="+mn-cs"/>
                  </a:rPr>
                  <a:t> (2015) Predicting return periods of hydrological droughts using the Pearson 3 distribution: a case from rivers in the Canadian prairies, Hydrological Sciences Journal, 60:10, 1783-1796, DOI: 10.1080/02626667.2014.934824</a:t>
                </a:r>
              </a:p>
              <a:p>
                <a:pPr marL="114289" indent="0" fontAlgn="auto">
                  <a:lnSpc>
                    <a:spcPct val="100000"/>
                  </a:lnSpc>
                  <a:spcAft>
                    <a:spcPts val="0"/>
                  </a:spcAft>
                  <a:buClrTx/>
                </a:pPr>
                <a:endParaRPr lang="en-US" sz="1200" kern="1200" dirty="0">
                  <a:solidFill>
                    <a:schemeClr val="tx1"/>
                  </a:solidFill>
                  <a:latin typeface="+mn-lt"/>
                  <a:cs typeface="+mn-cs"/>
                </a:endParaRPr>
              </a:p>
              <a:p>
                <a:pPr marL="457189" fontAlgn="auto">
                  <a:lnSpc>
                    <a:spcPct val="100000"/>
                  </a:lnSpc>
                  <a:spcAft>
                    <a:spcPts val="0"/>
                  </a:spcAft>
                  <a:buClrTx/>
                  <a:buFont typeface="Arial" pitchFamily="34" charset="0"/>
                  <a:buChar char="•"/>
                </a:pPr>
                <a:r>
                  <a:rPr lang="en-US" kern="1200" dirty="0">
                    <a:latin typeface="+mn-lt"/>
                    <a:cs typeface="+mn-cs"/>
                  </a:rPr>
                  <a:t>It has the form</a:t>
                </a:r>
              </a:p>
              <a:p>
                <a:pPr indent="0" fontAlgn="auto">
                  <a:lnSpc>
                    <a:spcPct val="100000"/>
                  </a:lnSpc>
                  <a:spcAft>
                    <a:spcPts val="0"/>
                  </a:spcAft>
                  <a:buClrTx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kern="1200">
                          <a:latin typeface="Cambria Math" panose="02040503050406030204" pitchFamily="18" charset="0"/>
                          <a:cs typeface="+mn-cs"/>
                        </a:rPr>
                        <m:t>𝑓</m:t>
                      </m:r>
                      <m:d>
                        <m:dPr>
                          <m:ctrlPr>
                            <a:rPr lang="en-US" i="1" kern="1200"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lang="en-GB" b="0" i="1" kern="1200" smtClean="0"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</m:d>
                      <m:r>
                        <a:rPr lang="en-US" kern="1200"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lang="en-GB" b="0" i="1" kern="1200" smtClean="0">
                          <a:latin typeface="Cambria Math" panose="02040503050406030204" pitchFamily="18" charset="0"/>
                          <a:cs typeface="+mn-cs"/>
                        </a:rPr>
                        <m:t>𝛽</m:t>
                      </m:r>
                      <m:r>
                        <a:rPr lang="en-GB" b="0" i="1" kern="1200" smtClean="0">
                          <a:latin typeface="Cambria Math" panose="02040503050406030204" pitchFamily="18" charset="0"/>
                          <a:cs typeface="+mn-cs"/>
                        </a:rPr>
                        <m:t>.</m:t>
                      </m:r>
                      <m:sSup>
                        <m:sSupPr>
                          <m:ctrlPr>
                            <a:rPr lang="en-GB" b="0" i="1" kern="1200" smtClean="0"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lang="en-GB" b="0" i="1" kern="1200" smtClean="0"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p>
                          <m:r>
                            <a:rPr lang="en-GB" b="0" i="1" kern="1200" smtClean="0">
                              <a:latin typeface="Cambria Math" panose="02040503050406030204" pitchFamily="18" charset="0"/>
                              <a:cs typeface="+mn-cs"/>
                            </a:rPr>
                            <m:t>𝛽</m:t>
                          </m:r>
                          <m:r>
                            <a:rPr lang="en-GB" b="0" i="1" kern="1200" smtClean="0">
                              <a:latin typeface="Cambria Math" panose="02040503050406030204" pitchFamily="18" charset="0"/>
                              <a:cs typeface="+mn-cs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GB" b="0" i="1" kern="1200" smtClean="0"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lang="en-GB" b="0" i="1" kern="1200" smtClean="0">
                              <a:latin typeface="Cambria Math" panose="02040503050406030204" pitchFamily="18" charset="0"/>
                              <a:cs typeface="+mn-cs"/>
                            </a:rPr>
                            <m:t>𝛼</m:t>
                          </m:r>
                        </m:e>
                        <m:sup>
                          <m:r>
                            <a:rPr lang="en-GB" b="0" i="1" kern="1200" smtClean="0">
                              <a:latin typeface="Cambria Math" panose="02040503050406030204" pitchFamily="18" charset="0"/>
                              <a:cs typeface="+mn-cs"/>
                            </a:rPr>
                            <m:t>−</m:t>
                          </m:r>
                          <m:r>
                            <a:rPr lang="en-GB" b="0" i="1" kern="1200" smtClean="0">
                              <a:latin typeface="Cambria Math" panose="02040503050406030204" pitchFamily="18" charset="0"/>
                              <a:cs typeface="+mn-cs"/>
                            </a:rPr>
                            <m:t>𝛽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kern="1200">
                          <a:latin typeface="Cambria Math" panose="02040503050406030204" pitchFamily="18" charset="0"/>
                          <a:cs typeface="+mn-cs"/>
                        </a:rPr>
                        <m:t>exp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kern="1200"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lang="en-US" kern="1200">
                              <a:latin typeface="Cambria Math" panose="02040503050406030204" pitchFamily="18" charset="0"/>
                              <a:cs typeface="+mn-cs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GB" b="0" i="1" kern="1200" smtClean="0"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b="0" i="1" kern="1200" smtClean="0"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 kern="1200"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b="0" i="1" kern="1200" smtClean="0"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𝑥</m:t>
                                      </m:r>
                                    </m:num>
                                    <m:den>
                                      <m:r>
                                        <a:rPr lang="en-GB" b="0" i="1" kern="1200" smtClean="0"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𝛼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GB" b="0" i="1" kern="1200" smtClean="0">
                                  <a:latin typeface="Cambria Math" panose="02040503050406030204" pitchFamily="18" charset="0"/>
                                  <a:cs typeface="+mn-cs"/>
                                </a:rPr>
                                <m:t>𝛽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GB" kern="1200" dirty="0">
                  <a:latin typeface="+mn-lt"/>
                  <a:cs typeface="+mn-cs"/>
                </a:endParaRPr>
              </a:p>
              <a:p>
                <a:pPr indent="0" fontAlgn="auto">
                  <a:lnSpc>
                    <a:spcPct val="100000"/>
                  </a:lnSpc>
                  <a:spcAft>
                    <a:spcPts val="0"/>
                  </a:spcAft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kern="1200" smtClean="0">
                          <a:latin typeface="Cambria Math" panose="02040503050406030204" pitchFamily="18" charset="0"/>
                          <a:cs typeface="+mn-cs"/>
                        </a:rPr>
                        <m:t>𝜇</m:t>
                      </m:r>
                      <m:r>
                        <a:rPr lang="en-GB" sz="1600" b="0" i="1" kern="1200" smtClean="0"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lang="en-GB" sz="1600" b="0" i="1" kern="1200" smtClean="0">
                          <a:latin typeface="Cambria Math" panose="02040503050406030204" pitchFamily="18" charset="0"/>
                          <a:cs typeface="+mn-cs"/>
                        </a:rPr>
                        <m:t>𝛼</m:t>
                      </m:r>
                      <m:r>
                        <m:rPr>
                          <m:sty m:val="p"/>
                        </m:rPr>
                        <a:rPr lang="en-GB" sz="1600" b="0" i="0" kern="1200" smtClean="0">
                          <a:latin typeface="Cambria Math" panose="02040503050406030204" pitchFamily="18" charset="0"/>
                          <a:cs typeface="+mn-cs"/>
                        </a:rPr>
                        <m:t>Γ</m:t>
                      </m:r>
                      <m:d>
                        <m:dPr>
                          <m:ctrlPr>
                            <a:rPr lang="en-GB" sz="1600" b="0" i="1" kern="1200" smtClean="0"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lang="en-GB" sz="1600" b="0" i="1" kern="1200" smtClean="0">
                              <a:latin typeface="Cambria Math" panose="02040503050406030204" pitchFamily="18" charset="0"/>
                              <a:cs typeface="+mn-cs"/>
                            </a:rPr>
                            <m:t>1+</m:t>
                          </m:r>
                          <m:f>
                            <m:fPr>
                              <m:ctrlPr>
                                <a:rPr lang="en-GB" sz="1600" b="0" i="1" kern="1200" smtClean="0"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lang="en-GB" sz="1600" b="0" i="1" kern="1200" smtClean="0">
                                  <a:latin typeface="Cambria Math" panose="02040503050406030204" pitchFamily="18" charset="0"/>
                                  <a:cs typeface="+mn-cs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1600" b="0" i="1" kern="1200" smtClean="0">
                                  <a:latin typeface="Cambria Math" panose="02040503050406030204" pitchFamily="18" charset="0"/>
                                  <a:cs typeface="+mn-cs"/>
                                </a:rPr>
                                <m:t>𝛽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600" dirty="0"/>
              </a:p>
              <a:p>
                <a:pPr indent="0" fontAlgn="auto">
                  <a:lnSpc>
                    <a:spcPct val="100000"/>
                  </a:lnSpc>
                  <a:spcAft>
                    <a:spcPts val="0"/>
                  </a:spcAft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b="0" i="1" kern="1200" smtClean="0"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lang="en-GB" sz="1600" b="0" i="1" kern="1200" smtClean="0">
                              <a:latin typeface="Cambria Math" panose="02040503050406030204" pitchFamily="18" charset="0"/>
                              <a:cs typeface="+mn-cs"/>
                            </a:rPr>
                            <m:t>𝜎</m:t>
                          </m:r>
                        </m:e>
                        <m:sup>
                          <m:r>
                            <a:rPr lang="en-GB" sz="1600" b="0" i="1" kern="1200" smtClean="0"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lang="en-GB" sz="1600" b="0" i="1" kern="1200" smtClean="0"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sSup>
                        <m:sSupPr>
                          <m:ctrlPr>
                            <a:rPr lang="en-GB" sz="1600" b="0" i="1" kern="1200" smtClean="0"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lang="en-GB" sz="1600" b="0" i="1" kern="1200" smtClean="0">
                              <a:latin typeface="Cambria Math" panose="02040503050406030204" pitchFamily="18" charset="0"/>
                              <a:cs typeface="+mn-cs"/>
                            </a:rPr>
                            <m:t>𝛼</m:t>
                          </m:r>
                          <m:r>
                            <a:rPr lang="en-GB" sz="1600" b="0" i="1" kern="1200" smtClean="0">
                              <a:latin typeface="Cambria Math" panose="02040503050406030204" pitchFamily="18" charset="0"/>
                              <a:cs typeface="+mn-cs"/>
                            </a:rPr>
                            <m:t> </m:t>
                          </m:r>
                        </m:e>
                        <m:sup>
                          <m:r>
                            <a:rPr lang="en-GB" sz="1600" b="0" i="1" kern="1200" smtClean="0"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GB" sz="1600" kern="1200">
                          <a:latin typeface="Cambria Math" panose="02040503050406030204" pitchFamily="18" charset="0"/>
                        </a:rPr>
                        <m:t>Γ</m:t>
                      </m:r>
                      <m:d>
                        <m:dPr>
                          <m:ctrlPr>
                            <a:rPr lang="en-GB" sz="1600" i="1" kern="120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i="1" kern="1200"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GB" sz="1600" i="1" kern="120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i="1" kern="12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GB" sz="1600" i="1" kern="120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den>
                          </m:f>
                        </m:e>
                      </m:d>
                      <m:r>
                        <a:rPr lang="en-GB" sz="1600" b="0" i="1" kern="1200" smtClean="0">
                          <a:latin typeface="Cambria Math" panose="02040503050406030204" pitchFamily="18" charset="0"/>
                          <a:cs typeface="+mn-cs"/>
                        </a:rPr>
                        <m:t>−</m:t>
                      </m:r>
                      <m:sSup>
                        <m:sSupPr>
                          <m:ctrlPr>
                            <a:rPr lang="en-GB" sz="1600" b="0" i="1" kern="1200" smtClean="0"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lang="en-GB" sz="1600" b="0" i="1" kern="1200" smtClean="0">
                              <a:latin typeface="Cambria Math" panose="02040503050406030204" pitchFamily="18" charset="0"/>
                              <a:cs typeface="+mn-cs"/>
                            </a:rPr>
                            <m:t>𝜇</m:t>
                          </m:r>
                        </m:e>
                        <m:sup>
                          <m:r>
                            <a:rPr lang="en-GB" sz="1600" b="0" i="1" kern="1200" smtClean="0"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  <a:p>
                <a:pPr indent="0" fontAlgn="auto">
                  <a:lnSpc>
                    <a:spcPct val="100000"/>
                  </a:lnSpc>
                  <a:spcAft>
                    <a:spcPts val="0"/>
                  </a:spcAft>
                  <a:buClrTx/>
                </a:pPr>
                <a:endParaRPr lang="en-GB" sz="1600" dirty="0"/>
              </a:p>
              <a:p>
                <a:pPr indent="0" fontAlgn="auto">
                  <a:lnSpc>
                    <a:spcPct val="100000"/>
                  </a:lnSpc>
                  <a:spcAft>
                    <a:spcPts val="0"/>
                  </a:spcAft>
                  <a:buClrTx/>
                </a:pPr>
                <a:r>
                  <a:rPr lang="en-GB" sz="1600" dirty="0"/>
                  <a:t>The return period has a closed form </a:t>
                </a:r>
              </a:p>
              <a:p>
                <a:pPr indent="0" fontAlgn="auto">
                  <a:lnSpc>
                    <a:spcPct val="100000"/>
                  </a:lnSpc>
                  <a:spcAft>
                    <a:spcPts val="0"/>
                  </a:spcAft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b="0" i="1" kern="1200" smtClean="0"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lang="en-GB" sz="1600" b="0" i="1" kern="1200" smtClean="0">
                              <a:latin typeface="Cambria Math" panose="02040503050406030204" pitchFamily="18" charset="0"/>
                              <a:cs typeface="+mn-cs"/>
                            </a:rPr>
                            <m:t>𝑇</m:t>
                          </m:r>
                        </m:e>
                        <m:sub>
                          <m:r>
                            <a:rPr lang="en-GB" sz="1600" b="0" i="1" kern="1200" smtClean="0">
                              <a:latin typeface="Cambria Math" panose="02040503050406030204" pitchFamily="18" charset="0"/>
                              <a:cs typeface="+mn-cs"/>
                            </a:rPr>
                            <m:t>𝑟</m:t>
                          </m:r>
                        </m:sub>
                      </m:sSub>
                      <m:r>
                        <a:rPr lang="en-GB" sz="1600" b="0" i="1" kern="1200" smtClean="0"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lang="en-GB" sz="1600" b="0" i="1" kern="1200" smtClean="0"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lang="en-GB" sz="1600" b="0" i="0" kern="1200" smtClean="0"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kern="1200" smtClean="0">
                              <a:latin typeface="Cambria Math" panose="02040503050406030204" pitchFamily="18" charset="0"/>
                              <a:cs typeface="+mn-cs"/>
                            </a:rPr>
                            <m:t>𝜃</m:t>
                          </m:r>
                        </m:den>
                      </m:f>
                      <m:func>
                        <m:funcPr>
                          <m:ctrlPr>
                            <a:rPr lang="en-GB" sz="1600" b="0" i="1" kern="1200" smtClean="0"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kern="1200" smtClean="0">
                              <a:latin typeface="Cambria Math" panose="02040503050406030204" pitchFamily="18" charset="0"/>
                              <a:cs typeface="+mn-cs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sz="1600" i="1" kern="120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1600" i="1" kern="120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1600" i="1" kern="120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GB" sz="1600" i="1" kern="120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GB" sz="1600" b="0" i="1" kern="1200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num>
                                        <m:den>
                                          <m:r>
                                            <a:rPr lang="en-GB" sz="1600" b="0" i="1" kern="1200" smtClean="0">
                                              <a:latin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GB" sz="1600" b="0" i="1" kern="1200" smtClean="0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</m:oMath>
                  </m:oMathPara>
                </a14:m>
                <a:endParaRPr lang="en-GB" sz="1600" dirty="0"/>
              </a:p>
              <a:p>
                <a:pPr indent="0" fontAlgn="auto">
                  <a:lnSpc>
                    <a:spcPct val="100000"/>
                  </a:lnSpc>
                  <a:spcAft>
                    <a:spcPts val="0"/>
                  </a:spcAft>
                  <a:buClrTx/>
                </a:pPr>
                <a:r>
                  <a:rPr lang="en-US" sz="1600" kern="1200" dirty="0">
                    <a:latin typeface="+mn-lt"/>
                    <a:cs typeface="+mn-cs"/>
                  </a:rPr>
                  <a:t>Where </a:t>
                </a:r>
                <a14:m>
                  <m:oMath xmlns:m="http://schemas.openxmlformats.org/officeDocument/2006/math">
                    <m:r>
                      <a:rPr lang="en-GB" sz="1600" i="1" kern="120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i="1" kern="12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kern="1200" dirty="0">
                    <a:latin typeface="+mn-lt"/>
                    <a:cs typeface="+mn-cs"/>
                  </a:rPr>
                  <a:t> is the drought length or magnitude </a:t>
                </a:r>
                <a14:m>
                  <m:oMath xmlns:m="http://schemas.openxmlformats.org/officeDocument/2006/math">
                    <m:r>
                      <a:rPr lang="en-GB" sz="1600" b="0" i="1" kern="1200" smtClean="0">
                        <a:latin typeface="Cambria Math" panose="02040503050406030204" pitchFamily="18" charset="0"/>
                        <a:cs typeface="+mn-cs"/>
                      </a:rPr>
                      <m:t>𝛼</m:t>
                    </m:r>
                    <m:r>
                      <a:rPr lang="en-GB" sz="1600" b="0" i="1" kern="1200" smtClean="0">
                        <a:latin typeface="Cambria Math" panose="02040503050406030204" pitchFamily="18" charset="0"/>
                        <a:cs typeface="+mn-cs"/>
                      </a:rPr>
                      <m:t> </m:t>
                    </m:r>
                  </m:oMath>
                </a14:m>
                <a:r>
                  <a:rPr lang="en-GB" sz="1600" dirty="0"/>
                  <a:t>scale,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GB" sz="1600" dirty="0"/>
                  <a:t> shape factors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1600" kern="1200">
                        <a:latin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en-GB" sz="1600" dirty="0"/>
                  <a:t> is the gamma function where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1600" kern="1200">
                        <a:latin typeface="Cambria Math" panose="02040503050406030204" pitchFamily="18" charset="0"/>
                      </a:rPr>
                      <m:t>Γ</m:t>
                    </m:r>
                    <m:d>
                      <m:dPr>
                        <m:ctrlPr>
                          <a:rPr lang="en-GB" sz="1600" b="0" i="1" kern="120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GB" sz="1600" b="0" i="0" kern="120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GB" sz="1600" b="0" i="0" kern="120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600" b="0" i="1" kern="120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GB" sz="1600" b="0" i="0" kern="120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GB" sz="1600" b="0" i="0" kern="1200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GB" sz="1600" b="0" i="0" kern="1200" smtClean="0">
                        <a:latin typeface="Cambria Math" panose="02040503050406030204" pitchFamily="18" charset="0"/>
                      </a:rPr>
                      <m:t>! </m:t>
                    </m:r>
                  </m:oMath>
                </a14:m>
                <a:endParaRPr lang="en-GB" sz="1600" dirty="0"/>
              </a:p>
              <a:p>
                <a:pPr indent="0" fontAlgn="auto">
                  <a:lnSpc>
                    <a:spcPct val="100000"/>
                  </a:lnSpc>
                  <a:spcAft>
                    <a:spcPts val="0"/>
                  </a:spcAft>
                  <a:buClrTx/>
                </a:pPr>
                <a:r>
                  <a:rPr lang="en-GB" sz="1600" dirty="0"/>
                  <a:t> </a:t>
                </a:r>
                <a14:m>
                  <m:oMath xmlns:m="http://schemas.openxmlformats.org/officeDocument/2006/math">
                    <m:r>
                      <a:rPr lang="en-GB" sz="1600" b="0" i="1" kern="1200" smtClean="0">
                        <a:latin typeface="Cambria Math" panose="02040503050406030204" pitchFamily="18" charset="0"/>
                        <a:cs typeface="+mn-cs"/>
                      </a:rPr>
                      <m:t>𝜃</m:t>
                    </m:r>
                  </m:oMath>
                </a14:m>
                <a:r>
                  <a:rPr lang="en-GB" sz="1600" dirty="0"/>
                  <a:t> is the average number of drought spells (ns) over a sampling period of T weeks or months</a:t>
                </a:r>
              </a:p>
              <a:p>
                <a:pPr indent="0" fontAlgn="auto">
                  <a:lnSpc>
                    <a:spcPct val="100000"/>
                  </a:lnSpc>
                  <a:spcAft>
                    <a:spcPts val="0"/>
                  </a:spcAft>
                  <a:buClrTx/>
                </a:pPr>
                <a:endParaRPr lang="en-GB" sz="1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11" t="-659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88117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Frequency analysis of drought with Weibull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189" fontAlgn="auto">
                  <a:lnSpc>
                    <a:spcPct val="100000"/>
                  </a:lnSpc>
                  <a:spcAft>
                    <a:spcPts val="0"/>
                  </a:spcAft>
                  <a:buClrTx/>
                  <a:buFont typeface="Arial" pitchFamily="34" charset="0"/>
                  <a:buChar char="•"/>
                </a:pPr>
                <a:r>
                  <a:rPr lang="en-US" kern="1200" dirty="0">
                    <a:latin typeface="+mn-lt"/>
                    <a:cs typeface="+mn-cs"/>
                  </a:rPr>
                  <a:t>From the data calculate the mean and standard deviation of </a:t>
                </a:r>
                <a:r>
                  <a:rPr lang="en-US" b="1" kern="1200" dirty="0">
                    <a:latin typeface="+mn-lt"/>
                    <a:cs typeface="+mn-cs"/>
                  </a:rPr>
                  <a:t>drought events </a:t>
                </a:r>
              </a:p>
              <a:p>
                <a:pPr marL="457189" fontAlgn="auto">
                  <a:lnSpc>
                    <a:spcPct val="100000"/>
                  </a:lnSpc>
                  <a:spcAft>
                    <a:spcPts val="0"/>
                  </a:spcAft>
                  <a:buClrTx/>
                  <a:buFont typeface="Arial" pitchFamily="34" charset="0"/>
                  <a:buChar char="•"/>
                </a:pPr>
                <a:endParaRPr lang="en-US" kern="1200" dirty="0">
                  <a:latin typeface="+mn-lt"/>
                  <a:cs typeface="+mn-cs"/>
                </a:endParaRPr>
              </a:p>
              <a:p>
                <a:pPr marL="114289" indent="0" fontAlgn="auto">
                  <a:lnSpc>
                    <a:spcPct val="100000"/>
                  </a:lnSpc>
                  <a:spcAft>
                    <a:spcPts val="0"/>
                  </a:spcAft>
                  <a:buClrTx/>
                </a:pPr>
                <a14:m>
                  <m:oMath xmlns:m="http://schemas.openxmlformats.org/officeDocument/2006/math">
                    <m:r>
                      <a:rPr lang="en-GB" b="0" i="1" kern="1200" smtClean="0">
                        <a:latin typeface="Cambria Math" panose="02040503050406030204" pitchFamily="18" charset="0"/>
                        <a:cs typeface="+mn-cs"/>
                      </a:rPr>
                      <m:t>𝜇</m:t>
                    </m:r>
                    <m:r>
                      <a:rPr lang="en-GB" b="0" i="1" kern="1200" smtClean="0"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lang="en-GB" b="0" i="1" kern="1200" smtClean="0"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lang="en-GB" b="0" i="1" kern="1200" smtClean="0">
                            <a:latin typeface="Cambria Math" panose="02040503050406030204" pitchFamily="18" charset="0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lang="en-GB" b="0" i="1" kern="1200" smtClean="0">
                            <a:latin typeface="Cambria Math" panose="02040503050406030204" pitchFamily="18" charset="0"/>
                            <a:cs typeface="+mn-cs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GB" b="0" i="1" kern="1200" smtClean="0">
                            <a:latin typeface="Cambria Math" panose="02040503050406030204" pitchFamily="18" charset="0"/>
                            <a:cs typeface="+mn-cs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b="0" i="1" kern="1200" smtClean="0">
                            <a:latin typeface="Cambria Math" panose="02040503050406030204" pitchFamily="18" charset="0"/>
                            <a:cs typeface="+mn-cs"/>
                          </a:rPr>
                          <m:t>𝑖</m:t>
                        </m:r>
                        <m:r>
                          <a:rPr lang="en-GB" b="0" i="1" kern="1200" smtClean="0">
                            <a:latin typeface="Cambria Math" panose="02040503050406030204" pitchFamily="18" charset="0"/>
                            <a:cs typeface="+mn-cs"/>
                          </a:rPr>
                          <m:t>=1</m:t>
                        </m:r>
                      </m:sub>
                      <m:sup>
                        <m:r>
                          <a:rPr lang="en-GB" b="0" i="1" kern="1200" smtClean="0">
                            <a:latin typeface="Cambria Math" panose="02040503050406030204" pitchFamily="18" charset="0"/>
                            <a:cs typeface="+mn-cs"/>
                          </a:rPr>
                          <m:t>𝑛</m:t>
                        </m:r>
                      </m:sup>
                      <m:e>
                        <m:r>
                          <a:rPr lang="en-GB" b="0" i="1" kern="1200" smtClean="0">
                            <a:latin typeface="Cambria Math" panose="02040503050406030204" pitchFamily="18" charset="0"/>
                            <a:cs typeface="+mn-cs"/>
                          </a:rPr>
                          <m:t> </m:t>
                        </m:r>
                        <m:sSub>
                          <m:sSubPr>
                            <m:ctrlPr>
                              <a:rPr lang="en-GB" b="0" i="1" kern="1200" smtClean="0"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lang="en-GB" b="0" i="1" kern="1200" smtClean="0">
                                <a:latin typeface="Cambria Math" panose="02040503050406030204" pitchFamily="18" charset="0"/>
                                <a:cs typeface="+mn-cs"/>
                              </a:rPr>
                              <m:t>𝑥</m:t>
                            </m:r>
                          </m:e>
                          <m:sub>
                            <m:r>
                              <a:rPr lang="en-GB" b="0" i="1" kern="1200" smtClean="0">
                                <a:latin typeface="Cambria Math" panose="02040503050406030204" pitchFamily="18" charset="0"/>
                                <a:cs typeface="+mn-cs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GB" b="0" i="1" kern="1200" dirty="0">
                    <a:latin typeface="Cambria Math" panose="02040503050406030204" pitchFamily="18" charset="0"/>
                    <a:cs typeface="+mn-cs"/>
                  </a:rPr>
                  <a:t> </a:t>
                </a:r>
                <a:r>
                  <a:rPr lang="en-GB" kern="1200" dirty="0">
                    <a:latin typeface="+mn-lt"/>
                    <a:cs typeface="+mn-cs"/>
                  </a:rPr>
                  <a:t>and </a:t>
                </a:r>
                <a:r>
                  <a:rPr lang="en-GB" b="0" i="1" kern="1200" dirty="0">
                    <a:latin typeface="Cambria Math" panose="02040503050406030204" pitchFamily="18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kern="1200" smtClean="0"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lang="en-GB" b="0" i="1" kern="1200" smtClean="0">
                            <a:latin typeface="Cambria Math" panose="02040503050406030204" pitchFamily="18" charset="0"/>
                            <a:cs typeface="+mn-cs"/>
                          </a:rPr>
                          <m:t>𝜎</m:t>
                        </m:r>
                      </m:e>
                      <m:sup>
                        <m:r>
                          <a:rPr lang="en-GB" b="0" i="1" kern="1200" smtClean="0"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</m:sup>
                    </m:sSup>
                    <m:r>
                      <a:rPr lang="en-GB" b="0" i="1" kern="1200" smtClean="0">
                        <a:latin typeface="Cambria Math" panose="02040503050406030204" pitchFamily="18" charset="0"/>
                        <a:cs typeface="+mn-cs"/>
                      </a:rPr>
                      <m:t> =</m:t>
                    </m:r>
                    <m:f>
                      <m:fPr>
                        <m:ctrlPr>
                          <a:rPr lang="en-GB" b="0" i="1" kern="1200" smtClean="0"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lang="en-GB" b="0" i="1" kern="1200" smtClean="0">
                            <a:latin typeface="Cambria Math" panose="02040503050406030204" pitchFamily="18" charset="0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lang="en-GB" b="0" i="1" kern="1200" smtClean="0">
                            <a:latin typeface="Cambria Math" panose="02040503050406030204" pitchFamily="18" charset="0"/>
                            <a:cs typeface="+mn-cs"/>
                          </a:rPr>
                          <m:t>𝑛</m:t>
                        </m:r>
                        <m:r>
                          <a:rPr lang="en-GB" b="0" i="1" kern="1200" smtClean="0">
                            <a:latin typeface="Cambria Math" panose="02040503050406030204" pitchFamily="18" charset="0"/>
                            <a:cs typeface="+mn-cs"/>
                          </a:rPr>
                          <m:t>−1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GB" b="0" i="1" kern="1200" smtClean="0">
                            <a:latin typeface="Cambria Math" panose="02040503050406030204" pitchFamily="18" charset="0"/>
                            <a:cs typeface="+mn-cs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b="0" i="1" kern="1200" smtClean="0">
                            <a:latin typeface="Cambria Math" panose="02040503050406030204" pitchFamily="18" charset="0"/>
                            <a:cs typeface="+mn-cs"/>
                          </a:rPr>
                          <m:t>𝑖</m:t>
                        </m:r>
                        <m:r>
                          <a:rPr lang="en-GB" b="0" i="1" kern="1200" smtClean="0">
                            <a:latin typeface="Cambria Math" panose="02040503050406030204" pitchFamily="18" charset="0"/>
                            <a:cs typeface="+mn-cs"/>
                          </a:rPr>
                          <m:t>=1 </m:t>
                        </m:r>
                      </m:sub>
                      <m:sup>
                        <m:r>
                          <a:rPr lang="en-GB" b="0" i="1" kern="1200" smtClean="0">
                            <a:latin typeface="Cambria Math" panose="02040503050406030204" pitchFamily="18" charset="0"/>
                            <a:cs typeface="+mn-cs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GB" b="0" i="1" kern="1200" smtClean="0"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b="0" i="1" kern="1200" smtClean="0"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GB" b="0" i="1" kern="1200" smtClean="0"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kern="1200" smtClean="0"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GB" b="0" i="1" kern="1200" smtClean="0"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GB" b="0" i="1" kern="1200" smtClean="0">
                                    <a:latin typeface="Cambria Math" panose="02040503050406030204" pitchFamily="18" charset="0"/>
                                    <a:cs typeface="+mn-cs"/>
                                  </a:rPr>
                                  <m:t>−</m:t>
                                </m:r>
                                <m:r>
                                  <a:rPr lang="en-GB" b="0" i="1" kern="1200" smtClean="0">
                                    <a:latin typeface="Cambria Math" panose="02040503050406030204" pitchFamily="18" charset="0"/>
                                    <a:cs typeface="+mn-cs"/>
                                  </a:rPr>
                                  <m:t>𝜇</m:t>
                                </m:r>
                              </m:e>
                            </m:d>
                          </m:e>
                          <m:sup>
                            <m:r>
                              <a:rPr lang="en-GB" b="0" i="1" kern="1200" smtClean="0">
                                <a:latin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GB" b="0" kern="1200" dirty="0">
                  <a:latin typeface="+mn-lt"/>
                  <a:cs typeface="+mn-cs"/>
                </a:endParaRPr>
              </a:p>
              <a:p>
                <a:pPr marL="114289" indent="0" fontAlgn="auto">
                  <a:lnSpc>
                    <a:spcPct val="100000"/>
                  </a:lnSpc>
                  <a:spcAft>
                    <a:spcPts val="0"/>
                  </a:spcAft>
                  <a:buClrTx/>
                </a:pPr>
                <a:endParaRPr lang="en-GB" b="0" kern="1200" dirty="0">
                  <a:latin typeface="+mn-lt"/>
                  <a:cs typeface="+mn-cs"/>
                </a:endParaRPr>
              </a:p>
              <a:p>
                <a:pPr marL="457189" fontAlgn="auto">
                  <a:lnSpc>
                    <a:spcPct val="100000"/>
                  </a:lnSpc>
                  <a:spcAft>
                    <a:spcPts val="0"/>
                  </a:spcAft>
                  <a:buClrTx/>
                  <a:buFont typeface="Arial" pitchFamily="34" charset="0"/>
                  <a:buChar char="•"/>
                </a:pPr>
                <a:r>
                  <a:rPr lang="en-US" kern="1200" dirty="0">
                    <a:latin typeface="+mn-lt"/>
                    <a:cs typeface="+mn-cs"/>
                  </a:rPr>
                  <a:t>Substitute these values in </a:t>
                </a:r>
                <a14:m>
                  <m:oMath xmlns:m="http://schemas.openxmlformats.org/officeDocument/2006/math">
                    <m:r>
                      <a:rPr lang="en-GB" sz="1800" b="0" i="1" kern="1200" smtClean="0">
                        <a:latin typeface="Cambria Math" panose="02040503050406030204" pitchFamily="18" charset="0"/>
                        <a:cs typeface="+mn-cs"/>
                      </a:rPr>
                      <m:t>𝜇</m:t>
                    </m:r>
                    <m:r>
                      <a:rPr lang="en-GB" sz="1800" b="0" i="1" kern="1200" smtClean="0"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lang="en-GB" sz="1800" b="0" i="1" kern="1200" smtClean="0">
                        <a:latin typeface="Cambria Math" panose="02040503050406030204" pitchFamily="18" charset="0"/>
                        <a:cs typeface="+mn-cs"/>
                      </a:rPr>
                      <m:t>𝛼</m:t>
                    </m:r>
                    <m:r>
                      <m:rPr>
                        <m:sty m:val="p"/>
                      </m:rPr>
                      <a:rPr lang="en-GB" sz="1800" b="0" i="0" kern="1200" smtClean="0">
                        <a:latin typeface="Cambria Math" panose="02040503050406030204" pitchFamily="18" charset="0"/>
                        <a:cs typeface="+mn-cs"/>
                      </a:rPr>
                      <m:t>Γ</m:t>
                    </m:r>
                    <m:d>
                      <m:dPr>
                        <m:ctrlPr>
                          <a:rPr lang="en-GB" sz="1800" b="0" i="1" kern="1200" smtClean="0"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lang="en-GB" sz="1800" b="0" i="1" kern="1200" smtClean="0">
                            <a:latin typeface="Cambria Math" panose="02040503050406030204" pitchFamily="18" charset="0"/>
                            <a:cs typeface="+mn-cs"/>
                          </a:rPr>
                          <m:t>1+</m:t>
                        </m:r>
                        <m:f>
                          <m:fPr>
                            <m:ctrlPr>
                              <a:rPr lang="en-GB" sz="1800" b="0" i="1" kern="1200" smtClean="0"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lang="en-GB" sz="1800" b="0" i="1" kern="1200" smtClean="0">
                                <a:latin typeface="Cambria Math" panose="02040503050406030204" pitchFamily="18" charset="0"/>
                                <a:cs typeface="+mn-cs"/>
                              </a:rPr>
                              <m:t>1</m:t>
                            </m:r>
                          </m:num>
                          <m:den>
                            <m:r>
                              <a:rPr lang="en-GB" sz="1800" b="0" i="1" kern="1200" smtClean="0">
                                <a:latin typeface="Cambria Math" panose="02040503050406030204" pitchFamily="18" charset="0"/>
                                <a:cs typeface="+mn-cs"/>
                              </a:rPr>
                              <m:t>𝛽</m:t>
                            </m:r>
                          </m:den>
                        </m:f>
                      </m:e>
                    </m:d>
                  </m:oMath>
                </a14:m>
                <a:r>
                  <a:rPr lang="en-GB" sz="1800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800" b="0" i="1" kern="1200" smtClean="0"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lang="en-GB" sz="1800" b="0" i="1" kern="1200" smtClean="0">
                            <a:latin typeface="Cambria Math" panose="02040503050406030204" pitchFamily="18" charset="0"/>
                            <a:cs typeface="+mn-cs"/>
                          </a:rPr>
                          <m:t>𝜎</m:t>
                        </m:r>
                      </m:e>
                      <m:sup>
                        <m:r>
                          <a:rPr lang="en-GB" sz="1800" b="0" i="1" kern="1200" smtClean="0"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</m:sup>
                    </m:sSup>
                    <m:r>
                      <a:rPr lang="en-GB" sz="1800" b="0" i="1" kern="1200" smtClean="0"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sSup>
                      <m:sSupPr>
                        <m:ctrlPr>
                          <a:rPr lang="en-GB" sz="1800" b="0" i="1" kern="1200" smtClean="0"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lang="en-GB" sz="1800" b="0" i="1" kern="1200" smtClean="0">
                            <a:latin typeface="Cambria Math" panose="02040503050406030204" pitchFamily="18" charset="0"/>
                            <a:cs typeface="+mn-cs"/>
                          </a:rPr>
                          <m:t>𝛼</m:t>
                        </m:r>
                        <m:r>
                          <a:rPr lang="en-GB" sz="1800" b="0" i="1" kern="1200" smtClean="0">
                            <a:latin typeface="Cambria Math" panose="02040503050406030204" pitchFamily="18" charset="0"/>
                            <a:cs typeface="+mn-cs"/>
                          </a:rPr>
                          <m:t> </m:t>
                        </m:r>
                      </m:e>
                      <m:sup>
                        <m:r>
                          <a:rPr lang="en-GB" sz="1800" b="0" i="1" kern="1200" smtClean="0"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GB" sz="1800" kern="1200">
                        <a:latin typeface="Cambria Math" panose="02040503050406030204" pitchFamily="18" charset="0"/>
                      </a:rPr>
                      <m:t>Γ</m:t>
                    </m:r>
                    <m:d>
                      <m:dPr>
                        <m:ctrlPr>
                          <a:rPr lang="en-GB" sz="1800" i="1" kern="120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i="1" kern="1200">
                            <a:latin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n-GB" sz="1800" i="1" kern="120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1800" i="1" kern="120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GB" sz="1800" i="1" kern="120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den>
                        </m:f>
                      </m:e>
                    </m:d>
                    <m:r>
                      <a:rPr lang="en-GB" sz="1800" b="0" i="1" kern="1200" smtClean="0">
                        <a:latin typeface="Cambria Math" panose="02040503050406030204" pitchFamily="18" charset="0"/>
                        <a:cs typeface="+mn-cs"/>
                      </a:rPr>
                      <m:t>−</m:t>
                    </m:r>
                    <m:sSup>
                      <m:sSupPr>
                        <m:ctrlPr>
                          <a:rPr lang="en-GB" sz="1800" b="0" i="1" kern="1200" smtClean="0"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lang="en-GB" sz="1800" b="0" i="1" kern="1200" smtClean="0">
                            <a:latin typeface="Cambria Math" panose="02040503050406030204" pitchFamily="18" charset="0"/>
                            <a:cs typeface="+mn-cs"/>
                          </a:rPr>
                          <m:t>𝜇</m:t>
                        </m:r>
                      </m:e>
                      <m:sup>
                        <m:r>
                          <a:rPr lang="en-GB" sz="1800" b="0" i="1" kern="1200" smtClean="0"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kern="1200" dirty="0">
                    <a:latin typeface="+mn-lt"/>
                    <a:cs typeface="+mn-cs"/>
                  </a:rPr>
                  <a:t> to compute </a:t>
                </a:r>
                <a14:m>
                  <m:oMath xmlns:m="http://schemas.openxmlformats.org/officeDocument/2006/math">
                    <m:r>
                      <a:rPr lang="en-GB" i="1" kern="120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i="1" kern="12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/>
                  <a:t>scale,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GB" dirty="0"/>
                  <a:t> shape factors</a:t>
                </a:r>
              </a:p>
              <a:p>
                <a:pPr marL="457189" fontAlgn="auto">
                  <a:lnSpc>
                    <a:spcPct val="100000"/>
                  </a:lnSpc>
                  <a:spcAft>
                    <a:spcPts val="0"/>
                  </a:spcAft>
                  <a:buClrTx/>
                  <a:buFont typeface="Arial" pitchFamily="34" charset="0"/>
                  <a:buChar char="•"/>
                </a:pPr>
                <a:endParaRPr lang="en-GB" dirty="0"/>
              </a:p>
              <a:p>
                <a:pPr marL="457189" fontAlgn="auto">
                  <a:lnSpc>
                    <a:spcPct val="100000"/>
                  </a:lnSpc>
                  <a:spcAft>
                    <a:spcPts val="0"/>
                  </a:spcAft>
                  <a:buClrTx/>
                  <a:buFont typeface="Arial" pitchFamily="34" charset="0"/>
                  <a:buChar char="•"/>
                </a:pPr>
                <a:r>
                  <a:rPr lang="en-GB" dirty="0"/>
                  <a:t>Estimate the return period </a:t>
                </a:r>
              </a:p>
              <a:p>
                <a:pPr indent="0" fontAlgn="auto">
                  <a:lnSpc>
                    <a:spcPct val="100000"/>
                  </a:lnSpc>
                  <a:spcAft>
                    <a:spcPts val="0"/>
                  </a:spcAft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800" b="0" i="1" kern="1200" smtClean="0"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lang="en-GB" sz="1800" b="0" i="1" kern="1200" smtClean="0">
                              <a:latin typeface="Cambria Math" panose="02040503050406030204" pitchFamily="18" charset="0"/>
                              <a:cs typeface="+mn-cs"/>
                            </a:rPr>
                            <m:t>𝑇</m:t>
                          </m:r>
                        </m:e>
                        <m:sub>
                          <m:r>
                            <a:rPr lang="en-GB" sz="1800" b="0" i="1" kern="1200" smtClean="0">
                              <a:latin typeface="Cambria Math" panose="02040503050406030204" pitchFamily="18" charset="0"/>
                              <a:cs typeface="+mn-cs"/>
                            </a:rPr>
                            <m:t>𝑟</m:t>
                          </m:r>
                        </m:sub>
                      </m:sSub>
                      <m:r>
                        <a:rPr lang="en-GB" sz="1800" b="0" i="1" kern="1200" smtClean="0"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lang="en-GB" sz="1800" b="0" i="1" kern="1200" smtClean="0"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lang="en-GB" sz="1800" b="0" i="0" kern="1200" smtClean="0"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lang="en-GB" sz="1800" b="0" i="1" kern="1200" smtClean="0">
                              <a:latin typeface="Cambria Math" panose="02040503050406030204" pitchFamily="18" charset="0"/>
                              <a:cs typeface="+mn-cs"/>
                            </a:rPr>
                            <m:t>𝜃</m:t>
                          </m:r>
                        </m:den>
                      </m:f>
                      <m:func>
                        <m:funcPr>
                          <m:ctrlPr>
                            <a:rPr lang="en-GB" sz="1800" b="0" i="1" kern="1200" smtClean="0"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800" b="0" i="0" kern="1200" smtClean="0">
                              <a:latin typeface="Cambria Math" panose="02040503050406030204" pitchFamily="18" charset="0"/>
                              <a:cs typeface="+mn-cs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sz="1800" i="1" kern="120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1800" i="1" kern="120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800" b="0" i="1" kern="1200" smtClean="0">
                                      <a:highlight>
                                        <a:srgbClr val="FFFF00"/>
                                      </a:highlight>
                                      <a:latin typeface="Cambria Math" panose="02040503050406030204" pitchFamily="18" charset="0"/>
                                    </a:rPr>
                                    <m:t>(−)</m:t>
                                  </m:r>
                                  <m:d>
                                    <m:dPr>
                                      <m:ctrlPr>
                                        <a:rPr lang="en-GB" sz="1800" i="1" kern="120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GB" sz="1800" i="1" kern="120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GB" sz="1800" b="0" i="1" kern="1200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num>
                                        <m:den>
                                          <m:r>
                                            <a:rPr lang="en-GB" sz="1800" b="0" i="1" kern="1200" smtClean="0">
                                              <a:latin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GB" sz="1800" b="0" i="1" kern="1200" smtClean="0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</m:oMath>
                  </m:oMathPara>
                </a14:m>
                <a:endParaRPr lang="en-US" kern="1200" dirty="0">
                  <a:latin typeface="+mn-lt"/>
                  <a:cs typeface="+mn-cs"/>
                </a:endParaRPr>
              </a:p>
              <a:p>
                <a:pPr indent="0" fontAlgn="auto">
                  <a:lnSpc>
                    <a:spcPct val="100000"/>
                  </a:lnSpc>
                  <a:spcAft>
                    <a:spcPts val="0"/>
                  </a:spcAft>
                  <a:buClrTx/>
                </a:pPr>
                <a:endParaRPr lang="en-US" kern="1200" dirty="0">
                  <a:latin typeface="+mn-lt"/>
                  <a:cs typeface="+mn-cs"/>
                </a:endParaRPr>
              </a:p>
              <a:p>
                <a:pPr indent="0" fontAlgn="auto">
                  <a:lnSpc>
                    <a:spcPct val="100000"/>
                  </a:lnSpc>
                  <a:spcAft>
                    <a:spcPts val="0"/>
                  </a:spcAft>
                  <a:buClrTx/>
                </a:pPr>
                <a:r>
                  <a:rPr lang="en-US" kern="1200" dirty="0">
                    <a:latin typeface="+mn-lt"/>
                    <a:cs typeface="+mn-cs"/>
                  </a:rPr>
                  <a:t>Be careful with the sign when you work with indices that have negative values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66" t="-6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55341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F1538CC-EDCB-40CB-95B1-872F8DE7EC0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kern="1200" dirty="0">
                    <a:latin typeface="+mn-lt"/>
                    <a:cs typeface="+mn-cs"/>
                  </a:rPr>
                  <a:t>Computing the </a:t>
                </a:r>
                <a14:m>
                  <m:oMath xmlns:m="http://schemas.openxmlformats.org/officeDocument/2006/math">
                    <m:r>
                      <a:rPr lang="en-GB" i="1" kern="120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i="1" kern="12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/>
                  <a:t>scale and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GB" dirty="0"/>
                  <a:t> shape factors</a:t>
                </a:r>
                <a:endParaRPr lang="nl-NL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F1538CC-EDCB-40CB-95B1-872F8DE7EC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52" t="-13043" b="-32609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8ACBB2-242E-4A05-8DB5-7F871B07BBE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GB" b="0" i="1" dirty="0">
                  <a:latin typeface="Cambria Math" panose="02040503050406030204" pitchFamily="18" charset="0"/>
                </a:endParaRPr>
              </a:p>
              <a:p>
                <a:r>
                  <a:rPr lang="en-US" kern="1200" dirty="0">
                    <a:latin typeface="+mn-lt"/>
                    <a:cs typeface="+mn-cs"/>
                  </a:rPr>
                  <a:t>With some algebra we can arrive to </a:t>
                </a:r>
                <a:endParaRPr lang="en-GB" i="1" dirty="0">
                  <a:latin typeface="Cambria Math" panose="02040503050406030204" pitchFamily="18" charset="0"/>
                </a:endParaRPr>
              </a:p>
              <a:p>
                <a:endParaRPr lang="en-GB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Γ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den>
                              </m:f>
                            </m:e>
                          </m: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Γ</m:t>
                              </m:r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f>
                                    <m:f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p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p>
                                        <m:sSup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e>
                                        <m:sup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+2</m:t>
                                  </m:r>
                                  <m:func>
                                    <m:func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GB" b="0" i="0" smtClean="0">
                                          <a:latin typeface="Cambria Math" panose="02040503050406030204" pitchFamily="18" charset="0"/>
                                        </a:rPr>
                                        <m:t>ln</m:t>
                                      </m:r>
                                    </m:fName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=0</m:t>
                                      </m:r>
                                    </m:e>
                                  </m:func>
                                </m:e>
                              </m:func>
                            </m:e>
                          </m:func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</m:e>
                      </m:func>
                    </m:oMath>
                  </m:oMathPara>
                </a14:m>
                <a:endParaRPr lang="en-GB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Γ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den>
                              </m:f>
                            </m:e>
                          </m:d>
                        </m:den>
                      </m:f>
                    </m:oMath>
                  </m:oMathPara>
                </a14:m>
                <a:endParaRPr lang="nl-NL" dirty="0"/>
              </a:p>
              <a:p>
                <a:r>
                  <a:rPr lang="en-GB" dirty="0"/>
                  <a:t>Can you? </a:t>
                </a:r>
              </a:p>
              <a:p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How to solve the first equation using spread sheet software?</a:t>
                </a:r>
              </a:p>
              <a:p>
                <a:endParaRPr lang="nl-N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8ACBB2-242E-4A05-8DB5-7F871B07BBE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466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74697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E7D7ABE-174D-4B16-A7A4-F4282E0B471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kern="1200" dirty="0">
                    <a:latin typeface="+mn-lt"/>
                    <a:cs typeface="+mn-cs"/>
                  </a:rPr>
                  <a:t>Computing the </a:t>
                </a:r>
                <a14:m>
                  <m:oMath xmlns:m="http://schemas.openxmlformats.org/officeDocument/2006/math">
                    <m:r>
                      <a:rPr lang="en-GB" i="1" kern="120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i="1" kern="12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/>
                  <a:t>scale and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GB" dirty="0"/>
                  <a:t> shape factors</a:t>
                </a:r>
                <a:endParaRPr lang="nl-NL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E7D7ABE-174D-4B16-A7A4-F4282E0B47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52" t="-13043" b="-32609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CDFE9A-B0F9-4CF6-ABBA-D53D384442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262" y="883106"/>
            <a:ext cx="2702396" cy="5545677"/>
          </a:xfrm>
        </p:spPr>
        <p:txBody>
          <a:bodyPr/>
          <a:lstStyle/>
          <a:p>
            <a:r>
              <a:rPr lang="en-GB" dirty="0"/>
              <a:t>Use Goal Seek in </a:t>
            </a:r>
          </a:p>
          <a:p>
            <a:r>
              <a:rPr lang="en-GB" dirty="0"/>
              <a:t>Data&gt; What If Analysis</a:t>
            </a:r>
            <a:endParaRPr lang="nl-N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C94488-25D6-43C7-AE05-A50238ED85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0658" y="1000752"/>
            <a:ext cx="8966662" cy="4675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5518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0FBC7-D09A-4AEF-ABAD-5B79A091D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Exercise 1: too little water</a:t>
            </a:r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89AF600-1071-447B-9FCD-3722158A108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/>
                  <a:t>Data on soil moisture index is calculated for the Netherlands as area averaged and for the last 3 years</a:t>
                </a:r>
              </a:p>
              <a:p>
                <a:r>
                  <a:rPr lang="en-GB" b="1" dirty="0"/>
                  <a:t>(sheet 1 Soil Moisture&gt; of the excel sheet 6.1_Data4Exercises_FreqAn)</a:t>
                </a:r>
              </a:p>
              <a:p>
                <a:r>
                  <a:rPr lang="en-GB" dirty="0"/>
                  <a:t>The index is computed as follows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𝑆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𝑆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𝜇</m:t>
                          </m:r>
                        </m:num>
                        <m:den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𝑆𝑀</m:t>
                                  </m:r>
                                </m:e>
                              </m:d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𝑆𝑀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func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×100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𝑖𝑓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𝑆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𝜇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𝑆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𝑆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𝜇</m:t>
                          </m:r>
                        </m:num>
                        <m:den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𝑆𝑀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𝑆𝑀</m:t>
                                  </m:r>
                                </m:e>
                              </m:d>
                            </m:e>
                          </m:func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×100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𝑖𝑓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𝑆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𝜇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𝑆𝑀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𝐷𝐼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𝑆𝑀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𝐷𝐼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50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For month 1 use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𝑆𝑀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𝐷𝐼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50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/>
                  <a:t>, </a:t>
                </a:r>
              </a:p>
              <a:p>
                <a:r>
                  <a:rPr lang="en-GB" dirty="0"/>
                  <a:t>Where: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𝑆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/>
                  <a:t> soil moisture for month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GB" dirty="0"/>
                  <a:t>,</a:t>
                </a:r>
              </a:p>
              <a:p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>
                        <a:latin typeface="Cambria Math" panose="02040503050406030204" pitchFamily="18" charset="0"/>
                      </a:rPr>
                      <m:t>min</m:t>
                    </m:r>
                  </m:oMath>
                </a14:m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>
                        <a:latin typeface="Cambria Math" panose="02040503050406030204" pitchFamily="18" charset="0"/>
                      </a:rPr>
                      <m:t>m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ax</m:t>
                    </m:r>
                  </m:oMath>
                </a14:m>
                <a:r>
                  <a:rPr lang="en-GB" dirty="0"/>
                  <a:t> are the long-term monthly climatology mean, minimum and maximum (of a certain month over the years of observations)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89AF600-1071-447B-9FCD-3722158A10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66" t="-220" b="-879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3931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outcomes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After completing the lecture and associate exercises you should be able to:</a:t>
            </a:r>
          </a:p>
          <a:p>
            <a:endParaRPr lang="en-GB" dirty="0"/>
          </a:p>
          <a:p>
            <a:pPr marL="380990" indent="-380990">
              <a:buClr>
                <a:srgbClr val="00B398"/>
              </a:buClr>
              <a:buFont typeface="Arial" panose="020B0604020202020204" pitchFamily="34" charset="0"/>
              <a:buChar char="•"/>
            </a:pPr>
            <a:r>
              <a:rPr lang="en-GB" dirty="0"/>
              <a:t>Differentiate between empirical and analytical statistical inferences</a:t>
            </a:r>
          </a:p>
          <a:p>
            <a:pPr marL="380990" indent="-380990">
              <a:buClr>
                <a:srgbClr val="00B398"/>
              </a:buClr>
              <a:buFont typeface="Arial" panose="020B0604020202020204" pitchFamily="34" charset="0"/>
              <a:buChar char="•"/>
            </a:pPr>
            <a:r>
              <a:rPr lang="en-GB" dirty="0"/>
              <a:t>Differentiate between analytical techniques to analyse too little or too much water</a:t>
            </a:r>
          </a:p>
          <a:p>
            <a:pPr marL="380990" indent="-380990">
              <a:buClr>
                <a:srgbClr val="00B398"/>
              </a:buClr>
              <a:buFont typeface="Arial" panose="020B0604020202020204" pitchFamily="34" charset="0"/>
              <a:buChar char="•"/>
            </a:pPr>
            <a:r>
              <a:rPr lang="en-GB" dirty="0"/>
              <a:t>Apply statistical inferences to analyse climatic data records on water availability </a:t>
            </a:r>
          </a:p>
          <a:p>
            <a:pPr marL="380990" indent="-380990">
              <a:buClr>
                <a:srgbClr val="00B398"/>
              </a:buClr>
              <a:buFont typeface="Arial" panose="020B0604020202020204" pitchFamily="34" charset="0"/>
              <a:buChar char="•"/>
            </a:pPr>
            <a:r>
              <a:rPr lang="en-GB" dirty="0"/>
              <a:t>Calculate the return period and the probability of  extreme events of too little and too much water</a:t>
            </a:r>
          </a:p>
        </p:txBody>
      </p:sp>
    </p:spTree>
    <p:extLst>
      <p:ext uri="{BB962C8B-B14F-4D97-AF65-F5344CB8AC3E}">
        <p14:creationId xmlns:p14="http://schemas.microsoft.com/office/powerpoint/2010/main" val="3729240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701A9-BFCE-4037-9814-FD5029161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Exercise 1: too little water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9CAA3F-1006-401C-8162-CD60477D5D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From the data: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Estimate the return period of drought intensity of -2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Estimate the return period of drought duration of 3 and 6 months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Later we need to establish the Severity-Duration-Frequency curves of drought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989406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F0474-D533-44E6-A562-B31692C2A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Back to the cause 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720DEE-DB82-488D-8150-17EC775DE6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262" y="883106"/>
            <a:ext cx="8160226" cy="5545677"/>
          </a:xfrm>
        </p:spPr>
        <p:txBody>
          <a:bodyPr/>
          <a:lstStyle/>
          <a:p>
            <a:r>
              <a:rPr lang="en-GB" dirty="0"/>
              <a:t>As you remember we first will have metrological drought which is caused by shortage in precipitation and excesses in evapotranspiration 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So let us analyse the rain </a:t>
            </a:r>
            <a:endParaRPr lang="nl-NL" dirty="0"/>
          </a:p>
        </p:txBody>
      </p:sp>
      <p:pic>
        <p:nvPicPr>
          <p:cNvPr id="15" name="Picture 3" descr="C:\Users\jbolten.NDC\NASA\LDAS_MENA\figures\waterartcle-standard.jpg">
            <a:extLst>
              <a:ext uri="{FF2B5EF4-FFF2-40B4-BE49-F238E27FC236}">
                <a16:creationId xmlns:a16="http://schemas.microsoft.com/office/drawing/2014/main" id="{72BAF365-CB1B-4E63-A71F-A8368082A6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511"/>
          <a:stretch/>
        </p:blipFill>
        <p:spPr bwMode="auto">
          <a:xfrm>
            <a:off x="2989764" y="1850337"/>
            <a:ext cx="2270444" cy="2051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>
            <a:extLst>
              <a:ext uri="{FF2B5EF4-FFF2-40B4-BE49-F238E27FC236}">
                <a16:creationId xmlns:a16="http://schemas.microsoft.com/office/drawing/2014/main" id="{1FF0BBC7-FC2A-4D07-9DE6-C3FA4066E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778" y="1687112"/>
            <a:ext cx="3803458" cy="1789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>
            <a:extLst>
              <a:ext uri="{FF2B5EF4-FFF2-40B4-BE49-F238E27FC236}">
                <a16:creationId xmlns:a16="http://schemas.microsoft.com/office/drawing/2014/main" id="{1E389CCB-A212-482D-A58E-B7596B3CA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99262">
            <a:off x="9242686" y="928338"/>
            <a:ext cx="2779187" cy="2547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5">
            <a:extLst>
              <a:ext uri="{FF2B5EF4-FFF2-40B4-BE49-F238E27FC236}">
                <a16:creationId xmlns:a16="http://schemas.microsoft.com/office/drawing/2014/main" id="{9C93B333-01F5-4652-95B5-975FD56864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2644">
            <a:off x="2852906" y="4365656"/>
            <a:ext cx="2560676" cy="1638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6">
            <a:extLst>
              <a:ext uri="{FF2B5EF4-FFF2-40B4-BE49-F238E27FC236}">
                <a16:creationId xmlns:a16="http://schemas.microsoft.com/office/drawing/2014/main" id="{D7837A0B-1AD1-4A0A-8247-5A42770EF1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8146" y="2875702"/>
            <a:ext cx="1803854" cy="3325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37A1378F-FC08-4EF8-B675-5C77DBAE7C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9826">
            <a:off x="165576" y="3212493"/>
            <a:ext cx="2616442" cy="2359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7">
            <a:extLst>
              <a:ext uri="{FF2B5EF4-FFF2-40B4-BE49-F238E27FC236}">
                <a16:creationId xmlns:a16="http://schemas.microsoft.com/office/drawing/2014/main" id="{F2A1F631-4B04-47FD-8031-ACD1D641F3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917" y="4538435"/>
            <a:ext cx="2721146" cy="1890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8">
            <a:extLst>
              <a:ext uri="{FF2B5EF4-FFF2-40B4-BE49-F238E27FC236}">
                <a16:creationId xmlns:a16="http://schemas.microsoft.com/office/drawing/2014/main" id="{243C56C2-D371-40B8-B733-AE23748B3F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4220">
            <a:off x="8401496" y="3827042"/>
            <a:ext cx="2006433" cy="1679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35673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Related image">
            <a:extLst>
              <a:ext uri="{FF2B5EF4-FFF2-40B4-BE49-F238E27FC236}">
                <a16:creationId xmlns:a16="http://schemas.microsoft.com/office/drawing/2014/main" id="{2B54E2C2-EE5C-40CC-A6F8-BBA4245237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1133" y="1530023"/>
            <a:ext cx="3083007" cy="2214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5F2F52-774D-4AC9-8F9E-50AA94CB6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Precipitation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C83CD3-26F5-4784-AB7F-CF3F481688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261" y="883106"/>
            <a:ext cx="9410769" cy="5545677"/>
          </a:xfrm>
        </p:spPr>
        <p:txBody>
          <a:bodyPr/>
          <a:lstStyle/>
          <a:p>
            <a:r>
              <a:rPr lang="en-GB" dirty="0"/>
              <a:t>Precipitation is a crucial link in the hydrologic cycle, and its spatial and temporal variations are enormous. </a:t>
            </a:r>
          </a:p>
          <a:p>
            <a:r>
              <a:rPr lang="en-GB" dirty="0"/>
              <a:t>Precipitation is any product of the condensation of atmospheric water vapor that falls under gravity.</a:t>
            </a:r>
          </a:p>
          <a:p>
            <a:endParaRPr lang="en-GB" dirty="0"/>
          </a:p>
          <a:p>
            <a:r>
              <a:rPr lang="en-GB" dirty="0"/>
              <a:t>There are five types of precipitations: Snow, Sleet, Freezing + cold rain, Hail, </a:t>
            </a:r>
          </a:p>
          <a:p>
            <a:r>
              <a:rPr lang="en-GB" dirty="0"/>
              <a:t>Rain Rainfall being the predominant form of precipitation causes stream flow, especially the flood flow in majority of rivers</a:t>
            </a:r>
          </a:p>
          <a:p>
            <a:endParaRPr lang="en-GB" dirty="0"/>
          </a:p>
          <a:p>
            <a:r>
              <a:rPr lang="en-GB" dirty="0"/>
              <a:t>Rain occurs in two forms: drizzles and showers:</a:t>
            </a:r>
          </a:p>
          <a:p>
            <a:r>
              <a:rPr lang="en-GB" dirty="0"/>
              <a:t>Drizzles: last for a long period with small water droplets (&lt;0.5 mm) </a:t>
            </a:r>
          </a:p>
          <a:p>
            <a:r>
              <a:rPr lang="en-GB" dirty="0"/>
              <a:t>Rainfall showers: last for a short period with large (between 0.5 mm and 7 mm) an heavy water droplets </a:t>
            </a:r>
          </a:p>
          <a:p>
            <a:endParaRPr lang="en-GB" dirty="0"/>
          </a:p>
          <a:p>
            <a:r>
              <a:rPr lang="en-GB" dirty="0"/>
              <a:t>There are three causes of rainfalls: Relief rainfall, Frontal rainfall, Convection rainfall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304895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F3CFB-9870-4DAF-B306-F342B60DD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Frequency analysis of rainfall with Gumbel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A3BDFA-0BA1-4156-98E1-8F98992F8D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1800" b="0" dirty="0"/>
                  <a:t>Gumbel is widely employed for PDF of rainfall events causing flooding </a:t>
                </a:r>
              </a:p>
              <a:p>
                <a:endParaRPr lang="en-US" sz="1800" b="0" dirty="0"/>
              </a:p>
              <a:p>
                <a:r>
                  <a:rPr lang="en-US" sz="1800" dirty="0"/>
                  <a:t>It has the simple form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1800" b="0" i="0" smtClean="0">
                          <a:latin typeface="Cambria Math" panose="02040503050406030204" pitchFamily="18" charset="0"/>
                        </a:rPr>
                        <m:t>exp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sz="1800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num>
                                <m:den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US" sz="18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18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1800" b="0" i="0" smtClean="0">
                          <a:latin typeface="Cambria Math" panose="02040503050406030204" pitchFamily="18" charset="0"/>
                        </a:rPr>
                        <m:t>exp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num>
                            <m:den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den>
                          </m:f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num>
                                    <m:den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GB" sz="1800" dirty="0"/>
              </a:p>
              <a:p>
                <a:pPr marL="0" indent="0">
                  <a:buNone/>
                </a:pPr>
                <a:r>
                  <a:rPr lang="en-US" sz="1800" dirty="0"/>
                  <a:t>Where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√6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num>
                      <m:den>
                        <m:r>
                          <m:rPr>
                            <m:lit/>
                          </m:rPr>
                          <a:rPr lang="en-US" sz="1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den>
                    </m:f>
                  </m:oMath>
                </a14:m>
                <a:r>
                  <a:rPr lang="en-US" sz="1800" b="0" i="1" dirty="0">
                    <a:latin typeface="Cambria Math" panose="02040503050406030204" pitchFamily="18" charset="0"/>
                  </a:rPr>
                  <a:t>   , 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−0.5772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nl-NL" dirty="0"/>
              </a:p>
              <a:p>
                <a:pPr marL="0" indent="0">
                  <a:buNone/>
                </a:pPr>
                <a:r>
                  <a:rPr lang="en-US" dirty="0"/>
                  <a:t>it can be shown that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dirty="0"/>
                  <a:t> with , </a:t>
                </a:r>
                <a14:m>
                  <m:oMath xmlns:m="http://schemas.openxmlformats.org/officeDocument/2006/math">
                    <m:r>
                      <a:rPr lang="en-GB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√6</m:t>
                        </m:r>
                      </m:num>
                      <m:den>
                        <m:r>
                          <m:rPr>
                            <m:lit/>
                          </m:rP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den>
                    </m:f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5772+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unc>
                                  <m:func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ln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𝑇</m:t>
                                            </m:r>
                                          </m:num>
                                          <m:den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𝑇</m:t>
                                            </m:r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−1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</m:func>
                              </m:e>
                            </m:d>
                          </m:e>
                        </m:func>
                      </m:e>
                    </m:d>
                  </m:oMath>
                </a14:m>
                <a:endParaRPr lang="nl-NL" dirty="0"/>
              </a:p>
              <a:p>
                <a:pPr marL="0" indent="0">
                  <a:buNone/>
                </a:pPr>
                <a:endParaRPr lang="nl-N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A3BDFA-0BA1-4156-98E1-8F98992F8D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66" t="-22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21488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A768B-3831-49DE-85FD-A9C3283D4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Exercise 2: too much water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34FB52-6F42-4F95-A6EB-AF0B5216DB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425" y="883106"/>
            <a:ext cx="11763662" cy="5545677"/>
          </a:xfrm>
        </p:spPr>
        <p:txBody>
          <a:bodyPr/>
          <a:lstStyle/>
          <a:p>
            <a:r>
              <a:rPr lang="en-GB" dirty="0"/>
              <a:t>What you need to do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Use the sample data (sheet 2 rainfall of the Excel sheet ‘ESA </a:t>
            </a:r>
            <a:r>
              <a:rPr lang="en-GB" dirty="0" err="1"/>
              <a:t>CCI_Exercise</a:t>
            </a:r>
            <a:r>
              <a:rPr lang="en-GB" dirty="0"/>
              <a:t> on frequency analysis-dataset’)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Use an empirical plotting position approach to estimate the too much rainfall (exceedance probabilities&gt;20mm per 30-min duration ) based on the observations.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Use Gumbel distribution to estimate the rainfall events associated with given exceedance probabilities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Later we need to establish the Intensity-Duration-Frequency curves of rainfall  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83863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933E1-D842-4539-B813-38D0AD406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Exercise 2: too much water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C05F4D7-947C-49DA-99E6-3E98E14A293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indent="0"/>
                <a:r>
                  <a:rPr lang="en-GB" dirty="0"/>
                  <a:t>For the first  question </a:t>
                </a:r>
              </a:p>
              <a:p>
                <a:pPr marL="400050" indent="-400050">
                  <a:buFont typeface="+mj-lt"/>
                  <a:buAutoNum type="romanLcPeriod"/>
                </a:pPr>
                <a:r>
                  <a:rPr lang="en-GB" dirty="0"/>
                  <a:t>Rank the observations in descending order</a:t>
                </a:r>
              </a:p>
              <a:p>
                <a:pPr marL="400050" indent="-400050">
                  <a:buFont typeface="+mj-lt"/>
                  <a:buAutoNum type="romanLcPeriod"/>
                </a:pPr>
                <a:r>
                  <a:rPr lang="en-GB" dirty="0"/>
                  <a:t>Compute the exceedance probability associated with each rainfall volume using</a:t>
                </a:r>
                <a14:m>
                  <m:oMath xmlns:m="http://schemas.openxmlformats.org/officeDocument/2006/math">
                    <m:r>
                      <a:rPr lang="en-GB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den>
                    </m:f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𝑟𝑎𝑛𝑘</m:t>
                        </m:r>
                      </m:num>
                      <m:den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/>
                  <a:t>. Where n is the number of measurement and p is the probability of exceedance and T is the return period</a:t>
                </a:r>
              </a:p>
              <a:p>
                <a:pPr marL="400050" indent="-400050">
                  <a:buFont typeface="+mj-lt"/>
                  <a:buAutoNum type="romanLcPeriod"/>
                </a:pPr>
                <a:r>
                  <a:rPr lang="en-GB" dirty="0"/>
                  <a:t>Transform the volume data into rainfall intensity</a:t>
                </a:r>
              </a:p>
              <a:p>
                <a:pPr marL="400050" indent="-400050">
                  <a:buFont typeface="+mj-lt"/>
                  <a:buAutoNum type="romanLcPeriod"/>
                </a:pPr>
                <a:r>
                  <a:rPr lang="en-GB" dirty="0"/>
                  <a:t>Plot empirical distribution of rainfall intensity</a:t>
                </a:r>
              </a:p>
              <a:p>
                <a:pPr marL="400050" indent="-400050">
                  <a:buFont typeface="+mj-lt"/>
                  <a:buAutoNum type="romanLcPeriod"/>
                </a:pPr>
                <a:r>
                  <a:rPr lang="en-GB" dirty="0"/>
                  <a:t>Repeat 1-4 for each desired durations</a:t>
                </a:r>
              </a:p>
              <a:p>
                <a:endParaRPr lang="nl-N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C05F4D7-947C-49DA-99E6-3E98E14A293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66" t="-22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70327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Severity – Duration – Frequency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400" y="969600"/>
            <a:ext cx="5836800" cy="5097600"/>
          </a:xfrm>
        </p:spPr>
        <p:txBody>
          <a:bodyPr/>
          <a:lstStyle/>
          <a:p>
            <a:r>
              <a:rPr lang="en-GB" dirty="0"/>
              <a:t>Intensity (for rainfall) or Severity (for drought) – Duration – Frequency (I/SDF) relationships (curve): is a graph with duration plotted as abscissa, intensity severity as ordinate and a series of curves, one for each return period.</a:t>
            </a:r>
          </a:p>
          <a:p>
            <a:endParaRPr lang="en-GB" dirty="0"/>
          </a:p>
          <a:p>
            <a:r>
              <a:rPr lang="en-GB" dirty="0"/>
              <a:t>I/SDF curve gives the expected drought severity of a given duration having desired frequency of occurrence.</a:t>
            </a:r>
          </a:p>
        </p:txBody>
      </p:sp>
      <p:sp>
        <p:nvSpPr>
          <p:cNvPr id="18" name="Freeform 17"/>
          <p:cNvSpPr/>
          <p:nvPr/>
        </p:nvSpPr>
        <p:spPr>
          <a:xfrm>
            <a:off x="6464273" y="2918401"/>
            <a:ext cx="4479727" cy="2234575"/>
          </a:xfrm>
          <a:custGeom>
            <a:avLst/>
            <a:gdLst>
              <a:gd name="connsiteX0" fmla="*/ 0 w 3686400"/>
              <a:gd name="connsiteY0" fmla="*/ 1692000 h 1692000"/>
              <a:gd name="connsiteX1" fmla="*/ 158400 w 3686400"/>
              <a:gd name="connsiteY1" fmla="*/ 1454400 h 1692000"/>
              <a:gd name="connsiteX2" fmla="*/ 504000 w 3686400"/>
              <a:gd name="connsiteY2" fmla="*/ 1022400 h 1692000"/>
              <a:gd name="connsiteX3" fmla="*/ 972000 w 3686400"/>
              <a:gd name="connsiteY3" fmla="*/ 698400 h 1692000"/>
              <a:gd name="connsiteX4" fmla="*/ 2476800 w 3686400"/>
              <a:gd name="connsiteY4" fmla="*/ 180000 h 1692000"/>
              <a:gd name="connsiteX5" fmla="*/ 3686400 w 3686400"/>
              <a:gd name="connsiteY5" fmla="*/ 0 h 1692000"/>
              <a:gd name="connsiteX0" fmla="*/ 0 w 3686400"/>
              <a:gd name="connsiteY0" fmla="*/ 1694212 h 1694212"/>
              <a:gd name="connsiteX1" fmla="*/ 158400 w 3686400"/>
              <a:gd name="connsiteY1" fmla="*/ 1456612 h 1694212"/>
              <a:gd name="connsiteX2" fmla="*/ 504000 w 3686400"/>
              <a:gd name="connsiteY2" fmla="*/ 1024612 h 1694212"/>
              <a:gd name="connsiteX3" fmla="*/ 972000 w 3686400"/>
              <a:gd name="connsiteY3" fmla="*/ 700612 h 1694212"/>
              <a:gd name="connsiteX4" fmla="*/ 2476800 w 3686400"/>
              <a:gd name="connsiteY4" fmla="*/ 182212 h 1694212"/>
              <a:gd name="connsiteX5" fmla="*/ 3359795 w 3686400"/>
              <a:gd name="connsiteY5" fmla="*/ 18281 h 1694212"/>
              <a:gd name="connsiteX6" fmla="*/ 3686400 w 3686400"/>
              <a:gd name="connsiteY6" fmla="*/ 2212 h 1694212"/>
              <a:gd name="connsiteX0" fmla="*/ 0 w 3359795"/>
              <a:gd name="connsiteY0" fmla="*/ 1675931 h 1675931"/>
              <a:gd name="connsiteX1" fmla="*/ 158400 w 3359795"/>
              <a:gd name="connsiteY1" fmla="*/ 1438331 h 1675931"/>
              <a:gd name="connsiteX2" fmla="*/ 504000 w 3359795"/>
              <a:gd name="connsiteY2" fmla="*/ 1006331 h 1675931"/>
              <a:gd name="connsiteX3" fmla="*/ 972000 w 3359795"/>
              <a:gd name="connsiteY3" fmla="*/ 682331 h 1675931"/>
              <a:gd name="connsiteX4" fmla="*/ 2476800 w 3359795"/>
              <a:gd name="connsiteY4" fmla="*/ 163931 h 1675931"/>
              <a:gd name="connsiteX5" fmla="*/ 3359795 w 3359795"/>
              <a:gd name="connsiteY5" fmla="*/ 0 h 1675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59795" h="1675931">
                <a:moveTo>
                  <a:pt x="0" y="1675931"/>
                </a:moveTo>
                <a:cubicBezTo>
                  <a:pt x="37200" y="1612931"/>
                  <a:pt x="74400" y="1549931"/>
                  <a:pt x="158400" y="1438331"/>
                </a:cubicBezTo>
                <a:cubicBezTo>
                  <a:pt x="242400" y="1326731"/>
                  <a:pt x="368400" y="1132331"/>
                  <a:pt x="504000" y="1006331"/>
                </a:cubicBezTo>
                <a:cubicBezTo>
                  <a:pt x="639600" y="880331"/>
                  <a:pt x="643200" y="822731"/>
                  <a:pt x="972000" y="682331"/>
                </a:cubicBezTo>
                <a:cubicBezTo>
                  <a:pt x="1300800" y="541931"/>
                  <a:pt x="2078834" y="277653"/>
                  <a:pt x="2476800" y="163931"/>
                </a:cubicBezTo>
                <a:cubicBezTo>
                  <a:pt x="2874766" y="50209"/>
                  <a:pt x="3158195" y="30000"/>
                  <a:pt x="3359795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19" name="Freeform 18"/>
          <p:cNvSpPr/>
          <p:nvPr/>
        </p:nvSpPr>
        <p:spPr>
          <a:xfrm rot="294139">
            <a:off x="6598838" y="3184829"/>
            <a:ext cx="4229676" cy="2209796"/>
          </a:xfrm>
          <a:custGeom>
            <a:avLst/>
            <a:gdLst>
              <a:gd name="connsiteX0" fmla="*/ 0 w 3686400"/>
              <a:gd name="connsiteY0" fmla="*/ 1692000 h 1692000"/>
              <a:gd name="connsiteX1" fmla="*/ 158400 w 3686400"/>
              <a:gd name="connsiteY1" fmla="*/ 1454400 h 1692000"/>
              <a:gd name="connsiteX2" fmla="*/ 504000 w 3686400"/>
              <a:gd name="connsiteY2" fmla="*/ 1022400 h 1692000"/>
              <a:gd name="connsiteX3" fmla="*/ 972000 w 3686400"/>
              <a:gd name="connsiteY3" fmla="*/ 698400 h 1692000"/>
              <a:gd name="connsiteX4" fmla="*/ 2476800 w 3686400"/>
              <a:gd name="connsiteY4" fmla="*/ 180000 h 1692000"/>
              <a:gd name="connsiteX5" fmla="*/ 3686400 w 3686400"/>
              <a:gd name="connsiteY5" fmla="*/ 0 h 1692000"/>
              <a:gd name="connsiteX0" fmla="*/ 0 w 3686400"/>
              <a:gd name="connsiteY0" fmla="*/ 1692000 h 1692000"/>
              <a:gd name="connsiteX1" fmla="*/ 158400 w 3686400"/>
              <a:gd name="connsiteY1" fmla="*/ 1454400 h 1692000"/>
              <a:gd name="connsiteX2" fmla="*/ 504000 w 3686400"/>
              <a:gd name="connsiteY2" fmla="*/ 1022400 h 1692000"/>
              <a:gd name="connsiteX3" fmla="*/ 972000 w 3686400"/>
              <a:gd name="connsiteY3" fmla="*/ 698400 h 1692000"/>
              <a:gd name="connsiteX4" fmla="*/ 2476800 w 3686400"/>
              <a:gd name="connsiteY4" fmla="*/ 180000 h 1692000"/>
              <a:gd name="connsiteX5" fmla="*/ 3172257 w 3686400"/>
              <a:gd name="connsiteY5" fmla="*/ 34653 h 1692000"/>
              <a:gd name="connsiteX6" fmla="*/ 3686400 w 3686400"/>
              <a:gd name="connsiteY6" fmla="*/ 0 h 1692000"/>
              <a:gd name="connsiteX0" fmla="*/ 0 w 3172257"/>
              <a:gd name="connsiteY0" fmla="*/ 1657347 h 1657347"/>
              <a:gd name="connsiteX1" fmla="*/ 158400 w 3172257"/>
              <a:gd name="connsiteY1" fmla="*/ 1419747 h 1657347"/>
              <a:gd name="connsiteX2" fmla="*/ 504000 w 3172257"/>
              <a:gd name="connsiteY2" fmla="*/ 987747 h 1657347"/>
              <a:gd name="connsiteX3" fmla="*/ 972000 w 3172257"/>
              <a:gd name="connsiteY3" fmla="*/ 663747 h 1657347"/>
              <a:gd name="connsiteX4" fmla="*/ 2476800 w 3172257"/>
              <a:gd name="connsiteY4" fmla="*/ 145347 h 1657347"/>
              <a:gd name="connsiteX5" fmla="*/ 3172257 w 3172257"/>
              <a:gd name="connsiteY5" fmla="*/ 0 h 1657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72257" h="1657347">
                <a:moveTo>
                  <a:pt x="0" y="1657347"/>
                </a:moveTo>
                <a:cubicBezTo>
                  <a:pt x="37200" y="1594347"/>
                  <a:pt x="74400" y="1531347"/>
                  <a:pt x="158400" y="1419747"/>
                </a:cubicBezTo>
                <a:cubicBezTo>
                  <a:pt x="242400" y="1308147"/>
                  <a:pt x="368400" y="1113747"/>
                  <a:pt x="504000" y="987747"/>
                </a:cubicBezTo>
                <a:cubicBezTo>
                  <a:pt x="639600" y="861747"/>
                  <a:pt x="643200" y="804147"/>
                  <a:pt x="972000" y="663747"/>
                </a:cubicBezTo>
                <a:cubicBezTo>
                  <a:pt x="1300800" y="523347"/>
                  <a:pt x="2110091" y="255971"/>
                  <a:pt x="2476800" y="145347"/>
                </a:cubicBezTo>
                <a:cubicBezTo>
                  <a:pt x="2843509" y="34723"/>
                  <a:pt x="2970657" y="30000"/>
                  <a:pt x="3172257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1" name="Freeform 20"/>
          <p:cNvSpPr/>
          <p:nvPr/>
        </p:nvSpPr>
        <p:spPr>
          <a:xfrm rot="21262686">
            <a:off x="6341767" y="2692227"/>
            <a:ext cx="4703855" cy="2235723"/>
          </a:xfrm>
          <a:custGeom>
            <a:avLst/>
            <a:gdLst>
              <a:gd name="connsiteX0" fmla="*/ 0 w 3686400"/>
              <a:gd name="connsiteY0" fmla="*/ 1692000 h 1692000"/>
              <a:gd name="connsiteX1" fmla="*/ 158400 w 3686400"/>
              <a:gd name="connsiteY1" fmla="*/ 1454400 h 1692000"/>
              <a:gd name="connsiteX2" fmla="*/ 504000 w 3686400"/>
              <a:gd name="connsiteY2" fmla="*/ 1022400 h 1692000"/>
              <a:gd name="connsiteX3" fmla="*/ 972000 w 3686400"/>
              <a:gd name="connsiteY3" fmla="*/ 698400 h 1692000"/>
              <a:gd name="connsiteX4" fmla="*/ 2476800 w 3686400"/>
              <a:gd name="connsiteY4" fmla="*/ 180000 h 1692000"/>
              <a:gd name="connsiteX5" fmla="*/ 3686400 w 3686400"/>
              <a:gd name="connsiteY5" fmla="*/ 0 h 1692000"/>
              <a:gd name="connsiteX0" fmla="*/ 0 w 3686400"/>
              <a:gd name="connsiteY0" fmla="*/ 1694710 h 1694710"/>
              <a:gd name="connsiteX1" fmla="*/ 158400 w 3686400"/>
              <a:gd name="connsiteY1" fmla="*/ 1457110 h 1694710"/>
              <a:gd name="connsiteX2" fmla="*/ 504000 w 3686400"/>
              <a:gd name="connsiteY2" fmla="*/ 1025110 h 1694710"/>
              <a:gd name="connsiteX3" fmla="*/ 972000 w 3686400"/>
              <a:gd name="connsiteY3" fmla="*/ 701110 h 1694710"/>
              <a:gd name="connsiteX4" fmla="*/ 2476800 w 3686400"/>
              <a:gd name="connsiteY4" fmla="*/ 182710 h 1694710"/>
              <a:gd name="connsiteX5" fmla="*/ 3527891 w 3686400"/>
              <a:gd name="connsiteY5" fmla="*/ 17918 h 1694710"/>
              <a:gd name="connsiteX6" fmla="*/ 3686400 w 3686400"/>
              <a:gd name="connsiteY6" fmla="*/ 2710 h 1694710"/>
              <a:gd name="connsiteX0" fmla="*/ 0 w 3527891"/>
              <a:gd name="connsiteY0" fmla="*/ 1676792 h 1676792"/>
              <a:gd name="connsiteX1" fmla="*/ 158400 w 3527891"/>
              <a:gd name="connsiteY1" fmla="*/ 1439192 h 1676792"/>
              <a:gd name="connsiteX2" fmla="*/ 504000 w 3527891"/>
              <a:gd name="connsiteY2" fmla="*/ 1007192 h 1676792"/>
              <a:gd name="connsiteX3" fmla="*/ 972000 w 3527891"/>
              <a:gd name="connsiteY3" fmla="*/ 683192 h 1676792"/>
              <a:gd name="connsiteX4" fmla="*/ 2476800 w 3527891"/>
              <a:gd name="connsiteY4" fmla="*/ 164792 h 1676792"/>
              <a:gd name="connsiteX5" fmla="*/ 3527891 w 3527891"/>
              <a:gd name="connsiteY5" fmla="*/ 0 h 1676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27891" h="1676792">
                <a:moveTo>
                  <a:pt x="0" y="1676792"/>
                </a:moveTo>
                <a:cubicBezTo>
                  <a:pt x="37200" y="1613792"/>
                  <a:pt x="74400" y="1550792"/>
                  <a:pt x="158400" y="1439192"/>
                </a:cubicBezTo>
                <a:cubicBezTo>
                  <a:pt x="242400" y="1327592"/>
                  <a:pt x="368400" y="1133192"/>
                  <a:pt x="504000" y="1007192"/>
                </a:cubicBezTo>
                <a:cubicBezTo>
                  <a:pt x="639600" y="881192"/>
                  <a:pt x="643200" y="823592"/>
                  <a:pt x="972000" y="683192"/>
                </a:cubicBezTo>
                <a:cubicBezTo>
                  <a:pt x="1300800" y="542792"/>
                  <a:pt x="2050818" y="278657"/>
                  <a:pt x="2476800" y="164792"/>
                </a:cubicBezTo>
                <a:cubicBezTo>
                  <a:pt x="2902782" y="50927"/>
                  <a:pt x="3326291" y="30000"/>
                  <a:pt x="3527891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2" name="Freeform 21"/>
          <p:cNvSpPr/>
          <p:nvPr/>
        </p:nvSpPr>
        <p:spPr>
          <a:xfrm rot="21076038">
            <a:off x="6183453" y="2536924"/>
            <a:ext cx="4915200" cy="2256000"/>
          </a:xfrm>
          <a:custGeom>
            <a:avLst/>
            <a:gdLst>
              <a:gd name="connsiteX0" fmla="*/ 0 w 3686400"/>
              <a:gd name="connsiteY0" fmla="*/ 1692000 h 1692000"/>
              <a:gd name="connsiteX1" fmla="*/ 158400 w 3686400"/>
              <a:gd name="connsiteY1" fmla="*/ 1454400 h 1692000"/>
              <a:gd name="connsiteX2" fmla="*/ 504000 w 3686400"/>
              <a:gd name="connsiteY2" fmla="*/ 1022400 h 1692000"/>
              <a:gd name="connsiteX3" fmla="*/ 972000 w 3686400"/>
              <a:gd name="connsiteY3" fmla="*/ 698400 h 1692000"/>
              <a:gd name="connsiteX4" fmla="*/ 2476800 w 3686400"/>
              <a:gd name="connsiteY4" fmla="*/ 180000 h 1692000"/>
              <a:gd name="connsiteX5" fmla="*/ 3686400 w 3686400"/>
              <a:gd name="connsiteY5" fmla="*/ 0 h 16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86400" h="1692000">
                <a:moveTo>
                  <a:pt x="0" y="1692000"/>
                </a:moveTo>
                <a:cubicBezTo>
                  <a:pt x="37200" y="1629000"/>
                  <a:pt x="74400" y="1566000"/>
                  <a:pt x="158400" y="1454400"/>
                </a:cubicBezTo>
                <a:cubicBezTo>
                  <a:pt x="242400" y="1342800"/>
                  <a:pt x="368400" y="1148400"/>
                  <a:pt x="504000" y="1022400"/>
                </a:cubicBezTo>
                <a:cubicBezTo>
                  <a:pt x="639600" y="896400"/>
                  <a:pt x="643200" y="838800"/>
                  <a:pt x="972000" y="698400"/>
                </a:cubicBezTo>
                <a:cubicBezTo>
                  <a:pt x="1300800" y="558000"/>
                  <a:pt x="2024400" y="296400"/>
                  <a:pt x="2476800" y="180000"/>
                </a:cubicBezTo>
                <a:cubicBezTo>
                  <a:pt x="2929200" y="63600"/>
                  <a:pt x="3307800" y="31800"/>
                  <a:pt x="368640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3" name="Rectangle 22"/>
          <p:cNvSpPr/>
          <p:nvPr/>
        </p:nvSpPr>
        <p:spPr>
          <a:xfrm>
            <a:off x="6164072" y="1406983"/>
            <a:ext cx="4751128" cy="4078912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4" name="TextBox 23"/>
          <p:cNvSpPr txBox="1"/>
          <p:nvPr/>
        </p:nvSpPr>
        <p:spPr>
          <a:xfrm>
            <a:off x="7484193" y="5177475"/>
            <a:ext cx="23137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A0A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Return period</a:t>
            </a:r>
            <a:endParaRPr lang="en-GB" sz="1600" dirty="0">
              <a:solidFill>
                <a:srgbClr val="0A0A0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 rot="16200000">
            <a:off x="4725614" y="2938060"/>
            <a:ext cx="31281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A0A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Intensity/ severity</a:t>
            </a:r>
            <a:endParaRPr lang="en-GB" sz="1600" dirty="0">
              <a:solidFill>
                <a:srgbClr val="0A0A0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813953" y="1906793"/>
            <a:ext cx="1570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A0A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Duration #1</a:t>
            </a:r>
            <a:endParaRPr lang="en-GB" sz="1600" dirty="0">
              <a:solidFill>
                <a:srgbClr val="0A0A0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813953" y="2266525"/>
            <a:ext cx="1570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A0A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Duration #2</a:t>
            </a:r>
            <a:endParaRPr lang="en-GB" sz="1600" dirty="0">
              <a:solidFill>
                <a:srgbClr val="0A0A0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813953" y="2676685"/>
            <a:ext cx="1570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A0A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Duration #3</a:t>
            </a:r>
            <a:endParaRPr lang="en-GB" sz="1600" dirty="0">
              <a:solidFill>
                <a:srgbClr val="0A0A0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813953" y="3148977"/>
            <a:ext cx="1570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A0A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Duration #4</a:t>
            </a:r>
            <a:endParaRPr lang="en-GB" sz="1600" dirty="0">
              <a:solidFill>
                <a:srgbClr val="0A0A0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6112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2AB131E-539A-1348-BD90-7664C138A4D5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>
            <a:normAutofit/>
          </a:bodyPr>
          <a:lstStyle/>
          <a:p>
            <a:r>
              <a:rPr lang="en-GB" sz="1800" dirty="0"/>
              <a:t>ESA COMMUNICATION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063762-228B-DE45-907E-A1AA98817DB7}"/>
              </a:ext>
            </a:extLst>
          </p:cNvPr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r>
              <a:rPr lang="en-GB"/>
              <a:t>corporatebranding@esa.int</a:t>
            </a:r>
          </a:p>
        </p:txBody>
      </p:sp>
    </p:spTree>
    <p:extLst>
      <p:ext uri="{BB962C8B-B14F-4D97-AF65-F5344CB8AC3E}">
        <p14:creationId xmlns:p14="http://schemas.microsoft.com/office/powerpoint/2010/main" val="173624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Frequency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400" y="969600"/>
            <a:ext cx="4838400" cy="5097600"/>
          </a:xfrm>
        </p:spPr>
        <p:txBody>
          <a:bodyPr/>
          <a:lstStyle/>
          <a:p>
            <a:r>
              <a:rPr lang="en-GB" dirty="0"/>
              <a:t>Frequency is the number of times, during a specific period, that a hydrological variable (e.g., soil moisture or rainfall) of magnitude x or lower (or higher) will occur at a location.</a:t>
            </a:r>
          </a:p>
          <a:p>
            <a:r>
              <a:rPr lang="en-GB" dirty="0"/>
              <a:t>x is a random variable, its magnitude can not be predicted with certainty.</a:t>
            </a:r>
          </a:p>
          <a:p>
            <a:r>
              <a:rPr lang="en-GB" dirty="0"/>
              <a:t>Discrete and continuous data. 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4045" y="1088041"/>
            <a:ext cx="6699156" cy="486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850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Probability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/>
                  <a:t>Probability 𝑃(𝑥) of 𝑥 may be described as the relative frequency with which 𝑥 occurs or will occur in the long run.</a:t>
                </a:r>
              </a:p>
              <a:p>
                <a:pPr indent="0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→∞  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dirty="0"/>
              </a:p>
              <a:p>
                <a:pPr indent="0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</a:pPr>
                <a:endParaRPr lang="en-US" dirty="0"/>
              </a:p>
              <a:p>
                <a:pPr indent="0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0≤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>
                          <a:latin typeface="Cambria Math" panose="02040503050406030204" pitchFamily="18" charset="0"/>
                        </a:rPr>
                        <m:t>≤1</m:t>
                      </m:r>
                    </m:oMath>
                  </m:oMathPara>
                </a14:m>
                <a:endParaRPr lang="en-US" dirty="0"/>
              </a:p>
              <a:p>
                <a:pPr indent="0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</a:pPr>
                <a:endParaRPr lang="en-US" sz="2400" i="1" kern="1200" dirty="0">
                  <a:solidFill>
                    <a:prstClr val="black"/>
                  </a:solidFill>
                  <a:latin typeface="Cambria Math" panose="02040503050406030204" pitchFamily="18" charset="0"/>
                  <a:cs typeface="+mn-cs"/>
                </a:endParaRPr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66" t="-33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/>
          <p:cNvSpPr/>
          <p:nvPr/>
        </p:nvSpPr>
        <p:spPr>
          <a:xfrm>
            <a:off x="3062567" y="3518400"/>
            <a:ext cx="693600" cy="808565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rgbClr val="EBEB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GB" kern="0" dirty="0">
              <a:solidFill>
                <a:srgbClr val="EBEBE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773767" y="3518400"/>
            <a:ext cx="693600" cy="808565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rgbClr val="EBEB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0.1</a:t>
            </a:r>
            <a:endParaRPr lang="en-GB" kern="0" dirty="0">
              <a:solidFill>
                <a:srgbClr val="EBEBE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484967" y="3518400"/>
            <a:ext cx="693600" cy="808565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rgbClr val="EBEB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0.2</a:t>
            </a:r>
            <a:endParaRPr lang="en-GB" kern="0" dirty="0">
              <a:solidFill>
                <a:srgbClr val="EBEBE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196167" y="3518400"/>
            <a:ext cx="693600" cy="808565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rgbClr val="EBEB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0.3</a:t>
            </a:r>
            <a:endParaRPr lang="en-GB" kern="0" dirty="0">
              <a:solidFill>
                <a:srgbClr val="EBEBE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893517" y="3518400"/>
            <a:ext cx="693600" cy="808565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rgbClr val="EBEB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0.4</a:t>
            </a:r>
            <a:endParaRPr lang="en-GB" kern="0" dirty="0">
              <a:solidFill>
                <a:srgbClr val="EBEBE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604717" y="3518400"/>
            <a:ext cx="693600" cy="808565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rgbClr val="EBEB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0.5</a:t>
            </a:r>
            <a:endParaRPr lang="en-GB" kern="0" dirty="0">
              <a:solidFill>
                <a:srgbClr val="EBEBE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315917" y="3518400"/>
            <a:ext cx="693600" cy="808565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rgbClr val="EBEB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0.6</a:t>
            </a:r>
            <a:endParaRPr lang="en-GB" kern="0" dirty="0">
              <a:solidFill>
                <a:srgbClr val="EBEBE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027117" y="3518400"/>
            <a:ext cx="693600" cy="808565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rgbClr val="EBEB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0.7</a:t>
            </a:r>
            <a:endParaRPr lang="en-GB" kern="0" dirty="0">
              <a:solidFill>
                <a:srgbClr val="EBEBE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8753768" y="3518400"/>
            <a:ext cx="693600" cy="808565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rgbClr val="EBEB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0.8</a:t>
            </a:r>
            <a:endParaRPr lang="en-GB" kern="0" dirty="0">
              <a:solidFill>
                <a:srgbClr val="EBEBE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9464968" y="3518400"/>
            <a:ext cx="693600" cy="808565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kern="0" dirty="0">
                <a:solidFill>
                  <a:srgbClr val="EBEB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0.9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0165816" y="3518400"/>
            <a:ext cx="693600" cy="808565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rgbClr val="EBEB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GB" kern="0" dirty="0">
              <a:solidFill>
                <a:srgbClr val="EBEBE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" y="4678333"/>
            <a:ext cx="3340100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Verdana" charset="0"/>
            </a:pPr>
            <a:r>
              <a:rPr lang="en-US" altLang="en-US" sz="1800" dirty="0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That you can go through a black hole and return</a:t>
            </a:r>
            <a:endParaRPr lang="en-GB" sz="1800" dirty="0">
              <a:solidFill>
                <a:srgbClr val="8197A6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691390" y="5115227"/>
            <a:ext cx="2807927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Verdana" charset="0"/>
            </a:pPr>
            <a:r>
              <a:rPr lang="en-US" altLang="en-US" sz="1800" dirty="0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That you will get old</a:t>
            </a:r>
            <a:endParaRPr lang="en-GB" sz="1800" dirty="0">
              <a:solidFill>
                <a:srgbClr val="8197A6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cxnSp>
        <p:nvCxnSpPr>
          <p:cNvPr id="37" name="Elbow Connector 36"/>
          <p:cNvCxnSpPr>
            <a:endCxn id="24" idx="1"/>
          </p:cNvCxnSpPr>
          <p:nvPr/>
        </p:nvCxnSpPr>
        <p:spPr>
          <a:xfrm flipV="1">
            <a:off x="1727918" y="3922683"/>
            <a:ext cx="1334649" cy="755651"/>
          </a:xfrm>
          <a:prstGeom prst="bentConnector3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38" name="Elbow Connector 37"/>
          <p:cNvCxnSpPr>
            <a:stCxn id="36" idx="0"/>
            <a:endCxn id="34" idx="2"/>
          </p:cNvCxnSpPr>
          <p:nvPr/>
        </p:nvCxnSpPr>
        <p:spPr>
          <a:xfrm rot="5400000" flipH="1" flipV="1">
            <a:off x="9909854" y="4512465"/>
            <a:ext cx="788262" cy="417262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sp>
        <p:nvSpPr>
          <p:cNvPr id="39" name="TextBox 38"/>
          <p:cNvSpPr txBox="1"/>
          <p:nvPr/>
        </p:nvSpPr>
        <p:spPr>
          <a:xfrm>
            <a:off x="5542967" y="5082079"/>
            <a:ext cx="2807927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Verdana" charset="0"/>
            </a:pPr>
            <a:r>
              <a:rPr lang="en-US" altLang="en-US" sz="1800" dirty="0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That you will get a baby boy</a:t>
            </a:r>
            <a:endParaRPr lang="en-GB" sz="1800" dirty="0">
              <a:solidFill>
                <a:srgbClr val="8197A6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4C7F9E0-02D6-4DC6-8BC3-1BAB13E64BF6}"/>
              </a:ext>
            </a:extLst>
          </p:cNvPr>
          <p:cNvCxnSpPr>
            <a:stCxn id="39" idx="0"/>
            <a:endCxn id="29" idx="2"/>
          </p:cNvCxnSpPr>
          <p:nvPr/>
        </p:nvCxnSpPr>
        <p:spPr>
          <a:xfrm flipV="1">
            <a:off x="6946931" y="4326965"/>
            <a:ext cx="4586" cy="755114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397161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82" y="198867"/>
            <a:ext cx="9566461" cy="574516"/>
          </a:xfrm>
        </p:spPr>
        <p:txBody>
          <a:bodyPr/>
          <a:lstStyle/>
          <a:p>
            <a:r>
              <a:rPr lang="en-GB" dirty="0"/>
              <a:t>Probability distribution function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30400" y="969600"/>
                <a:ext cx="4595752" cy="5097600"/>
              </a:xfrm>
            </p:spPr>
            <p:txBody>
              <a:bodyPr/>
              <a:lstStyle/>
              <a:p>
                <a:pPr indent="0" fontAlgn="auto">
                  <a:lnSpc>
                    <a:spcPct val="100000"/>
                  </a:lnSpc>
                  <a:spcAft>
                    <a:spcPts val="0"/>
                  </a:spcAft>
                  <a:buClrTx/>
                </a:pPr>
                <a:endParaRPr lang="en-US" sz="3200" i="1" kern="1200" dirty="0">
                  <a:solidFill>
                    <a:prstClr val="black"/>
                  </a:solidFill>
                  <a:latin typeface="Cambria Math" panose="02040503050406030204" pitchFamily="18" charset="0"/>
                  <a:cs typeface="+mn-cs"/>
                </a:endParaRPr>
              </a:p>
              <a:p>
                <a:pPr indent="0" fontAlgn="auto">
                  <a:lnSpc>
                    <a:spcPct val="100000"/>
                  </a:lnSpc>
                  <a:spcAft>
                    <a:spcPts val="0"/>
                  </a:spcAft>
                  <a:buClrTx/>
                </a:pPr>
                <a:endParaRPr lang="en-US" sz="3200" i="1" kern="1200" dirty="0">
                  <a:solidFill>
                    <a:prstClr val="black"/>
                  </a:solidFill>
                  <a:latin typeface="Cambria Math" panose="02040503050406030204" pitchFamily="18" charset="0"/>
                  <a:cs typeface="+mn-cs"/>
                </a:endParaRPr>
              </a:p>
              <a:p>
                <a:pPr indent="0" fontAlgn="auto">
                  <a:lnSpc>
                    <a:spcPct val="100000"/>
                  </a:lnSpc>
                  <a:spcAft>
                    <a:spcPts val="0"/>
                  </a:spcAft>
                  <a:buClrTx/>
                </a:pP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GB" dirty="0"/>
                  <a:t> , </a:t>
                </a:r>
                <a:r>
                  <a:rPr lang="en-US" dirty="0"/>
                  <a:t>Cumulative probability distribution function</a:t>
                </a:r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0400" y="969600"/>
                <a:ext cx="4595752" cy="5097600"/>
              </a:xfrm>
              <a:blipFill>
                <a:blip r:embed="rId2"/>
                <a:stretch>
                  <a:fillRect l="-1194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6152" y="1245032"/>
            <a:ext cx="7164779" cy="482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828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Probability density function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30401" y="969600"/>
                <a:ext cx="6256948" cy="5097600"/>
              </a:xfrm>
            </p:spPr>
            <p:txBody>
              <a:bodyPr/>
              <a:lstStyle/>
              <a:p>
                <a:pPr indent="0" fontAlgn="auto">
                  <a:lnSpc>
                    <a:spcPct val="100000"/>
                  </a:lnSpc>
                  <a:spcAft>
                    <a:spcPts val="0"/>
                  </a:spcAft>
                  <a:buClrTx/>
                </a:pPr>
                <a14:m>
                  <m:oMath xmlns:m="http://schemas.openxmlformats.org/officeDocument/2006/math">
                    <m:r>
                      <a:rPr lang="en-US" sz="200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>
                            <a:latin typeface="Cambria Math" panose="02040503050406030204" pitchFamily="18" charset="0"/>
                          </a:rPr>
                          <m:t>𝑑𝐹</m:t>
                        </m:r>
                        <m:r>
                          <a:rPr lang="en-US" sz="200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00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GB" sz="2000" dirty="0"/>
                  <a:t>, which is the slope of the cumulative distribution function. </a:t>
                </a:r>
              </a:p>
              <a:p>
                <a:pPr indent="0" fontAlgn="auto">
                  <a:lnSpc>
                    <a:spcPct val="100000"/>
                  </a:lnSpc>
                  <a:spcAft>
                    <a:spcPts val="0"/>
                  </a:spcAft>
                  <a:buClrTx/>
                </a:pPr>
                <a:endParaRPr lang="en-US" sz="2000" dirty="0"/>
              </a:p>
              <a:p>
                <a:pPr indent="0" fontAlgn="auto">
                  <a:lnSpc>
                    <a:spcPct val="100000"/>
                  </a:lnSpc>
                  <a:spcAft>
                    <a:spcPts val="0"/>
                  </a:spcAft>
                  <a:buClrTx/>
                </a:pPr>
                <a:r>
                  <a:rPr lang="en-US" sz="2000" dirty="0"/>
                  <a:t>This also means that 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/>
                  <a:t> is equal to the area under 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000" dirty="0"/>
                  <a:t> curve to the left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sz="2000" dirty="0"/>
                  <a:t>.</a:t>
                </a:r>
              </a:p>
              <a:p>
                <a:pPr indent="0" fontAlgn="auto">
                  <a:lnSpc>
                    <a:spcPct val="100000"/>
                  </a:lnSpc>
                  <a:spcAft>
                    <a:spcPts val="0"/>
                  </a:spcAft>
                  <a:buClrTx/>
                </a:pPr>
                <a:endParaRPr lang="en-US" sz="2000" dirty="0"/>
              </a:p>
              <a:p>
                <a:pPr indent="0" fontAlgn="auto">
                  <a:lnSpc>
                    <a:spcPct val="100000"/>
                  </a:lnSpc>
                  <a:spcAft>
                    <a:spcPts val="0"/>
                  </a:spcAft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  <m:e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2000" dirty="0"/>
              </a:p>
              <a:p>
                <a:pPr indent="0" fontAlgn="auto">
                  <a:lnSpc>
                    <a:spcPct val="100000"/>
                  </a:lnSpc>
                  <a:spcAft>
                    <a:spcPts val="0"/>
                  </a:spcAft>
                  <a:buClrTx/>
                </a:pPr>
                <a:endParaRPr lang="en-GB" sz="2000" dirty="0"/>
              </a:p>
              <a:p>
                <a:pPr indent="0" fontAlgn="auto">
                  <a:lnSpc>
                    <a:spcPct val="100000"/>
                  </a:lnSpc>
                  <a:spcAft>
                    <a:spcPts val="0"/>
                  </a:spcAft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00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00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  <m:e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0401" y="969600"/>
                <a:ext cx="6256948" cy="5097600"/>
              </a:xfrm>
              <a:blipFill>
                <a:blip r:embed="rId2"/>
                <a:stretch>
                  <a:fillRect l="-1072" r="-585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1135">
            <a:off x="6613631" y="1059860"/>
            <a:ext cx="3805136" cy="5237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330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Descriptors of probability distributions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Moments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Quantiles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Return period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Empirical probability plots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Theoretical probability distribution functions 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7146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indent="0" fontAlgn="auto">
                  <a:lnSpc>
                    <a:spcPct val="120000"/>
                  </a:lnSpc>
                  <a:spcAft>
                    <a:spcPts val="0"/>
                  </a:spcAft>
                  <a:buClrTx/>
                </a:pPr>
                <a:r>
                  <a:rPr lang="en-US" sz="2000" dirty="0"/>
                  <a:t>nth moment about the origin (x=0) is: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00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sz="200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000">
                        <a:latin typeface="Cambria Math" panose="02040503050406030204" pitchFamily="18" charset="0"/>
                      </a:rPr>
                      <m:t>=∑</m:t>
                    </m:r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00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000" dirty="0"/>
              </a:p>
              <a:p>
                <a:pPr indent="0" fontAlgn="auto">
                  <a:lnSpc>
                    <a:spcPct val="120000"/>
                  </a:lnSpc>
                  <a:spcAft>
                    <a:spcPts val="0"/>
                  </a:spcAft>
                  <a:buClrTx/>
                </a:pPr>
                <a:r>
                  <a:rPr lang="en-US" sz="2000" dirty="0"/>
                  <a:t>1st moment is the mean: the expected value of a random variable 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sz="2000">
                        <a:latin typeface="Cambria Math" panose="02040503050406030204" pitchFamily="18" charset="0"/>
                      </a:rPr>
                      <m:t>∑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000" dirty="0"/>
              </a:p>
              <a:p>
                <a:pPr indent="0" fontAlgn="auto">
                  <a:lnSpc>
                    <a:spcPct val="120000"/>
                  </a:lnSpc>
                  <a:spcAft>
                    <a:spcPts val="0"/>
                  </a:spcAft>
                  <a:buClrTx/>
                </a:pPr>
                <a:r>
                  <a:rPr lang="en-US" sz="2000" dirty="0"/>
                  <a:t>2ed moment : mean square deviation </a:t>
                </a:r>
              </a:p>
              <a:p>
                <a:pPr indent="0" fontAlgn="auto">
                  <a:lnSpc>
                    <a:spcPct val="120000"/>
                  </a:lnSpc>
                  <a:spcAft>
                    <a:spcPts val="0"/>
                  </a:spcAft>
                  <a:buClrTx/>
                </a:pPr>
                <a:r>
                  <a:rPr lang="en-US" sz="2000" dirty="0"/>
                  <a:t>nth moment about the mean is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00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000">
                        <a:latin typeface="Cambria Math" panose="02040503050406030204" pitchFamily="18" charset="0"/>
                      </a:rPr>
                      <m:t>=∑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00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d>
                      </m:e>
                      <m:sup>
                        <m:r>
                          <a:rPr lang="en-US" sz="200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000" dirty="0"/>
              </a:p>
              <a:p>
                <a:pPr indent="0" fontAlgn="auto">
                  <a:lnSpc>
                    <a:spcPct val="120000"/>
                  </a:lnSpc>
                  <a:spcAft>
                    <a:spcPts val="0"/>
                  </a:spcAft>
                  <a:buClrTx/>
                </a:pPr>
                <a:r>
                  <a:rPr lang="en-US" sz="2000" dirty="0"/>
                  <a:t>2ed moment : variance denoted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b>
                        <m:r>
                          <a:rPr lang="en-US" sz="20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20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000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dirty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00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200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00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</m:d>
                          </m:e>
                          <m:sup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sz="2000" dirty="0"/>
              </a:p>
              <a:p>
                <a:pPr indent="0" fontAlgn="auto">
                  <a:lnSpc>
                    <a:spcPct val="120000"/>
                  </a:lnSpc>
                  <a:spcAft>
                    <a:spcPts val="0"/>
                  </a:spcAft>
                  <a:buClrTx/>
                </a:pPr>
                <a:endParaRPr lang="en-US" sz="2000" dirty="0"/>
              </a:p>
              <a:p>
                <a:pPr indent="0" fontAlgn="auto">
                  <a:lnSpc>
                    <a:spcPct val="120000"/>
                  </a:lnSpc>
                  <a:spcAft>
                    <a:spcPts val="0"/>
                  </a:spcAft>
                  <a:buClrTx/>
                </a:pPr>
                <a:r>
                  <a:rPr lang="en-US" sz="2000" dirty="0"/>
                  <a:t>The coefficient of variability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00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sz="20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000" dirty="0"/>
                  <a:t> used to </a:t>
                </a:r>
                <a:r>
                  <a:rPr lang="en-US" sz="2000" dirty="0" err="1"/>
                  <a:t>characterise</a:t>
                </a:r>
                <a:r>
                  <a:rPr lang="en-US" sz="2000" dirty="0"/>
                  <a:t> the dispersion</a:t>
                </a:r>
              </a:p>
              <a:p>
                <a:pPr indent="0" fontAlgn="auto">
                  <a:lnSpc>
                    <a:spcPct val="120000"/>
                  </a:lnSpc>
                  <a:spcAft>
                    <a:spcPts val="0"/>
                  </a:spcAft>
                  <a:buClrTx/>
                </a:pPr>
                <a:r>
                  <a:rPr lang="en-US" sz="2000" dirty="0"/>
                  <a:t>Skewness : lack of symmetry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s</m:t>
                        </m:r>
                      </m:sub>
                    </m:sSub>
                    <m:r>
                      <a:rPr lang="en-US" sz="20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a:rPr lang="en-US" sz="20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nary>
                      <m:naryPr>
                        <m:chr m:val="∑"/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000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dirty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00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200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00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</m:d>
                          </m:e>
                          <m:sup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nary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7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0937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Quantiles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indent="0" fontAlgn="auto">
                  <a:lnSpc>
                    <a:spcPct val="120000"/>
                  </a:lnSpc>
                  <a:spcAft>
                    <a:spcPts val="0"/>
                  </a:spcAft>
                  <a:buClrTx/>
                </a:pPr>
                <a:r>
                  <a:rPr lang="en-US" sz="2000" dirty="0"/>
                  <a:t>Quantiles are (n-1) values that divide the probability distribution into n equal intervals of probabilities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sz="200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en-US" sz="2000" dirty="0"/>
              </a:p>
              <a:p>
                <a:pPr indent="0" fontAlgn="auto">
                  <a:lnSpc>
                    <a:spcPct val="120000"/>
                  </a:lnSpc>
                  <a:spcAft>
                    <a:spcPts val="0"/>
                  </a:spcAft>
                  <a:buClrTx/>
                </a:pPr>
                <a:endParaRPr lang="en-US" sz="2000" dirty="0"/>
              </a:p>
              <a:p>
                <a:pPr indent="0" fontAlgn="auto">
                  <a:lnSpc>
                    <a:spcPct val="120000"/>
                  </a:lnSpc>
                  <a:spcAft>
                    <a:spcPts val="0"/>
                  </a:spcAft>
                  <a:buClrTx/>
                </a:pPr>
                <a:r>
                  <a:rPr lang="en-US" sz="2000" dirty="0"/>
                  <a:t>Median </a:t>
                </a:r>
                <a:r>
                  <a:rPr lang="en-US" sz="2000" dirty="0">
                    <a:sym typeface="Wingdings" panose="05000000000000000000" pitchFamily="2" charset="2"/>
                  </a:rPr>
                  <a:t> divides the distribution function into equal parts with probability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sz="200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sz="20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GB" sz="2000" dirty="0"/>
              </a:p>
              <a:p>
                <a:pPr indent="0" fontAlgn="auto">
                  <a:lnSpc>
                    <a:spcPct val="120000"/>
                  </a:lnSpc>
                  <a:spcAft>
                    <a:spcPts val="0"/>
                  </a:spcAft>
                  <a:buClrTx/>
                </a:pPr>
                <a:r>
                  <a:rPr lang="en-US" sz="2000" dirty="0"/>
                  <a:t>Lower quartile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sz="200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sz="20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GB" sz="2000" dirty="0"/>
              </a:p>
              <a:p>
                <a:pPr indent="0" fontAlgn="auto">
                  <a:lnSpc>
                    <a:spcPct val="120000"/>
                  </a:lnSpc>
                  <a:spcAft>
                    <a:spcPts val="0"/>
                  </a:spcAft>
                  <a:buClrTx/>
                </a:pPr>
                <a:r>
                  <a:rPr lang="en-US" sz="2000" dirty="0"/>
                  <a:t>Upper quartile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sz="200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sz="20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00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GB" sz="2000" dirty="0"/>
              </a:p>
              <a:p>
                <a:pPr indent="0" fontAlgn="auto">
                  <a:lnSpc>
                    <a:spcPct val="120000"/>
                  </a:lnSpc>
                  <a:spcAft>
                    <a:spcPts val="0"/>
                  </a:spcAft>
                  <a:buClrTx/>
                </a:pPr>
                <a:endParaRPr lang="en-GB" sz="2000" dirty="0"/>
              </a:p>
              <a:p>
                <a:pPr indent="0" fontAlgn="auto">
                  <a:lnSpc>
                    <a:spcPct val="120000"/>
                  </a:lnSpc>
                  <a:spcAft>
                    <a:spcPts val="0"/>
                  </a:spcAft>
                  <a:buClrTx/>
                </a:pPr>
                <a:r>
                  <a:rPr lang="en-US" sz="2000" dirty="0"/>
                  <a:t>For n= 100 (or multiple), quantiles are called percentiles </a:t>
                </a:r>
                <a:endParaRPr lang="en-GB" sz="2000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70" t="-110" r="-259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2110599"/>
      </p:ext>
    </p:extLst>
  </p:cSld>
  <p:clrMapOvr>
    <a:masterClrMapping/>
  </p:clrMapOvr>
</p:sld>
</file>

<file path=ppt/theme/theme1.xml><?xml version="1.0" encoding="utf-8"?>
<a:theme xmlns:a="http://schemas.openxmlformats.org/drawingml/2006/main" name="ESA_Presentation_CLEAR">
  <a:themeElements>
    <a:clrScheme name="ESA Presentation 2020 Light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75C8AE"/>
      </a:accent1>
      <a:accent2>
        <a:srgbClr val="F06669"/>
      </a:accent2>
      <a:accent3>
        <a:srgbClr val="FFCC4D"/>
      </a:accent3>
      <a:accent4>
        <a:srgbClr val="6DCFF6"/>
      </a:accent4>
      <a:accent5>
        <a:srgbClr val="8096A6"/>
      </a:accent5>
      <a:accent6>
        <a:srgbClr val="E7E8E3"/>
      </a:accent6>
      <a:hlink>
        <a:srgbClr val="009BDA"/>
      </a:hlink>
      <a:folHlink>
        <a:srgbClr val="75C8A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A Presentation.potx" id="{4035F37E-B9D1-4636-97E4-60CF27A625BA}" vid="{04ACA1D1-02E6-4B19-B828-578536E30479}"/>
    </a:ext>
  </a:extLst>
</a:theme>
</file>

<file path=ppt/theme/theme2.xml><?xml version="1.0" encoding="utf-8"?>
<a:theme xmlns:a="http://schemas.openxmlformats.org/drawingml/2006/main" name="ESA_Presentation_CLEAR_BG">
  <a:themeElements>
    <a:clrScheme name="ESA Presentation 2020 Light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75C8AE"/>
      </a:accent1>
      <a:accent2>
        <a:srgbClr val="F06669"/>
      </a:accent2>
      <a:accent3>
        <a:srgbClr val="FFCC4D"/>
      </a:accent3>
      <a:accent4>
        <a:srgbClr val="6DCFF6"/>
      </a:accent4>
      <a:accent5>
        <a:srgbClr val="8096A6"/>
      </a:accent5>
      <a:accent6>
        <a:srgbClr val="E7E8E3"/>
      </a:accent6>
      <a:hlink>
        <a:srgbClr val="009BDA"/>
      </a:hlink>
      <a:folHlink>
        <a:srgbClr val="75C8A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A Presentation.potx" id="{4035F37E-B9D1-4636-97E4-60CF27A625BA}" vid="{04ACA1D1-02E6-4B19-B828-578536E30479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0398B8EA2737947995C227484EA02C8" ma:contentTypeVersion="14" ma:contentTypeDescription="Create a new document." ma:contentTypeScope="" ma:versionID="a322d54142e8c9c55e4f1a48798a5468">
  <xsd:schema xmlns:xsd="http://www.w3.org/2001/XMLSchema" xmlns:xs="http://www.w3.org/2001/XMLSchema" xmlns:p="http://schemas.microsoft.com/office/2006/metadata/properties" xmlns:ns2="80b53ead-ac38-442a-b597-5a0e2e0802cd" xmlns:ns3="5ec1cc48-4270-4222-9ed5-54ce9e59d47b" targetNamespace="http://schemas.microsoft.com/office/2006/metadata/properties" ma:root="true" ma:fieldsID="a4c9ceab5c47f11062cb516d83795f2a" ns2:_="" ns3:_="">
    <xsd:import namespace="80b53ead-ac38-442a-b597-5a0e2e0802cd"/>
    <xsd:import namespace="5ec1cc48-4270-4222-9ed5-54ce9e59d47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b53ead-ac38-442a-b597-5a0e2e0802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c1cc48-4270-4222-9ed5-54ce9e59d47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CA0C12B-1382-4212-BEFD-B477C1797AB5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7E6B6CA-B29A-4136-B332-5FF82698D4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0b53ead-ac38-442a-b597-5a0e2e0802cd"/>
    <ds:schemaRef ds:uri="5ec1cc48-4270-4222-9ed5-54ce9e59d47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231DBEA-65C8-4594-A9E1-79485D1A611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ESA Presentation</Template>
  <TotalTime>0</TotalTime>
  <Words>1795</Words>
  <Application>Microsoft Office PowerPoint</Application>
  <PresentationFormat>Widescreen</PresentationFormat>
  <Paragraphs>223</Paragraphs>
  <Slides>27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Cambria Math</vt:lpstr>
      <vt:lpstr>Verdana</vt:lpstr>
      <vt:lpstr>ESA_Presentation_CLEAR</vt:lpstr>
      <vt:lpstr>ESA_Presentation_CLEAR_BG</vt:lpstr>
      <vt:lpstr>FREQUENCY ANALYSIS OF CLIMATE DATA</vt:lpstr>
      <vt:lpstr>Learning outcomes</vt:lpstr>
      <vt:lpstr>Frequency</vt:lpstr>
      <vt:lpstr>Probability</vt:lpstr>
      <vt:lpstr>Probability distribution function </vt:lpstr>
      <vt:lpstr>Probability density function </vt:lpstr>
      <vt:lpstr>Descriptors of probability distributions</vt:lpstr>
      <vt:lpstr>Moments</vt:lpstr>
      <vt:lpstr>Quantiles</vt:lpstr>
      <vt:lpstr>Return period </vt:lpstr>
      <vt:lpstr>More on return period</vt:lpstr>
      <vt:lpstr>Empirical probability plots</vt:lpstr>
      <vt:lpstr>Theoretical probabilities of extremes</vt:lpstr>
      <vt:lpstr>Types of extreme value distributions</vt:lpstr>
      <vt:lpstr>Frequency analysis of drought with Weibull </vt:lpstr>
      <vt:lpstr>Frequency analysis of drought with Weibull </vt:lpstr>
      <vt:lpstr>Computing the α scale and β shape factors</vt:lpstr>
      <vt:lpstr>Computing the α scale and β shape factors</vt:lpstr>
      <vt:lpstr>Exercise 1: too little water</vt:lpstr>
      <vt:lpstr>Exercise 1: too little water</vt:lpstr>
      <vt:lpstr>Back to the cause </vt:lpstr>
      <vt:lpstr>Precipitation</vt:lpstr>
      <vt:lpstr>Frequency analysis of rainfall with Gumbel</vt:lpstr>
      <vt:lpstr>Exercise 2: too much water</vt:lpstr>
      <vt:lpstr>Exercise 2: too much water</vt:lpstr>
      <vt:lpstr>Severity – Duration – Frequency </vt:lpstr>
      <vt:lpstr>PowerPoint Presentation</vt:lpstr>
    </vt:vector>
  </TitlesOfParts>
  <Manager/>
  <Company>ESA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Name Surname</dc:creator>
  <cp:keywords/>
  <dc:description/>
  <cp:lastModifiedBy>Eirini Politi</cp:lastModifiedBy>
  <cp:revision>1322</cp:revision>
  <cp:lastPrinted>2019-04-05T12:22:34Z</cp:lastPrinted>
  <dcterms:created xsi:type="dcterms:W3CDTF">2015-07-01T15:01:13Z</dcterms:created>
  <dcterms:modified xsi:type="dcterms:W3CDTF">2021-12-03T17:56:07Z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Title">
    <vt:lpwstr>ESA Presentation</vt:lpwstr>
  </property>
  <property fmtid="{D5CDD505-2E9C-101B-9397-08002B2CF9AE}" pid="3" name="PSubtitle">
    <vt:lpwstr>ESA Presentation</vt:lpwstr>
  </property>
  <property fmtid="{D5CDD505-2E9C-101B-9397-08002B2CF9AE}" pid="4" name="PAuthor">
    <vt:lpwstr/>
  </property>
  <property fmtid="{D5CDD505-2E9C-101B-9397-08002B2CF9AE}" pid="5" name="PPlace">
    <vt:lpwstr/>
  </property>
  <property fmtid="{D5CDD505-2E9C-101B-9397-08002B2CF9AE}" pid="6" name="PDate">
    <vt:lpwstr>DD/MM/YYYY</vt:lpwstr>
  </property>
  <property fmtid="{D5CDD505-2E9C-101B-9397-08002B2CF9AE}" pid="7" name="PProgramme">
    <vt:lpwstr/>
  </property>
  <property fmtid="{D5CDD505-2E9C-101B-9397-08002B2CF9AE}" pid="8" name="PEmail">
    <vt:lpwstr/>
  </property>
  <property fmtid="{D5CDD505-2E9C-101B-9397-08002B2CF9AE}" pid="9" name="PClassification">
    <vt:lpwstr>ESA UNCLASSIFIED – For Official Use</vt:lpwstr>
  </property>
  <property fmtid="{D5CDD505-2E9C-101B-9397-08002B2CF9AE}" pid="10" name="POptionButton1">
    <vt:bool>true</vt:bool>
  </property>
  <property fmtid="{D5CDD505-2E9C-101B-9397-08002B2CF9AE}" pid="11" name="POptionButton2">
    <vt:bool>true</vt:bool>
  </property>
  <property fmtid="{D5CDD505-2E9C-101B-9397-08002B2CF9AE}" pid="12" name="ESAVersion">
    <vt:lpwstr>4GV1.0</vt:lpwstr>
  </property>
  <property fmtid="{D5CDD505-2E9C-101B-9397-08002B2CF9AE}" pid="13" name="ShowESADialog1">
    <vt:bool>true</vt:bool>
  </property>
  <property fmtid="{D5CDD505-2E9C-101B-9397-08002B2CF9AE}" pid="14" name="Issue Date">
    <vt:filetime>2015-06-30T10:00:00Z</vt:filetime>
  </property>
  <property fmtid="{D5CDD505-2E9C-101B-9397-08002B2CF9AE}" pid="15" name="Document Type">
    <vt:lpwstr>HO - Handout / Presentation</vt:lpwstr>
  </property>
  <property fmtid="{D5CDD505-2E9C-101B-9397-08002B2CF9AE}" pid="16" name="Reference">
    <vt:lpwstr/>
  </property>
  <property fmtid="{D5CDD505-2E9C-101B-9397-08002B2CF9AE}" pid="17" name="Classification">
    <vt:lpwstr>ESA UNCLASSIFIED - For Official Use</vt:lpwstr>
  </property>
  <property fmtid="{D5CDD505-2E9C-101B-9397-08002B2CF9AE}" pid="18" name="Classification Caveat">
    <vt:lpwstr/>
  </property>
  <property fmtid="{D5CDD505-2E9C-101B-9397-08002B2CF9AE}" pid="19" name="Status">
    <vt:lpwstr/>
  </property>
  <property fmtid="{D5CDD505-2E9C-101B-9397-08002B2CF9AE}" pid="20" name="bmsSiteName">
    <vt:lpwstr/>
  </property>
  <property fmtid="{D5CDD505-2E9C-101B-9397-08002B2CF9AE}" pid="21" name="Originating Organisation">
    <vt:lpwstr/>
  </property>
  <property fmtid="{D5CDD505-2E9C-101B-9397-08002B2CF9AE}" pid="22" name="Distribution">
    <vt:lpwstr/>
  </property>
  <property fmtid="{D5CDD505-2E9C-101B-9397-08002B2CF9AE}" pid="23" name="bmsSitename2">
    <vt:lpwstr/>
  </property>
  <property fmtid="{D5CDD505-2E9C-101B-9397-08002B2CF9AE}" pid="24" name="bmsAddress">
    <vt:lpwstr/>
  </property>
  <property fmtid="{D5CDD505-2E9C-101B-9397-08002B2CF9AE}" pid="25" name="bmsPlace">
    <vt:lpwstr/>
  </property>
  <property fmtid="{D5CDD505-2E9C-101B-9397-08002B2CF9AE}" pid="26" name="bmsPhoneFax">
    <vt:lpwstr/>
  </property>
  <property fmtid="{D5CDD505-2E9C-101B-9397-08002B2CF9AE}" pid="27" name="Issue">
    <vt:i4>0</vt:i4>
  </property>
  <property fmtid="{D5CDD505-2E9C-101B-9397-08002B2CF9AE}" pid="28" name="Revision">
    <vt:i4>0</vt:i4>
  </property>
  <property fmtid="{D5CDD505-2E9C-101B-9397-08002B2CF9AE}" pid="29" name="ContentTypeId">
    <vt:lpwstr>0x01010050398B8EA2737947995C227484EA02C8</vt:lpwstr>
  </property>
</Properties>
</file>