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1"/>
  </p:sldMasterIdLst>
  <p:notesMasterIdLst>
    <p:notesMasterId r:id="rId17"/>
  </p:notesMasterIdLst>
  <p:handoutMasterIdLst>
    <p:handoutMasterId r:id="rId18"/>
  </p:handoutMasterIdLst>
  <p:sldIdLst>
    <p:sldId id="465" r:id="rId2"/>
    <p:sldId id="448" r:id="rId3"/>
    <p:sldId id="445" r:id="rId4"/>
    <p:sldId id="483" r:id="rId5"/>
    <p:sldId id="473" r:id="rId6"/>
    <p:sldId id="463" r:id="rId7"/>
    <p:sldId id="413" r:id="rId8"/>
    <p:sldId id="493" r:id="rId9"/>
    <p:sldId id="492" r:id="rId10"/>
    <p:sldId id="495" r:id="rId11"/>
    <p:sldId id="496" r:id="rId12"/>
    <p:sldId id="494" r:id="rId13"/>
    <p:sldId id="497" r:id="rId14"/>
    <p:sldId id="444" r:id="rId15"/>
    <p:sldId id="487" r:id="rId16"/>
  </p:sldIdLst>
  <p:sldSz cx="9144000" cy="5143500" type="screen16x9"/>
  <p:notesSz cx="6797675" cy="9928225"/>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7EFFE"/>
    <a:srgbClr val="FEAA45"/>
    <a:srgbClr val="216CFF"/>
    <a:srgbClr val="00A900"/>
    <a:srgbClr val="FFF6C1"/>
    <a:srgbClr val="FFE98E"/>
    <a:srgbClr val="AEFFF7"/>
    <a:srgbClr val="EBEEFF"/>
    <a:srgbClr val="CEFF01"/>
    <a:srgbClr val="FFF0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48" autoAdjust="0"/>
    <p:restoredTop sz="88221" autoAdjust="0"/>
  </p:normalViewPr>
  <p:slideViewPr>
    <p:cSldViewPr snapToGrid="0">
      <p:cViewPr>
        <p:scale>
          <a:sx n="143" d="100"/>
          <a:sy n="143" d="100"/>
        </p:scale>
        <p:origin x="-736" y="-704"/>
      </p:cViewPr>
      <p:guideLst>
        <p:guide orient="horz" pos="2160"/>
        <p:guide orient="horz" pos="162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5557" cy="496073"/>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39" name="Rectangle 3"/>
          <p:cNvSpPr>
            <a:spLocks noGrp="1" noChangeArrowheads="1"/>
          </p:cNvSpPr>
          <p:nvPr>
            <p:ph type="dt" sz="quarter" idx="1"/>
          </p:nvPr>
        </p:nvSpPr>
        <p:spPr bwMode="auto">
          <a:xfrm>
            <a:off x="3850582" y="0"/>
            <a:ext cx="2945557" cy="496073"/>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a:p>
        </p:txBody>
      </p:sp>
      <p:sp>
        <p:nvSpPr>
          <p:cNvPr id="628740" name="Rectangle 4"/>
          <p:cNvSpPr>
            <a:spLocks noGrp="1" noChangeArrowheads="1"/>
          </p:cNvSpPr>
          <p:nvPr>
            <p:ph type="ftr" sz="quarter" idx="2"/>
          </p:nvPr>
        </p:nvSpPr>
        <p:spPr bwMode="auto">
          <a:xfrm>
            <a:off x="0" y="9430459"/>
            <a:ext cx="2945557" cy="496073"/>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a:p>
        </p:txBody>
      </p:sp>
      <p:sp>
        <p:nvSpPr>
          <p:cNvPr id="628741" name="Rectangle 5"/>
          <p:cNvSpPr>
            <a:spLocks noGrp="1" noChangeArrowheads="1"/>
          </p:cNvSpPr>
          <p:nvPr>
            <p:ph type="sldNum" sz="quarter" idx="3"/>
          </p:nvPr>
        </p:nvSpPr>
        <p:spPr bwMode="auto">
          <a:xfrm>
            <a:off x="3850582" y="9430459"/>
            <a:ext cx="2945557" cy="496073"/>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1" y="0"/>
            <a:ext cx="2917899" cy="518083"/>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a:p>
        </p:txBody>
      </p:sp>
      <p:sp>
        <p:nvSpPr>
          <p:cNvPr id="58371" name="Rectangle 3"/>
          <p:cNvSpPr>
            <a:spLocks noGrp="1" noChangeArrowheads="1"/>
          </p:cNvSpPr>
          <p:nvPr>
            <p:ph type="dt" idx="1"/>
          </p:nvPr>
        </p:nvSpPr>
        <p:spPr bwMode="auto">
          <a:xfrm>
            <a:off x="3867484" y="0"/>
            <a:ext cx="2917898" cy="518083"/>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08/09/20</a:t>
            </a:fld>
            <a:endParaRPr lang="en-US"/>
          </a:p>
        </p:txBody>
      </p:sp>
      <p:sp>
        <p:nvSpPr>
          <p:cNvPr id="1126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875831" y="4730468"/>
            <a:ext cx="5033721" cy="4435871"/>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1" y="9460935"/>
            <a:ext cx="2917899" cy="443587"/>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a:p>
        </p:txBody>
      </p:sp>
      <p:sp>
        <p:nvSpPr>
          <p:cNvPr id="58375" name="Rectangle 7"/>
          <p:cNvSpPr>
            <a:spLocks noGrp="1" noChangeArrowheads="1"/>
          </p:cNvSpPr>
          <p:nvPr>
            <p:ph type="sldNum" sz="quarter" idx="5"/>
          </p:nvPr>
        </p:nvSpPr>
        <p:spPr bwMode="auto">
          <a:xfrm>
            <a:off x="3867484" y="9460935"/>
            <a:ext cx="2917898" cy="443587"/>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eaLnBrk="0" hangingPunct="0">
              <a:defRPr sz="2400">
                <a:solidFill>
                  <a:schemeClr val="tx1"/>
                </a:solidFill>
                <a:latin typeface="Verdana" charset="0"/>
                <a:ea typeface="ＭＳ Ｐゴシック" charset="0"/>
                <a:cs typeface="ＭＳ Ｐゴシック" charset="0"/>
              </a:defRPr>
            </a:lvl1pPr>
            <a:lvl2pPr marL="742950" indent="-285750" defTabSz="915988" eaLnBrk="0" hangingPunct="0">
              <a:defRPr sz="2400">
                <a:solidFill>
                  <a:schemeClr val="tx1"/>
                </a:solidFill>
                <a:latin typeface="Verdana" charset="0"/>
                <a:ea typeface="ＭＳ Ｐゴシック" charset="0"/>
              </a:defRPr>
            </a:lvl2pPr>
            <a:lvl3pPr marL="1143000" indent="-228600" defTabSz="915988" eaLnBrk="0" hangingPunct="0">
              <a:defRPr sz="2400">
                <a:solidFill>
                  <a:schemeClr val="tx1"/>
                </a:solidFill>
                <a:latin typeface="Verdana" charset="0"/>
                <a:ea typeface="ＭＳ Ｐゴシック" charset="0"/>
              </a:defRPr>
            </a:lvl3pPr>
            <a:lvl4pPr marL="1600200" indent="-228600" defTabSz="915988" eaLnBrk="0" hangingPunct="0">
              <a:defRPr sz="2400">
                <a:solidFill>
                  <a:schemeClr val="tx1"/>
                </a:solidFill>
                <a:latin typeface="Verdana" charset="0"/>
                <a:ea typeface="ＭＳ Ｐゴシック" charset="0"/>
              </a:defRPr>
            </a:lvl4pPr>
            <a:lvl5pPr marL="2057400" indent="-228600" defTabSz="915988" eaLnBrk="0" hangingPunct="0">
              <a:defRPr sz="2400">
                <a:solidFill>
                  <a:schemeClr val="tx1"/>
                </a:solidFill>
                <a:latin typeface="Verdana" charset="0"/>
                <a:ea typeface="ＭＳ Ｐゴシック" charset="0"/>
              </a:defRPr>
            </a:lvl5pPr>
            <a:lvl6pPr marL="2514600" indent="-228600" defTabSz="915988" eaLnBrk="0" fontAlgn="base" hangingPunct="0">
              <a:spcBef>
                <a:spcPct val="0"/>
              </a:spcBef>
              <a:spcAft>
                <a:spcPct val="0"/>
              </a:spcAft>
              <a:defRPr sz="2400">
                <a:solidFill>
                  <a:schemeClr val="tx1"/>
                </a:solidFill>
                <a:latin typeface="Verdana" charset="0"/>
                <a:ea typeface="ＭＳ Ｐゴシック" charset="0"/>
              </a:defRPr>
            </a:lvl6pPr>
            <a:lvl7pPr marL="2971800" indent="-228600" defTabSz="915988" eaLnBrk="0" fontAlgn="base" hangingPunct="0">
              <a:spcBef>
                <a:spcPct val="0"/>
              </a:spcBef>
              <a:spcAft>
                <a:spcPct val="0"/>
              </a:spcAft>
              <a:defRPr sz="2400">
                <a:solidFill>
                  <a:schemeClr val="tx1"/>
                </a:solidFill>
                <a:latin typeface="Verdana" charset="0"/>
                <a:ea typeface="ＭＳ Ｐゴシック" charset="0"/>
              </a:defRPr>
            </a:lvl7pPr>
            <a:lvl8pPr marL="3429000" indent="-228600" defTabSz="915988" eaLnBrk="0" fontAlgn="base" hangingPunct="0">
              <a:spcBef>
                <a:spcPct val="0"/>
              </a:spcBef>
              <a:spcAft>
                <a:spcPct val="0"/>
              </a:spcAft>
              <a:defRPr sz="2400">
                <a:solidFill>
                  <a:schemeClr val="tx1"/>
                </a:solidFill>
                <a:latin typeface="Verdana" charset="0"/>
                <a:ea typeface="ＭＳ Ｐゴシック" charset="0"/>
              </a:defRPr>
            </a:lvl8pPr>
            <a:lvl9pPr marL="3886200" indent="-228600" defTabSz="915988"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3859B827-EFB3-F84A-9AA3-3267B186F1A3}" type="slidenum">
              <a:rPr lang="en-GB" sz="1200">
                <a:latin typeface="Arial" charset="0"/>
              </a:rPr>
              <a:pPr eaLnBrk="1" hangingPunct="1"/>
              <a:t>1</a:t>
            </a:fld>
            <a:endParaRPr lang="en-GB" sz="1200">
              <a:latin typeface="Arial" charset="0"/>
            </a:endParaRPr>
          </a:p>
        </p:txBody>
      </p:sp>
      <p:sp>
        <p:nvSpPr>
          <p:cNvPr id="43010"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xfrm>
            <a:off x="906888" y="4715907"/>
            <a:ext cx="4983903" cy="4467701"/>
          </a:xfrm>
        </p:spPr>
        <p:txBody>
          <a:bodyPr/>
          <a:lstStyle/>
          <a:p>
            <a:pPr eaLnBrk="1" hangingPunct="1">
              <a:defRPr/>
            </a:pPr>
            <a:endParaRPr lang="en-US" dirty="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11</a:t>
            </a:fld>
            <a:endParaRPr lang="en-US" dirty="0"/>
          </a:p>
        </p:txBody>
      </p:sp>
    </p:spTree>
    <p:extLst>
      <p:ext uri="{BB962C8B-B14F-4D97-AF65-F5344CB8AC3E}">
        <p14:creationId xmlns:p14="http://schemas.microsoft.com/office/powerpoint/2010/main" val="1691159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20000"/>
              </a:lnSpc>
              <a:spcBef>
                <a:spcPct val="20000"/>
              </a:spcBef>
              <a:buClr>
                <a:schemeClr val="accent1"/>
              </a:buClr>
              <a:buFont typeface="NotesEsa" charset="0"/>
              <a:buNone/>
            </a:pPr>
            <a:endParaRPr lang="en-GB" sz="1200" b="1" i="1" dirty="0" smtClean="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13</a:t>
            </a:fld>
            <a:endParaRPr lang="en-US" dirty="0"/>
          </a:p>
        </p:txBody>
      </p:sp>
    </p:spTree>
    <p:extLst>
      <p:ext uri="{BB962C8B-B14F-4D97-AF65-F5344CB8AC3E}">
        <p14:creationId xmlns:p14="http://schemas.microsoft.com/office/powerpoint/2010/main" val="2850483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4150" y="788988"/>
            <a:ext cx="7005638" cy="3941762"/>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14</a:t>
            </a:fld>
            <a:endParaRPr lang="en-US" dirty="0"/>
          </a:p>
        </p:txBody>
      </p:sp>
    </p:spTree>
    <p:extLst>
      <p:ext uri="{BB962C8B-B14F-4D97-AF65-F5344CB8AC3E}">
        <p14:creationId xmlns:p14="http://schemas.microsoft.com/office/powerpoint/2010/main" val="1843745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15</a:t>
            </a:fld>
            <a:endParaRPr lang="en-US" dirty="0"/>
          </a:p>
        </p:txBody>
      </p:sp>
    </p:spTree>
    <p:extLst>
      <p:ext uri="{BB962C8B-B14F-4D97-AF65-F5344CB8AC3E}">
        <p14:creationId xmlns:p14="http://schemas.microsoft.com/office/powerpoint/2010/main" val="2979887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2979887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6454" fontAlgn="auto">
              <a:spcBef>
                <a:spcPts val="1172"/>
              </a:spcBef>
              <a:spcAft>
                <a:spcPts val="0"/>
              </a:spcAft>
              <a:defRPr/>
            </a:pPr>
            <a:endParaRPr lang="en-GB" b="0" i="1" dirty="0"/>
          </a:p>
        </p:txBody>
      </p:sp>
    </p:spTree>
    <p:extLst>
      <p:ext uri="{BB962C8B-B14F-4D97-AF65-F5344CB8AC3E}">
        <p14:creationId xmlns:p14="http://schemas.microsoft.com/office/powerpoint/2010/main" val="2861850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120000"/>
              </a:lnSpc>
              <a:spcBef>
                <a:spcPct val="20000"/>
              </a:spcBef>
              <a:buClr>
                <a:schemeClr val="accent1"/>
              </a:buClr>
              <a:buFont typeface="NotesEsa" charset="0"/>
              <a:buNone/>
            </a:pPr>
            <a:r>
              <a:rPr lang="en-GB" sz="1200" b="1" i="1" dirty="0" smtClean="0"/>
              <a:t>These data must be preserved, kept discoverable and accessible to all users with latest tools and technologies, and continuously improved to ensure fitness for purpose and continuity with present and future missions.</a:t>
            </a:r>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4</a:t>
            </a:fld>
            <a:endParaRPr lang="en-US" dirty="0"/>
          </a:p>
        </p:txBody>
      </p:sp>
    </p:spTree>
    <p:extLst>
      <p:ext uri="{BB962C8B-B14F-4D97-AF65-F5344CB8AC3E}">
        <p14:creationId xmlns:p14="http://schemas.microsoft.com/office/powerpoint/2010/main" val="2850483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3306" eaLnBrk="0" hangingPunct="0">
              <a:defRPr sz="2400">
                <a:solidFill>
                  <a:schemeClr val="tx1"/>
                </a:solidFill>
                <a:latin typeface="Verdana" charset="0"/>
                <a:ea typeface="ＭＳ Ｐゴシック" charset="0"/>
                <a:cs typeface="ＭＳ Ｐゴシック" charset="0"/>
              </a:defRPr>
            </a:lvl1pPr>
            <a:lvl2pPr marL="744064" indent="-286179" defTabSz="863306" eaLnBrk="0" hangingPunct="0">
              <a:defRPr sz="2400">
                <a:solidFill>
                  <a:schemeClr val="tx1"/>
                </a:solidFill>
                <a:latin typeface="Verdana" charset="0"/>
                <a:ea typeface="ＭＳ Ｐゴシック" charset="0"/>
              </a:defRPr>
            </a:lvl2pPr>
            <a:lvl3pPr marL="1144715" indent="-228943" defTabSz="863306" eaLnBrk="0" hangingPunct="0">
              <a:defRPr sz="2400">
                <a:solidFill>
                  <a:schemeClr val="tx1"/>
                </a:solidFill>
                <a:latin typeface="Verdana" charset="0"/>
                <a:ea typeface="ＭＳ Ｐゴシック" charset="0"/>
              </a:defRPr>
            </a:lvl3pPr>
            <a:lvl4pPr marL="1602600" indent="-228943" defTabSz="863306" eaLnBrk="0" hangingPunct="0">
              <a:defRPr sz="2400">
                <a:solidFill>
                  <a:schemeClr val="tx1"/>
                </a:solidFill>
                <a:latin typeface="Verdana" charset="0"/>
                <a:ea typeface="ＭＳ Ｐゴシック" charset="0"/>
              </a:defRPr>
            </a:lvl4pPr>
            <a:lvl5pPr marL="2060486" indent="-228943" defTabSz="863306" eaLnBrk="0" hangingPunct="0">
              <a:defRPr sz="2400">
                <a:solidFill>
                  <a:schemeClr val="tx1"/>
                </a:solidFill>
                <a:latin typeface="Verdana" charset="0"/>
                <a:ea typeface="ＭＳ Ｐゴシック" charset="0"/>
              </a:defRPr>
            </a:lvl5pPr>
            <a:lvl6pPr marL="2518372" indent="-228943" defTabSz="863306" eaLnBrk="0" fontAlgn="base" hangingPunct="0">
              <a:spcBef>
                <a:spcPct val="0"/>
              </a:spcBef>
              <a:spcAft>
                <a:spcPct val="0"/>
              </a:spcAft>
              <a:defRPr sz="2400">
                <a:solidFill>
                  <a:schemeClr val="tx1"/>
                </a:solidFill>
                <a:latin typeface="Verdana" charset="0"/>
                <a:ea typeface="ＭＳ Ｐゴシック" charset="0"/>
              </a:defRPr>
            </a:lvl6pPr>
            <a:lvl7pPr marL="2976258" indent="-228943" defTabSz="863306" eaLnBrk="0" fontAlgn="base" hangingPunct="0">
              <a:spcBef>
                <a:spcPct val="0"/>
              </a:spcBef>
              <a:spcAft>
                <a:spcPct val="0"/>
              </a:spcAft>
              <a:defRPr sz="2400">
                <a:solidFill>
                  <a:schemeClr val="tx1"/>
                </a:solidFill>
                <a:latin typeface="Verdana" charset="0"/>
                <a:ea typeface="ＭＳ Ｐゴシック" charset="0"/>
              </a:defRPr>
            </a:lvl7pPr>
            <a:lvl8pPr marL="3434144" indent="-228943" defTabSz="863306" eaLnBrk="0" fontAlgn="base" hangingPunct="0">
              <a:spcBef>
                <a:spcPct val="0"/>
              </a:spcBef>
              <a:spcAft>
                <a:spcPct val="0"/>
              </a:spcAft>
              <a:defRPr sz="2400">
                <a:solidFill>
                  <a:schemeClr val="tx1"/>
                </a:solidFill>
                <a:latin typeface="Verdana" charset="0"/>
                <a:ea typeface="ＭＳ Ｐゴシック" charset="0"/>
              </a:defRPr>
            </a:lvl8pPr>
            <a:lvl9pPr marL="3892029" indent="-228943" defTabSz="863306"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E9E35D30-ABD0-514D-8B3D-198516FC16B5}" type="slidenum">
              <a:rPr lang="en-GB" sz="1100"/>
              <a:pPr eaLnBrk="1" hangingPunct="1"/>
              <a:t>5</a:t>
            </a:fld>
            <a:endParaRPr lang="en-GB" sz="110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6</a:t>
            </a:fld>
            <a:endParaRPr lang="en-US"/>
          </a:p>
        </p:txBody>
      </p:sp>
    </p:spTree>
    <p:extLst>
      <p:ext uri="{BB962C8B-B14F-4D97-AF65-F5344CB8AC3E}">
        <p14:creationId xmlns:p14="http://schemas.microsoft.com/office/powerpoint/2010/main" val="247623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7</a:t>
            </a:fld>
            <a:endParaRPr lang="en-US" dirty="0"/>
          </a:p>
        </p:txBody>
      </p:sp>
    </p:spTree>
    <p:extLst>
      <p:ext uri="{BB962C8B-B14F-4D97-AF65-F5344CB8AC3E}">
        <p14:creationId xmlns:p14="http://schemas.microsoft.com/office/powerpoint/2010/main" val="2979887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9</a:t>
            </a:fld>
            <a:endParaRPr lang="en-US" dirty="0"/>
          </a:p>
        </p:txBody>
      </p:sp>
    </p:spTree>
    <p:extLst>
      <p:ext uri="{BB962C8B-B14F-4D97-AF65-F5344CB8AC3E}">
        <p14:creationId xmlns:p14="http://schemas.microsoft.com/office/powerpoint/2010/main" val="2147668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10</a:t>
            </a:fld>
            <a:endParaRPr lang="en-US" dirty="0"/>
          </a:p>
        </p:txBody>
      </p:sp>
    </p:spTree>
    <p:extLst>
      <p:ext uri="{BB962C8B-B14F-4D97-AF65-F5344CB8AC3E}">
        <p14:creationId xmlns:p14="http://schemas.microsoft.com/office/powerpoint/2010/main" val="1239907292"/>
      </p:ext>
    </p:extLst>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image" Target="../media/image3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47.png"/><Relationship Id="rId24" Type="http://schemas.openxmlformats.org/officeDocument/2006/relationships/image" Target="../media/image48.png"/><Relationship Id="rId25" Type="http://schemas.openxmlformats.org/officeDocument/2006/relationships/image" Target="../media/image49.png"/><Relationship Id="rId26" Type="http://schemas.openxmlformats.org/officeDocument/2006/relationships/image" Target="../media/image50.png"/><Relationship Id="rId27" Type="http://schemas.openxmlformats.org/officeDocument/2006/relationships/image" Target="../media/image51.png"/><Relationship Id="rId28" Type="http://schemas.openxmlformats.org/officeDocument/2006/relationships/image" Target="../media/image52.png"/><Relationship Id="rId10" Type="http://schemas.openxmlformats.org/officeDocument/2006/relationships/image" Target="../media/image34.png"/><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39.png"/><Relationship Id="rId16" Type="http://schemas.openxmlformats.org/officeDocument/2006/relationships/image" Target="../media/image40.png"/><Relationship Id="rId17" Type="http://schemas.openxmlformats.org/officeDocument/2006/relationships/image" Target="../media/image41.png"/><Relationship Id="rId18" Type="http://schemas.openxmlformats.org/officeDocument/2006/relationships/image" Target="../media/image42.png"/><Relationship Id="rId19" Type="http://schemas.openxmlformats.org/officeDocument/2006/relationships/image" Target="../media/image43.png"/><Relationship Id="rId1" Type="http://schemas.openxmlformats.org/officeDocument/2006/relationships/slideMaster" Target="../slideMasters/slideMaster1.xml"/><Relationship Id="rId2" Type="http://schemas.openxmlformats.org/officeDocument/2006/relationships/image" Target="../media/image27.jpeg"/><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s>
</file>

<file path=ppt/slideLayouts/_rels/slideLayout10.xml.rels><?xml version="1.0" encoding="UTF-8" standalone="yes"?>
<Relationships xmlns="http://schemas.openxmlformats.org/package/2006/relationships"><Relationship Id="rId9" Type="http://schemas.openxmlformats.org/officeDocument/2006/relationships/image" Target="../media/image36.png"/><Relationship Id="rId20" Type="http://schemas.openxmlformats.org/officeDocument/2006/relationships/image" Target="../media/image47.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 Id="rId25" Type="http://schemas.openxmlformats.org/officeDocument/2006/relationships/image" Target="../media/image52.png"/><Relationship Id="rId26" Type="http://schemas.openxmlformats.org/officeDocument/2006/relationships/image" Target="../media/image53.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43.png"/><Relationship Id="rId17" Type="http://schemas.openxmlformats.org/officeDocument/2006/relationships/image" Target="../media/image44.png"/><Relationship Id="rId18" Type="http://schemas.openxmlformats.org/officeDocument/2006/relationships/image" Target="../media/image45.png"/><Relationship Id="rId19" Type="http://schemas.openxmlformats.org/officeDocument/2006/relationships/image" Target="../media/image46.png"/><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s>
</file>

<file path=ppt/slideLayouts/_rels/slideLayout11.xml.rels><?xml version="1.0" encoding="UTF-8" standalone="yes"?>
<Relationships xmlns="http://schemas.openxmlformats.org/package/2006/relationships"><Relationship Id="rId9" Type="http://schemas.openxmlformats.org/officeDocument/2006/relationships/image" Target="../media/image35.png"/><Relationship Id="rId20" Type="http://schemas.openxmlformats.org/officeDocument/2006/relationships/image" Target="../media/image46.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 Id="rId25" Type="http://schemas.openxmlformats.org/officeDocument/2006/relationships/image" Target="../media/image51.png"/><Relationship Id="rId26" Type="http://schemas.openxmlformats.org/officeDocument/2006/relationships/image" Target="../media/image52.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5" Type="http://schemas.openxmlformats.org/officeDocument/2006/relationships/image" Target="../media/image41.png"/><Relationship Id="rId16" Type="http://schemas.openxmlformats.org/officeDocument/2006/relationships/image" Target="../media/image42.png"/><Relationship Id="rId17" Type="http://schemas.openxmlformats.org/officeDocument/2006/relationships/image" Target="../media/image43.png"/><Relationship Id="rId18" Type="http://schemas.openxmlformats.org/officeDocument/2006/relationships/image" Target="../media/image44.png"/><Relationship Id="rId19" Type="http://schemas.openxmlformats.org/officeDocument/2006/relationships/image" Target="../media/image45.png"/><Relationship Id="rId1" Type="http://schemas.openxmlformats.org/officeDocument/2006/relationships/slideMaster" Target="../slideMasters/slideMaster1.xml"/><Relationship Id="rId2" Type="http://schemas.openxmlformats.org/officeDocument/2006/relationships/image" Target="../media/image53.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5400000">
            <a:off x="2000247" y="-2000251"/>
            <a:ext cx="5143501" cy="9144001"/>
          </a:xfrm>
          <a:prstGeom prst="rect">
            <a:avLst/>
          </a:prstGeom>
        </p:spPr>
      </p:pic>
      <p:pic>
        <p:nvPicPr>
          <p:cNvPr id="33" name="Picture 32"/>
          <p:cNvPicPr>
            <a:picLocks noChangeAspect="1"/>
          </p:cNvPicPr>
          <p:nvPr userDrawn="1"/>
        </p:nvPicPr>
        <p:blipFill rotWithShape="1">
          <a:blip r:embed="rId3" cstate="email">
            <a:extLst>
              <a:ext uri="{28A0092B-C50C-407E-A947-70E740481C1C}">
                <a14:useLocalDpi xmlns:a14="http://schemas.microsoft.com/office/drawing/2010/main"/>
              </a:ext>
            </a:extLst>
          </a:blip>
          <a:srcRect t="-3"/>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89"/>
            <a:ext cx="7948800" cy="421975"/>
          </a:xfrm>
          <a:solidFill>
            <a:srgbClr val="0070C0"/>
          </a:solidFill>
        </p:spPr>
        <p:txBody>
          <a:bodyPr wrap="square">
            <a:spAutoFit/>
          </a:bodyPr>
          <a:lstStyle>
            <a:lvl1pPr marL="0" indent="0">
              <a:buFont typeface="Verdana" pitchFamily="34" charset="0"/>
              <a:buNone/>
              <a:defRPr sz="1800">
                <a:solidFill>
                  <a:schemeClr val="bg1"/>
                </a:solidFill>
                <a:latin typeface="Calibri" panose="020F0502020204030204" pitchFamily="34" charset="0"/>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485" y="1585864"/>
            <a:ext cx="7947025" cy="584776"/>
          </a:xfrm>
        </p:spPr>
        <p:txBody>
          <a:bodyPr/>
          <a:lstStyle>
            <a:lvl1pPr>
              <a:defRPr sz="3200">
                <a:solidFill>
                  <a:schemeClr val="bg1">
                    <a:lumMod val="95000"/>
                  </a:schemeClr>
                </a:solidFill>
                <a:latin typeface="Calibri" panose="020F0502020204030204" pitchFamily="34" charset="0"/>
              </a:defRPr>
            </a:lvl1pPr>
          </a:lstStyle>
          <a:p>
            <a:pPr lvl="0"/>
            <a:r>
              <a:rPr lang="en-US" noProof="0" dirty="0"/>
              <a:t>Click to edit Master title style</a:t>
            </a:r>
            <a:endParaRPr lang="en-GB" noProof="0" dirty="0"/>
          </a:p>
        </p:txBody>
      </p:sp>
      <p:pic>
        <p:nvPicPr>
          <p:cNvPr id="56344" name="Picture 24" descr="PPT_Header02" hidden="1"/>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34" name="Text Box 3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800" noProof="0">
                <a:solidFill>
                  <a:schemeClr val="bg1">
                    <a:lumMod val="85000"/>
                  </a:schemeClr>
                </a:solidFill>
              </a:rPr>
              <a:t>ESA UNCLASSIFIED - For Official Use</a:t>
            </a:r>
            <a:endParaRPr lang="en-GB" sz="800" noProof="0">
              <a:solidFill>
                <a:schemeClr val="bg1">
                  <a:lumMod val="85000"/>
                </a:schemeClr>
              </a:solidFill>
            </a:endParaRPr>
          </a:p>
        </p:txBody>
      </p:sp>
      <p:cxnSp>
        <p:nvCxnSpPr>
          <p:cNvPr id="61" name="Straight Connector 60"/>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38" name="Group 37"/>
          <p:cNvGrpSpPr/>
          <p:nvPr userDrawn="1"/>
        </p:nvGrpSpPr>
        <p:grpSpPr>
          <a:xfrm>
            <a:off x="172269" y="4908007"/>
            <a:ext cx="6826666" cy="111519"/>
            <a:chOff x="172269" y="6621494"/>
            <a:chExt cx="6826666" cy="111519"/>
          </a:xfrm>
        </p:grpSpPr>
        <p:pic>
          <p:nvPicPr>
            <p:cNvPr id="62" name="Picture 61" descr="at.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63" name="Picture 62" descr="be.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64" name="Picture 63" descr="ca.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65" name="Picture 64" descr="ch.pn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66" name="Picture 65" descr="cz.png"/>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67" name="Picture 66" descr="de.png"/>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68" name="Picture 67" descr="dk.png"/>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69" name="Picture 68" descr="ee.png"/>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70" name="Picture 69" descr="es.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71" name="Picture 70" descr="fi.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72" name="Picture 71" descr="fr.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73" name="Picture 72" descr="gr.pn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74" name="Picture 73" descr="hu.png"/>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75" name="Picture 74" descr="ie.pn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76" name="Picture 75" descr="it.png"/>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77" name="Picture 76" descr="lu.png"/>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78" name="Picture 77" descr="nl.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79" name="Picture 78" descr="no.png"/>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80" name="Picture 79" descr="pl.png"/>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81" name="Picture 80" descr="pt.png"/>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82" name="Picture 81" descr="ro.png"/>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83" name="Picture 82" descr="se.png"/>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84" name="Picture 83" descr="uk.png"/>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85" name="Picture 84" descr="si.png"/>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
        <p:nvSpPr>
          <p:cNvPr id="35" name="TextBox 34"/>
          <p:cNvSpPr txBox="1"/>
          <p:nvPr userDrawn="1"/>
        </p:nvSpPr>
        <p:spPr>
          <a:xfrm>
            <a:off x="7450301" y="4846564"/>
            <a:ext cx="1633383" cy="192409"/>
          </a:xfrm>
          <a:prstGeom prst="rect">
            <a:avLst/>
          </a:prstGeom>
          <a:noFill/>
        </p:spPr>
        <p:txBody>
          <a:bodyPr wrap="square" lIns="68580" tIns="34290" rIns="68580" bIns="34290" rtlCol="0">
            <a:spAutoFit/>
          </a:bodyPr>
          <a:lstStyle/>
          <a:p>
            <a:pPr algn="r"/>
            <a:r>
              <a:rPr lang="en-GB" sz="8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wo columns with subtitles">
    <p:spTree>
      <p:nvGrpSpPr>
        <p:cNvPr id="1" name=""/>
        <p:cNvGrpSpPr/>
        <p:nvPr/>
      </p:nvGrpSpPr>
      <p:grpSpPr>
        <a:xfrm>
          <a:off x="0" y="0"/>
          <a:ext cx="0" cy="0"/>
          <a:chOff x="0" y="0"/>
          <a:chExt cx="0" cy="0"/>
        </a:xfrm>
      </p:grpSpPr>
      <p:sp>
        <p:nvSpPr>
          <p:cNvPr id="33" name="Rectangle 32"/>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10" hasCustomPrompt="1"/>
          </p:nvPr>
        </p:nvSpPr>
        <p:spPr>
          <a:xfrm>
            <a:off x="374338" y="1011766"/>
            <a:ext cx="4038600" cy="3526897"/>
          </a:xfrm>
          <a:prstGeom prst="rect">
            <a:avLst/>
          </a:prstGeom>
        </p:spPr>
        <p:txBody>
          <a:bodyPr vert="horz" lIns="0" tIns="0" rIns="0" bIns="0"/>
          <a:lstStyle>
            <a:lvl1pPr marL="0" indent="0">
              <a:spcBef>
                <a:spcPts val="1200"/>
              </a:spcBef>
              <a:buClr>
                <a:schemeClr val="tx2"/>
              </a:buClr>
              <a:buNone/>
              <a:defRPr sz="2000">
                <a:solidFill>
                  <a:schemeClr val="tx2"/>
                </a:solidFill>
              </a:defRPr>
            </a:lvl1pPr>
            <a:lvl2pPr marL="169863" indent="-169863">
              <a:spcBef>
                <a:spcPts val="1200"/>
              </a:spcBef>
              <a:buClr>
                <a:schemeClr val="tx2"/>
              </a:buClr>
              <a:buFont typeface="Arial"/>
              <a:buChar char="•"/>
              <a:defRPr sz="1800">
                <a:solidFill>
                  <a:srgbClr val="717074"/>
                </a:solidFill>
              </a:defRPr>
            </a:lvl2pPr>
            <a:lvl3pPr marL="515938" indent="-168275">
              <a:spcBef>
                <a:spcPts val="300"/>
              </a:spcBef>
              <a:buClr>
                <a:schemeClr val="tx2"/>
              </a:buClr>
              <a:buFont typeface="Lucida Grande"/>
              <a:buChar char="­"/>
              <a:defRPr sz="1400">
                <a:solidFill>
                  <a:srgbClr val="717074"/>
                </a:solidFill>
              </a:defRPr>
            </a:lvl3pPr>
            <a:lvl4pPr marL="855663" indent="-169863">
              <a:spcBef>
                <a:spcPts val="300"/>
              </a:spcBef>
              <a:buClr>
                <a:schemeClr val="tx2"/>
              </a:buClr>
              <a:buFont typeface="Arial"/>
              <a:buChar char="•"/>
              <a:defRPr sz="1100">
                <a:solidFill>
                  <a:srgbClr val="717074"/>
                </a:solidFill>
              </a:defRPr>
            </a:lvl4pPr>
            <a:lvl5pPr marL="1201738" indent="-168275">
              <a:spcBef>
                <a:spcPts val="300"/>
              </a:spcBef>
              <a:buClr>
                <a:schemeClr val="tx2"/>
              </a:buClr>
              <a:buFont typeface="Arial"/>
              <a:buChar char="–"/>
              <a:defRPr sz="1050">
                <a:solidFill>
                  <a:srgbClr val="71707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4"/>
          <p:cNvSpPr>
            <a:spLocks noGrp="1"/>
          </p:cNvSpPr>
          <p:nvPr>
            <p:ph sz="quarter" idx="11" hasCustomPrompt="1"/>
          </p:nvPr>
        </p:nvSpPr>
        <p:spPr>
          <a:xfrm>
            <a:off x="4809067" y="1011766"/>
            <a:ext cx="4038600" cy="3526897"/>
          </a:xfrm>
          <a:prstGeom prst="rect">
            <a:avLst/>
          </a:prstGeom>
        </p:spPr>
        <p:txBody>
          <a:bodyPr vert="horz" lIns="0" tIns="0" rIns="0" bIns="0"/>
          <a:lstStyle>
            <a:lvl1pPr marL="0" indent="0">
              <a:spcBef>
                <a:spcPts val="1200"/>
              </a:spcBef>
              <a:buClr>
                <a:schemeClr val="tx2"/>
              </a:buClr>
              <a:buNone/>
              <a:defRPr sz="2000">
                <a:solidFill>
                  <a:schemeClr val="tx2"/>
                </a:solidFill>
              </a:defRPr>
            </a:lvl1pPr>
            <a:lvl2pPr marL="169863" indent="-169863">
              <a:spcBef>
                <a:spcPts val="1200"/>
              </a:spcBef>
              <a:buClr>
                <a:schemeClr val="tx2"/>
              </a:buClr>
              <a:buFont typeface="Arial"/>
              <a:buChar char="•"/>
              <a:defRPr sz="1800">
                <a:solidFill>
                  <a:srgbClr val="717074"/>
                </a:solidFill>
              </a:defRPr>
            </a:lvl2pPr>
            <a:lvl3pPr marL="515938" indent="-168275">
              <a:spcBef>
                <a:spcPts val="300"/>
              </a:spcBef>
              <a:buClr>
                <a:schemeClr val="tx2"/>
              </a:buClr>
              <a:buFont typeface="Lucida Grande"/>
              <a:buChar char="­"/>
              <a:defRPr sz="1400">
                <a:solidFill>
                  <a:srgbClr val="717074"/>
                </a:solidFill>
              </a:defRPr>
            </a:lvl3pPr>
            <a:lvl4pPr marL="855663" indent="-169863">
              <a:spcBef>
                <a:spcPts val="300"/>
              </a:spcBef>
              <a:buClr>
                <a:schemeClr val="tx2"/>
              </a:buClr>
              <a:buFont typeface="Arial"/>
              <a:buChar char="•"/>
              <a:defRPr sz="1100">
                <a:solidFill>
                  <a:srgbClr val="717074"/>
                </a:solidFill>
              </a:defRPr>
            </a:lvl4pPr>
            <a:lvl5pPr marL="1201738" indent="-168275">
              <a:spcBef>
                <a:spcPts val="300"/>
              </a:spcBef>
              <a:buClr>
                <a:schemeClr val="tx2"/>
              </a:buClr>
              <a:buFont typeface="Arial"/>
              <a:buChar char="–"/>
              <a:defRPr sz="1050">
                <a:solidFill>
                  <a:srgbClr val="71707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a:t>CLICK TO EDIT MASTER TITLE STYLE</a:t>
            </a:r>
          </a:p>
        </p:txBody>
      </p:sp>
      <p:grpSp>
        <p:nvGrpSpPr>
          <p:cNvPr id="8" name="Group 7"/>
          <p:cNvGrpSpPr/>
          <p:nvPr userDrawn="1"/>
        </p:nvGrpSpPr>
        <p:grpSpPr>
          <a:xfrm>
            <a:off x="172269" y="4908007"/>
            <a:ext cx="6826666" cy="111519"/>
            <a:chOff x="172269" y="6621494"/>
            <a:chExt cx="6826666" cy="111519"/>
          </a:xfrm>
        </p:grpSpPr>
        <p:pic>
          <p:nvPicPr>
            <p:cNvPr id="9" name="Picture 8" descr="at.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10" name="Picture 9" descr="b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11" name="Picture 10" descr="ca.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12" name="Picture 11" descr="ch.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13" name="Picture 12" descr="cz.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14" name="Picture 13" descr="de.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15" name="Picture 14" descr="dk.pn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16" name="Picture 15" descr="ee.png"/>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17" name="Picture 16" descr="es.png"/>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18" name="Picture 17" descr="fi.png"/>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19" name="Picture 18" descr="fr.png"/>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20" name="Picture 19" descr="gr.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21" name="Picture 20" descr="hu.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22" name="Picture 21" descr="ie.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23" name="Picture 22" descr="it.pn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24" name="Picture 23" descr="lu.png"/>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25" name="Picture 24" descr="nl.pn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26" name="Picture 25" descr="no.png"/>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27" name="Picture 26" descr="pl.png"/>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28" name="Picture 27" descr="pt.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29" name="Picture 28" descr="ro.png"/>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30" name="Picture 29" descr="se.png"/>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31" name="Picture 30" descr="uk.png"/>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32" name="Picture 31" descr="si.png"/>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pic>
        <p:nvPicPr>
          <p:cNvPr id="34" name="Picture 33"/>
          <p:cNvPicPr>
            <a:picLocks noChangeAspect="1"/>
          </p:cNvPicPr>
          <p:nvPr userDrawn="1"/>
        </p:nvPicPr>
        <p:blipFill rotWithShape="1">
          <a:blip r:embed="rId26" cstate="email">
            <a:extLst>
              <a:ext uri="{28A0092B-C50C-407E-A947-70E740481C1C}">
                <a14:useLocalDpi xmlns:a14="http://schemas.microsoft.com/office/drawing/2010/main"/>
              </a:ext>
            </a:extLst>
          </a:blip>
          <a:srcRect t="-1"/>
          <a:stretch/>
        </p:blipFill>
        <p:spPr>
          <a:xfrm>
            <a:off x="7787917" y="155435"/>
            <a:ext cx="1210456" cy="504000"/>
          </a:xfrm>
          <a:prstGeom prst="rect">
            <a:avLst/>
          </a:prstGeom>
        </p:spPr>
      </p:pic>
    </p:spTree>
    <p:extLst>
      <p:ext uri="{BB962C8B-B14F-4D97-AF65-F5344CB8AC3E}">
        <p14:creationId xmlns:p14="http://schemas.microsoft.com/office/powerpoint/2010/main" val="85735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Title, Content, graphic area on left">
    <p:spTree>
      <p:nvGrpSpPr>
        <p:cNvPr id="1" name=""/>
        <p:cNvGrpSpPr/>
        <p:nvPr/>
      </p:nvGrpSpPr>
      <p:grpSpPr>
        <a:xfrm>
          <a:off x="0" y="0"/>
          <a:ext cx="0" cy="0"/>
          <a:chOff x="0" y="0"/>
          <a:chExt cx="0" cy="0"/>
        </a:xfrm>
      </p:grpSpPr>
      <p:sp>
        <p:nvSpPr>
          <p:cNvPr id="32" name="Rectangle 31"/>
          <p:cNvSpPr/>
          <p:nvPr userDrawn="1"/>
        </p:nvSpPr>
        <p:spPr>
          <a:xfrm>
            <a:off x="0" y="4792747"/>
            <a:ext cx="9144000" cy="35075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rotWithShape="1">
          <a:blip r:embed="rId2" cstate="email">
            <a:extLst>
              <a:ext uri="{28A0092B-C50C-407E-A947-70E740481C1C}">
                <a14:useLocalDpi xmlns:a14="http://schemas.microsoft.com/office/drawing/2010/main"/>
              </a:ext>
            </a:extLst>
          </a:blip>
          <a:srcRect t="-1"/>
          <a:stretch/>
        </p:blipFill>
        <p:spPr>
          <a:xfrm>
            <a:off x="7787917" y="155435"/>
            <a:ext cx="1210456" cy="504000"/>
          </a:xfrm>
          <a:prstGeom prst="rect">
            <a:avLst/>
          </a:prstGeom>
        </p:spPr>
      </p:pic>
      <p:sp>
        <p:nvSpPr>
          <p:cNvPr id="5" name="Content Placeholder 4"/>
          <p:cNvSpPr>
            <a:spLocks noGrp="1"/>
          </p:cNvSpPr>
          <p:nvPr>
            <p:ph sz="quarter" idx="10"/>
          </p:nvPr>
        </p:nvSpPr>
        <p:spPr>
          <a:xfrm>
            <a:off x="2743200" y="990599"/>
            <a:ext cx="6096000" cy="3548064"/>
          </a:xfrm>
          <a:prstGeom prst="rect">
            <a:avLst/>
          </a:prstGeom>
        </p:spPr>
        <p:txBody>
          <a:bodyPr vert="horz" lIns="0" tIns="0" rIns="0" bIns="0"/>
          <a:lstStyle>
            <a:lvl1pPr marL="228600" indent="-228600">
              <a:spcBef>
                <a:spcPts val="1200"/>
              </a:spcBef>
              <a:buClr>
                <a:schemeClr val="tx2"/>
              </a:buClr>
              <a:defRPr sz="2400">
                <a:solidFill>
                  <a:srgbClr val="717074"/>
                </a:solidFill>
                <a:latin typeface="+mn-lt"/>
              </a:defRPr>
            </a:lvl1pPr>
            <a:lvl2pPr>
              <a:spcBef>
                <a:spcPts val="300"/>
              </a:spcBef>
              <a:buClr>
                <a:schemeClr val="tx2"/>
              </a:buClr>
              <a:defRPr sz="2000">
                <a:solidFill>
                  <a:srgbClr val="717074"/>
                </a:solidFill>
                <a:latin typeface="+mn-lt"/>
              </a:defRPr>
            </a:lvl2pPr>
            <a:lvl3pPr marL="1084263" indent="-169863">
              <a:spcBef>
                <a:spcPts val="300"/>
              </a:spcBef>
              <a:buClr>
                <a:schemeClr val="tx2"/>
              </a:buClr>
              <a:defRPr sz="1600">
                <a:solidFill>
                  <a:srgbClr val="717074"/>
                </a:solidFill>
                <a:latin typeface="+mn-lt"/>
              </a:defRPr>
            </a:lvl3pPr>
            <a:lvl4pPr marL="1430338" indent="-168275">
              <a:spcBef>
                <a:spcPts val="300"/>
              </a:spcBef>
              <a:buClr>
                <a:schemeClr val="tx2"/>
              </a:buClr>
              <a:defRPr sz="1200">
                <a:solidFill>
                  <a:srgbClr val="717074"/>
                </a:solidFill>
                <a:latin typeface="+mn-lt"/>
              </a:defRPr>
            </a:lvl4pPr>
            <a:lvl5pPr marL="1770063" indent="-169863">
              <a:spcBef>
                <a:spcPts val="300"/>
              </a:spcBef>
              <a:buClr>
                <a:schemeClr val="tx2"/>
              </a:buClr>
              <a:buFont typeface="Arial"/>
              <a:buChar char="•"/>
              <a:defRPr sz="1100">
                <a:solidFill>
                  <a:srgbClr val="717074"/>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2"/>
          <p:cNvSpPr>
            <a:spLocks noGrp="1"/>
          </p:cNvSpPr>
          <p:nvPr>
            <p:ph type="pic" idx="11"/>
          </p:nvPr>
        </p:nvSpPr>
        <p:spPr>
          <a:xfrm>
            <a:off x="381000" y="990600"/>
            <a:ext cx="2133600" cy="3548064"/>
          </a:xfrm>
          <a:prstGeom prst="rect">
            <a:avLst/>
          </a:prstGeom>
        </p:spPr>
        <p:txBody>
          <a:bodyPr/>
          <a:lstStyle>
            <a:lvl1pPr marL="0" indent="0">
              <a:buNone/>
              <a:defRPr sz="1800">
                <a:solidFill>
                  <a:schemeClr val="bg2"/>
                </a:solidFill>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6"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a:t>CLICK TO EDIT MASTER TITLE STYLE</a:t>
            </a:r>
          </a:p>
        </p:txBody>
      </p:sp>
      <p:grpSp>
        <p:nvGrpSpPr>
          <p:cNvPr id="7" name="Group 6"/>
          <p:cNvGrpSpPr/>
          <p:nvPr userDrawn="1"/>
        </p:nvGrpSpPr>
        <p:grpSpPr>
          <a:xfrm>
            <a:off x="172269" y="4908007"/>
            <a:ext cx="6826666" cy="111519"/>
            <a:chOff x="172269" y="6621494"/>
            <a:chExt cx="6826666" cy="111519"/>
          </a:xfrm>
        </p:grpSpPr>
        <p:pic>
          <p:nvPicPr>
            <p:cNvPr id="8" name="Picture 7" descr="a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9" name="Picture 8" descr="b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10" name="Picture 9" descr="ca.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11" name="Picture 10" descr="ch.png"/>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12" name="Picture 11" descr="cz.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13" name="Picture 12" descr="de.pn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14" name="Picture 13" descr="dk.png"/>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15" name="Picture 14" descr="ee.png"/>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16" name="Picture 15" descr="es.png"/>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17" name="Picture 16" descr="fi.png"/>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18" name="Picture 17" descr="fr.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19" name="Picture 18" descr="gr.png"/>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20" name="Picture 19" descr="hu.png"/>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21" name="Picture 20" descr="ie.pn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22" name="Picture 21" descr="it.png"/>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23" name="Picture 22" descr="lu.pn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24" name="Picture 23" descr="nl.png"/>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25" name="Picture 24" descr="no.png"/>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26" name="Picture 25" descr="pl.png"/>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27" name="Picture 26" descr="pt.png"/>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28" name="Picture 27" descr="ro.png"/>
            <p:cNvPicPr>
              <a:picLocks noChangeAspect="1"/>
            </p:cNvPicPr>
            <p:nvPr userDrawn="1"/>
          </p:nvPicPr>
          <p:blipFill>
            <a:blip r:embed="rId23" cstate="email">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29" name="Picture 28" descr="se.png"/>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30" name="Picture 29" descr="uk.png"/>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31" name="Picture 30" descr="si.png"/>
            <p:cNvPicPr>
              <a:picLocks noChangeAspect="1"/>
            </p:cNvPicPr>
            <p:nvPr userDrawn="1"/>
          </p:nvPicPr>
          <p:blipFill>
            <a:blip r:embed="rId26" cstate="email">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77174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xmlns="" id="{1E322FAA-F35D-4509-93FD-39F0DE9DC950}"/>
              </a:ext>
            </a:extLst>
          </p:cNvPr>
          <p:cNvSpPr>
            <a:spLocks noGrp="1"/>
          </p:cNvSpPr>
          <p:nvPr>
            <p:ph type="pic" sz="quarter" idx="12"/>
          </p:nvPr>
        </p:nvSpPr>
        <p:spPr>
          <a:xfrm>
            <a:off x="4498588" y="1561461"/>
            <a:ext cx="1550331" cy="1555750"/>
          </a:xfrm>
          <a:prstGeom prst="rect">
            <a:avLst/>
          </a:prstGeom>
          <a:solidFill>
            <a:schemeClr val="bg1">
              <a:lumMod val="95000"/>
              <a:alpha val="50000"/>
            </a:schemeClr>
          </a:solidFill>
        </p:spPr>
        <p:txBody>
          <a:bodyPr lIns="42898" tIns="21449" rIns="42898" bIns="21449"/>
          <a:lstStyle>
            <a:lvl1pPr marL="0" indent="0" algn="ctr">
              <a:buNone/>
              <a:defRPr sz="1300">
                <a:solidFill>
                  <a:schemeClr val="tx1">
                    <a:lumMod val="50000"/>
                    <a:lumOff val="50000"/>
                  </a:schemeClr>
                </a:solidFill>
              </a:defRPr>
            </a:lvl1pPr>
          </a:lstStyle>
          <a:p>
            <a:endParaRPr lang="id-ID"/>
          </a:p>
        </p:txBody>
      </p:sp>
      <p:sp>
        <p:nvSpPr>
          <p:cNvPr id="9" name="Picture Placeholder 3">
            <a:extLst>
              <a:ext uri="{FF2B5EF4-FFF2-40B4-BE49-F238E27FC236}">
                <a16:creationId xmlns:a16="http://schemas.microsoft.com/office/drawing/2014/main" xmlns="" id="{ED159C0F-1C55-4356-A45E-C6CAB3CD2ED0}"/>
              </a:ext>
            </a:extLst>
          </p:cNvPr>
          <p:cNvSpPr>
            <a:spLocks noGrp="1"/>
          </p:cNvSpPr>
          <p:nvPr>
            <p:ph type="pic" sz="quarter" idx="13"/>
          </p:nvPr>
        </p:nvSpPr>
        <p:spPr>
          <a:xfrm>
            <a:off x="4498588" y="3116263"/>
            <a:ext cx="1550331" cy="1555750"/>
          </a:xfrm>
          <a:prstGeom prst="rect">
            <a:avLst/>
          </a:prstGeom>
          <a:solidFill>
            <a:schemeClr val="bg1">
              <a:lumMod val="95000"/>
              <a:alpha val="50000"/>
            </a:schemeClr>
          </a:solidFill>
        </p:spPr>
        <p:txBody>
          <a:bodyPr lIns="42898" tIns="21449" rIns="42898" bIns="21449"/>
          <a:lstStyle>
            <a:lvl1pPr marL="0" indent="0" algn="ctr">
              <a:buNone/>
              <a:defRPr sz="1300">
                <a:solidFill>
                  <a:schemeClr val="tx1">
                    <a:lumMod val="50000"/>
                    <a:lumOff val="50000"/>
                  </a:schemeClr>
                </a:solidFill>
              </a:defRPr>
            </a:lvl1pPr>
          </a:lstStyle>
          <a:p>
            <a:endParaRPr lang="id-ID"/>
          </a:p>
        </p:txBody>
      </p:sp>
      <p:sp>
        <p:nvSpPr>
          <p:cNvPr id="10" name="Picture Placeholder 3">
            <a:extLst>
              <a:ext uri="{FF2B5EF4-FFF2-40B4-BE49-F238E27FC236}">
                <a16:creationId xmlns:a16="http://schemas.microsoft.com/office/drawing/2014/main" xmlns="" id="{A76EABA8-75DD-4F4A-97B5-09EF94DAFA91}"/>
              </a:ext>
            </a:extLst>
          </p:cNvPr>
          <p:cNvSpPr>
            <a:spLocks noGrp="1"/>
          </p:cNvSpPr>
          <p:nvPr>
            <p:ph type="pic" sz="quarter" idx="14"/>
          </p:nvPr>
        </p:nvSpPr>
        <p:spPr>
          <a:xfrm>
            <a:off x="6043337" y="1561461"/>
            <a:ext cx="1550331" cy="1555750"/>
          </a:xfrm>
          <a:prstGeom prst="rect">
            <a:avLst/>
          </a:prstGeom>
          <a:solidFill>
            <a:schemeClr val="bg1">
              <a:lumMod val="95000"/>
              <a:alpha val="50000"/>
            </a:schemeClr>
          </a:solidFill>
        </p:spPr>
        <p:txBody>
          <a:bodyPr lIns="42898" tIns="21449" rIns="42898" bIns="21449"/>
          <a:lstStyle>
            <a:lvl1pPr marL="0" indent="0" algn="ctr">
              <a:buNone/>
              <a:defRPr sz="1300">
                <a:solidFill>
                  <a:schemeClr val="tx1">
                    <a:lumMod val="50000"/>
                    <a:lumOff val="50000"/>
                  </a:schemeClr>
                </a:solidFill>
              </a:defRPr>
            </a:lvl1pPr>
          </a:lstStyle>
          <a:p>
            <a:endParaRPr lang="id-ID"/>
          </a:p>
        </p:txBody>
      </p:sp>
      <p:sp>
        <p:nvSpPr>
          <p:cNvPr id="11" name="Picture Placeholder 3">
            <a:extLst>
              <a:ext uri="{FF2B5EF4-FFF2-40B4-BE49-F238E27FC236}">
                <a16:creationId xmlns:a16="http://schemas.microsoft.com/office/drawing/2014/main" xmlns="" id="{97EA7777-AEA3-4D99-86CD-49651612A33C}"/>
              </a:ext>
            </a:extLst>
          </p:cNvPr>
          <p:cNvSpPr>
            <a:spLocks noGrp="1"/>
          </p:cNvSpPr>
          <p:nvPr>
            <p:ph type="pic" sz="quarter" idx="15"/>
          </p:nvPr>
        </p:nvSpPr>
        <p:spPr>
          <a:xfrm>
            <a:off x="6043337" y="3116263"/>
            <a:ext cx="1550331" cy="1555750"/>
          </a:xfrm>
          <a:prstGeom prst="rect">
            <a:avLst/>
          </a:prstGeom>
          <a:solidFill>
            <a:schemeClr val="bg1">
              <a:lumMod val="95000"/>
              <a:alpha val="50000"/>
            </a:schemeClr>
          </a:solidFill>
        </p:spPr>
        <p:txBody>
          <a:bodyPr lIns="42898" tIns="21449" rIns="42898" bIns="21449"/>
          <a:lstStyle>
            <a:lvl1pPr marL="0" indent="0" algn="ctr">
              <a:buNone/>
              <a:defRPr sz="1300">
                <a:solidFill>
                  <a:schemeClr val="tx1">
                    <a:lumMod val="50000"/>
                    <a:lumOff val="50000"/>
                  </a:schemeClr>
                </a:solidFill>
              </a:defRPr>
            </a:lvl1pPr>
          </a:lstStyle>
          <a:p>
            <a:endParaRPr lang="id-ID"/>
          </a:p>
        </p:txBody>
      </p:sp>
      <p:sp>
        <p:nvSpPr>
          <p:cNvPr id="12" name="Picture Placeholder 3">
            <a:extLst>
              <a:ext uri="{FF2B5EF4-FFF2-40B4-BE49-F238E27FC236}">
                <a16:creationId xmlns:a16="http://schemas.microsoft.com/office/drawing/2014/main" xmlns="" id="{9459063B-200B-4110-9E15-56F612EDAA64}"/>
              </a:ext>
            </a:extLst>
          </p:cNvPr>
          <p:cNvSpPr>
            <a:spLocks noGrp="1"/>
          </p:cNvSpPr>
          <p:nvPr>
            <p:ph type="pic" sz="quarter" idx="16"/>
          </p:nvPr>
        </p:nvSpPr>
        <p:spPr>
          <a:xfrm>
            <a:off x="7593669" y="1561461"/>
            <a:ext cx="1550331" cy="1555750"/>
          </a:xfrm>
          <a:prstGeom prst="rect">
            <a:avLst/>
          </a:prstGeom>
          <a:solidFill>
            <a:schemeClr val="bg1">
              <a:lumMod val="95000"/>
              <a:alpha val="50000"/>
            </a:schemeClr>
          </a:solidFill>
        </p:spPr>
        <p:txBody>
          <a:bodyPr lIns="42898" tIns="21449" rIns="42898" bIns="21449"/>
          <a:lstStyle>
            <a:lvl1pPr marL="0" indent="0" algn="ctr">
              <a:buNone/>
              <a:defRPr sz="1300">
                <a:solidFill>
                  <a:schemeClr val="tx1">
                    <a:lumMod val="50000"/>
                    <a:lumOff val="50000"/>
                  </a:schemeClr>
                </a:solidFill>
              </a:defRPr>
            </a:lvl1pPr>
          </a:lstStyle>
          <a:p>
            <a:endParaRPr lang="id-ID"/>
          </a:p>
        </p:txBody>
      </p:sp>
      <p:sp>
        <p:nvSpPr>
          <p:cNvPr id="13" name="Picture Placeholder 3">
            <a:extLst>
              <a:ext uri="{FF2B5EF4-FFF2-40B4-BE49-F238E27FC236}">
                <a16:creationId xmlns:a16="http://schemas.microsoft.com/office/drawing/2014/main" xmlns="" id="{1E0F9939-225E-497B-8920-199FAA931F3A}"/>
              </a:ext>
            </a:extLst>
          </p:cNvPr>
          <p:cNvSpPr>
            <a:spLocks noGrp="1"/>
          </p:cNvSpPr>
          <p:nvPr>
            <p:ph type="pic" sz="quarter" idx="17"/>
          </p:nvPr>
        </p:nvSpPr>
        <p:spPr>
          <a:xfrm>
            <a:off x="7593669" y="3116263"/>
            <a:ext cx="1550331" cy="1555750"/>
          </a:xfrm>
          <a:prstGeom prst="rect">
            <a:avLst/>
          </a:prstGeom>
          <a:solidFill>
            <a:schemeClr val="bg1">
              <a:lumMod val="95000"/>
              <a:alpha val="50000"/>
            </a:schemeClr>
          </a:solidFill>
        </p:spPr>
        <p:txBody>
          <a:bodyPr lIns="42898" tIns="21449" rIns="42898" bIns="21449"/>
          <a:lstStyle>
            <a:lvl1pPr marL="0" indent="0" algn="ctr">
              <a:buNone/>
              <a:defRPr sz="13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241064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11880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707886"/>
          </a:xfrm>
        </p:spPr>
        <p:txBody>
          <a:bodyPr anchor="t"/>
          <a:lstStyle>
            <a:lvl1pPr algn="l">
              <a:defRPr sz="4000" b="0" cap="all">
                <a:solidFill>
                  <a:srgbClr val="0098DB"/>
                </a:solidFill>
                <a:latin typeface="Calibri" panose="020F0502020204030204" pitchFamily="34" charset="0"/>
              </a:defRPr>
            </a:lvl1pPr>
          </a:lstStyle>
          <a:p>
            <a:r>
              <a:rPr lang="en-US" noProof="0" dirty="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319503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9867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lvl1pPr>
              <a:defRPr>
                <a:latin typeface="Calibri" panose="020F0502020204030204" pitchFamily="34" charset="0"/>
              </a:defRPr>
            </a:lvl1pPr>
          </a:lstStyle>
          <a:p>
            <a:r>
              <a:rPr lang="en-US" noProof="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noProof="0"/>
              <a:t>Click to edit Master title style</a:t>
            </a:r>
            <a:endParaRPr lang="en-GB" noProof="0"/>
          </a:p>
        </p:txBody>
      </p:sp>
    </p:spTree>
    <p:extLst>
      <p:ext uri="{BB962C8B-B14F-4D97-AF65-F5344CB8AC3E}">
        <p14:creationId xmlns:p14="http://schemas.microsoft.com/office/powerpoint/2010/main" val="3391654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lvl1pPr>
              <a:defRPr>
                <a:latin typeface="Calibri" panose="020F0502020204030204" pitchFamily="34" charset="0"/>
              </a:defRPr>
            </a:lvl1pPr>
          </a:lstStyle>
          <a:p>
            <a:r>
              <a:rPr lang="en-US" noProof="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atin typeface="Calibri" panose="020F0502020204030204" pitchFamily="34" charset="0"/>
              </a:defRPr>
            </a:lvl1pPr>
          </a:lstStyle>
          <a:p>
            <a:r>
              <a:rPr lang="en-US" noProof="0" dirty="0"/>
              <a:t>Click to edit Master title style</a:t>
            </a:r>
            <a:endParaRPr lang="en-GB" noProof="0" dirty="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image" Target="../media/image7.png"/><Relationship Id="rId21" Type="http://schemas.openxmlformats.org/officeDocument/2006/relationships/image" Target="../media/image8.png"/><Relationship Id="rId22" Type="http://schemas.openxmlformats.org/officeDocument/2006/relationships/image" Target="../media/image9.png"/><Relationship Id="rId23" Type="http://schemas.openxmlformats.org/officeDocument/2006/relationships/image" Target="../media/image10.png"/><Relationship Id="rId24" Type="http://schemas.openxmlformats.org/officeDocument/2006/relationships/image" Target="../media/image11.png"/><Relationship Id="rId25" Type="http://schemas.openxmlformats.org/officeDocument/2006/relationships/image" Target="../media/image12.png"/><Relationship Id="rId26" Type="http://schemas.openxmlformats.org/officeDocument/2006/relationships/image" Target="../media/image13.png"/><Relationship Id="rId27" Type="http://schemas.openxmlformats.org/officeDocument/2006/relationships/image" Target="../media/image14.png"/><Relationship Id="rId28" Type="http://schemas.openxmlformats.org/officeDocument/2006/relationships/image" Target="../media/image15.png"/><Relationship Id="rId29"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image" Target="../media/image17.png"/><Relationship Id="rId31" Type="http://schemas.openxmlformats.org/officeDocument/2006/relationships/image" Target="../media/image18.png"/><Relationship Id="rId32" Type="http://schemas.openxmlformats.org/officeDocument/2006/relationships/image" Target="../media/image19.png"/><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image" Target="../media/image20.png"/><Relationship Id="rId34" Type="http://schemas.openxmlformats.org/officeDocument/2006/relationships/image" Target="../media/image21.png"/><Relationship Id="rId35" Type="http://schemas.openxmlformats.org/officeDocument/2006/relationships/image" Target="../media/image22.png"/><Relationship Id="rId36" Type="http://schemas.openxmlformats.org/officeDocument/2006/relationships/image" Target="../media/image23.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png"/><Relationship Id="rId18" Type="http://schemas.openxmlformats.org/officeDocument/2006/relationships/image" Target="../media/image5.png"/><Relationship Id="rId19" Type="http://schemas.openxmlformats.org/officeDocument/2006/relationships/image" Target="../media/image6.png"/><Relationship Id="rId37" Type="http://schemas.openxmlformats.org/officeDocument/2006/relationships/image" Target="../media/image24.png"/><Relationship Id="rId38" Type="http://schemas.openxmlformats.org/officeDocument/2006/relationships/image" Target="../media/image25.png"/><Relationship Id="rId39" Type="http://schemas.openxmlformats.org/officeDocument/2006/relationships/image" Target="../media/image2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 xmlns:a16="http://schemas.microsoft.com/office/drawing/2014/main" id="{00511289-8A2A-B44A-85D3-83ED3915989E}"/>
              </a:ext>
            </a:extLst>
          </p:cNvPr>
          <p:cNvSpPr/>
          <p:nvPr userDrawn="1"/>
        </p:nvSpPr>
        <p:spPr>
          <a:xfrm>
            <a:off x="0" y="0"/>
            <a:ext cx="9142784" cy="5143500"/>
          </a:xfrm>
          <a:prstGeom prst="rect">
            <a:avLst/>
          </a:prstGeom>
          <a:gradFill flip="none" rotWithShape="1">
            <a:gsLst>
              <a:gs pos="50000">
                <a:srgbClr val="004890"/>
              </a:gs>
              <a:gs pos="0">
                <a:srgbClr val="0070C0"/>
              </a:gs>
              <a:gs pos="100000">
                <a:srgbClr val="002060"/>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a:cs typeface="Arial"/>
            </a:endParaRPr>
          </a:p>
        </p:txBody>
      </p:sp>
      <p:grpSp>
        <p:nvGrpSpPr>
          <p:cNvPr id="35" name="Group 34"/>
          <p:cNvGrpSpPr/>
          <p:nvPr userDrawn="1"/>
        </p:nvGrpSpPr>
        <p:grpSpPr>
          <a:xfrm>
            <a:off x="172269" y="4908007"/>
            <a:ext cx="6826666" cy="111519"/>
            <a:chOff x="172269" y="6621494"/>
            <a:chExt cx="6826666" cy="111519"/>
          </a:xfrm>
        </p:grpSpPr>
        <p:pic>
          <p:nvPicPr>
            <p:cNvPr id="36" name="Picture 35"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7" name="Picture 36"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8" name="Picture 37"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39" name="Picture 38"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0" name="Picture 59"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2" name="Picture 61"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3" name="Picture 62"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4" name="Picture 63"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65" name="Picture 64"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66" name="Picture 65"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67" name="Picture 66"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68" name="Picture 67"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69" name="Picture 68"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0" name="Picture 69"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1" name="Picture 70"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2" name="Picture 71"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3" name="Picture 72"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4" name="Picture 73"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75" name="Picture 74"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76" name="Picture 75"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77" name="Picture 76"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78" name="Picture 77"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5" name="Picture 84"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6" name="Picture 85" descr="si.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87" name="Picture 86">
            <a:extLst>
              <a:ext uri="{FF2B5EF4-FFF2-40B4-BE49-F238E27FC236}">
                <a16:creationId xmlns="" xmlns:a16="http://schemas.microsoft.com/office/drawing/2014/main" id="{E66D7A74-3852-D448-9C94-1031CFD8C447}"/>
              </a:ext>
            </a:extLst>
          </p:cNvPr>
          <p:cNvPicPr>
            <a:picLocks noChangeAspect="1"/>
          </p:cNvPicPr>
          <p:nvPr userDrawn="1"/>
        </p:nvPicPr>
        <p:blipFill rotWithShape="1">
          <a:blip r:embed="rId38">
            <a:lum bright="70000" contrast="-70000"/>
            <a:extLst>
              <a:ext uri="{28A0092B-C50C-407E-A947-70E740481C1C}">
                <a14:useLocalDpi xmlns:a14="http://schemas.microsoft.com/office/drawing/2010/main"/>
              </a:ext>
            </a:extLst>
          </a:blip>
          <a:srcRect/>
          <a:stretch/>
        </p:blipFill>
        <p:spPr>
          <a:xfrm>
            <a:off x="8026399" y="91439"/>
            <a:ext cx="1057285" cy="416561"/>
          </a:xfrm>
          <a:prstGeom prst="rect">
            <a:avLst/>
          </a:prstGeom>
        </p:spPr>
      </p:pic>
      <p:pic>
        <p:nvPicPr>
          <p:cNvPr id="55331" name="Picture 35" descr="PPT_Header02" hidden="1"/>
          <p:cNvPicPr>
            <a:picLocks noChangeAspect="1" noChangeArrowheads="1"/>
          </p:cNvPicPr>
          <p:nvPr/>
        </p:nvPicPr>
        <p:blipFill>
          <a:blip r:embed="rId39" cstate="email">
            <a:extLst>
              <a:ext uri="{28A0092B-C50C-407E-A947-70E740481C1C}">
                <a14:useLocalDpi xmlns:a14="http://schemas.microsoft.com/office/drawing/2010/main"/>
              </a:ext>
            </a:extLst>
          </a:blip>
          <a:srcRect/>
          <a:stretch>
            <a:fillRect/>
          </a:stretch>
        </p:blipFill>
        <p:spPr bwMode="auto">
          <a:xfrm>
            <a:off x="0" y="1"/>
            <a:ext cx="9144000" cy="903685"/>
          </a:xfrm>
          <a:prstGeom prst="rect">
            <a:avLst/>
          </a:prstGeom>
          <a:noFill/>
          <a:extLst>
            <a:ext uri="{909E8E84-426E-40dd-AFC4-6F175D3DCCD1}">
              <a14:hiddenFill xmlns:a14="http://schemas.microsoft.com/office/drawing/2010/main">
                <a:solidFill>
                  <a:srgbClr val="FFFFFF"/>
                </a:solidFill>
              </a14:hiddenFill>
            </a:ext>
          </a:extLst>
        </p:spPr>
      </p:pic>
      <p:sp>
        <p:nvSpPr>
          <p:cNvPr id="55299" name="Rectangle 2"/>
          <p:cNvSpPr>
            <a:spLocks noGrp="1" noChangeArrowheads="1"/>
          </p:cNvSpPr>
          <p:nvPr>
            <p:ph type="body" idx="1"/>
          </p:nvPr>
        </p:nvSpPr>
        <p:spPr bwMode="auto">
          <a:xfrm>
            <a:off x="171653" y="728713"/>
            <a:ext cx="8746316" cy="382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5301"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r>
              <a:rPr lang="en-US" dirty="0"/>
              <a:t>Click to edit Master title style</a:t>
            </a:r>
            <a:endParaRPr lang="en-GB" dirty="0"/>
          </a:p>
        </p:txBody>
      </p:sp>
      <p:sp>
        <p:nvSpPr>
          <p:cNvPr id="79" name="Text Box 38"/>
          <p:cNvSpPr txBox="1">
            <a:spLocks noChangeArrowheads="1"/>
          </p:cNvSpPr>
          <p:nvPr userDrawn="1"/>
        </p:nvSpPr>
        <p:spPr bwMode="auto">
          <a:xfrm>
            <a:off x="166064" y="4575170"/>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800" noProof="0" dirty="0">
                <a:solidFill>
                  <a:schemeClr val="bg1"/>
                </a:solidFill>
              </a:rPr>
              <a:t>ESA UNCLASSIFIED - For Official Use</a:t>
            </a:r>
            <a:endParaRPr lang="en-GB" sz="800" noProof="0" dirty="0">
              <a:solidFill>
                <a:schemeClr val="bg1"/>
              </a:solidFill>
            </a:endParaRPr>
          </a:p>
        </p:txBody>
      </p:sp>
      <p:sp>
        <p:nvSpPr>
          <p:cNvPr id="91" name="TextBox 90"/>
          <p:cNvSpPr txBox="1"/>
          <p:nvPr userDrawn="1"/>
        </p:nvSpPr>
        <p:spPr>
          <a:xfrm>
            <a:off x="7450301" y="4846564"/>
            <a:ext cx="1633383" cy="192409"/>
          </a:xfrm>
          <a:prstGeom prst="rect">
            <a:avLst/>
          </a:prstGeom>
          <a:noFill/>
        </p:spPr>
        <p:txBody>
          <a:bodyPr wrap="square" lIns="68580" tIns="34290" rIns="68580" bIns="34290" rtlCol="0">
            <a:spAutoFit/>
          </a:bodyPr>
          <a:lstStyle/>
          <a:p>
            <a:pPr algn="r"/>
            <a:r>
              <a:rPr lang="en-GB" sz="800" b="1" dirty="0">
                <a:solidFill>
                  <a:schemeClr val="bg1"/>
                </a:solidFill>
                <a:effectLst>
                  <a:outerShdw blurRad="38100" dist="38100" dir="2700000" algn="tl">
                    <a:srgbClr val="000000">
                      <a:alpha val="43137"/>
                    </a:srgbClr>
                  </a:outerShdw>
                </a:effectLst>
                <a:latin typeface="NotesEsa" panose="02000506030000020004" pitchFamily="50" charset="0"/>
                <a:cs typeface="Arial" panose="020B0604020202020204" pitchFamily="34" charset="0"/>
              </a:rPr>
              <a:t>European Space Agency</a:t>
            </a:r>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41" r:id="rId11"/>
    <p:sldLayoutId id="2147483942" r:id="rId12"/>
  </p:sldLayoutIdLst>
  <p:hf sldNum="0" hdr="0" dt="0"/>
  <p:txStyles>
    <p:title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chemeClr val="accent1"/>
        </a:buClr>
        <a:buFont typeface="Verdana" pitchFamily="34" charset="0"/>
        <a:buNone/>
        <a:defRPr sz="1600">
          <a:solidFill>
            <a:schemeClr val="bg2"/>
          </a:solidFill>
          <a:latin typeface="Verdana"/>
          <a:ea typeface="+mn-ea"/>
          <a:cs typeface="Verdana"/>
        </a:defRPr>
      </a:lvl1pPr>
      <a:lvl2pPr marL="808038"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2pPr>
      <a:lvl3pPr marL="1406525"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3pPr>
      <a:lvl4pPr marL="2005013"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4pPr>
      <a:lvl5pPr marL="2603500" indent="0" algn="l" rtl="0" eaLnBrk="1" fontAlgn="base" hangingPunct="1">
        <a:lnSpc>
          <a:spcPct val="119000"/>
        </a:lnSpc>
        <a:spcBef>
          <a:spcPct val="20000"/>
        </a:spcBef>
        <a:spcAft>
          <a:spcPct val="0"/>
        </a:spcAft>
        <a:buClr>
          <a:schemeClr val="accent1"/>
        </a:buClr>
        <a:buFont typeface="+mj-lt"/>
        <a:buNone/>
        <a:defRPr sz="1600">
          <a:solidFill>
            <a:schemeClr val="bg2"/>
          </a:solidFill>
          <a:latin typeface="Verdan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4.png"/></Relationships>
</file>

<file path=ppt/slides/_rels/slide10.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19.jpeg"/><Relationship Id="rId4" Type="http://schemas.openxmlformats.org/officeDocument/2006/relationships/image" Target="../media/image120.emf"/><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1.png"/><Relationship Id="rId3" Type="http://schemas.openxmlformats.org/officeDocument/2006/relationships/image" Target="../media/image122.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123.png"/><Relationship Id="rId5" Type="http://schemas.openxmlformats.org/officeDocument/2006/relationships/image" Target="../media/image124.jpe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jpeg"/><Relationship Id="rId9"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image" Target="../media/image54.png"/><Relationship Id="rId13" Type="http://schemas.openxmlformats.org/officeDocument/2006/relationships/image" Target="../media/image69.png"/><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jpe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s>
</file>

<file path=ppt/slides/_rels/slide4.xml.rels><?xml version="1.0" encoding="UTF-8" standalone="yes"?>
<Relationships xmlns="http://schemas.openxmlformats.org/package/2006/relationships"><Relationship Id="rId20" Type="http://schemas.openxmlformats.org/officeDocument/2006/relationships/image" Target="../media/image85.png"/><Relationship Id="rId21" Type="http://schemas.openxmlformats.org/officeDocument/2006/relationships/image" Target="../media/image86.png"/><Relationship Id="rId22" Type="http://schemas.openxmlformats.org/officeDocument/2006/relationships/image" Target="../media/image87.png"/><Relationship Id="rId23" Type="http://schemas.openxmlformats.org/officeDocument/2006/relationships/image" Target="../media/image88.png"/><Relationship Id="rId24" Type="http://schemas.openxmlformats.org/officeDocument/2006/relationships/image" Target="../media/image89.png"/><Relationship Id="rId25" Type="http://schemas.openxmlformats.org/officeDocument/2006/relationships/image" Target="../media/image90.jpeg"/><Relationship Id="rId26" Type="http://schemas.openxmlformats.org/officeDocument/2006/relationships/image" Target="../media/image91.png"/><Relationship Id="rId27" Type="http://schemas.openxmlformats.org/officeDocument/2006/relationships/image" Target="../media/image92.png"/><Relationship Id="rId28" Type="http://schemas.openxmlformats.org/officeDocument/2006/relationships/image" Target="../media/image93.png"/><Relationship Id="rId29" Type="http://schemas.openxmlformats.org/officeDocument/2006/relationships/image" Target="../media/image94.png"/><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4.xml"/><Relationship Id="rId4" Type="http://schemas.openxmlformats.org/officeDocument/2006/relationships/image" Target="../media/image71.png"/><Relationship Id="rId5" Type="http://schemas.openxmlformats.org/officeDocument/2006/relationships/package" Target="../embeddings/Microsoft_Word_Document1.docx"/><Relationship Id="rId30" Type="http://schemas.openxmlformats.org/officeDocument/2006/relationships/image" Target="../media/image95.png"/><Relationship Id="rId31" Type="http://schemas.openxmlformats.org/officeDocument/2006/relationships/image" Target="../media/image96.png"/><Relationship Id="rId32" Type="http://schemas.openxmlformats.org/officeDocument/2006/relationships/image" Target="../media/image97.png"/><Relationship Id="rId9" Type="http://schemas.openxmlformats.org/officeDocument/2006/relationships/image" Target="../media/image74.png"/><Relationship Id="rId6" Type="http://schemas.openxmlformats.org/officeDocument/2006/relationships/image" Target="../media/image70.png"/><Relationship Id="rId7" Type="http://schemas.openxmlformats.org/officeDocument/2006/relationships/image" Target="../media/image72.png"/><Relationship Id="rId8" Type="http://schemas.openxmlformats.org/officeDocument/2006/relationships/image" Target="../media/image73.jpeg"/><Relationship Id="rId33" Type="http://schemas.openxmlformats.org/officeDocument/2006/relationships/image" Target="../media/image98.png"/><Relationship Id="rId34" Type="http://schemas.openxmlformats.org/officeDocument/2006/relationships/image" Target="../media/image99.png"/><Relationship Id="rId35" Type="http://schemas.openxmlformats.org/officeDocument/2006/relationships/image" Target="../media/image100.png"/><Relationship Id="rId36" Type="http://schemas.openxmlformats.org/officeDocument/2006/relationships/image" Target="../media/image101.png"/><Relationship Id="rId10" Type="http://schemas.openxmlformats.org/officeDocument/2006/relationships/image" Target="../media/image75.png"/><Relationship Id="rId11" Type="http://schemas.openxmlformats.org/officeDocument/2006/relationships/image" Target="../media/image76.png"/><Relationship Id="rId12" Type="http://schemas.openxmlformats.org/officeDocument/2006/relationships/image" Target="../media/image77.png"/><Relationship Id="rId13" Type="http://schemas.openxmlformats.org/officeDocument/2006/relationships/image" Target="../media/image78.png"/><Relationship Id="rId14" Type="http://schemas.openxmlformats.org/officeDocument/2006/relationships/image" Target="../media/image79.png"/><Relationship Id="rId15" Type="http://schemas.openxmlformats.org/officeDocument/2006/relationships/image" Target="../media/image80.png"/><Relationship Id="rId16" Type="http://schemas.openxmlformats.org/officeDocument/2006/relationships/image" Target="../media/image81.png"/><Relationship Id="rId17" Type="http://schemas.openxmlformats.org/officeDocument/2006/relationships/image" Target="../media/image82.png"/><Relationship Id="rId18" Type="http://schemas.openxmlformats.org/officeDocument/2006/relationships/image" Target="../media/image83.jpeg"/><Relationship Id="rId19" Type="http://schemas.openxmlformats.org/officeDocument/2006/relationships/image" Target="../media/image84.jpeg"/><Relationship Id="rId37" Type="http://schemas.openxmlformats.org/officeDocument/2006/relationships/image" Target="../media/image102.png"/><Relationship Id="rId38" Type="http://schemas.openxmlformats.org/officeDocument/2006/relationships/image" Target="../media/image103.png"/><Relationship Id="rId39" Type="http://schemas.openxmlformats.org/officeDocument/2006/relationships/image" Target="../media/image104.png"/><Relationship Id="rId40" Type="http://schemas.openxmlformats.org/officeDocument/2006/relationships/image" Target="../media/image105.png"/><Relationship Id="rId41" Type="http://schemas.openxmlformats.org/officeDocument/2006/relationships/image" Target="../media/image106.png"/><Relationship Id="rId42" Type="http://schemas.openxmlformats.org/officeDocument/2006/relationships/image" Target="../media/image107.png"/><Relationship Id="rId43" Type="http://schemas.openxmlformats.org/officeDocument/2006/relationships/image" Target="../media/image108.png"/><Relationship Id="rId44"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109.jpeg"/><Relationship Id="rId4" Type="http://schemas.openxmlformats.org/officeDocument/2006/relationships/image" Target="../media/image110.jpeg"/><Relationship Id="rId5" Type="http://schemas.openxmlformats.org/officeDocument/2006/relationships/image" Target="../media/image54.png"/><Relationship Id="rId6" Type="http://schemas.openxmlformats.org/officeDocument/2006/relationships/image" Target="../media/image111.png"/><Relationship Id="rId7"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113.png"/></Relationships>
</file>

<file path=ppt/slides/_rels/slide9.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768513" y="975113"/>
            <a:ext cx="78238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2800" b="1" i="1" dirty="0" smtClean="0">
                <a:solidFill>
                  <a:srgbClr val="FFFFFF"/>
                </a:solidFill>
              </a:rPr>
              <a:t>Heritage Space Programme (LTDP+)</a:t>
            </a:r>
          </a:p>
        </p:txBody>
      </p:sp>
      <p:sp>
        <p:nvSpPr>
          <p:cNvPr id="5" name="Text Box 24"/>
          <p:cNvSpPr txBox="1">
            <a:spLocks noChangeArrowheads="1"/>
          </p:cNvSpPr>
          <p:nvPr/>
        </p:nvSpPr>
        <p:spPr bwMode="auto">
          <a:xfrm>
            <a:off x="985259" y="2862588"/>
            <a:ext cx="4570177" cy="646331"/>
          </a:xfrm>
          <a:prstGeom prst="rect">
            <a:avLst/>
          </a:prstGeom>
          <a:solidFill>
            <a:srgbClr val="007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pPr>
            <a:r>
              <a:rPr lang="en-GB" sz="1800" dirty="0">
                <a:solidFill>
                  <a:schemeClr val="bg1"/>
                </a:solidFill>
                <a:latin typeface="Verdana"/>
                <a:cs typeface="Verdana"/>
              </a:rPr>
              <a:t>Mirko Albani, </a:t>
            </a:r>
            <a:r>
              <a:rPr lang="en-GB" sz="1800" dirty="0" smtClean="0">
                <a:solidFill>
                  <a:schemeClr val="bg1"/>
                </a:solidFill>
                <a:latin typeface="Verdana"/>
                <a:cs typeface="Verdana"/>
              </a:rPr>
              <a:t>Heritage Space </a:t>
            </a:r>
            <a:r>
              <a:rPr lang="en-GB" sz="1800" dirty="0">
                <a:solidFill>
                  <a:schemeClr val="bg1"/>
                </a:solidFill>
                <a:latin typeface="Verdana"/>
                <a:cs typeface="Verdana"/>
              </a:rPr>
              <a:t>Programme Manager (EOP-GM)</a:t>
            </a:r>
          </a:p>
        </p:txBody>
      </p:sp>
      <p:pic>
        <p:nvPicPr>
          <p:cNvPr id="11" name="Picture 10"/>
          <p:cNvPicPr>
            <a:picLocks noChangeAspect="1"/>
          </p:cNvPicPr>
          <p:nvPr/>
        </p:nvPicPr>
        <p:blipFill>
          <a:blip r:embed="rId3"/>
          <a:stretch>
            <a:fillRect/>
          </a:stretch>
        </p:blipFill>
        <p:spPr>
          <a:xfrm>
            <a:off x="6301861" y="1928736"/>
            <a:ext cx="2457907" cy="2457907"/>
          </a:xfrm>
          <a:prstGeom prst="rect">
            <a:avLst/>
          </a:prstGeom>
        </p:spPr>
      </p:pic>
    </p:spTree>
    <p:extLst>
      <p:ext uri="{BB962C8B-B14F-4D97-AF65-F5344CB8AC3E}">
        <p14:creationId xmlns:p14="http://schemas.microsoft.com/office/powerpoint/2010/main" val="311536435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99366A-7914-4BF4-BA73-C89D4F7030F5}"/>
              </a:ext>
            </a:extLst>
          </p:cNvPr>
          <p:cNvSpPr>
            <a:spLocks noGrp="1"/>
          </p:cNvSpPr>
          <p:nvPr>
            <p:ph type="title"/>
          </p:nvPr>
        </p:nvSpPr>
        <p:spPr>
          <a:xfrm>
            <a:off x="790400" y="50799"/>
            <a:ext cx="5979617" cy="892552"/>
          </a:xfrm>
        </p:spPr>
        <p:txBody>
          <a:bodyPr/>
          <a:lstStyle/>
          <a:p>
            <a:r>
              <a:rPr lang="en-GB" sz="2400" b="1" dirty="0">
                <a:solidFill>
                  <a:srgbClr val="FFFF00"/>
                </a:solidFill>
                <a:latin typeface="Arial"/>
                <a:cs typeface="Arial"/>
              </a:rPr>
              <a:t>Fundamental Data </a:t>
            </a:r>
            <a:r>
              <a:rPr lang="en-GB" sz="2400" b="1" dirty="0" smtClean="0">
                <a:solidFill>
                  <a:srgbClr val="FFFF00"/>
                </a:solidFill>
                <a:latin typeface="Arial"/>
                <a:cs typeface="Arial"/>
              </a:rPr>
              <a:t>Records</a:t>
            </a:r>
            <a:r>
              <a:rPr lang="en-GB" sz="2400" b="1" dirty="0">
                <a:solidFill>
                  <a:srgbClr val="FFFF00"/>
                </a:solidFill>
                <a:latin typeface="Arial"/>
                <a:cs typeface="Arial"/>
              </a:rPr>
              <a:t> </a:t>
            </a:r>
            <a:r>
              <a:rPr lang="en-GB" sz="2400" b="1" dirty="0" smtClean="0">
                <a:solidFill>
                  <a:srgbClr val="FFFF00"/>
                </a:solidFill>
                <a:latin typeface="Arial"/>
                <a:cs typeface="Arial"/>
              </a:rPr>
              <a:t>(FDR)</a:t>
            </a:r>
            <a:br>
              <a:rPr lang="en-GB" sz="2400" b="1" dirty="0" smtClean="0">
                <a:solidFill>
                  <a:srgbClr val="FFFF00"/>
                </a:solidFill>
                <a:latin typeface="Arial"/>
                <a:cs typeface="Arial"/>
              </a:rPr>
            </a:br>
            <a:r>
              <a:rPr lang="en-GB" sz="1400" b="1" dirty="0" smtClean="0">
                <a:solidFill>
                  <a:srgbClr val="FFFF00"/>
                </a:solidFill>
                <a:latin typeface="Arial"/>
                <a:cs typeface="Arial"/>
                <a:sym typeface="Wingdings"/>
              </a:rPr>
              <a:t> </a:t>
            </a:r>
            <a:r>
              <a:rPr lang="en-GB" sz="1400" b="1" dirty="0">
                <a:solidFill>
                  <a:srgbClr val="FFFF00"/>
                </a:solidFill>
                <a:latin typeface="Arial"/>
                <a:cs typeface="Arial"/>
              </a:rPr>
              <a:t>A </a:t>
            </a:r>
            <a:r>
              <a:rPr lang="en-US" sz="1400" b="1" u="sng" dirty="0">
                <a:solidFill>
                  <a:srgbClr val="FFFF00"/>
                </a:solidFill>
                <a:latin typeface="Arial"/>
                <a:cs typeface="Arial"/>
              </a:rPr>
              <a:t>long-term data record of calibrated and QC sensor data</a:t>
            </a:r>
            <a:br>
              <a:rPr lang="en-US" sz="1400" b="1" u="sng" dirty="0">
                <a:solidFill>
                  <a:srgbClr val="FFFF00"/>
                </a:solidFill>
                <a:latin typeface="Arial"/>
                <a:cs typeface="Arial"/>
              </a:rPr>
            </a:br>
            <a:endParaRPr lang="it-IT" sz="1400" b="1" dirty="0">
              <a:solidFill>
                <a:srgbClr val="FFFF00"/>
              </a:solidFill>
              <a:latin typeface="Arial"/>
              <a:cs typeface="Aria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8187" y="550474"/>
            <a:ext cx="2695350" cy="2143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stretch>
            <a:fillRect/>
          </a:stretch>
        </p:blipFill>
        <p:spPr>
          <a:xfrm>
            <a:off x="5957734" y="2731641"/>
            <a:ext cx="3052415" cy="1539312"/>
          </a:xfrm>
          <a:prstGeom prst="rect">
            <a:avLst/>
          </a:prstGeom>
          <a:solidFill>
            <a:schemeClr val="bg1"/>
          </a:solidFill>
        </p:spPr>
      </p:pic>
      <p:sp>
        <p:nvSpPr>
          <p:cNvPr id="6" name="Rounded Rectangle 5"/>
          <p:cNvSpPr/>
          <p:nvPr/>
        </p:nvSpPr>
        <p:spPr>
          <a:xfrm>
            <a:off x="126439" y="789287"/>
            <a:ext cx="5701045" cy="10842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bg1"/>
                </a:solidFill>
                <a:latin typeface="Arial"/>
                <a:cs typeface="Arial"/>
              </a:rPr>
              <a:t>Two projects started in Q3 2019 with the goal to generate </a:t>
            </a:r>
            <a:r>
              <a:rPr lang="en-US" sz="1200" dirty="0">
                <a:solidFill>
                  <a:schemeClr val="bg1"/>
                </a:solidFill>
                <a:latin typeface="Arial"/>
                <a:cs typeface="Arial"/>
              </a:rPr>
              <a:t>homogeneous </a:t>
            </a:r>
            <a:r>
              <a:rPr lang="en-US" sz="1200" dirty="0" smtClean="0">
                <a:solidFill>
                  <a:schemeClr val="bg1"/>
                </a:solidFill>
                <a:latin typeface="Arial"/>
                <a:cs typeface="Arial"/>
              </a:rPr>
              <a:t>accurate stable products</a:t>
            </a:r>
            <a:r>
              <a:rPr lang="en-US" sz="1200" dirty="0">
                <a:solidFill>
                  <a:schemeClr val="bg1"/>
                </a:solidFill>
                <a:latin typeface="Arial"/>
                <a:cs typeface="Arial"/>
              </a:rPr>
              <a:t> </a:t>
            </a:r>
            <a:r>
              <a:rPr lang="en-US" sz="1200" dirty="0" smtClean="0">
                <a:solidFill>
                  <a:schemeClr val="bg1"/>
                </a:solidFill>
                <a:latin typeface="Arial"/>
                <a:cs typeface="Arial"/>
              </a:rPr>
              <a:t>(long time series):</a:t>
            </a:r>
            <a:endParaRPr lang="en-US" sz="1200" dirty="0">
              <a:solidFill>
                <a:schemeClr val="bg1"/>
              </a:solidFill>
              <a:latin typeface="Arial"/>
              <a:cs typeface="Arial"/>
            </a:endParaRPr>
          </a:p>
          <a:p>
            <a:pPr marL="171450" indent="-171450">
              <a:buFont typeface="Arial"/>
              <a:buChar char="•"/>
            </a:pPr>
            <a:r>
              <a:rPr lang="en-US" sz="1200" dirty="0">
                <a:solidFill>
                  <a:schemeClr val="bg1"/>
                </a:solidFill>
                <a:latin typeface="Arial"/>
                <a:cs typeface="Arial"/>
                <a:sym typeface="Wingdings" panose="05000000000000000000" pitchFamily="2" charset="2"/>
              </a:rPr>
              <a:t>B</a:t>
            </a:r>
            <a:r>
              <a:rPr lang="en-US" sz="1200" dirty="0" smtClean="0">
                <a:solidFill>
                  <a:schemeClr val="bg1"/>
                </a:solidFill>
                <a:latin typeface="Arial"/>
                <a:cs typeface="Arial"/>
                <a:sym typeface="Wingdings" panose="05000000000000000000" pitchFamily="2" charset="2"/>
              </a:rPr>
              <a:t>asis </a:t>
            </a:r>
            <a:r>
              <a:rPr lang="en-US" sz="1200" dirty="0">
                <a:solidFill>
                  <a:schemeClr val="bg1"/>
                </a:solidFill>
                <a:latin typeface="Arial"/>
                <a:cs typeface="Arial"/>
                <a:sym typeface="Wingdings" panose="05000000000000000000" pitchFamily="2" charset="2"/>
              </a:rPr>
              <a:t>for higher level products or </a:t>
            </a:r>
            <a:r>
              <a:rPr lang="en-US" sz="1200" dirty="0" smtClean="0">
                <a:solidFill>
                  <a:schemeClr val="bg1"/>
                </a:solidFill>
                <a:latin typeface="Arial"/>
                <a:cs typeface="Arial"/>
                <a:sym typeface="Wingdings" panose="05000000000000000000" pitchFamily="2" charset="2"/>
              </a:rPr>
              <a:t>parameters </a:t>
            </a:r>
            <a:r>
              <a:rPr lang="en-US" sz="1200" dirty="0">
                <a:solidFill>
                  <a:schemeClr val="bg1"/>
                </a:solidFill>
                <a:latin typeface="Arial"/>
                <a:cs typeface="Arial"/>
                <a:sym typeface="Wingdings" panose="05000000000000000000" pitchFamily="2" charset="2"/>
              </a:rPr>
              <a:t>(</a:t>
            </a:r>
            <a:r>
              <a:rPr lang="en-US" sz="1200" dirty="0" smtClean="0">
                <a:solidFill>
                  <a:schemeClr val="bg1"/>
                </a:solidFill>
                <a:latin typeface="Arial"/>
                <a:cs typeface="Arial"/>
                <a:sym typeface="Wingdings" panose="05000000000000000000" pitchFamily="2" charset="2"/>
              </a:rPr>
              <a:t>ECV).</a:t>
            </a:r>
            <a:endParaRPr lang="en-US" sz="1200" dirty="0">
              <a:solidFill>
                <a:schemeClr val="bg1"/>
              </a:solidFill>
              <a:latin typeface="Arial"/>
              <a:cs typeface="Arial"/>
              <a:sym typeface="Wingdings" panose="05000000000000000000" pitchFamily="2" charset="2"/>
            </a:endParaRPr>
          </a:p>
          <a:p>
            <a:pPr marL="171450" indent="-171450">
              <a:buFont typeface="Arial"/>
              <a:buChar char="•"/>
            </a:pPr>
            <a:r>
              <a:rPr lang="en-US" sz="1200" dirty="0">
                <a:solidFill>
                  <a:schemeClr val="bg1"/>
                </a:solidFill>
                <a:latin typeface="Arial"/>
                <a:cs typeface="Arial"/>
                <a:sym typeface="Wingdings" panose="05000000000000000000" pitchFamily="2" charset="2"/>
              </a:rPr>
              <a:t>R</a:t>
            </a:r>
            <a:r>
              <a:rPr lang="en-US" sz="1200" dirty="0" smtClean="0">
                <a:solidFill>
                  <a:schemeClr val="bg1"/>
                </a:solidFill>
                <a:latin typeface="Arial"/>
                <a:cs typeface="Arial"/>
                <a:sym typeface="Wingdings" panose="05000000000000000000" pitchFamily="2" charset="2"/>
              </a:rPr>
              <a:t>igorous </a:t>
            </a:r>
            <a:r>
              <a:rPr lang="en-US" sz="1200" dirty="0">
                <a:solidFill>
                  <a:schemeClr val="bg1"/>
                </a:solidFill>
                <a:latin typeface="Arial"/>
                <a:cs typeface="Arial"/>
                <a:sym typeface="Wingdings" panose="05000000000000000000" pitchFamily="2" charset="2"/>
              </a:rPr>
              <a:t>metrology processes  well characterized uncertainties, traceable ideally to standard</a:t>
            </a:r>
            <a:r>
              <a:rPr lang="en-US" sz="1200" dirty="0" smtClean="0">
                <a:solidFill>
                  <a:schemeClr val="bg1"/>
                </a:solidFill>
                <a:latin typeface="Arial"/>
                <a:cs typeface="Arial"/>
                <a:sym typeface="Wingdings" panose="05000000000000000000" pitchFamily="2" charset="2"/>
              </a:rPr>
              <a:t>.</a:t>
            </a:r>
            <a:endParaRPr lang="en-US" sz="1200" dirty="0">
              <a:solidFill>
                <a:schemeClr val="bg1"/>
              </a:solidFill>
              <a:latin typeface="Arial"/>
              <a:cs typeface="Arial"/>
              <a:sym typeface="Wingdings" panose="05000000000000000000" pitchFamily="2" charset="2"/>
            </a:endParaRPr>
          </a:p>
        </p:txBody>
      </p:sp>
      <p:sp>
        <p:nvSpPr>
          <p:cNvPr id="8" name="Rounded Rectangle 7"/>
          <p:cNvSpPr/>
          <p:nvPr/>
        </p:nvSpPr>
        <p:spPr>
          <a:xfrm>
            <a:off x="193566" y="3371656"/>
            <a:ext cx="2679604" cy="87370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a:r>
              <a:rPr lang="en-GB" sz="1050" b="1" dirty="0" smtClean="0">
                <a:solidFill>
                  <a:schemeClr val="tx1"/>
                </a:solidFill>
                <a:latin typeface="Arial"/>
                <a:cs typeface="Arial"/>
              </a:rPr>
              <a:t>Output: </a:t>
            </a:r>
          </a:p>
          <a:p>
            <a:pPr marL="85725"/>
            <a:r>
              <a:rPr lang="en-GB" sz="1050" dirty="0" smtClean="0">
                <a:solidFill>
                  <a:schemeClr val="tx1"/>
                </a:solidFill>
                <a:latin typeface="Arial"/>
                <a:cs typeface="Arial"/>
              </a:rPr>
              <a:t>Two Level 1 FDRs and five </a:t>
            </a:r>
            <a:r>
              <a:rPr lang="en-GB" sz="1050" dirty="0">
                <a:solidFill>
                  <a:schemeClr val="tx1"/>
                </a:solidFill>
                <a:latin typeface="Arial"/>
                <a:cs typeface="Arial"/>
              </a:rPr>
              <a:t>Level 2 </a:t>
            </a:r>
            <a:r>
              <a:rPr lang="en-GB" sz="1050" b="1" u="sng" dirty="0">
                <a:solidFill>
                  <a:schemeClr val="tx1"/>
                </a:solidFill>
                <a:latin typeface="Arial"/>
                <a:cs typeface="Arial"/>
              </a:rPr>
              <a:t>Thematic Data </a:t>
            </a:r>
            <a:r>
              <a:rPr lang="en-GB" sz="1050" b="1" u="sng" dirty="0" smtClean="0">
                <a:solidFill>
                  <a:schemeClr val="tx1"/>
                </a:solidFill>
                <a:latin typeface="Arial"/>
                <a:cs typeface="Arial"/>
              </a:rPr>
              <a:t>Products.</a:t>
            </a:r>
          </a:p>
          <a:p>
            <a:pPr marL="85725"/>
            <a:r>
              <a:rPr lang="en-GB" sz="1050" dirty="0" smtClean="0">
                <a:solidFill>
                  <a:schemeClr val="tx1"/>
                </a:solidFill>
                <a:latin typeface="Arial"/>
                <a:cs typeface="Arial"/>
              </a:rPr>
              <a:t>Continuity </a:t>
            </a:r>
            <a:r>
              <a:rPr lang="en-GB" sz="1050" dirty="0">
                <a:solidFill>
                  <a:schemeClr val="tx1"/>
                </a:solidFill>
                <a:latin typeface="Arial"/>
                <a:cs typeface="Arial"/>
              </a:rPr>
              <a:t>with CryoSat SIRAL and Sentinel-3 SRAL sensors</a:t>
            </a:r>
            <a:r>
              <a:rPr lang="en-GB" sz="1050" dirty="0" smtClean="0">
                <a:solidFill>
                  <a:schemeClr val="tx1"/>
                </a:solidFill>
                <a:latin typeface="Arial"/>
                <a:cs typeface="Arial"/>
              </a:rPr>
              <a:t>.</a:t>
            </a:r>
            <a:endParaRPr lang="en-GB" sz="1050" dirty="0">
              <a:solidFill>
                <a:schemeClr val="tx1"/>
              </a:solidFill>
              <a:latin typeface="Arial"/>
              <a:cs typeface="Arial"/>
            </a:endParaRPr>
          </a:p>
          <a:p>
            <a:r>
              <a:rPr lang="en-GB" sz="300" dirty="0">
                <a:solidFill>
                  <a:schemeClr val="tx1"/>
                </a:solidFill>
                <a:latin typeface="Arial"/>
                <a:cs typeface="Arial"/>
              </a:rPr>
              <a:t> </a:t>
            </a:r>
          </a:p>
        </p:txBody>
      </p:sp>
      <p:sp>
        <p:nvSpPr>
          <p:cNvPr id="9" name="Rounded Rectangle 8"/>
          <p:cNvSpPr/>
          <p:nvPr/>
        </p:nvSpPr>
        <p:spPr>
          <a:xfrm>
            <a:off x="174181" y="2672838"/>
            <a:ext cx="2679604" cy="58667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b="1" u="sng" dirty="0" smtClean="0">
                <a:solidFill>
                  <a:schemeClr val="tx1"/>
                </a:solidFill>
                <a:latin typeface="Arial"/>
                <a:cs typeface="Arial"/>
              </a:rPr>
              <a:t>ERS-1</a:t>
            </a:r>
            <a:r>
              <a:rPr lang="en-GB" sz="1000" b="1" u="sng" dirty="0">
                <a:solidFill>
                  <a:schemeClr val="tx1"/>
                </a:solidFill>
                <a:latin typeface="Arial"/>
                <a:cs typeface="Arial"/>
              </a:rPr>
              <a:t>, ERS-2 and Envisat Radar Altimeter (RA) and Micro-Wave Radiometer (MWR)</a:t>
            </a:r>
            <a:r>
              <a:rPr lang="en-GB" sz="1000" dirty="0">
                <a:solidFill>
                  <a:schemeClr val="tx1"/>
                </a:solidFill>
                <a:latin typeface="Arial"/>
                <a:cs typeface="Arial"/>
              </a:rPr>
              <a:t> </a:t>
            </a:r>
            <a:endParaRPr lang="en-GB" sz="1000" dirty="0" smtClean="0">
              <a:solidFill>
                <a:schemeClr val="tx1"/>
              </a:solidFill>
              <a:latin typeface="Arial"/>
              <a:cs typeface="Arial"/>
            </a:endParaRPr>
          </a:p>
        </p:txBody>
      </p:sp>
      <p:sp>
        <p:nvSpPr>
          <p:cNvPr id="10" name="TextBox 9"/>
          <p:cNvSpPr txBox="1"/>
          <p:nvPr/>
        </p:nvSpPr>
        <p:spPr>
          <a:xfrm>
            <a:off x="94342" y="2028992"/>
            <a:ext cx="2944064" cy="307777"/>
          </a:xfrm>
          <a:prstGeom prst="rect">
            <a:avLst/>
          </a:prstGeom>
          <a:noFill/>
        </p:spPr>
        <p:txBody>
          <a:bodyPr wrap="square" rtlCol="0">
            <a:spAutoFit/>
          </a:bodyPr>
          <a:lstStyle/>
          <a:p>
            <a:pPr marL="0" lvl="1"/>
            <a:r>
              <a:rPr lang="en-GB" sz="1400" b="1" dirty="0" smtClean="0">
                <a:solidFill>
                  <a:srgbClr val="FFFF00"/>
                </a:solidFill>
                <a:latin typeface="Arial"/>
                <a:cs typeface="Arial"/>
              </a:rPr>
              <a:t>FDR for </a:t>
            </a:r>
            <a:r>
              <a:rPr lang="en-GB" sz="1400" b="1" dirty="0">
                <a:solidFill>
                  <a:srgbClr val="FFFF00"/>
                </a:solidFill>
                <a:latin typeface="Arial"/>
                <a:cs typeface="Arial"/>
              </a:rPr>
              <a:t>Altimetry (</a:t>
            </a:r>
            <a:r>
              <a:rPr lang="en-US" sz="1400" b="1" dirty="0">
                <a:solidFill>
                  <a:srgbClr val="FFFF00"/>
                </a:solidFill>
                <a:latin typeface="Arial"/>
                <a:cs typeface="Arial"/>
              </a:rPr>
              <a:t>FDR4ALT</a:t>
            </a:r>
            <a:r>
              <a:rPr lang="en-US" sz="1400" b="1" dirty="0" smtClean="0">
                <a:solidFill>
                  <a:srgbClr val="FFFF00"/>
                </a:solidFill>
                <a:latin typeface="Arial"/>
                <a:cs typeface="Arial"/>
              </a:rPr>
              <a:t>)</a:t>
            </a:r>
            <a:endParaRPr lang="en-US" sz="1400" b="1" dirty="0">
              <a:solidFill>
                <a:srgbClr val="FFFF00"/>
              </a:solidFill>
              <a:latin typeface="Arial"/>
              <a:cs typeface="Arial"/>
            </a:endParaRPr>
          </a:p>
        </p:txBody>
      </p:sp>
      <p:grpSp>
        <p:nvGrpSpPr>
          <p:cNvPr id="17" name="Group 16"/>
          <p:cNvGrpSpPr/>
          <p:nvPr/>
        </p:nvGrpSpPr>
        <p:grpSpPr>
          <a:xfrm>
            <a:off x="3023509" y="2670243"/>
            <a:ext cx="2749077" cy="1575115"/>
            <a:chOff x="99922" y="2247049"/>
            <a:chExt cx="2749077" cy="1575115"/>
          </a:xfrm>
        </p:grpSpPr>
        <p:sp>
          <p:nvSpPr>
            <p:cNvPr id="18" name="Rounded Rectangle 17"/>
            <p:cNvSpPr/>
            <p:nvPr/>
          </p:nvSpPr>
          <p:spPr>
            <a:xfrm>
              <a:off x="99922" y="2934602"/>
              <a:ext cx="2749077" cy="887562"/>
            </a:xfrm>
            <a:prstGeom prst="round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a:r>
                <a:rPr lang="en-GB" sz="1050" b="1" dirty="0" smtClean="0">
                  <a:solidFill>
                    <a:schemeClr val="tx1"/>
                  </a:solidFill>
                  <a:latin typeface="Arial"/>
                  <a:cs typeface="Arial"/>
                </a:rPr>
                <a:t>Output:</a:t>
              </a:r>
            </a:p>
            <a:p>
              <a:pPr marL="85725"/>
              <a:r>
                <a:rPr lang="en-GB" sz="1050" dirty="0" smtClean="0">
                  <a:solidFill>
                    <a:schemeClr val="tx1"/>
                  </a:solidFill>
                  <a:latin typeface="Arial"/>
                  <a:cs typeface="Arial"/>
                </a:rPr>
                <a:t>Three Level-1 FDRs providing </a:t>
              </a:r>
              <a:r>
                <a:rPr lang="en-GB" sz="1050" dirty="0">
                  <a:solidFill>
                    <a:schemeClr val="tx1"/>
                  </a:solidFill>
                  <a:latin typeface="Arial"/>
                  <a:cs typeface="Arial"/>
                </a:rPr>
                <a:t>continuity between GOME, SCIAMACHY and Sentinel-5P, Sentinel-4 and Sentinel-5.</a:t>
              </a:r>
              <a:r>
                <a:rPr lang="en-GB" sz="300" dirty="0" smtClean="0">
                  <a:solidFill>
                    <a:schemeClr val="tx1"/>
                  </a:solidFill>
                  <a:latin typeface="Arial"/>
                  <a:cs typeface="Arial"/>
                </a:rPr>
                <a:t> </a:t>
              </a:r>
              <a:endParaRPr lang="en-GB" sz="300" dirty="0">
                <a:solidFill>
                  <a:schemeClr val="tx1"/>
                </a:solidFill>
                <a:latin typeface="Arial"/>
                <a:cs typeface="Arial"/>
              </a:endParaRPr>
            </a:p>
          </p:txBody>
        </p:sp>
        <p:sp>
          <p:nvSpPr>
            <p:cNvPr id="19" name="Rounded Rectangle 18"/>
            <p:cNvSpPr/>
            <p:nvPr/>
          </p:nvSpPr>
          <p:spPr>
            <a:xfrm>
              <a:off x="117685" y="2247049"/>
              <a:ext cx="2679604" cy="571505"/>
            </a:xfrm>
            <a:prstGeom prst="roundRect">
              <a:avLst/>
            </a:prstGeom>
            <a:solidFill>
              <a:srgbClr val="FDC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b="1" dirty="0" smtClean="0">
                  <a:solidFill>
                    <a:schemeClr val="tx1"/>
                  </a:solidFill>
                  <a:latin typeface="Arial"/>
                  <a:cs typeface="Arial"/>
                </a:rPr>
                <a:t>ERS/Envisat </a:t>
              </a:r>
              <a:r>
                <a:rPr lang="en-GB" sz="1000" b="1" u="sng" dirty="0" smtClean="0">
                  <a:solidFill>
                    <a:schemeClr val="tx1"/>
                  </a:solidFill>
                  <a:latin typeface="Arial"/>
                  <a:cs typeface="Arial"/>
                </a:rPr>
                <a:t>GOME</a:t>
              </a:r>
              <a:r>
                <a:rPr lang="en-GB" sz="1000" b="1" u="sng" dirty="0">
                  <a:solidFill>
                    <a:schemeClr val="tx1"/>
                  </a:solidFill>
                  <a:latin typeface="Arial"/>
                  <a:cs typeface="Arial"/>
                </a:rPr>
                <a:t>, </a:t>
              </a:r>
              <a:r>
                <a:rPr lang="en-GB" sz="1000" b="1" u="sng" dirty="0" smtClean="0">
                  <a:solidFill>
                    <a:schemeClr val="tx1"/>
                  </a:solidFill>
                  <a:latin typeface="Arial"/>
                  <a:cs typeface="Arial"/>
                </a:rPr>
                <a:t>SCIAMACHY</a:t>
              </a:r>
              <a:endParaRPr lang="en-GB" sz="1100" dirty="0" smtClean="0">
                <a:solidFill>
                  <a:schemeClr val="tx1"/>
                </a:solidFill>
                <a:latin typeface="Arial"/>
                <a:cs typeface="Arial"/>
              </a:endParaRPr>
            </a:p>
          </p:txBody>
        </p:sp>
      </p:grpSp>
      <p:sp>
        <p:nvSpPr>
          <p:cNvPr id="16" name="TextBox 15"/>
          <p:cNvSpPr txBox="1"/>
          <p:nvPr/>
        </p:nvSpPr>
        <p:spPr>
          <a:xfrm>
            <a:off x="3054229" y="2008042"/>
            <a:ext cx="2949261" cy="584776"/>
          </a:xfrm>
          <a:prstGeom prst="rect">
            <a:avLst/>
          </a:prstGeom>
          <a:noFill/>
        </p:spPr>
        <p:txBody>
          <a:bodyPr wrap="square" rtlCol="0">
            <a:spAutoFit/>
          </a:bodyPr>
          <a:lstStyle/>
          <a:p>
            <a:r>
              <a:rPr lang="en-GB" sz="1400" b="1" dirty="0" smtClean="0">
                <a:solidFill>
                  <a:srgbClr val="FFFF00"/>
                </a:solidFill>
                <a:latin typeface="Arial"/>
                <a:cs typeface="Arial"/>
              </a:rPr>
              <a:t>FDR for </a:t>
            </a:r>
            <a:r>
              <a:rPr lang="en-GB" sz="1400" b="1" dirty="0">
                <a:solidFill>
                  <a:srgbClr val="FFFF00"/>
                </a:solidFill>
                <a:latin typeface="Arial"/>
                <a:cs typeface="Arial"/>
              </a:rPr>
              <a:t>Atmospheric composition (</a:t>
            </a:r>
            <a:r>
              <a:rPr lang="en-US" sz="1400" b="1" dirty="0" smtClean="0">
                <a:solidFill>
                  <a:srgbClr val="FFFF00"/>
                </a:solidFill>
                <a:latin typeface="Arial"/>
                <a:cs typeface="Arial"/>
              </a:rPr>
              <a:t>FDR4ATMOS</a:t>
            </a:r>
            <a:r>
              <a:rPr lang="en-US" b="1" dirty="0">
                <a:solidFill>
                  <a:srgbClr val="FFFF00"/>
                </a:solidFill>
                <a:latin typeface="Arial"/>
                <a:cs typeface="Arial"/>
              </a:rPr>
              <a:t>)</a:t>
            </a:r>
            <a:endParaRPr lang="en-GB" dirty="0">
              <a:solidFill>
                <a:srgbClr val="FFFF00"/>
              </a:solidFill>
              <a:latin typeface="Arial"/>
              <a:cs typeface="Arial"/>
            </a:endParaRPr>
          </a:p>
        </p:txBody>
      </p:sp>
      <p:sp>
        <p:nvSpPr>
          <p:cNvPr id="3" name="Rectangle 2"/>
          <p:cNvSpPr/>
          <p:nvPr/>
        </p:nvSpPr>
        <p:spPr>
          <a:xfrm>
            <a:off x="301646" y="4261081"/>
            <a:ext cx="2450761" cy="276999"/>
          </a:xfrm>
          <a:prstGeom prst="rect">
            <a:avLst/>
          </a:prstGeom>
        </p:spPr>
        <p:txBody>
          <a:bodyPr wrap="none">
            <a:spAutoFit/>
          </a:bodyPr>
          <a:lstStyle/>
          <a:p>
            <a:r>
              <a:rPr lang="en-US" sz="1200" b="1" dirty="0">
                <a:solidFill>
                  <a:schemeClr val="bg1"/>
                </a:solidFill>
              </a:rPr>
              <a:t>https://www.fdr4alt.org/</a:t>
            </a:r>
          </a:p>
        </p:txBody>
      </p:sp>
      <p:sp>
        <p:nvSpPr>
          <p:cNvPr id="12" name="Rectangle 11"/>
          <p:cNvSpPr/>
          <p:nvPr/>
        </p:nvSpPr>
        <p:spPr>
          <a:xfrm>
            <a:off x="2792211" y="4350152"/>
            <a:ext cx="6239667" cy="430887"/>
          </a:xfrm>
          <a:prstGeom prst="rect">
            <a:avLst/>
          </a:prstGeom>
        </p:spPr>
        <p:txBody>
          <a:bodyPr wrap="square">
            <a:spAutoFit/>
          </a:bodyPr>
          <a:lstStyle/>
          <a:p>
            <a:r>
              <a:rPr lang="en-US" sz="1100" dirty="0">
                <a:solidFill>
                  <a:srgbClr val="FFFFFF"/>
                </a:solidFill>
              </a:rPr>
              <a:t>https://</a:t>
            </a:r>
            <a:r>
              <a:rPr lang="en-US" sz="1100" dirty="0" err="1">
                <a:solidFill>
                  <a:srgbClr val="FFFFFF"/>
                </a:solidFill>
              </a:rPr>
              <a:t>earth.esa.int</a:t>
            </a:r>
            <a:r>
              <a:rPr lang="en-US" sz="1100" dirty="0">
                <a:solidFill>
                  <a:srgbClr val="FFFFFF"/>
                </a:solidFill>
              </a:rPr>
              <a:t>/</a:t>
            </a:r>
            <a:r>
              <a:rPr lang="en-US" sz="1100" dirty="0" err="1">
                <a:solidFill>
                  <a:srgbClr val="FFFFFF"/>
                </a:solidFill>
              </a:rPr>
              <a:t>eogateway</a:t>
            </a:r>
            <a:r>
              <a:rPr lang="en-US" sz="1100" dirty="0">
                <a:solidFill>
                  <a:srgbClr val="FFFFFF"/>
                </a:solidFill>
              </a:rPr>
              <a:t>/documents/20142/1484253/ESA-Fundamental-Data-Records-for-Atmospheric-Composition-%28FDR4ATMOS%29-status-and-updates.pdf</a:t>
            </a:r>
          </a:p>
        </p:txBody>
      </p:sp>
      <p:pic>
        <p:nvPicPr>
          <p:cNvPr id="22" name="Picture 21"/>
          <p:cNvPicPr>
            <a:picLocks noChangeAspect="1"/>
          </p:cNvPicPr>
          <p:nvPr/>
        </p:nvPicPr>
        <p:blipFill>
          <a:blip r:embed="rId5"/>
          <a:stretch>
            <a:fillRect/>
          </a:stretch>
        </p:blipFill>
        <p:spPr>
          <a:xfrm>
            <a:off x="0" y="7219"/>
            <a:ext cx="627826" cy="627826"/>
          </a:xfrm>
          <a:prstGeom prst="rect">
            <a:avLst/>
          </a:prstGeom>
        </p:spPr>
      </p:pic>
    </p:spTree>
    <p:extLst>
      <p:ext uri="{BB962C8B-B14F-4D97-AF65-F5344CB8AC3E}">
        <p14:creationId xmlns:p14="http://schemas.microsoft.com/office/powerpoint/2010/main" val="24686632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34E5E9-0602-4592-BD8F-D456587A77B4}"/>
              </a:ext>
            </a:extLst>
          </p:cNvPr>
          <p:cNvSpPr>
            <a:spLocks noGrp="1"/>
          </p:cNvSpPr>
          <p:nvPr>
            <p:ph type="title"/>
          </p:nvPr>
        </p:nvSpPr>
        <p:spPr>
          <a:xfrm>
            <a:off x="1341017" y="133761"/>
            <a:ext cx="5648322" cy="461665"/>
          </a:xfrm>
        </p:spPr>
        <p:txBody>
          <a:bodyPr/>
          <a:lstStyle/>
          <a:p>
            <a:r>
              <a:rPr lang="en-GB" sz="2400" b="1" dirty="0">
                <a:solidFill>
                  <a:srgbClr val="FFFF00"/>
                </a:solidFill>
                <a:latin typeface="Arial"/>
                <a:cs typeface="Arial"/>
              </a:rPr>
              <a:t>ERS/ENVISAT – (A)SAR series</a:t>
            </a:r>
            <a:endParaRPr lang="it-IT" sz="2400" b="1" dirty="0">
              <a:solidFill>
                <a:srgbClr val="FFFF00"/>
              </a:solidFill>
              <a:latin typeface="Arial"/>
              <a:cs typeface="Arial"/>
            </a:endParaRPr>
          </a:p>
        </p:txBody>
      </p:sp>
      <p:sp>
        <p:nvSpPr>
          <p:cNvPr id="3" name="Content Placeholder 2">
            <a:extLst>
              <a:ext uri="{FF2B5EF4-FFF2-40B4-BE49-F238E27FC236}">
                <a16:creationId xmlns="" xmlns:a16="http://schemas.microsoft.com/office/drawing/2014/main" id="{0E1D617B-B1FF-442B-BC30-92C7FBC5354B}"/>
              </a:ext>
            </a:extLst>
          </p:cNvPr>
          <p:cNvSpPr>
            <a:spLocks noGrp="1"/>
          </p:cNvSpPr>
          <p:nvPr>
            <p:ph idx="1"/>
          </p:nvPr>
        </p:nvSpPr>
        <p:spPr>
          <a:xfrm>
            <a:off x="142875" y="898572"/>
            <a:ext cx="5665235" cy="3263504"/>
          </a:xfrm>
          <a:ln>
            <a:solidFill>
              <a:schemeClr val="accent1"/>
            </a:solidFill>
          </a:ln>
        </p:spPr>
        <p:txBody>
          <a:bodyPr>
            <a:normAutofit lnSpcReduction="10000"/>
          </a:bodyPr>
          <a:lstStyle/>
          <a:p>
            <a:r>
              <a:rPr lang="en-US" sz="1400" dirty="0">
                <a:solidFill>
                  <a:srgbClr val="FFFFFF"/>
                </a:solidFill>
              </a:rPr>
              <a:t>ASAR (IM, AP, WS) and ERS-1/2 SAR (IM</a:t>
            </a:r>
            <a:r>
              <a:rPr lang="en-US" sz="1400" dirty="0" smtClean="0">
                <a:solidFill>
                  <a:srgbClr val="FFFFFF"/>
                </a:solidFill>
              </a:rPr>
              <a:t>) </a:t>
            </a:r>
            <a:r>
              <a:rPr lang="en-GB" sz="1500" dirty="0">
                <a:solidFill>
                  <a:srgbClr val="FFFFFF"/>
                </a:solidFill>
              </a:rPr>
              <a:t>d</a:t>
            </a:r>
            <a:r>
              <a:rPr lang="en-GB" sz="1500" dirty="0" smtClean="0">
                <a:solidFill>
                  <a:srgbClr val="FFFFFF"/>
                </a:solidFill>
              </a:rPr>
              <a:t>ata accessible through </a:t>
            </a:r>
            <a:r>
              <a:rPr lang="en-GB" sz="1500" dirty="0">
                <a:solidFill>
                  <a:srgbClr val="FFFFFF"/>
                </a:solidFill>
              </a:rPr>
              <a:t>the </a:t>
            </a:r>
            <a:r>
              <a:rPr lang="en-GB" sz="1500" b="1" u="sng" dirty="0">
                <a:solidFill>
                  <a:srgbClr val="FFFFFF"/>
                </a:solidFill>
              </a:rPr>
              <a:t>On-the-Fly</a:t>
            </a:r>
            <a:r>
              <a:rPr lang="en-GB" sz="1500" dirty="0">
                <a:solidFill>
                  <a:srgbClr val="FFFFFF"/>
                </a:solidFill>
              </a:rPr>
              <a:t> </a:t>
            </a:r>
            <a:r>
              <a:rPr lang="en-GB" sz="1500" dirty="0" smtClean="0">
                <a:solidFill>
                  <a:srgbClr val="FFFFFF"/>
                </a:solidFill>
              </a:rPr>
              <a:t>system </a:t>
            </a:r>
            <a:r>
              <a:rPr lang="en-GB" sz="1500" dirty="0">
                <a:solidFill>
                  <a:srgbClr val="FFFFFF"/>
                </a:solidFill>
              </a:rPr>
              <a:t>based on user requests</a:t>
            </a:r>
            <a:r>
              <a:rPr lang="en-GB" sz="1500" dirty="0" smtClean="0">
                <a:solidFill>
                  <a:srgbClr val="FFFFFF"/>
                </a:solidFill>
              </a:rPr>
              <a:t>.</a:t>
            </a:r>
          </a:p>
          <a:p>
            <a:pPr marL="285750" indent="-285750">
              <a:buFont typeface="Arial"/>
              <a:buChar char="•"/>
            </a:pPr>
            <a:r>
              <a:rPr lang="en-US" sz="1500" dirty="0" smtClean="0"/>
              <a:t>Master dataset enlarged with new recovered data</a:t>
            </a:r>
          </a:p>
          <a:p>
            <a:endParaRPr lang="it-IT" sz="1500" dirty="0"/>
          </a:p>
          <a:p>
            <a:r>
              <a:rPr lang="en-GB" sz="1500" b="1" dirty="0"/>
              <a:t>ASAR medium resolution products (WSM, GMM, IMM and APM) bulk reprocessing for 2006-2012 </a:t>
            </a:r>
            <a:r>
              <a:rPr lang="en-GB" sz="1500" b="1" dirty="0" smtClean="0"/>
              <a:t>completed and QC on-going. </a:t>
            </a:r>
            <a:r>
              <a:rPr lang="en-GB" sz="1500" dirty="0" smtClean="0"/>
              <a:t>Full mission reprocessed.</a:t>
            </a:r>
            <a:endParaRPr lang="en-GB" sz="1500" dirty="0"/>
          </a:p>
          <a:p>
            <a:endParaRPr lang="en-GB" sz="1500" dirty="0" smtClean="0"/>
          </a:p>
          <a:p>
            <a:r>
              <a:rPr lang="en-GB" sz="1500" dirty="0" smtClean="0"/>
              <a:t>IPF update being considered to improve ERS SAR </a:t>
            </a:r>
            <a:r>
              <a:rPr lang="en-GB" sz="1500" dirty="0" err="1" smtClean="0"/>
              <a:t>geolocation</a:t>
            </a:r>
            <a:endParaRPr lang="en-GB" sz="1500" dirty="0" smtClean="0"/>
          </a:p>
          <a:p>
            <a:endParaRPr lang="en-GB" sz="1500" dirty="0"/>
          </a:p>
          <a:p>
            <a:endParaRPr lang="en-GB" sz="1500" dirty="0"/>
          </a:p>
          <a:p>
            <a:endParaRPr lang="en-GB" dirty="0"/>
          </a:p>
          <a:p>
            <a:pPr marL="0" indent="0"/>
            <a:endParaRPr lang="it-IT" sz="1500" dirty="0"/>
          </a:p>
        </p:txBody>
      </p:sp>
      <p:pic>
        <p:nvPicPr>
          <p:cNvPr id="7" name="Immagine 5">
            <a:extLst>
              <a:ext uri="{FF2B5EF4-FFF2-40B4-BE49-F238E27FC236}">
                <a16:creationId xmlns="" xmlns:a16="http://schemas.microsoft.com/office/drawing/2014/main" id="{5E3E6212-116D-46C1-8613-430BED911EB7}"/>
              </a:ext>
            </a:extLst>
          </p:cNvPr>
          <p:cNvPicPr/>
          <p:nvPr/>
        </p:nvPicPr>
        <p:blipFill rotWithShape="1">
          <a:blip r:embed="rId3" cstate="print">
            <a:extLst>
              <a:ext uri="{28A0092B-C50C-407E-A947-70E740481C1C}">
                <a14:useLocalDpi xmlns:a14="http://schemas.microsoft.com/office/drawing/2010/main" val="0"/>
              </a:ext>
            </a:extLst>
          </a:blip>
          <a:srcRect t="23494" r="6114" b="7460"/>
          <a:stretch/>
        </p:blipFill>
        <p:spPr>
          <a:xfrm>
            <a:off x="6166932" y="1006944"/>
            <a:ext cx="982837" cy="2912288"/>
          </a:xfrm>
          <a:prstGeom prst="rect">
            <a:avLst/>
          </a:prstGeom>
        </p:spPr>
      </p:pic>
      <p:sp>
        <p:nvSpPr>
          <p:cNvPr id="9" name="TextBox 8">
            <a:extLst>
              <a:ext uri="{FF2B5EF4-FFF2-40B4-BE49-F238E27FC236}">
                <a16:creationId xmlns="" xmlns:a16="http://schemas.microsoft.com/office/drawing/2014/main" id="{9E567BFF-25CA-43D5-A1F5-3740BB98CD52}"/>
              </a:ext>
            </a:extLst>
          </p:cNvPr>
          <p:cNvSpPr txBox="1"/>
          <p:nvPr/>
        </p:nvSpPr>
        <p:spPr>
          <a:xfrm>
            <a:off x="7209637" y="3582511"/>
            <a:ext cx="1836795" cy="403957"/>
          </a:xfrm>
          <a:prstGeom prst="rect">
            <a:avLst/>
          </a:prstGeom>
          <a:noFill/>
        </p:spPr>
        <p:txBody>
          <a:bodyPr wrap="square" rtlCol="0">
            <a:spAutoFit/>
          </a:bodyPr>
          <a:lstStyle/>
          <a:p>
            <a:r>
              <a:rPr lang="en-GB" sz="675" dirty="0"/>
              <a:t>ASAR Image Mode Medium Resolution Image acquired on 6 June 2005 and the corresponding Doppler Centroid </a:t>
            </a:r>
            <a:endParaRPr lang="it-IT" sz="225" dirty="0"/>
          </a:p>
        </p:txBody>
      </p:sp>
      <p:pic>
        <p:nvPicPr>
          <p:cNvPr id="12" name="Immagine 6">
            <a:extLst>
              <a:ext uri="{FF2B5EF4-FFF2-40B4-BE49-F238E27FC236}">
                <a16:creationId xmlns="" xmlns:a16="http://schemas.microsoft.com/office/drawing/2014/main" id="{6C92AFBA-3211-4D82-8D62-0A0BDF6154B6}"/>
              </a:ext>
            </a:extLst>
          </p:cNvPr>
          <p:cNvPicPr/>
          <p:nvPr/>
        </p:nvPicPr>
        <p:blipFill rotWithShape="1">
          <a:blip r:embed="rId4" cstate="print">
            <a:extLst>
              <a:ext uri="{28A0092B-C50C-407E-A947-70E740481C1C}">
                <a14:useLocalDpi xmlns:a14="http://schemas.microsoft.com/office/drawing/2010/main" val="0"/>
              </a:ext>
            </a:extLst>
          </a:blip>
          <a:srcRect r="4951"/>
          <a:stretch/>
        </p:blipFill>
        <p:spPr bwMode="auto">
          <a:xfrm>
            <a:off x="7209637" y="1166020"/>
            <a:ext cx="1836795" cy="1642658"/>
          </a:xfrm>
          <a:prstGeom prst="rect">
            <a:avLst/>
          </a:prstGeom>
          <a:noFill/>
          <a:ln>
            <a:noFill/>
          </a:ln>
          <a:extLst>
            <a:ext uri="{53640926-AAD7-44d8-BBD7-CCE9431645EC}">
              <a14:shadowObscured xmlns:a14="http://schemas.microsoft.com/office/drawing/2010/main"/>
            </a:ext>
          </a:extLst>
        </p:spPr>
      </p:pic>
      <p:sp>
        <p:nvSpPr>
          <p:cNvPr id="13" name="Rectangle 12">
            <a:extLst>
              <a:ext uri="{FF2B5EF4-FFF2-40B4-BE49-F238E27FC236}">
                <a16:creationId xmlns="" xmlns:a16="http://schemas.microsoft.com/office/drawing/2014/main" id="{71435D92-5B9F-4701-B8EB-E09F1BE69FBC}"/>
              </a:ext>
            </a:extLst>
          </p:cNvPr>
          <p:cNvSpPr/>
          <p:nvPr/>
        </p:nvSpPr>
        <p:spPr>
          <a:xfrm>
            <a:off x="6016982" y="898572"/>
            <a:ext cx="2969582" cy="326350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Picture 7"/>
          <p:cNvPicPr>
            <a:picLocks noChangeAspect="1"/>
          </p:cNvPicPr>
          <p:nvPr/>
        </p:nvPicPr>
        <p:blipFill>
          <a:blip r:embed="rId5"/>
          <a:stretch>
            <a:fillRect/>
          </a:stretch>
        </p:blipFill>
        <p:spPr>
          <a:xfrm>
            <a:off x="0" y="7219"/>
            <a:ext cx="627826" cy="627826"/>
          </a:xfrm>
          <a:prstGeom prst="rect">
            <a:avLst/>
          </a:prstGeom>
        </p:spPr>
      </p:pic>
    </p:spTree>
    <p:extLst>
      <p:ext uri="{BB962C8B-B14F-4D97-AF65-F5344CB8AC3E}">
        <p14:creationId xmlns:p14="http://schemas.microsoft.com/office/powerpoint/2010/main" val="11364183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37DB65-EBB4-4D03-A340-F855905B20B2}"/>
              </a:ext>
            </a:extLst>
          </p:cNvPr>
          <p:cNvSpPr>
            <a:spLocks noGrp="1"/>
          </p:cNvSpPr>
          <p:nvPr>
            <p:ph type="title"/>
          </p:nvPr>
        </p:nvSpPr>
        <p:spPr>
          <a:xfrm>
            <a:off x="1746180" y="181070"/>
            <a:ext cx="5571751" cy="461665"/>
          </a:xfrm>
        </p:spPr>
        <p:txBody>
          <a:bodyPr/>
          <a:lstStyle/>
          <a:p>
            <a:r>
              <a:rPr lang="en-GB" sz="2400" b="1" dirty="0" smtClean="0">
                <a:solidFill>
                  <a:srgbClr val="FFFF00"/>
                </a:solidFill>
                <a:latin typeface="Arial"/>
                <a:cs typeface="Arial"/>
              </a:rPr>
              <a:t>AVHRR (NOAA, </a:t>
            </a:r>
            <a:r>
              <a:rPr lang="en-GB" sz="2400" b="1" dirty="0" err="1" smtClean="0">
                <a:solidFill>
                  <a:srgbClr val="FFFF00"/>
                </a:solidFill>
                <a:latin typeface="Arial"/>
                <a:cs typeface="Arial"/>
              </a:rPr>
              <a:t>Metop</a:t>
            </a:r>
            <a:r>
              <a:rPr lang="en-GB" sz="2400" b="1" dirty="0" smtClean="0">
                <a:solidFill>
                  <a:srgbClr val="FFFF00"/>
                </a:solidFill>
                <a:latin typeface="Arial"/>
                <a:cs typeface="Arial"/>
              </a:rPr>
              <a:t>)</a:t>
            </a:r>
            <a:endParaRPr lang="it-IT" sz="2400" b="1" dirty="0">
              <a:solidFill>
                <a:srgbClr val="FFFF00"/>
              </a:solidFill>
              <a:latin typeface="Arial"/>
              <a:cs typeface="Arial"/>
            </a:endParaRPr>
          </a:p>
        </p:txBody>
      </p:sp>
      <p:sp>
        <p:nvSpPr>
          <p:cNvPr id="3" name="Content Placeholder 2">
            <a:extLst>
              <a:ext uri="{FF2B5EF4-FFF2-40B4-BE49-F238E27FC236}">
                <a16:creationId xmlns="" xmlns:a16="http://schemas.microsoft.com/office/drawing/2014/main" id="{E4738CE7-60C3-4E5F-80A5-4A5D32D4B20A}"/>
              </a:ext>
            </a:extLst>
          </p:cNvPr>
          <p:cNvSpPr>
            <a:spLocks noGrp="1"/>
          </p:cNvSpPr>
          <p:nvPr>
            <p:ph idx="1"/>
          </p:nvPr>
        </p:nvSpPr>
        <p:spPr>
          <a:xfrm>
            <a:off x="102684" y="838628"/>
            <a:ext cx="5696546" cy="3602123"/>
          </a:xfrm>
          <a:ln>
            <a:noFill/>
          </a:ln>
        </p:spPr>
        <p:txBody>
          <a:bodyPr>
            <a:noAutofit/>
          </a:bodyPr>
          <a:lstStyle/>
          <a:p>
            <a:pPr marL="285750" indent="-285750">
              <a:lnSpc>
                <a:spcPct val="100000"/>
              </a:lnSpc>
              <a:spcBef>
                <a:spcPts val="600"/>
              </a:spcBef>
              <a:buFont typeface="Arial"/>
              <a:buChar char="•"/>
            </a:pPr>
            <a:r>
              <a:rPr lang="en-GB" dirty="0" smtClean="0">
                <a:latin typeface="Arial"/>
                <a:cs typeface="Arial"/>
              </a:rPr>
              <a:t>A Harmonised European </a:t>
            </a:r>
            <a:r>
              <a:rPr lang="en-GB" dirty="0">
                <a:latin typeface="Arial"/>
                <a:cs typeface="Arial"/>
              </a:rPr>
              <a:t>AVHRR Level-1b Master dataset, consisting of about 234 thousands products, </a:t>
            </a:r>
            <a:r>
              <a:rPr lang="en-GB" dirty="0" smtClean="0">
                <a:latin typeface="Arial"/>
                <a:cs typeface="Arial"/>
              </a:rPr>
              <a:t>and covering Europe </a:t>
            </a:r>
            <a:r>
              <a:rPr lang="en-GB" b="1" i="1" dirty="0" smtClean="0">
                <a:latin typeface="Arial"/>
                <a:cs typeface="Arial"/>
              </a:rPr>
              <a:t>from 1981 to 2019 </a:t>
            </a:r>
            <a:r>
              <a:rPr lang="en-GB" dirty="0" smtClean="0">
                <a:latin typeface="Arial"/>
                <a:cs typeface="Arial"/>
              </a:rPr>
              <a:t>has </a:t>
            </a:r>
            <a:r>
              <a:rPr lang="en-GB" dirty="0">
                <a:latin typeface="Arial"/>
                <a:cs typeface="Arial"/>
              </a:rPr>
              <a:t>been </a:t>
            </a:r>
            <a:r>
              <a:rPr lang="en-GB" dirty="0" smtClean="0">
                <a:latin typeface="Arial"/>
                <a:cs typeface="Arial"/>
              </a:rPr>
              <a:t>generated combining and reprocessing the ESA, </a:t>
            </a:r>
            <a:r>
              <a:rPr lang="en-GB" dirty="0" err="1" smtClean="0">
                <a:latin typeface="Arial"/>
                <a:cs typeface="Arial"/>
              </a:rPr>
              <a:t>UniBern</a:t>
            </a:r>
            <a:r>
              <a:rPr lang="en-GB" dirty="0" smtClean="0">
                <a:latin typeface="Arial"/>
                <a:cs typeface="Arial"/>
              </a:rPr>
              <a:t> and University of Dundee data archives.</a:t>
            </a:r>
          </a:p>
          <a:p>
            <a:pPr marL="285750" indent="-285750">
              <a:lnSpc>
                <a:spcPct val="100000"/>
              </a:lnSpc>
              <a:spcBef>
                <a:spcPts val="600"/>
              </a:spcBef>
              <a:buFont typeface="Arial"/>
              <a:buChar char="•"/>
            </a:pPr>
            <a:r>
              <a:rPr lang="en-GB" dirty="0" smtClean="0">
                <a:latin typeface="Arial"/>
                <a:cs typeface="Arial"/>
              </a:rPr>
              <a:t>The dataset is archived for unlimited time by ESA and accessible to </a:t>
            </a:r>
            <a:r>
              <a:rPr lang="en-GB" dirty="0">
                <a:latin typeface="Arial"/>
                <a:cs typeface="Arial"/>
              </a:rPr>
              <a:t>users </a:t>
            </a:r>
            <a:r>
              <a:rPr lang="en-GB" dirty="0" smtClean="0">
                <a:latin typeface="Arial"/>
                <a:cs typeface="Arial"/>
              </a:rPr>
              <a:t>online </a:t>
            </a:r>
            <a:r>
              <a:rPr lang="en-GB" dirty="0">
                <a:latin typeface="Arial"/>
                <a:cs typeface="Arial"/>
              </a:rPr>
              <a:t>free of </a:t>
            </a:r>
            <a:r>
              <a:rPr lang="en-GB" dirty="0" smtClean="0">
                <a:latin typeface="Arial"/>
                <a:cs typeface="Arial"/>
              </a:rPr>
              <a:t>charge through the ESA dissemination services.</a:t>
            </a:r>
          </a:p>
          <a:p>
            <a:pPr marL="285750" indent="-285750">
              <a:lnSpc>
                <a:spcPct val="100000"/>
              </a:lnSpc>
              <a:spcBef>
                <a:spcPts val="600"/>
              </a:spcBef>
              <a:buFont typeface="Arial"/>
              <a:buChar char="•"/>
            </a:pPr>
            <a:r>
              <a:rPr lang="en-GB" dirty="0" smtClean="0">
                <a:latin typeface="Arial"/>
                <a:cs typeface="Arial"/>
              </a:rPr>
              <a:t>The project will now focus on enlarging </a:t>
            </a:r>
            <a:r>
              <a:rPr lang="en-GB" dirty="0">
                <a:latin typeface="Arial"/>
                <a:cs typeface="Arial"/>
              </a:rPr>
              <a:t>the new dataset with </a:t>
            </a:r>
            <a:r>
              <a:rPr lang="en-GB" dirty="0" smtClean="0">
                <a:latin typeface="Arial"/>
                <a:cs typeface="Arial"/>
              </a:rPr>
              <a:t>the </a:t>
            </a:r>
            <a:r>
              <a:rPr lang="en-GB" dirty="0">
                <a:latin typeface="Arial"/>
                <a:cs typeface="Arial"/>
              </a:rPr>
              <a:t>“1Km AVHRR data” acquired in the frame of the dedicated worldwide campaign project run at the end of 90s</a:t>
            </a:r>
            <a:r>
              <a:rPr lang="en-GB" dirty="0" smtClean="0">
                <a:latin typeface="Arial"/>
                <a:cs typeface="Arial"/>
              </a:rPr>
              <a:t>’, and in further processing the dataset into </a:t>
            </a:r>
            <a:r>
              <a:rPr lang="en-GB" dirty="0">
                <a:latin typeface="Arial"/>
                <a:cs typeface="Arial"/>
              </a:rPr>
              <a:t>Level-1c (geocoded, </a:t>
            </a:r>
            <a:r>
              <a:rPr lang="en-GB" dirty="0" err="1" smtClean="0">
                <a:latin typeface="Arial"/>
                <a:cs typeface="Arial"/>
              </a:rPr>
              <a:t>orthorectified</a:t>
            </a:r>
            <a:r>
              <a:rPr lang="en-GB" dirty="0" smtClean="0">
                <a:latin typeface="Arial"/>
                <a:cs typeface="Arial"/>
              </a:rPr>
              <a:t> </a:t>
            </a:r>
            <a:r>
              <a:rPr lang="en-GB" dirty="0">
                <a:latin typeface="Arial"/>
                <a:cs typeface="Arial"/>
              </a:rPr>
              <a:t>and calibrated</a:t>
            </a:r>
            <a:r>
              <a:rPr lang="en-GB" dirty="0" smtClean="0">
                <a:latin typeface="Arial"/>
                <a:cs typeface="Arial"/>
              </a:rPr>
              <a:t>).</a:t>
            </a:r>
            <a:endParaRPr lang="en-GB" dirty="0">
              <a:solidFill>
                <a:srgbClr val="FFFF00"/>
              </a:solidFill>
              <a:latin typeface="Arial"/>
              <a:cs typeface="Arial"/>
            </a:endParaRPr>
          </a:p>
        </p:txBody>
      </p:sp>
      <p:pic>
        <p:nvPicPr>
          <p:cNvPr id="8" name="Inhaltsplatzhalt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434745" y="2948659"/>
            <a:ext cx="3542278" cy="174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6626648" y="674993"/>
            <a:ext cx="1745456" cy="1555373"/>
          </a:xfrm>
          <a:prstGeom prst="rect">
            <a:avLst/>
          </a:prstGeom>
        </p:spPr>
      </p:pic>
      <p:sp>
        <p:nvSpPr>
          <p:cNvPr id="6" name="Rectangle 5"/>
          <p:cNvSpPr/>
          <p:nvPr/>
        </p:nvSpPr>
        <p:spPr>
          <a:xfrm>
            <a:off x="6360793" y="2244979"/>
            <a:ext cx="2289856" cy="253916"/>
          </a:xfrm>
          <a:prstGeom prst="rect">
            <a:avLst/>
          </a:prstGeom>
        </p:spPr>
        <p:txBody>
          <a:bodyPr wrap="none">
            <a:spAutoFit/>
          </a:bodyPr>
          <a:lstStyle/>
          <a:p>
            <a:r>
              <a:rPr lang="en-US" sz="1050" dirty="0">
                <a:solidFill>
                  <a:srgbClr val="FFFFFF"/>
                </a:solidFill>
              </a:rPr>
              <a:t>NOAA-6 VIS, 20. January 1980 </a:t>
            </a:r>
          </a:p>
        </p:txBody>
      </p:sp>
    </p:spTree>
    <p:extLst>
      <p:ext uri="{BB962C8B-B14F-4D97-AF65-F5344CB8AC3E}">
        <p14:creationId xmlns:p14="http://schemas.microsoft.com/office/powerpoint/2010/main" val="172781443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Box 90"/>
          <p:cNvSpPr txBox="1"/>
          <p:nvPr/>
        </p:nvSpPr>
        <p:spPr>
          <a:xfrm>
            <a:off x="1216684" y="76991"/>
            <a:ext cx="6091817" cy="64770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ctr" fontAlgn="base">
              <a:spcBef>
                <a:spcPct val="0"/>
              </a:spcBef>
              <a:spcAft>
                <a:spcPct val="0"/>
              </a:spcAft>
              <a:buFont typeface="Arial" pitchFamily="34" charset="0"/>
              <a:buNone/>
              <a:defRPr sz="2800" b="1">
                <a:latin typeface="Arial   "/>
              </a:defRPr>
            </a:lvl1pPr>
            <a:lvl2pPr fontAlgn="base">
              <a:spcBef>
                <a:spcPct val="0"/>
              </a:spcBef>
              <a:spcAft>
                <a:spcPct val="0"/>
              </a:spcAft>
              <a:defRPr>
                <a:solidFill>
                  <a:schemeClr val="lt1"/>
                </a:solidFill>
              </a:defRPr>
            </a:lvl2pPr>
            <a:lvl3pPr fontAlgn="base">
              <a:spcBef>
                <a:spcPct val="0"/>
              </a:spcBef>
              <a:spcAft>
                <a:spcPct val="0"/>
              </a:spcAft>
              <a:defRPr>
                <a:solidFill>
                  <a:schemeClr val="lt1"/>
                </a:solidFill>
              </a:defRPr>
            </a:lvl3pPr>
            <a:lvl4pPr fontAlgn="base">
              <a:spcBef>
                <a:spcPct val="0"/>
              </a:spcBef>
              <a:spcAft>
                <a:spcPct val="0"/>
              </a:spcAft>
              <a:defRPr>
                <a:solidFill>
                  <a:schemeClr val="lt1"/>
                </a:solidFill>
              </a:defRPr>
            </a:lvl4pPr>
            <a:lvl5pPr fontAlgn="base">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smtClean="0">
                <a:solidFill>
                  <a:srgbClr val="FFFF00"/>
                </a:solidFill>
                <a:latin typeface="Arial"/>
                <a:cs typeface="Arial"/>
              </a:rPr>
              <a:t>Earth Observation Heritage Data Access</a:t>
            </a:r>
            <a:endParaRPr lang="en-US" sz="2000" dirty="0">
              <a:solidFill>
                <a:srgbClr val="FFFF00"/>
              </a:solidFill>
              <a:latin typeface="Arial"/>
              <a:cs typeface="Arial"/>
            </a:endParaRPr>
          </a:p>
        </p:txBody>
      </p:sp>
      <p:pic>
        <p:nvPicPr>
          <p:cNvPr id="99" name="Picture 98"/>
          <p:cNvPicPr>
            <a:picLocks noChangeAspect="1"/>
          </p:cNvPicPr>
          <p:nvPr/>
        </p:nvPicPr>
        <p:blipFill>
          <a:blip r:embed="rId3"/>
          <a:stretch>
            <a:fillRect/>
          </a:stretch>
        </p:blipFill>
        <p:spPr>
          <a:xfrm>
            <a:off x="0" y="7219"/>
            <a:ext cx="627826" cy="627826"/>
          </a:xfrm>
          <a:prstGeom prst="rect">
            <a:avLst/>
          </a:prstGeom>
        </p:spPr>
      </p:pic>
      <p:sp>
        <p:nvSpPr>
          <p:cNvPr id="2" name="Rectangle 1"/>
          <p:cNvSpPr/>
          <p:nvPr/>
        </p:nvSpPr>
        <p:spPr>
          <a:xfrm>
            <a:off x="4264204" y="4465357"/>
            <a:ext cx="3172663" cy="307777"/>
          </a:xfrm>
          <a:prstGeom prst="rect">
            <a:avLst/>
          </a:prstGeom>
        </p:spPr>
        <p:txBody>
          <a:bodyPr wrap="none">
            <a:spAutoFit/>
          </a:bodyPr>
          <a:lstStyle/>
          <a:p>
            <a:r>
              <a:rPr lang="en-US" sz="1400" dirty="0">
                <a:solidFill>
                  <a:srgbClr val="FFFFFF"/>
                </a:solidFill>
              </a:rPr>
              <a:t>https://</a:t>
            </a:r>
            <a:r>
              <a:rPr lang="en-US" sz="1400" dirty="0" err="1">
                <a:solidFill>
                  <a:srgbClr val="FFFFFF"/>
                </a:solidFill>
              </a:rPr>
              <a:t>earth.esa.int</a:t>
            </a:r>
            <a:r>
              <a:rPr lang="en-US" sz="1400" dirty="0">
                <a:solidFill>
                  <a:srgbClr val="FFFFFF"/>
                </a:solidFill>
              </a:rPr>
              <a:t>/</a:t>
            </a:r>
            <a:r>
              <a:rPr lang="en-US" sz="1400" dirty="0" err="1">
                <a:solidFill>
                  <a:srgbClr val="FFFFFF"/>
                </a:solidFill>
              </a:rPr>
              <a:t>eogateway</a:t>
            </a:r>
            <a:r>
              <a:rPr lang="en-US" sz="1400" dirty="0">
                <a:solidFill>
                  <a:srgbClr val="FFFFFF"/>
                </a:solidFill>
              </a:rPr>
              <a:t>/</a:t>
            </a:r>
          </a:p>
        </p:txBody>
      </p:sp>
      <p:pic>
        <p:nvPicPr>
          <p:cNvPr id="3" name="Picture 2"/>
          <p:cNvPicPr>
            <a:picLocks noChangeAspect="1"/>
          </p:cNvPicPr>
          <p:nvPr/>
        </p:nvPicPr>
        <p:blipFill>
          <a:blip r:embed="rId4"/>
          <a:stretch>
            <a:fillRect/>
          </a:stretch>
        </p:blipFill>
        <p:spPr>
          <a:xfrm>
            <a:off x="727932" y="808217"/>
            <a:ext cx="3306719" cy="3571473"/>
          </a:xfrm>
          <a:prstGeom prst="rect">
            <a:avLst/>
          </a:prstGeom>
        </p:spPr>
      </p:pic>
      <p:pic>
        <p:nvPicPr>
          <p:cNvPr id="89" name="Picture 88" descr="Untitled.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5264" y="834861"/>
            <a:ext cx="3589199" cy="3472667"/>
          </a:xfrm>
          <a:prstGeom prst="rect">
            <a:avLst/>
          </a:prstGeom>
        </p:spPr>
      </p:pic>
    </p:spTree>
    <p:extLst>
      <p:ext uri="{BB962C8B-B14F-4D97-AF65-F5344CB8AC3E}">
        <p14:creationId xmlns:p14="http://schemas.microsoft.com/office/powerpoint/2010/main" val="367801926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314374" y="196444"/>
            <a:ext cx="6922482" cy="461665"/>
          </a:xfrm>
        </p:spPr>
        <p:txBody>
          <a:bodyPr/>
          <a:lstStyle/>
          <a:p>
            <a:r>
              <a:rPr lang="en-US" sz="2400" b="1" kern="1200" dirty="0" smtClean="0">
                <a:solidFill>
                  <a:srgbClr val="FFFF00"/>
                </a:solidFill>
                <a:latin typeface="Arial" panose="020B0604020202020204" pitchFamily="34" charset="0"/>
                <a:cs typeface="Arial" panose="020B0604020202020204" pitchFamily="34" charset="0"/>
              </a:rPr>
              <a:t>Some final thinking</a:t>
            </a:r>
            <a:r>
              <a:rPr lang="mr-IN" sz="2400" b="1" kern="1200" dirty="0" smtClean="0">
                <a:solidFill>
                  <a:srgbClr val="FFFF00"/>
                </a:solidFill>
                <a:latin typeface="Arial" panose="020B0604020202020204" pitchFamily="34" charset="0"/>
                <a:cs typeface="Arial" panose="020B0604020202020204" pitchFamily="34" charset="0"/>
              </a:rPr>
              <a:t>…</a:t>
            </a:r>
            <a:endParaRPr lang="en-GB" sz="2400" b="1" kern="1200" dirty="0">
              <a:solidFill>
                <a:srgbClr val="FFFF0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stretch>
            <a:fillRect/>
          </a:stretch>
        </p:blipFill>
        <p:spPr>
          <a:xfrm>
            <a:off x="0" y="7219"/>
            <a:ext cx="627826" cy="627826"/>
          </a:xfrm>
          <a:prstGeom prst="rect">
            <a:avLst/>
          </a:prstGeom>
        </p:spPr>
      </p:pic>
      <p:sp>
        <p:nvSpPr>
          <p:cNvPr id="13" name="Content Placeholder 2">
            <a:extLst>
              <a:ext uri="{FF2B5EF4-FFF2-40B4-BE49-F238E27FC236}">
                <a16:creationId xmlns="" xmlns:a16="http://schemas.microsoft.com/office/drawing/2014/main" id="{A6FFBF75-A302-474A-9DAE-DDD4B9ABF6A9}"/>
              </a:ext>
            </a:extLst>
          </p:cNvPr>
          <p:cNvSpPr>
            <a:spLocks noGrp="1"/>
          </p:cNvSpPr>
          <p:nvPr>
            <p:ph idx="1"/>
          </p:nvPr>
        </p:nvSpPr>
        <p:spPr>
          <a:xfrm>
            <a:off x="305481" y="744429"/>
            <a:ext cx="8575422" cy="3784706"/>
          </a:xfrm>
          <a:ln>
            <a:noFill/>
          </a:ln>
        </p:spPr>
        <p:txBody>
          <a:bodyPr>
            <a:normAutofit/>
          </a:bodyPr>
          <a:lstStyle/>
          <a:p>
            <a:pPr marL="285750" indent="-285750">
              <a:buFont typeface="Arial"/>
              <a:buChar char="•"/>
            </a:pPr>
            <a:r>
              <a:rPr lang="en-US" sz="1800" dirty="0" smtClean="0">
                <a:latin typeface="Arial"/>
                <a:cs typeface="Arial"/>
              </a:rPr>
              <a:t>Should we systematically ensure long term preservation and accessibility of Climate Data Records and ECVs generated in the frame of CCI activities (including </a:t>
            </a:r>
            <a:r>
              <a:rPr lang="en-GB" sz="1800" dirty="0" smtClean="0">
                <a:latin typeface="Arial"/>
                <a:cs typeface="Arial"/>
              </a:rPr>
              <a:t>technical information like algorithms, CAL/VAL databases, quality, visualization and processing tools) ?</a:t>
            </a:r>
          </a:p>
          <a:p>
            <a:pPr marL="285750" indent="-285750">
              <a:buFont typeface="Arial"/>
              <a:buChar char="•"/>
            </a:pPr>
            <a:endParaRPr lang="en-GB" sz="1800" dirty="0">
              <a:latin typeface="Arial"/>
              <a:cs typeface="Arial"/>
            </a:endParaRPr>
          </a:p>
          <a:p>
            <a:pPr marL="285750" indent="-285750">
              <a:buFont typeface="Arial"/>
              <a:buChar char="•"/>
            </a:pPr>
            <a:r>
              <a:rPr lang="en-GB" sz="1800" dirty="0" smtClean="0">
                <a:latin typeface="Arial"/>
                <a:cs typeface="Arial"/>
              </a:rPr>
              <a:t>What additional heritage datasets, not accessible today, would be of high value for CCI activities ?</a:t>
            </a:r>
          </a:p>
          <a:p>
            <a:pPr marL="285750" indent="-285750">
              <a:buFont typeface="Arial"/>
              <a:buChar char="•"/>
            </a:pPr>
            <a:endParaRPr lang="en-GB" sz="1800" dirty="0">
              <a:latin typeface="Arial"/>
              <a:cs typeface="Arial"/>
            </a:endParaRPr>
          </a:p>
          <a:p>
            <a:pPr marL="285750" indent="-285750">
              <a:buFont typeface="Arial"/>
              <a:buChar char="•"/>
            </a:pPr>
            <a:r>
              <a:rPr lang="en-GB" sz="1800" dirty="0" smtClean="0">
                <a:latin typeface="Arial"/>
                <a:cs typeface="Arial"/>
              </a:rPr>
              <a:t>What activity/improvement should be done to further increase ESA heritage data value for CCI ?</a:t>
            </a:r>
            <a:endParaRPr lang="en-GB" sz="1800" dirty="0">
              <a:latin typeface="Arial"/>
              <a:cs typeface="Arial"/>
            </a:endParaRPr>
          </a:p>
        </p:txBody>
      </p:sp>
    </p:spTree>
    <p:extLst>
      <p:ext uri="{BB962C8B-B14F-4D97-AF65-F5344CB8AC3E}">
        <p14:creationId xmlns:p14="http://schemas.microsoft.com/office/powerpoint/2010/main" val="19437630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55808" y="1802082"/>
            <a:ext cx="816133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3200" b="1" i="1" dirty="0" smtClean="0">
                <a:solidFill>
                  <a:srgbClr val="FFFFFF"/>
                </a:solidFill>
              </a:rPr>
              <a:t>Thank You !!</a:t>
            </a:r>
          </a:p>
        </p:txBody>
      </p:sp>
      <p:sp>
        <p:nvSpPr>
          <p:cNvPr id="2" name="TextBox 1"/>
          <p:cNvSpPr txBox="1"/>
          <p:nvPr/>
        </p:nvSpPr>
        <p:spPr>
          <a:xfrm>
            <a:off x="204261" y="4058847"/>
            <a:ext cx="5079877" cy="307777"/>
          </a:xfrm>
          <a:prstGeom prst="rect">
            <a:avLst/>
          </a:prstGeom>
          <a:noFill/>
        </p:spPr>
        <p:txBody>
          <a:bodyPr wrap="square" rtlCol="0">
            <a:spAutoFit/>
          </a:bodyPr>
          <a:lstStyle/>
          <a:p>
            <a:r>
              <a:rPr lang="en-US" sz="1400" b="1" dirty="0" smtClean="0">
                <a:solidFill>
                  <a:schemeClr val="bg1"/>
                </a:solidFill>
              </a:rPr>
              <a:t>Contacts: </a:t>
            </a:r>
            <a:r>
              <a:rPr lang="en-US" sz="1400" dirty="0" smtClean="0">
                <a:solidFill>
                  <a:schemeClr val="bg1"/>
                </a:solidFill>
              </a:rPr>
              <a:t>Mirko.Albani@esa.int</a:t>
            </a:r>
            <a:endParaRPr lang="en-US" sz="1400" dirty="0">
              <a:solidFill>
                <a:schemeClr val="bg1"/>
              </a:solidFill>
            </a:endParaRPr>
          </a:p>
        </p:txBody>
      </p:sp>
    </p:spTree>
    <p:extLst>
      <p:ext uri="{BB962C8B-B14F-4D97-AF65-F5344CB8AC3E}">
        <p14:creationId xmlns:p14="http://schemas.microsoft.com/office/powerpoint/2010/main" val="4853735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3836" y="2692568"/>
            <a:ext cx="7987697" cy="1810899"/>
            <a:chOff x="190500" y="2133600"/>
            <a:chExt cx="8864600" cy="2730776"/>
          </a:xfrm>
        </p:grpSpPr>
        <p:pic>
          <p:nvPicPr>
            <p:cNvPr id="4" name="Picture Placeholder 7" descr="img01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6622" y="3796844"/>
              <a:ext cx="2347314" cy="1067532"/>
            </a:xfrm>
            <a:prstGeom prst="rect">
              <a:avLst/>
            </a:prstGeom>
          </p:spPr>
        </p:pic>
        <p:pic>
          <p:nvPicPr>
            <p:cNvPr id="6" name="Picture Placeholder 8" descr="bridge_1124195i.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88866" y="3808572"/>
              <a:ext cx="2454734" cy="1055804"/>
            </a:xfrm>
            <a:prstGeom prst="rect">
              <a:avLst/>
            </a:prstGeom>
          </p:spPr>
        </p:pic>
        <p:grpSp>
          <p:nvGrpSpPr>
            <p:cNvPr id="7" name="Group 6"/>
            <p:cNvGrpSpPr/>
            <p:nvPr/>
          </p:nvGrpSpPr>
          <p:grpSpPr>
            <a:xfrm>
              <a:off x="190500" y="3190020"/>
              <a:ext cx="8864600" cy="652085"/>
              <a:chOff x="2" y="3240182"/>
              <a:chExt cx="9149936" cy="780617"/>
            </a:xfrm>
          </p:grpSpPr>
          <p:sp>
            <p:nvSpPr>
              <p:cNvPr id="8" name="Rectangle 7">
                <a:extLst>
                  <a:ext uri="{FF2B5EF4-FFF2-40B4-BE49-F238E27FC236}">
                    <a16:creationId xmlns:a16="http://schemas.microsoft.com/office/drawing/2014/main" xmlns="" id="{5EAA2EF8-CAF2-4841-A26D-DA9C81495EF4}"/>
                  </a:ext>
                </a:extLst>
              </p:cNvPr>
              <p:cNvSpPr/>
              <p:nvPr/>
            </p:nvSpPr>
            <p:spPr>
              <a:xfrm>
                <a:off x="6194581" y="3268993"/>
                <a:ext cx="2955357" cy="746377"/>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lIns="42898" tIns="21449" rIns="42898" bIns="21449" rtlCol="0" anchor="ctr"/>
              <a:lstStyle/>
              <a:p>
                <a:pPr algn="ctr"/>
                <a:endParaRPr lang="id-ID"/>
              </a:p>
            </p:txBody>
          </p:sp>
          <p:grpSp>
            <p:nvGrpSpPr>
              <p:cNvPr id="9" name="Group 8">
                <a:extLst>
                  <a:ext uri="{FF2B5EF4-FFF2-40B4-BE49-F238E27FC236}">
                    <a16:creationId xmlns:a16="http://schemas.microsoft.com/office/drawing/2014/main" xmlns="" id="{55899661-3C6B-48DA-B69A-B4556529213B}"/>
                  </a:ext>
                </a:extLst>
              </p:cNvPr>
              <p:cNvGrpSpPr/>
              <p:nvPr/>
            </p:nvGrpSpPr>
            <p:grpSpPr>
              <a:xfrm>
                <a:off x="2979255" y="3268848"/>
                <a:ext cx="3434332" cy="746522"/>
                <a:chOff x="4173415" y="3609474"/>
                <a:chExt cx="5897685" cy="3609474"/>
              </a:xfrm>
              <a:solidFill>
                <a:schemeClr val="tx1">
                  <a:lumMod val="50000"/>
                  <a:lumOff val="50000"/>
                </a:schemeClr>
              </a:solidFill>
            </p:grpSpPr>
            <p:sp>
              <p:nvSpPr>
                <p:cNvPr id="16" name="Rectangle 15">
                  <a:extLst>
                    <a:ext uri="{FF2B5EF4-FFF2-40B4-BE49-F238E27FC236}">
                      <a16:creationId xmlns:a16="http://schemas.microsoft.com/office/drawing/2014/main" xmlns="" id="{DC2377AA-E586-43A2-B956-011B82EF3FE3}"/>
                    </a:ext>
                  </a:extLst>
                </p:cNvPr>
                <p:cNvSpPr/>
                <p:nvPr/>
              </p:nvSpPr>
              <p:spPr>
                <a:xfrm>
                  <a:off x="4173415" y="3609474"/>
                  <a:ext cx="5565104" cy="36094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Isosceles Triangle 16">
                  <a:extLst>
                    <a:ext uri="{FF2B5EF4-FFF2-40B4-BE49-F238E27FC236}">
                      <a16:creationId xmlns:a16="http://schemas.microsoft.com/office/drawing/2014/main" xmlns="" id="{DBFAD3D2-FE37-43BD-AC0B-928EAF6F393A}"/>
                    </a:ext>
                  </a:extLst>
                </p:cNvPr>
                <p:cNvSpPr/>
                <p:nvPr/>
              </p:nvSpPr>
              <p:spPr>
                <a:xfrm rot="5400000">
                  <a:off x="9607937" y="5247920"/>
                  <a:ext cx="593743" cy="3325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0" name="Group 9">
                <a:extLst>
                  <a:ext uri="{FF2B5EF4-FFF2-40B4-BE49-F238E27FC236}">
                    <a16:creationId xmlns:a16="http://schemas.microsoft.com/office/drawing/2014/main" xmlns="" id="{016FD209-88DB-4202-A6A5-868ECBAA62DF}"/>
                  </a:ext>
                </a:extLst>
              </p:cNvPr>
              <p:cNvGrpSpPr/>
              <p:nvPr/>
            </p:nvGrpSpPr>
            <p:grpSpPr>
              <a:xfrm>
                <a:off x="2" y="3268992"/>
                <a:ext cx="3411585" cy="746377"/>
                <a:chOff x="4173415" y="3609474"/>
                <a:chExt cx="5897685" cy="3609474"/>
              </a:xfrm>
              <a:gradFill>
                <a:gsLst>
                  <a:gs pos="0">
                    <a:schemeClr val="accent1"/>
                  </a:gs>
                  <a:gs pos="100000">
                    <a:schemeClr val="accent1">
                      <a:lumMod val="75000"/>
                    </a:schemeClr>
                  </a:gs>
                </a:gsLst>
                <a:lin ang="2700000" scaled="0"/>
              </a:gradFill>
            </p:grpSpPr>
            <p:sp>
              <p:nvSpPr>
                <p:cNvPr id="14" name="Rectangle 13">
                  <a:extLst>
                    <a:ext uri="{FF2B5EF4-FFF2-40B4-BE49-F238E27FC236}">
                      <a16:creationId xmlns:a16="http://schemas.microsoft.com/office/drawing/2014/main" xmlns="" id="{DCD211DF-41A2-4838-966D-CAE78B79E78E}"/>
                    </a:ext>
                  </a:extLst>
                </p:cNvPr>
                <p:cNvSpPr/>
                <p:nvPr/>
              </p:nvSpPr>
              <p:spPr>
                <a:xfrm>
                  <a:off x="4173415" y="3609474"/>
                  <a:ext cx="5565104" cy="36094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Isosceles Triangle 14">
                  <a:extLst>
                    <a:ext uri="{FF2B5EF4-FFF2-40B4-BE49-F238E27FC236}">
                      <a16:creationId xmlns:a16="http://schemas.microsoft.com/office/drawing/2014/main" xmlns="" id="{DEAB0E3F-5800-4D15-81DA-3C2418165215}"/>
                    </a:ext>
                  </a:extLst>
                </p:cNvPr>
                <p:cNvSpPr/>
                <p:nvPr/>
              </p:nvSpPr>
              <p:spPr>
                <a:xfrm rot="5400000">
                  <a:off x="9607937" y="5247920"/>
                  <a:ext cx="593743" cy="3325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TextBox 10">
                <a:extLst>
                  <a:ext uri="{FF2B5EF4-FFF2-40B4-BE49-F238E27FC236}">
                    <a16:creationId xmlns:a16="http://schemas.microsoft.com/office/drawing/2014/main" xmlns="" id="{7CDC5376-24AE-4BDD-9F4C-D712BB0DA030}"/>
                  </a:ext>
                </a:extLst>
              </p:cNvPr>
              <p:cNvSpPr txBox="1"/>
              <p:nvPr/>
            </p:nvSpPr>
            <p:spPr>
              <a:xfrm>
                <a:off x="206884" y="3240276"/>
                <a:ext cx="2705319" cy="777838"/>
              </a:xfrm>
              <a:prstGeom prst="rect">
                <a:avLst/>
              </a:prstGeom>
              <a:noFill/>
            </p:spPr>
            <p:txBody>
              <a:bodyPr wrap="square" rtlCol="0" anchor="ctr">
                <a:spAutoFit/>
              </a:bodyPr>
              <a:lstStyle/>
              <a:p>
                <a:pPr algn="ctr"/>
                <a:r>
                  <a:rPr lang="en-US" sz="1100" b="1" spc="141" dirty="0">
                    <a:solidFill>
                      <a:schemeClr val="bg1"/>
                    </a:solidFill>
                    <a:latin typeface="Walkway Bold" panose="00000400000000000000" pitchFamily="2" charset="0"/>
                    <a:cs typeface="Segoe UI" panose="020B0502040204020203" pitchFamily="34" charset="0"/>
                  </a:rPr>
                  <a:t>PRESERVE AND KNOW THE PAST</a:t>
                </a:r>
              </a:p>
            </p:txBody>
          </p:sp>
          <p:sp>
            <p:nvSpPr>
              <p:cNvPr id="12" name="TextBox 35">
                <a:extLst>
                  <a:ext uri="{FF2B5EF4-FFF2-40B4-BE49-F238E27FC236}">
                    <a16:creationId xmlns:a16="http://schemas.microsoft.com/office/drawing/2014/main" xmlns="" id="{00AF1846-C756-4D6C-899D-F8616E2B8058}"/>
                  </a:ext>
                </a:extLst>
              </p:cNvPr>
              <p:cNvSpPr txBox="1"/>
              <p:nvPr/>
            </p:nvSpPr>
            <p:spPr>
              <a:xfrm>
                <a:off x="3513506" y="3242962"/>
                <a:ext cx="2430218" cy="777837"/>
              </a:xfrm>
              <a:prstGeom prst="rect">
                <a:avLst/>
              </a:prstGeom>
              <a:noFill/>
            </p:spPr>
            <p:txBody>
              <a:bodyPr wrap="square" rtlCol="0" anchor="ctr">
                <a:spAutoFit/>
              </a:bodyPr>
              <a:lstStyle/>
              <a:p>
                <a:pPr algn="ctr"/>
                <a:r>
                  <a:rPr lang="en-US" sz="1100" b="1" spc="141" dirty="0">
                    <a:solidFill>
                      <a:schemeClr val="bg1"/>
                    </a:solidFill>
                    <a:latin typeface="Walkway Bold" panose="00000400000000000000" pitchFamily="2" charset="0"/>
                    <a:cs typeface="Segoe UI" panose="020B0502040204020203" pitchFamily="34" charset="0"/>
                  </a:rPr>
                  <a:t>UNDERSTAND THE PRESENT</a:t>
                </a:r>
              </a:p>
            </p:txBody>
          </p:sp>
          <p:sp>
            <p:nvSpPr>
              <p:cNvPr id="13" name="TextBox 35">
                <a:extLst>
                  <a:ext uri="{FF2B5EF4-FFF2-40B4-BE49-F238E27FC236}">
                    <a16:creationId xmlns:a16="http://schemas.microsoft.com/office/drawing/2014/main" xmlns="" id="{EEA37903-7CF8-4A56-A8EC-11C2BF1DB755}"/>
                  </a:ext>
                </a:extLst>
              </p:cNvPr>
              <p:cNvSpPr txBox="1"/>
              <p:nvPr/>
            </p:nvSpPr>
            <p:spPr>
              <a:xfrm>
                <a:off x="6305931" y="3240182"/>
                <a:ext cx="2649841" cy="777838"/>
              </a:xfrm>
              <a:prstGeom prst="rect">
                <a:avLst/>
              </a:prstGeom>
              <a:noFill/>
            </p:spPr>
            <p:txBody>
              <a:bodyPr wrap="square" rtlCol="0" anchor="ctr">
                <a:spAutoFit/>
              </a:bodyPr>
              <a:lstStyle/>
              <a:p>
                <a:pPr algn="ctr"/>
                <a:r>
                  <a:rPr lang="en-US" sz="1100" b="1" spc="141" dirty="0">
                    <a:solidFill>
                      <a:schemeClr val="bg1"/>
                    </a:solidFill>
                    <a:latin typeface="Walkway Bold" panose="00000400000000000000" pitchFamily="2" charset="0"/>
                    <a:cs typeface="Segoe UI" panose="020B0502040204020203" pitchFamily="34" charset="0"/>
                  </a:rPr>
                  <a:t>SHAPE AND ENABLE THE FUTURE</a:t>
                </a:r>
              </a:p>
            </p:txBody>
          </p:sp>
        </p:grpSp>
        <p:pic>
          <p:nvPicPr>
            <p:cNvPr id="18" name="Picture Placeholder 20"/>
            <p:cNvPicPr>
              <a:picLocks noChangeAspect="1"/>
            </p:cNvPicPr>
            <p:nvPr/>
          </p:nvPicPr>
          <p:blipFill rotWithShape="1">
            <a:blip r:embed="rId5" cstate="email">
              <a:extLst>
                <a:ext uri="{28A0092B-C50C-407E-A947-70E740481C1C}">
                  <a14:useLocalDpi xmlns:a14="http://schemas.microsoft.com/office/drawing/2010/main"/>
                </a:ext>
              </a:extLst>
            </a:blip>
            <a:srcRect l="-173" t="-461"/>
            <a:stretch/>
          </p:blipFill>
          <p:spPr>
            <a:xfrm>
              <a:off x="458190" y="2168726"/>
              <a:ext cx="2340178" cy="1037132"/>
            </a:xfrm>
            <a:prstGeom prst="rect">
              <a:avLst/>
            </a:prstGeom>
          </p:spPr>
        </p:pic>
        <p:pic>
          <p:nvPicPr>
            <p:cNvPr id="19" name="Picture Placeholder 21"/>
            <p:cNvPicPr>
              <a:picLocks noChangeAspect="1"/>
            </p:cNvPicPr>
            <p:nvPr/>
          </p:nvPicPr>
          <p:blipFill rotWithShape="1">
            <a:blip r:embed="rId6" cstate="email">
              <a:extLst>
                <a:ext uri="{28A0092B-C50C-407E-A947-70E740481C1C}">
                  <a14:useLocalDpi xmlns:a14="http://schemas.microsoft.com/office/drawing/2010/main"/>
                </a:ext>
              </a:extLst>
            </a:blip>
            <a:srcRect t="-925"/>
            <a:stretch/>
          </p:blipFill>
          <p:spPr>
            <a:xfrm>
              <a:off x="3497566" y="2133600"/>
              <a:ext cx="2458733" cy="1073026"/>
            </a:xfrm>
            <a:prstGeom prst="rect">
              <a:avLst/>
            </a:prstGeom>
          </p:spPr>
        </p:pic>
        <p:pic>
          <p:nvPicPr>
            <p:cNvPr id="20" name="Picture Placeholder 2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50533" y="2156510"/>
              <a:ext cx="2275967" cy="1042973"/>
            </a:xfrm>
            <a:prstGeom prst="rect">
              <a:avLst/>
            </a:prstGeom>
          </p:spPr>
        </p:pic>
        <p:pic>
          <p:nvPicPr>
            <p:cNvPr id="21" name="Picture 20" descr="Venice-Grand-Canalrs2000.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24420" y="3823532"/>
              <a:ext cx="2340180" cy="1027868"/>
            </a:xfrm>
            <a:prstGeom prst="rect">
              <a:avLst/>
            </a:prstGeom>
          </p:spPr>
        </p:pic>
      </p:grpSp>
      <p:sp>
        <p:nvSpPr>
          <p:cNvPr id="22" name="TextBox 21"/>
          <p:cNvSpPr txBox="1"/>
          <p:nvPr/>
        </p:nvSpPr>
        <p:spPr>
          <a:xfrm>
            <a:off x="140038" y="930315"/>
            <a:ext cx="8854784" cy="1623521"/>
          </a:xfrm>
          <a:prstGeom prst="rect">
            <a:avLst/>
          </a:prstGeom>
          <a:noFill/>
          <a:effectLst>
            <a:softEdge rad="101600"/>
          </a:effectLst>
        </p:spPr>
        <p:txBody>
          <a:bodyPr wrap="square" rtlCol="0">
            <a:spAutoFit/>
          </a:bodyPr>
          <a:lstStyle/>
          <a:p>
            <a:r>
              <a:rPr lang="en-GB" b="1" i="1" dirty="0">
                <a:solidFill>
                  <a:srgbClr val="FFFF00"/>
                </a:solidFill>
                <a:latin typeface="Arial"/>
                <a:cs typeface="Arial"/>
              </a:rPr>
              <a:t>Coordinated action to </a:t>
            </a:r>
            <a:r>
              <a:rPr lang="en-GB" b="1" i="1" dirty="0" smtClean="0">
                <a:solidFill>
                  <a:srgbClr val="FFFF00"/>
                </a:solidFill>
                <a:latin typeface="Arial"/>
                <a:cs typeface="Arial"/>
              </a:rPr>
              <a:t>maintain ESA </a:t>
            </a:r>
            <a:r>
              <a:rPr lang="en-GB" b="1" i="1" dirty="0">
                <a:solidFill>
                  <a:srgbClr val="FFFF00"/>
                </a:solidFill>
                <a:latin typeface="Arial"/>
                <a:cs typeface="Arial"/>
              </a:rPr>
              <a:t>heritage space data </a:t>
            </a:r>
            <a:r>
              <a:rPr lang="en-GB" b="1" i="1" dirty="0" smtClean="0">
                <a:solidFill>
                  <a:srgbClr val="FFFF00"/>
                </a:solidFill>
                <a:latin typeface="Arial"/>
                <a:cs typeface="Arial"/>
              </a:rPr>
              <a:t>and to enable long</a:t>
            </a:r>
            <a:r>
              <a:rPr lang="en-GB" b="1" i="1" dirty="0">
                <a:solidFill>
                  <a:srgbClr val="FFFF00"/>
                </a:solidFill>
                <a:latin typeface="Arial"/>
                <a:cs typeface="Arial"/>
              </a:rPr>
              <a:t>-term studies </a:t>
            </a:r>
            <a:r>
              <a:rPr lang="en-GB" b="1" i="1" dirty="0" smtClean="0">
                <a:solidFill>
                  <a:srgbClr val="FFFF00"/>
                </a:solidFill>
                <a:latin typeface="Arial"/>
                <a:cs typeface="Arial"/>
              </a:rPr>
              <a:t>(e.g. in </a:t>
            </a:r>
            <a:r>
              <a:rPr lang="en-GB" b="1" i="1" dirty="0">
                <a:solidFill>
                  <a:srgbClr val="FFFF00"/>
                </a:solidFill>
                <a:latin typeface="Arial"/>
                <a:cs typeface="Arial"/>
              </a:rPr>
              <a:t>Earth Observation or in </a:t>
            </a:r>
            <a:r>
              <a:rPr lang="en-GB" b="1" i="1" dirty="0" smtClean="0">
                <a:solidFill>
                  <a:srgbClr val="FFFF00"/>
                </a:solidFill>
                <a:latin typeface="Arial"/>
                <a:cs typeface="Arial"/>
              </a:rPr>
              <a:t>Astrophysics)</a:t>
            </a:r>
            <a:endParaRPr lang="en-GB" b="1" i="1" dirty="0">
              <a:solidFill>
                <a:schemeClr val="bg1"/>
              </a:solidFill>
              <a:latin typeface="Arial"/>
              <a:cs typeface="Arial"/>
              <a:sym typeface="Wingdings"/>
            </a:endParaRPr>
          </a:p>
          <a:p>
            <a:pPr marL="285750" indent="-285750">
              <a:spcBef>
                <a:spcPts val="300"/>
              </a:spcBef>
              <a:buFont typeface="Wingdings" charset="0"/>
              <a:buChar char="à"/>
            </a:pPr>
            <a:r>
              <a:rPr lang="en-GB" sz="1400" dirty="0" smtClean="0">
                <a:solidFill>
                  <a:schemeClr val="bg1"/>
                </a:solidFill>
                <a:latin typeface="Arial"/>
                <a:cs typeface="Arial"/>
                <a:sym typeface="Wingdings"/>
              </a:rPr>
              <a:t>Inter</a:t>
            </a:r>
            <a:r>
              <a:rPr lang="en-GB" sz="1400" dirty="0">
                <a:solidFill>
                  <a:schemeClr val="bg1"/>
                </a:solidFill>
                <a:latin typeface="Arial"/>
                <a:cs typeface="Arial"/>
                <a:sym typeface="Wingdings"/>
              </a:rPr>
              <a:t>-directorate </a:t>
            </a:r>
            <a:r>
              <a:rPr lang="en-GB" sz="1400" dirty="0">
                <a:solidFill>
                  <a:schemeClr val="bg1"/>
                </a:solidFill>
                <a:latin typeface="Arial"/>
                <a:cs typeface="Arial"/>
              </a:rPr>
              <a:t>activity (</a:t>
            </a:r>
            <a:r>
              <a:rPr lang="en-US" sz="1400" dirty="0">
                <a:solidFill>
                  <a:schemeClr val="bg1"/>
                </a:solidFill>
                <a:latin typeface="Arial"/>
                <a:cs typeface="Arial"/>
              </a:rPr>
              <a:t>EOP, SCI, HRE, OPS, DG Cabinet)</a:t>
            </a:r>
          </a:p>
          <a:p>
            <a:pPr marL="285750" indent="-285750">
              <a:spcBef>
                <a:spcPts val="300"/>
              </a:spcBef>
              <a:buFont typeface="Wingdings" charset="0"/>
              <a:buChar char="à"/>
            </a:pPr>
            <a:r>
              <a:rPr lang="en-US" sz="1400" dirty="0" smtClean="0">
                <a:solidFill>
                  <a:schemeClr val="bg1"/>
                </a:solidFill>
                <a:latin typeface="Arial"/>
                <a:cs typeface="Arial"/>
              </a:rPr>
              <a:t>Covering </a:t>
            </a:r>
            <a:r>
              <a:rPr lang="en-US" sz="1400" dirty="0">
                <a:solidFill>
                  <a:schemeClr val="bg1"/>
                </a:solidFill>
                <a:latin typeface="Arial"/>
                <a:cs typeface="Arial"/>
              </a:rPr>
              <a:t>60+ ESA missions (e.g. </a:t>
            </a:r>
            <a:r>
              <a:rPr lang="en-US" sz="1400" dirty="0" smtClean="0">
                <a:solidFill>
                  <a:schemeClr val="bg1"/>
                </a:solidFill>
                <a:latin typeface="Arial"/>
                <a:cs typeface="Arial"/>
              </a:rPr>
              <a:t>ERS, Envisat</a:t>
            </a:r>
            <a:r>
              <a:rPr lang="en-US" sz="1400" dirty="0">
                <a:solidFill>
                  <a:schemeClr val="bg1"/>
                </a:solidFill>
                <a:latin typeface="Arial"/>
                <a:cs typeface="Arial"/>
              </a:rPr>
              <a:t>, GOCE, Giotto, ISO, etc.)</a:t>
            </a:r>
          </a:p>
          <a:p>
            <a:pPr marL="285750" indent="-285750">
              <a:spcBef>
                <a:spcPts val="300"/>
              </a:spcBef>
              <a:buFont typeface="Wingdings" charset="0"/>
              <a:buChar char="à"/>
            </a:pPr>
            <a:r>
              <a:rPr lang="en-US" sz="1400" dirty="0">
                <a:solidFill>
                  <a:schemeClr val="bg1"/>
                </a:solidFill>
                <a:latin typeface="Arial"/>
                <a:cs typeface="Arial"/>
                <a:sym typeface="Wingdings"/>
              </a:rPr>
              <a:t>Ensuring </a:t>
            </a:r>
            <a:r>
              <a:rPr lang="en-GB" sz="1400" dirty="0">
                <a:solidFill>
                  <a:schemeClr val="bg1"/>
                </a:solidFill>
                <a:latin typeface="Arial"/>
                <a:cs typeface="Arial"/>
              </a:rPr>
              <a:t>data continuity with current/future missions in support to research &amp; applications requiring long time data series (e.g. climate change</a:t>
            </a:r>
            <a:r>
              <a:rPr lang="en-GB" sz="1400" dirty="0" smtClean="0">
                <a:solidFill>
                  <a:schemeClr val="bg1"/>
                </a:solidFill>
                <a:latin typeface="Arial"/>
                <a:cs typeface="Arial"/>
              </a:rPr>
              <a:t>)</a:t>
            </a:r>
            <a:endParaRPr lang="en-GB" sz="1400" dirty="0">
              <a:solidFill>
                <a:schemeClr val="bg1"/>
              </a:solidFill>
              <a:latin typeface="Arial"/>
              <a:cs typeface="Arial"/>
            </a:endParaRPr>
          </a:p>
        </p:txBody>
      </p:sp>
      <p:sp>
        <p:nvSpPr>
          <p:cNvPr id="29" name="Title 1"/>
          <p:cNvSpPr txBox="1">
            <a:spLocks/>
          </p:cNvSpPr>
          <p:nvPr/>
        </p:nvSpPr>
        <p:spPr>
          <a:xfrm>
            <a:off x="1774435" y="102011"/>
            <a:ext cx="5923487" cy="461665"/>
          </a:xfrm>
          <a:prstGeom prst="rect">
            <a:avLst/>
          </a:prstGeom>
        </p:spPr>
        <p:txBody>
          <a:bodyPr/>
          <a:lstStyle>
            <a:lvl1pPr algn="l" rtl="0" eaLnBrk="1" fontAlgn="base" hangingPunct="1">
              <a:spcBef>
                <a:spcPct val="0"/>
              </a:spcBef>
              <a:spcAft>
                <a:spcPct val="0"/>
              </a:spcAft>
              <a:defRPr sz="2200" b="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sz="2400" b="1" dirty="0">
                <a:solidFill>
                  <a:srgbClr val="FFFF00"/>
                </a:solidFill>
                <a:latin typeface="Arial" panose="020B0604020202020204" pitchFamily="34" charset="0"/>
                <a:ea typeface="+mn-ea"/>
                <a:cs typeface="Arial" panose="020B0604020202020204" pitchFamily="34" charset="0"/>
              </a:rPr>
              <a:t>Heritage Space Programme</a:t>
            </a:r>
          </a:p>
          <a:p>
            <a:r>
              <a:rPr lang="en-US" sz="1600" b="1" dirty="0">
                <a:solidFill>
                  <a:srgbClr val="FFFF00"/>
                </a:solidFill>
                <a:latin typeface="Arial" panose="020B0604020202020204" pitchFamily="34" charset="0"/>
                <a:ea typeface="+mn-ea"/>
                <a:cs typeface="Arial" panose="020B0604020202020204" pitchFamily="34" charset="0"/>
                <a:sym typeface="Wingdings"/>
              </a:rPr>
              <a:t> </a:t>
            </a:r>
            <a:r>
              <a:rPr lang="en-US" sz="1600" b="1" dirty="0">
                <a:solidFill>
                  <a:srgbClr val="FFFF00"/>
                </a:solidFill>
                <a:latin typeface="Arial" panose="020B0604020202020204" pitchFamily="34" charset="0"/>
                <a:ea typeface="+mn-ea"/>
                <a:cs typeface="Arial" panose="020B0604020202020204" pitchFamily="34" charset="0"/>
              </a:rPr>
              <a:t>Capability to look back in time</a:t>
            </a:r>
          </a:p>
        </p:txBody>
      </p:sp>
      <p:pic>
        <p:nvPicPr>
          <p:cNvPr id="24" name="Picture 23"/>
          <p:cNvPicPr>
            <a:picLocks noChangeAspect="1"/>
          </p:cNvPicPr>
          <p:nvPr/>
        </p:nvPicPr>
        <p:blipFill>
          <a:blip r:embed="rId9"/>
          <a:stretch>
            <a:fillRect/>
          </a:stretch>
        </p:blipFill>
        <p:spPr>
          <a:xfrm>
            <a:off x="0" y="7219"/>
            <a:ext cx="627826" cy="627826"/>
          </a:xfrm>
          <a:prstGeom prst="rect">
            <a:avLst/>
          </a:prstGeom>
        </p:spPr>
      </p:pic>
    </p:spTree>
    <p:extLst>
      <p:ext uri="{BB962C8B-B14F-4D97-AF65-F5344CB8AC3E}">
        <p14:creationId xmlns:p14="http://schemas.microsoft.com/office/powerpoint/2010/main" val="26795705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69333" y="767965"/>
            <a:ext cx="4565488" cy="584776"/>
          </a:xfrm>
          <a:prstGeom prst="rect">
            <a:avLst/>
          </a:prstGeom>
          <a:noFill/>
          <a:effectLst>
            <a:softEdge rad="114300"/>
          </a:effectLst>
        </p:spPr>
        <p:txBody>
          <a:bodyPr wrap="square">
            <a:spAutoFit/>
          </a:bodyPr>
          <a:lstStyle/>
          <a:p>
            <a:r>
              <a:rPr lang="en-US" b="1" dirty="0">
                <a:solidFill>
                  <a:srgbClr val="FFFF00"/>
                </a:solidFill>
                <a:latin typeface="Arial"/>
                <a:cs typeface="Arial"/>
              </a:rPr>
              <a:t>Inter-directorate Joint Activities</a:t>
            </a:r>
          </a:p>
          <a:p>
            <a:pPr marL="285750" indent="-285750">
              <a:buFont typeface="Wingdings" charset="0"/>
              <a:buChar char="à"/>
            </a:pPr>
            <a:r>
              <a:rPr lang="en-US" sz="1400" dirty="0" smtClean="0">
                <a:solidFill>
                  <a:schemeClr val="bg1"/>
                </a:solidFill>
                <a:latin typeface="Arial"/>
                <a:cs typeface="Arial"/>
                <a:sym typeface="Wingdings"/>
              </a:rPr>
              <a:t>Coordinating efforts and removing barriers</a:t>
            </a:r>
            <a:endParaRPr lang="en-US" sz="1400" dirty="0">
              <a:solidFill>
                <a:schemeClr val="bg1"/>
              </a:solidFill>
              <a:latin typeface="Arial"/>
              <a:cs typeface="Arial"/>
              <a:sym typeface="Wingdings"/>
            </a:endParaRPr>
          </a:p>
        </p:txBody>
      </p:sp>
      <p:grpSp>
        <p:nvGrpSpPr>
          <p:cNvPr id="8" name="Group 7"/>
          <p:cNvGrpSpPr/>
          <p:nvPr/>
        </p:nvGrpSpPr>
        <p:grpSpPr>
          <a:xfrm>
            <a:off x="5106222" y="1808051"/>
            <a:ext cx="1676400" cy="1196279"/>
            <a:chOff x="5229260" y="1911216"/>
            <a:chExt cx="1676400" cy="1196279"/>
          </a:xfrm>
        </p:grpSpPr>
        <p:pic>
          <p:nvPicPr>
            <p:cNvPr id="42" name="Picture 4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9260" y="1911216"/>
              <a:ext cx="1676400" cy="1196279"/>
            </a:xfrm>
            <a:prstGeom prst="rect">
              <a:avLst/>
            </a:prstGeom>
          </p:spPr>
        </p:pic>
        <p:sp>
          <p:nvSpPr>
            <p:cNvPr id="43" name="Content Placeholder 2"/>
            <p:cNvSpPr txBox="1">
              <a:spLocks/>
            </p:cNvSpPr>
            <p:nvPr/>
          </p:nvSpPr>
          <p:spPr bwMode="auto">
            <a:xfrm>
              <a:off x="5655564" y="1916985"/>
              <a:ext cx="99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lnSpc>
                  <a:spcPct val="119000"/>
                </a:lnSpc>
                <a:spcBef>
                  <a:spcPct val="20000"/>
                </a:spcBef>
                <a:buClr>
                  <a:schemeClr val="accent1"/>
                </a:buClr>
                <a:buFont typeface="Verdana" charset="0"/>
                <a:buNone/>
              </a:pPr>
              <a:r>
                <a:rPr lang="en-GB" sz="1050" b="1" i="1" dirty="0">
                  <a:solidFill>
                    <a:schemeClr val="bg1"/>
                  </a:solidFill>
                  <a:ea typeface="MS PGothic" charset="0"/>
                  <a:cs typeface="MS PGothic" charset="0"/>
                </a:rPr>
                <a:t>XMM </a:t>
              </a:r>
              <a:endParaRPr lang="en-US" sz="1050" b="1" i="1" dirty="0">
                <a:solidFill>
                  <a:schemeClr val="bg1"/>
                </a:solidFill>
                <a:ea typeface="MS PGothic" charset="0"/>
                <a:cs typeface="MS PGothic" charset="0"/>
              </a:endParaRPr>
            </a:p>
          </p:txBody>
        </p:sp>
      </p:grpSp>
      <p:grpSp>
        <p:nvGrpSpPr>
          <p:cNvPr id="50" name="Group 49"/>
          <p:cNvGrpSpPr/>
          <p:nvPr/>
        </p:nvGrpSpPr>
        <p:grpSpPr>
          <a:xfrm>
            <a:off x="6871418" y="1688972"/>
            <a:ext cx="1866900" cy="1339850"/>
            <a:chOff x="2374871" y="912172"/>
            <a:chExt cx="3075871" cy="2085109"/>
          </a:xfrm>
        </p:grpSpPr>
        <p:pic>
          <p:nvPicPr>
            <p:cNvPr id="51" name="Picture 5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4403" y="1016081"/>
              <a:ext cx="2516622" cy="1981200"/>
            </a:xfrm>
            <a:prstGeom prst="rect">
              <a:avLst/>
            </a:prstGeom>
          </p:spPr>
        </p:pic>
        <p:sp>
          <p:nvSpPr>
            <p:cNvPr id="52" name="Content Placeholder 2"/>
            <p:cNvSpPr txBox="1">
              <a:spLocks/>
            </p:cNvSpPr>
            <p:nvPr/>
          </p:nvSpPr>
          <p:spPr bwMode="auto">
            <a:xfrm>
              <a:off x="2374871" y="912172"/>
              <a:ext cx="3075871" cy="519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lnSpc>
                  <a:spcPct val="119000"/>
                </a:lnSpc>
                <a:spcBef>
                  <a:spcPct val="20000"/>
                </a:spcBef>
                <a:buClr>
                  <a:schemeClr val="accent1"/>
                </a:buClr>
                <a:buFont typeface="Verdana" charset="0"/>
                <a:buNone/>
              </a:pPr>
              <a:r>
                <a:rPr lang="en-GB" sz="1050" b="1" i="1" dirty="0">
                  <a:solidFill>
                    <a:srgbClr val="FFFFFF"/>
                  </a:solidFill>
                  <a:ea typeface="MS PGothic" charset="0"/>
                  <a:cs typeface="MS PGothic" charset="0"/>
                </a:rPr>
                <a:t>Envisat</a:t>
              </a:r>
              <a:endParaRPr lang="en-US" sz="1050" b="1" i="1" dirty="0">
                <a:solidFill>
                  <a:srgbClr val="FFFFFF"/>
                </a:solidFill>
                <a:ea typeface="MS PGothic" charset="0"/>
                <a:cs typeface="MS PGothic" charset="0"/>
              </a:endParaRPr>
            </a:p>
          </p:txBody>
        </p:sp>
      </p:grpSp>
      <p:sp>
        <p:nvSpPr>
          <p:cNvPr id="54" name="Rectangle 53"/>
          <p:cNvSpPr/>
          <p:nvPr/>
        </p:nvSpPr>
        <p:spPr>
          <a:xfrm>
            <a:off x="4654078" y="761017"/>
            <a:ext cx="4489922" cy="1015663"/>
          </a:xfrm>
          <a:prstGeom prst="rect">
            <a:avLst/>
          </a:prstGeom>
          <a:noFill/>
          <a:effectLst>
            <a:softEdge rad="114300"/>
          </a:effectLst>
        </p:spPr>
        <p:txBody>
          <a:bodyPr wrap="square">
            <a:spAutoFit/>
          </a:bodyPr>
          <a:lstStyle/>
          <a:p>
            <a:r>
              <a:rPr lang="en-US" b="1" dirty="0">
                <a:solidFill>
                  <a:srgbClr val="FFFF00"/>
                </a:solidFill>
                <a:latin typeface="Arial"/>
                <a:cs typeface="Arial"/>
                <a:sym typeface="Wingdings"/>
              </a:rPr>
              <a:t>Directorates Specific Activities</a:t>
            </a:r>
          </a:p>
          <a:p>
            <a:pPr marL="285750" indent="-285750">
              <a:buFont typeface="Wingdings" charset="0"/>
              <a:buChar char="à"/>
            </a:pPr>
            <a:r>
              <a:rPr lang="en-US" sz="1400" b="1" i="1" dirty="0">
                <a:solidFill>
                  <a:srgbClr val="FFFFFF"/>
                </a:solidFill>
                <a:latin typeface="Arial"/>
                <a:cs typeface="Arial"/>
                <a:sym typeface="Wingdings"/>
              </a:rPr>
              <a:t>Addressing </a:t>
            </a:r>
            <a:r>
              <a:rPr lang="en-US" sz="1400" b="1" i="1" dirty="0" smtClean="0">
                <a:solidFill>
                  <a:srgbClr val="FFFFFF"/>
                </a:solidFill>
                <a:latin typeface="Arial"/>
                <a:cs typeface="Arial"/>
                <a:sym typeface="Wingdings"/>
              </a:rPr>
              <a:t>heritage missions </a:t>
            </a:r>
            <a:r>
              <a:rPr lang="en-US" sz="1400" dirty="0" smtClean="0">
                <a:solidFill>
                  <a:srgbClr val="FFFFFF"/>
                </a:solidFill>
                <a:latin typeface="Arial"/>
                <a:cs typeface="Arial"/>
                <a:sym typeface="Wingdings"/>
              </a:rPr>
              <a:t>specific </a:t>
            </a:r>
            <a:r>
              <a:rPr lang="en-US" sz="1400" dirty="0">
                <a:solidFill>
                  <a:srgbClr val="FFFFFF"/>
                </a:solidFill>
                <a:latin typeface="Arial"/>
                <a:cs typeface="Arial"/>
                <a:sym typeface="Wingdings"/>
              </a:rPr>
              <a:t>needs and filling known gaps wrt common strategy &amp; standards</a:t>
            </a:r>
            <a:endParaRPr lang="en-US" sz="1400" dirty="0">
              <a:solidFill>
                <a:srgbClr val="FFFFFF"/>
              </a:solidFill>
              <a:latin typeface="Arial"/>
              <a:cs typeface="Arial"/>
            </a:endParaRPr>
          </a:p>
        </p:txBody>
      </p:sp>
      <p:grpSp>
        <p:nvGrpSpPr>
          <p:cNvPr id="6" name="Group 5"/>
          <p:cNvGrpSpPr/>
          <p:nvPr/>
        </p:nvGrpSpPr>
        <p:grpSpPr>
          <a:xfrm>
            <a:off x="289580" y="3898386"/>
            <a:ext cx="2164688" cy="550176"/>
            <a:chOff x="-52819" y="3036079"/>
            <a:chExt cx="2559072" cy="734504"/>
          </a:xfrm>
        </p:grpSpPr>
        <p:sp>
          <p:nvSpPr>
            <p:cNvPr id="20" name="Content Placeholder 2"/>
            <p:cNvSpPr txBox="1">
              <a:spLocks/>
            </p:cNvSpPr>
            <p:nvPr/>
          </p:nvSpPr>
          <p:spPr bwMode="auto">
            <a:xfrm>
              <a:off x="-52819" y="3474246"/>
              <a:ext cx="2559072" cy="296337"/>
            </a:xfrm>
            <a:prstGeom prst="rect">
              <a:avLst/>
            </a:prstGeom>
            <a:solidFill>
              <a:schemeClr val="bg1"/>
            </a:solidFill>
            <a:ln>
              <a:noFill/>
            </a:ln>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lnSpc>
                  <a:spcPct val="119000"/>
                </a:lnSpc>
                <a:spcBef>
                  <a:spcPct val="20000"/>
                </a:spcBef>
                <a:buClr>
                  <a:schemeClr val="accent1"/>
                </a:buClr>
                <a:buFont typeface="Verdana" charset="0"/>
                <a:buNone/>
              </a:pPr>
              <a:r>
                <a:rPr lang="en-GB" sz="700" dirty="0">
                  <a:ea typeface="MS PGothic" charset="0"/>
                  <a:cs typeface="MS PGothic" charset="0"/>
                </a:rPr>
                <a:t>Joint contribution to standardization bodies</a:t>
              </a:r>
              <a:endParaRPr lang="en-US" sz="700" dirty="0">
                <a:ea typeface="MS PGothic" charset="0"/>
                <a:cs typeface="MS PGothic" charset="0"/>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1776" y="3036079"/>
              <a:ext cx="2165855" cy="494072"/>
            </a:xfrm>
            <a:prstGeom prst="rect">
              <a:avLst/>
            </a:prstGeom>
          </p:spPr>
        </p:pic>
      </p:gr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0457" y="1695693"/>
            <a:ext cx="1058254" cy="1491177"/>
          </a:xfrm>
          <a:prstGeom prst="rect">
            <a:avLst/>
          </a:prstGeom>
          <a:ln>
            <a:solidFill>
              <a:schemeClr val="tx1"/>
            </a:solidFill>
          </a:ln>
        </p:spPr>
      </p:pic>
      <p:sp>
        <p:nvSpPr>
          <p:cNvPr id="4" name="TextBox 3"/>
          <p:cNvSpPr txBox="1"/>
          <p:nvPr/>
        </p:nvSpPr>
        <p:spPr>
          <a:xfrm>
            <a:off x="505734" y="1975727"/>
            <a:ext cx="1131935" cy="646331"/>
          </a:xfrm>
          <a:prstGeom prst="rect">
            <a:avLst/>
          </a:prstGeom>
          <a:noFill/>
        </p:spPr>
        <p:txBody>
          <a:bodyPr wrap="square" rtlCol="0">
            <a:spAutoFit/>
          </a:bodyPr>
          <a:lstStyle/>
          <a:p>
            <a:r>
              <a:rPr lang="en-US" sz="900" dirty="0">
                <a:solidFill>
                  <a:srgbClr val="000000"/>
                </a:solidFill>
              </a:rPr>
              <a:t>ESA Space Data </a:t>
            </a:r>
            <a:r>
              <a:rPr lang="en-US" sz="900" dirty="0" smtClean="0">
                <a:solidFill>
                  <a:srgbClr val="000000"/>
                </a:solidFill>
              </a:rPr>
              <a:t>Management and Curation Policy</a:t>
            </a:r>
            <a:endParaRPr lang="en-US" sz="900" dirty="0">
              <a:solidFill>
                <a:srgbClr val="000000"/>
              </a:solidFill>
            </a:endParaRPr>
          </a:p>
        </p:txBody>
      </p:sp>
      <p:sp>
        <p:nvSpPr>
          <p:cNvPr id="28" name="Rectangle 27">
            <a:extLst>
              <a:ext uri="{FF2B5EF4-FFF2-40B4-BE49-F238E27FC236}">
                <a16:creationId xmlns:a16="http://schemas.microsoft.com/office/drawing/2014/main" xmlns="" id="{FD0835AC-FC8D-4321-80CB-42631E3AB33D}"/>
              </a:ext>
            </a:extLst>
          </p:cNvPr>
          <p:cNvSpPr/>
          <p:nvPr/>
        </p:nvSpPr>
        <p:spPr>
          <a:xfrm>
            <a:off x="1042050" y="100650"/>
            <a:ext cx="6844975" cy="461665"/>
          </a:xfrm>
          <a:prstGeom prst="rect">
            <a:avLst/>
          </a:prstGeom>
        </p:spPr>
        <p:txBody>
          <a:bodyPr wrap="square">
            <a:spAutoFit/>
          </a:bodyPr>
          <a:lstStyle/>
          <a:p>
            <a:pPr algn="ctr"/>
            <a:r>
              <a:rPr lang="en-US" sz="2400" b="1" dirty="0">
                <a:solidFill>
                  <a:srgbClr val="FFFF00"/>
                </a:solidFill>
                <a:latin typeface="Arial" panose="020B0604020202020204" pitchFamily="34" charset="0"/>
                <a:cs typeface="Arial" panose="020B0604020202020204" pitchFamily="34" charset="0"/>
              </a:rPr>
              <a:t>Heritage Space Programme Activities</a:t>
            </a:r>
          </a:p>
        </p:txBody>
      </p:sp>
      <p:grpSp>
        <p:nvGrpSpPr>
          <p:cNvPr id="9" name="Group 8"/>
          <p:cNvGrpSpPr/>
          <p:nvPr/>
        </p:nvGrpSpPr>
        <p:grpSpPr>
          <a:xfrm>
            <a:off x="2131698" y="1599526"/>
            <a:ext cx="2194821" cy="2010983"/>
            <a:chOff x="2435792" y="1297148"/>
            <a:chExt cx="2194821" cy="2010983"/>
          </a:xfrm>
        </p:grpSpPr>
        <p:pic>
          <p:nvPicPr>
            <p:cNvPr id="35" name="Picture 34" descr="IMG_20160609_115449.jpg"/>
            <p:cNvPicPr/>
            <p:nvPr/>
          </p:nvPicPr>
          <p:blipFill>
            <a:blip r:embed="rId7" cstate="email">
              <a:extLst>
                <a:ext uri="{28A0092B-C50C-407E-A947-70E740481C1C}">
                  <a14:useLocalDpi xmlns:a14="http://schemas.microsoft.com/office/drawing/2010/main"/>
                </a:ext>
              </a:extLst>
            </a:blip>
            <a:stretch>
              <a:fillRect/>
            </a:stretch>
          </p:blipFill>
          <p:spPr>
            <a:xfrm>
              <a:off x="2473772" y="1313323"/>
              <a:ext cx="926325" cy="1200965"/>
            </a:xfrm>
            <a:prstGeom prst="rect">
              <a:avLst/>
            </a:prstGeom>
          </p:spPr>
        </p:pic>
        <p:pic>
          <p:nvPicPr>
            <p:cNvPr id="5" name="Picture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70293" y="2551285"/>
              <a:ext cx="782927" cy="748145"/>
            </a:xfrm>
            <a:prstGeom prst="rect">
              <a:avLst/>
            </a:prstGeom>
          </p:spPr>
        </p:pic>
        <p:pic>
          <p:nvPicPr>
            <p:cNvPr id="7" name="Pictur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53134" y="2548929"/>
              <a:ext cx="1330828" cy="759202"/>
            </a:xfrm>
            <a:prstGeom prst="rect">
              <a:avLst/>
            </a:prstGeom>
            <a:ln>
              <a:solidFill>
                <a:schemeClr val="tx1"/>
              </a:solidFill>
            </a:ln>
          </p:spPr>
        </p:pic>
        <p:sp>
          <p:nvSpPr>
            <p:cNvPr id="27" name="TextBox 26"/>
            <p:cNvSpPr txBox="1"/>
            <p:nvPr/>
          </p:nvSpPr>
          <p:spPr>
            <a:xfrm>
              <a:off x="3246990" y="2551517"/>
              <a:ext cx="1338036" cy="369332"/>
            </a:xfrm>
            <a:prstGeom prst="rect">
              <a:avLst/>
            </a:prstGeom>
            <a:noFill/>
          </p:spPr>
          <p:txBody>
            <a:bodyPr wrap="square" rtlCol="0">
              <a:spAutoFit/>
            </a:bodyPr>
            <a:lstStyle/>
            <a:p>
              <a:r>
                <a:rPr lang="en-US" sz="900" dirty="0">
                  <a:solidFill>
                    <a:srgbClr val="000000"/>
                  </a:solidFill>
                </a:rPr>
                <a:t>ESA Data Discovery Portal</a:t>
              </a:r>
            </a:p>
          </p:txBody>
        </p:sp>
        <p:pic>
          <p:nvPicPr>
            <p:cNvPr id="30" name="Picture 29"/>
            <p:cNvPicPr>
              <a:picLocks noChangeAspect="1"/>
            </p:cNvPicPr>
            <p:nvPr/>
          </p:nvPicPr>
          <p:blipFill>
            <a:blip r:embed="rId10" cstate="email">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a:ext>
              </a:extLst>
            </a:blip>
            <a:stretch>
              <a:fillRect/>
            </a:stretch>
          </p:blipFill>
          <p:spPr>
            <a:xfrm>
              <a:off x="3343320" y="1315975"/>
              <a:ext cx="1253032" cy="989871"/>
            </a:xfrm>
            <a:prstGeom prst="rect">
              <a:avLst/>
            </a:prstGeom>
            <a:ln>
              <a:noFill/>
            </a:ln>
          </p:spPr>
        </p:pic>
        <p:sp>
          <p:nvSpPr>
            <p:cNvPr id="37" name="Content Placeholder 2"/>
            <p:cNvSpPr txBox="1">
              <a:spLocks/>
            </p:cNvSpPr>
            <p:nvPr/>
          </p:nvSpPr>
          <p:spPr bwMode="auto">
            <a:xfrm>
              <a:off x="2464859" y="2275804"/>
              <a:ext cx="2133192" cy="284181"/>
            </a:xfrm>
            <a:prstGeom prst="rect">
              <a:avLst/>
            </a:prstGeom>
            <a:solidFill>
              <a:schemeClr val="tx1"/>
            </a:solidFill>
            <a:ln>
              <a:noFill/>
            </a:ln>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lnSpc>
                  <a:spcPct val="119000"/>
                </a:lnSpc>
                <a:spcBef>
                  <a:spcPct val="20000"/>
                </a:spcBef>
                <a:buClr>
                  <a:schemeClr val="accent1"/>
                </a:buClr>
                <a:buFont typeface="Verdana" charset="0"/>
                <a:buNone/>
              </a:pPr>
              <a:r>
                <a:rPr lang="en-GB" sz="900" b="1" i="1" dirty="0">
                  <a:solidFill>
                    <a:schemeClr val="bg1"/>
                  </a:solidFill>
                  <a:ea typeface="MS PGothic" charset="0"/>
                  <a:cs typeface="MS PGothic" charset="0"/>
                </a:rPr>
                <a:t>Shared Systems &amp; Services</a:t>
              </a:r>
              <a:endParaRPr lang="en-US" sz="900" b="1" i="1" dirty="0">
                <a:solidFill>
                  <a:schemeClr val="bg1"/>
                </a:solidFill>
                <a:ea typeface="MS PGothic" charset="0"/>
                <a:cs typeface="MS PGothic" charset="0"/>
              </a:endParaRPr>
            </a:p>
          </p:txBody>
        </p:sp>
        <p:sp>
          <p:nvSpPr>
            <p:cNvPr id="29" name="TextBox 28"/>
            <p:cNvSpPr txBox="1"/>
            <p:nvPr/>
          </p:nvSpPr>
          <p:spPr>
            <a:xfrm>
              <a:off x="2435792" y="1297148"/>
              <a:ext cx="2194821" cy="215444"/>
            </a:xfrm>
            <a:prstGeom prst="rect">
              <a:avLst/>
            </a:prstGeom>
            <a:noFill/>
          </p:spPr>
          <p:txBody>
            <a:bodyPr wrap="square" rtlCol="0">
              <a:spAutoFit/>
            </a:bodyPr>
            <a:lstStyle/>
            <a:p>
              <a:r>
                <a:rPr lang="en-US" sz="800" dirty="0" smtClean="0">
                  <a:solidFill>
                    <a:srgbClr val="FFFFFF"/>
                  </a:solidFill>
                </a:rPr>
                <a:t>Space Data &amp; Information Preservation</a:t>
              </a:r>
              <a:endParaRPr lang="en-US" sz="800" dirty="0">
                <a:solidFill>
                  <a:srgbClr val="FFFFFF"/>
                </a:solidFill>
              </a:endParaRPr>
            </a:p>
          </p:txBody>
        </p:sp>
      </p:grpSp>
      <p:pic>
        <p:nvPicPr>
          <p:cNvPr id="26" name="Picture 25"/>
          <p:cNvPicPr>
            <a:picLocks noChangeAspect="1"/>
          </p:cNvPicPr>
          <p:nvPr/>
        </p:nvPicPr>
        <p:blipFill>
          <a:blip r:embed="rId12"/>
          <a:stretch>
            <a:fillRect/>
          </a:stretch>
        </p:blipFill>
        <p:spPr>
          <a:xfrm>
            <a:off x="0" y="7219"/>
            <a:ext cx="627826" cy="627826"/>
          </a:xfrm>
          <a:prstGeom prst="rect">
            <a:avLst/>
          </a:prstGeom>
        </p:spPr>
      </p:pic>
      <p:pic>
        <p:nvPicPr>
          <p:cNvPr id="31" name="Picture 30"/>
          <p:cNvPicPr>
            <a:picLocks noChangeAspect="1"/>
          </p:cNvPicPr>
          <p:nvPr/>
        </p:nvPicPr>
        <p:blipFill>
          <a:blip r:embed="rId13"/>
          <a:stretch>
            <a:fillRect/>
          </a:stretch>
        </p:blipFill>
        <p:spPr>
          <a:xfrm>
            <a:off x="5021943" y="3177216"/>
            <a:ext cx="3724327" cy="1635671"/>
          </a:xfrm>
          <a:prstGeom prst="rect">
            <a:avLst/>
          </a:prstGeom>
        </p:spPr>
      </p:pic>
    </p:spTree>
    <p:extLst>
      <p:ext uri="{BB962C8B-B14F-4D97-AF65-F5344CB8AC3E}">
        <p14:creationId xmlns:p14="http://schemas.microsoft.com/office/powerpoint/2010/main" val="6057662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6149" y="3254096"/>
            <a:ext cx="1478983" cy="1430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Object 8"/>
          <p:cNvGraphicFramePr>
            <a:graphicFrameLocks noChangeAspect="1"/>
          </p:cNvGraphicFramePr>
          <p:nvPr>
            <p:extLst>
              <p:ext uri="{D42A27DB-BD31-4B8C-83A1-F6EECF244321}">
                <p14:modId xmlns:p14="http://schemas.microsoft.com/office/powerpoint/2010/main" val="3168772832"/>
              </p:ext>
            </p:extLst>
          </p:nvPr>
        </p:nvGraphicFramePr>
        <p:xfrm>
          <a:off x="4743641" y="3275684"/>
          <a:ext cx="4114800" cy="1328635"/>
        </p:xfrm>
        <a:graphic>
          <a:graphicData uri="http://schemas.openxmlformats.org/presentationml/2006/ole">
            <mc:AlternateContent xmlns:mc="http://schemas.openxmlformats.org/markup-compatibility/2006">
              <mc:Choice xmlns:v="urn:schemas-microsoft-com:vml" Requires="v">
                <p:oleObj spid="_x0000_s1189" name="Document" r:id="rId5" imgW="5270500" imgH="1701800" progId="Word.Document.12">
                  <p:embed/>
                </p:oleObj>
              </mc:Choice>
              <mc:Fallback>
                <p:oleObj name="Document" r:id="rId5" imgW="5270500" imgH="1701800" progId="Word.Document.12">
                  <p:embed/>
                  <p:pic>
                    <p:nvPicPr>
                      <p:cNvPr id="0" name=""/>
                      <p:cNvPicPr/>
                      <p:nvPr/>
                    </p:nvPicPr>
                    <p:blipFill>
                      <a:blip r:embed="rId6"/>
                      <a:stretch>
                        <a:fillRect/>
                      </a:stretch>
                    </p:blipFill>
                    <p:spPr>
                      <a:xfrm>
                        <a:off x="4743641" y="3275684"/>
                        <a:ext cx="4114800" cy="1328635"/>
                      </a:xfrm>
                      <a:prstGeom prst="rect">
                        <a:avLst/>
                      </a:prstGeom>
                    </p:spPr>
                  </p:pic>
                </p:oleObj>
              </mc:Fallback>
            </mc:AlternateContent>
          </a:graphicData>
        </a:graphic>
      </p:graphicFrame>
      <p:grpSp>
        <p:nvGrpSpPr>
          <p:cNvPr id="8" name="Group 7"/>
          <p:cNvGrpSpPr/>
          <p:nvPr/>
        </p:nvGrpSpPr>
        <p:grpSpPr>
          <a:xfrm>
            <a:off x="169008" y="970351"/>
            <a:ext cx="8843413" cy="2088368"/>
            <a:chOff x="169008" y="970351"/>
            <a:chExt cx="8843413" cy="2088368"/>
          </a:xfrm>
        </p:grpSpPr>
        <p:grpSp>
          <p:nvGrpSpPr>
            <p:cNvPr id="174" name="Group 173"/>
            <p:cNvGrpSpPr/>
            <p:nvPr/>
          </p:nvGrpSpPr>
          <p:grpSpPr>
            <a:xfrm>
              <a:off x="169008" y="970351"/>
              <a:ext cx="8843413" cy="2088368"/>
              <a:chOff x="71988" y="979170"/>
              <a:chExt cx="8843413" cy="2088368"/>
            </a:xfrm>
          </p:grpSpPr>
          <p:sp>
            <p:nvSpPr>
              <p:cNvPr id="175" name="Rectangle 174"/>
              <p:cNvSpPr/>
              <p:nvPr/>
            </p:nvSpPr>
            <p:spPr>
              <a:xfrm>
                <a:off x="2413001" y="990600"/>
                <a:ext cx="6502400" cy="2076938"/>
              </a:xfrm>
              <a:prstGeom prst="rect">
                <a:avLst/>
              </a:prstGeom>
              <a:ln w="38100">
                <a:solidFill>
                  <a:srgbClr val="E3722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400" b="1" i="1" dirty="0" smtClean="0">
                  <a:solidFill>
                    <a:srgbClr val="E37222"/>
                  </a:solidFill>
                  <a:latin typeface="Calibri" panose="020F0502020204030204" pitchFamily="34" charset="0"/>
                </a:endParaRPr>
              </a:p>
              <a:p>
                <a:pPr algn="ctr"/>
                <a:endParaRPr lang="en-GB" sz="2400" b="1" i="1" dirty="0">
                  <a:solidFill>
                    <a:srgbClr val="E37222"/>
                  </a:solidFill>
                  <a:latin typeface="Calibri" panose="020F0502020204030204" pitchFamily="34" charset="0"/>
                </a:endParaRPr>
              </a:p>
              <a:p>
                <a:pPr algn="ctr"/>
                <a:endParaRPr lang="en-GB" sz="2400" b="1" i="1" dirty="0" smtClean="0">
                  <a:solidFill>
                    <a:srgbClr val="E37222"/>
                  </a:solidFill>
                  <a:latin typeface="Calibri" panose="020F0502020204030204" pitchFamily="34" charset="0"/>
                </a:endParaRPr>
              </a:p>
              <a:p>
                <a:pPr algn="r"/>
                <a:endParaRPr lang="en-GB" sz="800" b="1" i="1" dirty="0">
                  <a:solidFill>
                    <a:srgbClr val="E37222"/>
                  </a:solidFill>
                  <a:latin typeface="Calibri" panose="020F0502020204030204" pitchFamily="34" charset="0"/>
                </a:endParaRPr>
              </a:p>
              <a:p>
                <a:pPr algn="ctr"/>
                <a:r>
                  <a:rPr lang="en-GB" sz="800" b="1" i="1" dirty="0">
                    <a:solidFill>
                      <a:srgbClr val="E37222"/>
                    </a:solidFill>
                    <a:latin typeface="Calibri" panose="020F0502020204030204" pitchFamily="34" charset="0"/>
                  </a:rPr>
                  <a:t>	</a:t>
                </a:r>
                <a:r>
                  <a:rPr lang="en-GB" sz="800" b="1" i="1" dirty="0" smtClean="0">
                    <a:solidFill>
                      <a:srgbClr val="E37222"/>
                    </a:solidFill>
                    <a:latin typeface="Calibri" panose="020F0502020204030204" pitchFamily="34" charset="0"/>
                  </a:rPr>
                  <a:t>															                </a:t>
                </a:r>
                <a:r>
                  <a:rPr lang="en-GB" sz="1600" b="1" i="1" dirty="0" smtClean="0">
                    <a:solidFill>
                      <a:srgbClr val="E37222"/>
                    </a:solidFill>
                    <a:latin typeface="Calibri" panose="020F0502020204030204" pitchFamily="34" charset="0"/>
                  </a:rPr>
                  <a:t>ESA Heritage </a:t>
                </a:r>
              </a:p>
              <a:p>
                <a:pPr algn="r"/>
                <a:r>
                  <a:rPr lang="en-GB" sz="1600" b="1" i="1" dirty="0" smtClean="0">
                    <a:solidFill>
                      <a:srgbClr val="E37222"/>
                    </a:solidFill>
                    <a:latin typeface="Calibri" panose="020F0502020204030204" pitchFamily="34" charset="0"/>
                  </a:rPr>
                  <a:t>Third Party Missions</a:t>
                </a:r>
                <a:endParaRPr lang="en-GB" b="1" i="1" dirty="0" smtClean="0">
                  <a:solidFill>
                    <a:srgbClr val="E37222"/>
                  </a:solidFill>
                  <a:latin typeface="Calibri" panose="020F0502020204030204" pitchFamily="34" charset="0"/>
                </a:endParaRPr>
              </a:p>
            </p:txBody>
          </p:sp>
          <p:sp>
            <p:nvSpPr>
              <p:cNvPr id="176" name="Rectangle 175"/>
              <p:cNvSpPr/>
              <p:nvPr/>
            </p:nvSpPr>
            <p:spPr>
              <a:xfrm>
                <a:off x="71988" y="979170"/>
                <a:ext cx="2214016" cy="2078599"/>
              </a:xfrm>
              <a:prstGeom prst="rect">
                <a:avLst/>
              </a:prstGeom>
              <a:ln w="38100">
                <a:solidFill>
                  <a:srgbClr val="00B050"/>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2400" b="1" i="1" dirty="0" smtClean="0">
                  <a:solidFill>
                    <a:srgbClr val="00B050"/>
                  </a:solidFill>
                  <a:latin typeface="Calibri" panose="020F0502020204030204" pitchFamily="34" charset="0"/>
                </a:endParaRPr>
              </a:p>
              <a:p>
                <a:pPr algn="ctr"/>
                <a:endParaRPr lang="en-GB" sz="2400" b="1" i="1" dirty="0">
                  <a:solidFill>
                    <a:srgbClr val="00B050"/>
                  </a:solidFill>
                  <a:latin typeface="Calibri" panose="020F0502020204030204" pitchFamily="34" charset="0"/>
                </a:endParaRPr>
              </a:p>
              <a:p>
                <a:pPr algn="ctr"/>
                <a:endParaRPr lang="en-GB" sz="2400" b="1" i="1" dirty="0" smtClean="0">
                  <a:solidFill>
                    <a:srgbClr val="00B050"/>
                  </a:solidFill>
                  <a:latin typeface="Calibri" panose="020F0502020204030204" pitchFamily="34" charset="0"/>
                </a:endParaRPr>
              </a:p>
              <a:p>
                <a:pPr algn="ctr"/>
                <a:endParaRPr lang="en-GB" sz="100" b="1" i="1" dirty="0" smtClean="0">
                  <a:solidFill>
                    <a:srgbClr val="00B050"/>
                  </a:solidFill>
                  <a:latin typeface="Calibri" panose="020F0502020204030204" pitchFamily="34" charset="0"/>
                </a:endParaRPr>
              </a:p>
              <a:p>
                <a:pPr algn="ctr"/>
                <a:endParaRPr lang="en-GB" sz="1600" b="1" i="1" dirty="0" smtClean="0">
                  <a:solidFill>
                    <a:srgbClr val="00B050"/>
                  </a:solidFill>
                  <a:latin typeface="Calibri" panose="020F0502020204030204" pitchFamily="34" charset="0"/>
                </a:endParaRPr>
              </a:p>
              <a:p>
                <a:pPr algn="ctr"/>
                <a:r>
                  <a:rPr lang="en-GB" sz="1600" b="1" i="1" dirty="0" smtClean="0">
                    <a:solidFill>
                      <a:srgbClr val="00B050"/>
                    </a:solidFill>
                    <a:latin typeface="Calibri" panose="020F0502020204030204" pitchFamily="34" charset="0"/>
                  </a:rPr>
                  <a:t>ESA Heritage Missions</a:t>
                </a:r>
                <a:endParaRPr lang="en-GB" dirty="0">
                  <a:solidFill>
                    <a:schemeClr val="accent3">
                      <a:lumMod val="50000"/>
                    </a:schemeClr>
                  </a:solidFill>
                  <a:latin typeface="Calibri" panose="020F0502020204030204" pitchFamily="34" charset="0"/>
                </a:endParaRPr>
              </a:p>
            </p:txBody>
          </p:sp>
          <p:pic>
            <p:nvPicPr>
              <p:cNvPr id="177" name="Picture 7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6678" y="1751444"/>
                <a:ext cx="811289" cy="539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8" name="Picture 59" descr="spot-4__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3181" y="2342725"/>
                <a:ext cx="863600" cy="58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 name="Picture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382761" y="1749199"/>
                <a:ext cx="849270" cy="547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0" name="Group 6"/>
              <p:cNvGrpSpPr>
                <a:grpSpLocks/>
              </p:cNvGrpSpPr>
              <p:nvPr/>
            </p:nvGrpSpPr>
            <p:grpSpPr bwMode="auto">
              <a:xfrm>
                <a:off x="2519118" y="1075990"/>
                <a:ext cx="792162" cy="608409"/>
                <a:chOff x="-1294454" y="4205128"/>
                <a:chExt cx="1131512" cy="947252"/>
              </a:xfrm>
            </p:grpSpPr>
            <p:pic>
              <p:nvPicPr>
                <p:cNvPr id="252"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294454" y="4221088"/>
                  <a:ext cx="1131512" cy="93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 name="Rectangle 108"/>
                <p:cNvSpPr>
                  <a:spLocks noChangeArrowheads="1"/>
                </p:cNvSpPr>
                <p:nvPr/>
              </p:nvSpPr>
              <p:spPr bwMode="auto">
                <a:xfrm>
                  <a:off x="-1244568" y="4205128"/>
                  <a:ext cx="833615" cy="359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HCMM</a:t>
                  </a:r>
                </a:p>
              </p:txBody>
            </p:sp>
          </p:grpSp>
          <p:grpSp>
            <p:nvGrpSpPr>
              <p:cNvPr id="181" name="Group 85"/>
              <p:cNvGrpSpPr>
                <a:grpSpLocks/>
              </p:cNvGrpSpPr>
              <p:nvPr/>
            </p:nvGrpSpPr>
            <p:grpSpPr bwMode="auto">
              <a:xfrm>
                <a:off x="3385893" y="1090986"/>
                <a:ext cx="862012" cy="593413"/>
                <a:chOff x="2141" y="4066"/>
                <a:chExt cx="606" cy="554"/>
              </a:xfrm>
            </p:grpSpPr>
            <p:pic>
              <p:nvPicPr>
                <p:cNvPr id="250" name="Picture 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41" y="4066"/>
                  <a:ext cx="606" cy="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51" name="Rectangle 87"/>
                <p:cNvSpPr>
                  <a:spLocks noChangeArrowheads="1"/>
                </p:cNvSpPr>
                <p:nvPr/>
              </p:nvSpPr>
              <p:spPr bwMode="auto">
                <a:xfrm>
                  <a:off x="2141" y="4070"/>
                  <a:ext cx="560"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Nimbus 7</a:t>
                  </a:r>
                </a:p>
              </p:txBody>
            </p:sp>
          </p:grpSp>
          <p:pic>
            <p:nvPicPr>
              <p:cNvPr id="182" name="Picture 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306888" y="1089423"/>
                <a:ext cx="792162" cy="6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3" name="Group 3"/>
              <p:cNvGrpSpPr>
                <a:grpSpLocks/>
              </p:cNvGrpSpPr>
              <p:nvPr/>
            </p:nvGrpSpPr>
            <p:grpSpPr bwMode="auto">
              <a:xfrm>
                <a:off x="4306886" y="1752600"/>
                <a:ext cx="798557" cy="551039"/>
                <a:chOff x="4360658" y="3212976"/>
                <a:chExt cx="1326865" cy="1279462"/>
              </a:xfrm>
            </p:grpSpPr>
            <p:pic>
              <p:nvPicPr>
                <p:cNvPr id="248" name="Picture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360658" y="3212976"/>
                  <a:ext cx="1326865" cy="12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 name="Text Box 14"/>
                <p:cNvSpPr txBox="1">
                  <a:spLocks noChangeArrowheads="1"/>
                </p:cNvSpPr>
                <p:nvPr/>
              </p:nvSpPr>
              <p:spPr bwMode="auto">
                <a:xfrm>
                  <a:off x="4360660" y="3212976"/>
                  <a:ext cx="1316239" cy="53597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3A5698"/>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ADEOS-1</a:t>
                  </a:r>
                </a:p>
              </p:txBody>
            </p:sp>
          </p:grpSp>
          <p:pic>
            <p:nvPicPr>
              <p:cNvPr id="184" name="Picture 3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10412" y="1545915"/>
                <a:ext cx="421894" cy="2598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85" name="Group 106"/>
              <p:cNvGrpSpPr>
                <a:grpSpLocks/>
              </p:cNvGrpSpPr>
              <p:nvPr/>
            </p:nvGrpSpPr>
            <p:grpSpPr bwMode="auto">
              <a:xfrm>
                <a:off x="5126038" y="1089420"/>
                <a:ext cx="909637" cy="639595"/>
                <a:chOff x="2507" y="3582"/>
                <a:chExt cx="573" cy="568"/>
              </a:xfrm>
            </p:grpSpPr>
            <p:pic>
              <p:nvPicPr>
                <p:cNvPr id="245" name="Picture 10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07" y="3582"/>
                  <a:ext cx="573" cy="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46" name="Rectangle 108"/>
                <p:cNvSpPr>
                  <a:spLocks noChangeArrowheads="1"/>
                </p:cNvSpPr>
                <p:nvPr/>
              </p:nvSpPr>
              <p:spPr bwMode="auto">
                <a:xfrm>
                  <a:off x="2553" y="3582"/>
                  <a:ext cx="401"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JERS-1</a:t>
                  </a:r>
                </a:p>
              </p:txBody>
            </p:sp>
          </p:grpSp>
          <p:grpSp>
            <p:nvGrpSpPr>
              <p:cNvPr id="186" name="Group 110"/>
              <p:cNvGrpSpPr>
                <a:grpSpLocks/>
              </p:cNvGrpSpPr>
              <p:nvPr/>
            </p:nvGrpSpPr>
            <p:grpSpPr bwMode="auto">
              <a:xfrm>
                <a:off x="6067675" y="2315307"/>
                <a:ext cx="941388" cy="652407"/>
                <a:chOff x="2195" y="3658"/>
                <a:chExt cx="593" cy="612"/>
              </a:xfrm>
            </p:grpSpPr>
            <p:grpSp>
              <p:nvGrpSpPr>
                <p:cNvPr id="241" name="Group 111"/>
                <p:cNvGrpSpPr>
                  <a:grpSpLocks/>
                </p:cNvGrpSpPr>
                <p:nvPr/>
              </p:nvGrpSpPr>
              <p:grpSpPr bwMode="auto">
                <a:xfrm>
                  <a:off x="2195" y="3696"/>
                  <a:ext cx="544" cy="574"/>
                  <a:chOff x="2195" y="3696"/>
                  <a:chExt cx="544" cy="574"/>
                </a:xfrm>
              </p:grpSpPr>
              <p:pic>
                <p:nvPicPr>
                  <p:cNvPr id="243" name="Picture 1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95" y="3696"/>
                    <a:ext cx="544" cy="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44" name="Picture 11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1" y="4061"/>
                    <a:ext cx="227"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42" name="Rectangle 114"/>
                <p:cNvSpPr>
                  <a:spLocks noChangeArrowheads="1"/>
                </p:cNvSpPr>
                <p:nvPr/>
              </p:nvSpPr>
              <p:spPr bwMode="auto">
                <a:xfrm>
                  <a:off x="2384" y="3658"/>
                  <a:ext cx="404"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IRS-</a:t>
                  </a:r>
                  <a:r>
                    <a:rPr lang="en-GB" sz="900" b="1" dirty="0" smtClean="0">
                      <a:solidFill>
                        <a:schemeClr val="bg1"/>
                      </a:solidFill>
                    </a:rPr>
                    <a:t>P3</a:t>
                  </a:r>
                  <a:endParaRPr lang="en-GB" sz="900" b="1" dirty="0">
                    <a:solidFill>
                      <a:schemeClr val="bg1"/>
                    </a:solidFill>
                  </a:endParaRPr>
                </a:p>
              </p:txBody>
            </p:sp>
          </p:grpSp>
          <p:grpSp>
            <p:nvGrpSpPr>
              <p:cNvPr id="187" name="Group 9"/>
              <p:cNvGrpSpPr>
                <a:grpSpLocks/>
              </p:cNvGrpSpPr>
              <p:nvPr/>
            </p:nvGrpSpPr>
            <p:grpSpPr bwMode="auto">
              <a:xfrm>
                <a:off x="209210" y="1842120"/>
                <a:ext cx="863600" cy="647700"/>
                <a:chOff x="1586" y="3248"/>
                <a:chExt cx="902" cy="574"/>
              </a:xfrm>
            </p:grpSpPr>
            <p:pic>
              <p:nvPicPr>
                <p:cNvPr id="239" name="Picture 67" descr="Envisat-2.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586" y="3248"/>
                  <a:ext cx="902"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 name="Text Box 11"/>
                <p:cNvSpPr txBox="1">
                  <a:spLocks noChangeArrowheads="1"/>
                </p:cNvSpPr>
                <p:nvPr/>
              </p:nvSpPr>
              <p:spPr bwMode="auto">
                <a:xfrm>
                  <a:off x="1661" y="3608"/>
                  <a:ext cx="725" cy="20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3A5698"/>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Envisat</a:t>
                  </a:r>
                </a:p>
              </p:txBody>
            </p:sp>
          </p:grpSp>
          <p:grpSp>
            <p:nvGrpSpPr>
              <p:cNvPr id="188" name="Group 12"/>
              <p:cNvGrpSpPr>
                <a:grpSpLocks/>
              </p:cNvGrpSpPr>
              <p:nvPr/>
            </p:nvGrpSpPr>
            <p:grpSpPr bwMode="auto">
              <a:xfrm>
                <a:off x="185253" y="1080204"/>
                <a:ext cx="900112" cy="686990"/>
                <a:chOff x="2579" y="3250"/>
                <a:chExt cx="668" cy="604"/>
              </a:xfrm>
            </p:grpSpPr>
            <p:pic>
              <p:nvPicPr>
                <p:cNvPr id="237" name="Picture 68" descr="ers-2.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579" y="3250"/>
                  <a:ext cx="668" cy="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 name="Text Box 14"/>
                <p:cNvSpPr txBox="1">
                  <a:spLocks noChangeArrowheads="1"/>
                </p:cNvSpPr>
                <p:nvPr/>
              </p:nvSpPr>
              <p:spPr bwMode="auto">
                <a:xfrm>
                  <a:off x="2677" y="3250"/>
                  <a:ext cx="519" cy="20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3A5698"/>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ERS-1</a:t>
                  </a:r>
                </a:p>
              </p:txBody>
            </p:sp>
          </p:grpSp>
          <p:grpSp>
            <p:nvGrpSpPr>
              <p:cNvPr id="189" name="Group 12"/>
              <p:cNvGrpSpPr>
                <a:grpSpLocks/>
              </p:cNvGrpSpPr>
              <p:nvPr/>
            </p:nvGrpSpPr>
            <p:grpSpPr bwMode="auto">
              <a:xfrm>
                <a:off x="1228481" y="1078339"/>
                <a:ext cx="866775" cy="688851"/>
                <a:chOff x="2579" y="3242"/>
                <a:chExt cx="630" cy="612"/>
              </a:xfrm>
            </p:grpSpPr>
            <p:pic>
              <p:nvPicPr>
                <p:cNvPr id="235" name="Picture 68" descr="ers-2.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579" y="3250"/>
                  <a:ext cx="630" cy="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 name="Text Box 14"/>
                <p:cNvSpPr txBox="1">
                  <a:spLocks noChangeArrowheads="1"/>
                </p:cNvSpPr>
                <p:nvPr/>
              </p:nvSpPr>
              <p:spPr bwMode="auto">
                <a:xfrm>
                  <a:off x="2674" y="3242"/>
                  <a:ext cx="447" cy="20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3A5698"/>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ERS-2</a:t>
                  </a:r>
                </a:p>
              </p:txBody>
            </p:sp>
          </p:grpSp>
          <p:sp>
            <p:nvSpPr>
              <p:cNvPr id="190" name="Rectangle 108"/>
              <p:cNvSpPr>
                <a:spLocks noChangeArrowheads="1"/>
              </p:cNvSpPr>
              <p:nvPr/>
            </p:nvSpPr>
            <p:spPr bwMode="auto">
              <a:xfrm>
                <a:off x="4244976" y="1078707"/>
                <a:ext cx="85394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MOS-1/1b</a:t>
                </a:r>
              </a:p>
            </p:txBody>
          </p:sp>
          <p:grpSp>
            <p:nvGrpSpPr>
              <p:cNvPr id="191" name="Group 10"/>
              <p:cNvGrpSpPr>
                <a:grpSpLocks/>
              </p:cNvGrpSpPr>
              <p:nvPr/>
            </p:nvGrpSpPr>
            <p:grpSpPr bwMode="auto">
              <a:xfrm>
                <a:off x="6066958" y="1103123"/>
                <a:ext cx="864323" cy="618859"/>
                <a:chOff x="2168561" y="2448471"/>
                <a:chExt cx="864096" cy="1002918"/>
              </a:xfrm>
            </p:grpSpPr>
            <p:pic>
              <p:nvPicPr>
                <p:cNvPr id="232" name="Picture 8"/>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2168561" y="2448471"/>
                  <a:ext cx="864096" cy="99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 name="Rectangle 108"/>
                <p:cNvSpPr>
                  <a:spLocks noChangeArrowheads="1"/>
                </p:cNvSpPr>
                <p:nvPr/>
              </p:nvSpPr>
              <p:spPr bwMode="auto">
                <a:xfrm>
                  <a:off x="2168561" y="2448471"/>
                  <a:ext cx="863374" cy="59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defRPr/>
                  </a:pPr>
                  <a:r>
                    <a:rPr lang="en-GB" sz="900" b="1" dirty="0" smtClean="0">
                      <a:solidFill>
                        <a:schemeClr val="bg1"/>
                      </a:solidFill>
                    </a:rPr>
                    <a:t>NOAA POES</a:t>
                  </a:r>
                  <a:endParaRPr lang="en-GB" sz="900" b="1" dirty="0">
                    <a:solidFill>
                      <a:schemeClr val="bg1"/>
                    </a:solidFill>
                  </a:endParaRPr>
                </a:p>
              </p:txBody>
            </p:sp>
            <p:pic>
              <p:nvPicPr>
                <p:cNvPr id="234" name="Picture 9"/>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2646704" y="3087777"/>
                  <a:ext cx="373601" cy="3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2" name="Rectangle 87"/>
              <p:cNvSpPr>
                <a:spLocks noChangeArrowheads="1"/>
              </p:cNvSpPr>
              <p:nvPr/>
            </p:nvSpPr>
            <p:spPr bwMode="auto">
              <a:xfrm>
                <a:off x="3633543" y="1717780"/>
                <a:ext cx="68538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SEASAT</a:t>
                </a:r>
              </a:p>
            </p:txBody>
          </p:sp>
          <p:sp>
            <p:nvSpPr>
              <p:cNvPr id="193" name="Rectangle 77"/>
              <p:cNvSpPr>
                <a:spLocks noChangeArrowheads="1"/>
              </p:cNvSpPr>
              <p:nvPr/>
            </p:nvSpPr>
            <p:spPr bwMode="auto">
              <a:xfrm>
                <a:off x="2493718" y="2021347"/>
                <a:ext cx="83661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GB" sz="900" b="1" dirty="0" err="1" smtClean="0">
                    <a:solidFill>
                      <a:schemeClr val="bg1"/>
                    </a:solidFill>
                  </a:rPr>
                  <a:t>Quickscat</a:t>
                </a:r>
                <a:endParaRPr lang="en-GB" sz="900" b="1" dirty="0">
                  <a:solidFill>
                    <a:schemeClr val="bg1"/>
                  </a:solidFill>
                </a:endParaRPr>
              </a:p>
            </p:txBody>
          </p:sp>
          <p:sp>
            <p:nvSpPr>
              <p:cNvPr id="194" name="Text Box 58"/>
              <p:cNvSpPr txBox="1">
                <a:spLocks noChangeArrowheads="1"/>
              </p:cNvSpPr>
              <p:nvPr/>
            </p:nvSpPr>
            <p:spPr bwMode="auto">
              <a:xfrm>
                <a:off x="3327821" y="2312233"/>
                <a:ext cx="102235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accent2"/>
                    </a:solidFill>
                    <a:latin typeface="Verdana" charset="0"/>
                    <a:ea typeface="ＭＳ Ｐゴシック" charset="0"/>
                    <a:cs typeface="ＭＳ Ｐゴシック" charset="0"/>
                  </a:defRPr>
                </a:lvl1pPr>
                <a:lvl2pPr marL="742950" indent="-285750" eaLnBrk="0" hangingPunct="0">
                  <a:defRPr sz="2400">
                    <a:solidFill>
                      <a:schemeClr val="accent2"/>
                    </a:solidFill>
                    <a:latin typeface="Verdana" charset="0"/>
                    <a:ea typeface="ＭＳ Ｐゴシック" charset="0"/>
                  </a:defRPr>
                </a:lvl2pPr>
                <a:lvl3pPr marL="1143000" indent="-228600" eaLnBrk="0" hangingPunct="0">
                  <a:defRPr sz="2400">
                    <a:solidFill>
                      <a:schemeClr val="accent2"/>
                    </a:solidFill>
                    <a:latin typeface="Verdana" charset="0"/>
                    <a:ea typeface="ＭＳ Ｐゴシック" charset="0"/>
                  </a:defRPr>
                </a:lvl3pPr>
                <a:lvl4pPr marL="1600200" indent="-228600" eaLnBrk="0" hangingPunct="0">
                  <a:defRPr sz="2400">
                    <a:solidFill>
                      <a:schemeClr val="accent2"/>
                    </a:solidFill>
                    <a:latin typeface="Verdana" charset="0"/>
                    <a:ea typeface="ＭＳ Ｐゴシック" charset="0"/>
                  </a:defRPr>
                </a:lvl4pPr>
                <a:lvl5pPr marL="2057400" indent="-228600" eaLnBrk="0" hangingPunct="0">
                  <a:defRPr sz="2400">
                    <a:solidFill>
                      <a:schemeClr val="accent2"/>
                    </a:solidFill>
                    <a:latin typeface="Verdana" charset="0"/>
                    <a:ea typeface="ＭＳ Ｐゴシック" charset="0"/>
                  </a:defRPr>
                </a:lvl5pPr>
                <a:lvl6pPr marL="2514600" indent="-228600" eaLnBrk="0" fontAlgn="base" hangingPunct="0">
                  <a:spcBef>
                    <a:spcPct val="0"/>
                  </a:spcBef>
                  <a:spcAft>
                    <a:spcPct val="0"/>
                  </a:spcAft>
                  <a:defRPr sz="2400">
                    <a:solidFill>
                      <a:schemeClr val="accent2"/>
                    </a:solidFill>
                    <a:latin typeface="Verdana" charset="0"/>
                    <a:ea typeface="ＭＳ Ｐゴシック" charset="0"/>
                  </a:defRPr>
                </a:lvl6pPr>
                <a:lvl7pPr marL="2971800" indent="-228600" eaLnBrk="0" fontAlgn="base" hangingPunct="0">
                  <a:spcBef>
                    <a:spcPct val="0"/>
                  </a:spcBef>
                  <a:spcAft>
                    <a:spcPct val="0"/>
                  </a:spcAft>
                  <a:defRPr sz="2400">
                    <a:solidFill>
                      <a:schemeClr val="accent2"/>
                    </a:solidFill>
                    <a:latin typeface="Verdana" charset="0"/>
                    <a:ea typeface="ＭＳ Ｐゴシック" charset="0"/>
                  </a:defRPr>
                </a:lvl7pPr>
                <a:lvl8pPr marL="3429000" indent="-228600" eaLnBrk="0" fontAlgn="base" hangingPunct="0">
                  <a:spcBef>
                    <a:spcPct val="0"/>
                  </a:spcBef>
                  <a:spcAft>
                    <a:spcPct val="0"/>
                  </a:spcAft>
                  <a:defRPr sz="2400">
                    <a:solidFill>
                      <a:schemeClr val="accent2"/>
                    </a:solidFill>
                    <a:latin typeface="Verdana" charset="0"/>
                    <a:ea typeface="ＭＳ Ｐゴシック" charset="0"/>
                  </a:defRPr>
                </a:lvl8pPr>
                <a:lvl9pPr marL="3886200" indent="-228600" eaLnBrk="0" fontAlgn="base" hangingPunct="0">
                  <a:spcBef>
                    <a:spcPct val="0"/>
                  </a:spcBef>
                  <a:spcAft>
                    <a:spcPct val="0"/>
                  </a:spcAft>
                  <a:defRPr sz="2400">
                    <a:solidFill>
                      <a:schemeClr val="accent2"/>
                    </a:solidFill>
                    <a:latin typeface="Verdana" charset="0"/>
                    <a:ea typeface="ＭＳ Ｐゴシック" charset="0"/>
                  </a:defRPr>
                </a:lvl9pPr>
              </a:lstStyle>
              <a:p>
                <a:pPr eaLnBrk="1" hangingPunct="1">
                  <a:spcBef>
                    <a:spcPct val="50000"/>
                  </a:spcBef>
                </a:pPr>
                <a:r>
                  <a:rPr lang="en-GB" sz="900" b="1" dirty="0">
                    <a:solidFill>
                      <a:srgbClr val="FFFFFF"/>
                    </a:solidFill>
                  </a:rPr>
                  <a:t>SPOT 1-</a:t>
                </a:r>
                <a:r>
                  <a:rPr lang="en-GB" sz="900" b="1" dirty="0" smtClean="0">
                    <a:solidFill>
                      <a:srgbClr val="FFFFFF"/>
                    </a:solidFill>
                  </a:rPr>
                  <a:t>2-3</a:t>
                </a:r>
                <a:endParaRPr lang="en-GB" sz="900" b="1" dirty="0">
                  <a:solidFill>
                    <a:srgbClr val="FFFFFF"/>
                  </a:solidFill>
                </a:endParaRPr>
              </a:p>
            </p:txBody>
          </p:sp>
          <p:pic>
            <p:nvPicPr>
              <p:cNvPr id="195" name="Picture 13"/>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3579082" y="2740394"/>
                <a:ext cx="585787" cy="13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8" name="Group 197"/>
              <p:cNvGrpSpPr/>
              <p:nvPr/>
            </p:nvGrpSpPr>
            <p:grpSpPr>
              <a:xfrm>
                <a:off x="7846321" y="1073881"/>
                <a:ext cx="1052936" cy="630795"/>
                <a:chOff x="7859280" y="3004921"/>
                <a:chExt cx="1052936" cy="630795"/>
              </a:xfrm>
            </p:grpSpPr>
            <p:pic>
              <p:nvPicPr>
                <p:cNvPr id="230" name="Picture 14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939712" y="3036753"/>
                  <a:ext cx="882281" cy="59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1" name="Rectangle 149"/>
                <p:cNvSpPr>
                  <a:spLocks noChangeArrowheads="1"/>
                </p:cNvSpPr>
                <p:nvPr/>
              </p:nvSpPr>
              <p:spPr bwMode="auto">
                <a:xfrm>
                  <a:off x="7859280" y="3004921"/>
                  <a:ext cx="105293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defRPr/>
                  </a:pPr>
                  <a:r>
                    <a:rPr lang="en-GB" sz="900" b="1" dirty="0">
                      <a:solidFill>
                        <a:schemeClr val="bg1"/>
                      </a:solidFill>
                    </a:rPr>
                    <a:t>Kompsat-</a:t>
                  </a:r>
                  <a:r>
                    <a:rPr lang="en-GB" sz="900" b="1" dirty="0" smtClean="0">
                      <a:solidFill>
                        <a:schemeClr val="bg1"/>
                      </a:solidFill>
                    </a:rPr>
                    <a:t>1/2</a:t>
                  </a:r>
                  <a:endParaRPr lang="en-GB" sz="900" b="1" dirty="0">
                    <a:solidFill>
                      <a:schemeClr val="bg1"/>
                    </a:solidFill>
                  </a:endParaRPr>
                </a:p>
              </p:txBody>
            </p:sp>
          </p:grpSp>
          <p:grpSp>
            <p:nvGrpSpPr>
              <p:cNvPr id="200" name="Group 40"/>
              <p:cNvGrpSpPr>
                <a:grpSpLocks/>
              </p:cNvGrpSpPr>
              <p:nvPr/>
            </p:nvGrpSpPr>
            <p:grpSpPr bwMode="auto">
              <a:xfrm>
                <a:off x="5170133" y="1720176"/>
                <a:ext cx="1049555" cy="583345"/>
                <a:chOff x="-336" y="3163"/>
                <a:chExt cx="815" cy="562"/>
              </a:xfrm>
            </p:grpSpPr>
            <p:pic>
              <p:nvPicPr>
                <p:cNvPr id="227" name="Picture 4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36" y="3211"/>
                  <a:ext cx="659" cy="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8" name="Text Box 42"/>
                <p:cNvSpPr txBox="1">
                  <a:spLocks noChangeArrowheads="1"/>
                </p:cNvSpPr>
                <p:nvPr/>
              </p:nvSpPr>
              <p:spPr bwMode="auto">
                <a:xfrm>
                  <a:off x="-54" y="3163"/>
                  <a:ext cx="533" cy="22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3A5698"/>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ALOS</a:t>
                  </a:r>
                </a:p>
              </p:txBody>
            </p:sp>
          </p:grpSp>
          <p:grpSp>
            <p:nvGrpSpPr>
              <p:cNvPr id="201" name="Group 135"/>
              <p:cNvGrpSpPr>
                <a:grpSpLocks/>
              </p:cNvGrpSpPr>
              <p:nvPr/>
            </p:nvGrpSpPr>
            <p:grpSpPr bwMode="auto">
              <a:xfrm>
                <a:off x="5997575" y="1726407"/>
                <a:ext cx="936625" cy="594122"/>
                <a:chOff x="1071" y="2608"/>
                <a:chExt cx="626" cy="672"/>
              </a:xfrm>
            </p:grpSpPr>
            <p:pic>
              <p:nvPicPr>
                <p:cNvPr id="224" name="Picture 136" descr="DMC_Auto4"/>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16" y="2654"/>
                  <a:ext cx="581" cy="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 name="Rectangle 137"/>
                <p:cNvSpPr>
                  <a:spLocks noChangeArrowheads="1"/>
                </p:cNvSpPr>
                <p:nvPr/>
              </p:nvSpPr>
              <p:spPr bwMode="auto">
                <a:xfrm>
                  <a:off x="1071" y="2608"/>
                  <a:ext cx="567"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DMC-UK-1</a:t>
                  </a:r>
                </a:p>
              </p:txBody>
            </p:sp>
            <p:pic>
              <p:nvPicPr>
                <p:cNvPr id="226" name="Picture 13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30" y="3069"/>
                  <a:ext cx="381"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202" name="Picture 2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275385" y="2352723"/>
                <a:ext cx="822845" cy="607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3" name="Picture 3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645104" y="2805717"/>
                <a:ext cx="433387" cy="1393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 name="Text Box 42"/>
              <p:cNvSpPr txBox="1">
                <a:spLocks noChangeArrowheads="1"/>
              </p:cNvSpPr>
              <p:nvPr/>
            </p:nvSpPr>
            <p:spPr bwMode="auto">
              <a:xfrm>
                <a:off x="4300785" y="2356439"/>
                <a:ext cx="865187" cy="2308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3A5698"/>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Orbview-2</a:t>
                </a:r>
              </a:p>
            </p:txBody>
          </p:sp>
          <p:pic>
            <p:nvPicPr>
              <p:cNvPr id="205" name="Picture 16"/>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1223439" y="1849004"/>
                <a:ext cx="890771" cy="64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 name="Text Box 123"/>
              <p:cNvSpPr txBox="1">
                <a:spLocks noChangeArrowheads="1"/>
              </p:cNvSpPr>
              <p:nvPr/>
            </p:nvSpPr>
            <p:spPr bwMode="auto">
              <a:xfrm>
                <a:off x="1467015" y="2281635"/>
                <a:ext cx="720725" cy="23083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rgbClr val="3A5698"/>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900" b="1" dirty="0">
                    <a:solidFill>
                      <a:schemeClr val="bg1"/>
                    </a:solidFill>
                  </a:rPr>
                  <a:t>GOCE</a:t>
                </a:r>
              </a:p>
            </p:txBody>
          </p:sp>
          <p:pic>
            <p:nvPicPr>
              <p:cNvPr id="208" name="Picture 2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973888" y="1784057"/>
                <a:ext cx="863600" cy="53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210" name="Group 209"/>
              <p:cNvGrpSpPr/>
              <p:nvPr/>
            </p:nvGrpSpPr>
            <p:grpSpPr>
              <a:xfrm>
                <a:off x="2426332" y="2279605"/>
                <a:ext cx="890298" cy="653862"/>
                <a:chOff x="7851776" y="1045369"/>
                <a:chExt cx="890298" cy="700061"/>
              </a:xfrm>
            </p:grpSpPr>
            <p:pic>
              <p:nvPicPr>
                <p:cNvPr id="220" name="Picture 14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934326" y="1097730"/>
                  <a:ext cx="79216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1" name="Text Box 143"/>
                <p:cNvSpPr txBox="1">
                  <a:spLocks noChangeArrowheads="1"/>
                </p:cNvSpPr>
                <p:nvPr/>
              </p:nvSpPr>
              <p:spPr bwMode="auto">
                <a:xfrm>
                  <a:off x="7851776" y="1045369"/>
                  <a:ext cx="815975"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900" b="1" dirty="0">
                      <a:solidFill>
                        <a:schemeClr val="bg1"/>
                      </a:solidFill>
                    </a:rPr>
                    <a:t>Ikonos-2</a:t>
                  </a:r>
                </a:p>
              </p:txBody>
            </p:sp>
            <p:pic>
              <p:nvPicPr>
                <p:cNvPr id="222" name="Picture 144"/>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105486" y="1575780"/>
                  <a:ext cx="636588" cy="15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3" name="Picture 145"/>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939089" y="1621631"/>
                  <a:ext cx="339725" cy="105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211" name="Picture 22"/>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7934326" y="1783556"/>
                <a:ext cx="792163" cy="54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 name="Rectangle 114"/>
              <p:cNvSpPr>
                <a:spLocks noChangeArrowheads="1"/>
              </p:cNvSpPr>
              <p:nvPr/>
            </p:nvSpPr>
            <p:spPr bwMode="auto">
              <a:xfrm>
                <a:off x="8150225" y="1772842"/>
                <a:ext cx="641991"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900" b="1" dirty="0">
                    <a:solidFill>
                      <a:schemeClr val="bg1"/>
                    </a:solidFill>
                  </a:rPr>
                  <a:t>IRS-P6</a:t>
                </a:r>
              </a:p>
            </p:txBody>
          </p:sp>
          <p:pic>
            <p:nvPicPr>
              <p:cNvPr id="215" name="Picture 155"/>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948351" y="1546910"/>
                <a:ext cx="377825" cy="1643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6" name="Picture 134"/>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939432" y="2199210"/>
                <a:ext cx="619125" cy="10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7" name="Picture 216"/>
              <p:cNvPicPr>
                <a:picLocks noChangeAspect="1"/>
              </p:cNvPicPr>
              <p:nvPr/>
            </p:nvPicPr>
            <p:blipFill>
              <a:blip r:embed="rId37"/>
              <a:stretch>
                <a:fillRect/>
              </a:stretch>
            </p:blipFill>
            <p:spPr>
              <a:xfrm>
                <a:off x="5167992" y="2356806"/>
                <a:ext cx="802700" cy="596310"/>
              </a:xfrm>
              <a:prstGeom prst="rect">
                <a:avLst/>
              </a:prstGeom>
            </p:spPr>
          </p:pic>
          <p:sp>
            <p:nvSpPr>
              <p:cNvPr id="218" name="Rectangle 154"/>
              <p:cNvSpPr>
                <a:spLocks noChangeArrowheads="1"/>
              </p:cNvSpPr>
              <p:nvPr/>
            </p:nvSpPr>
            <p:spPr bwMode="auto">
              <a:xfrm>
                <a:off x="5169147" y="2373620"/>
                <a:ext cx="92233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900" b="1" dirty="0" smtClean="0">
                    <a:solidFill>
                      <a:schemeClr val="bg1"/>
                    </a:solidFill>
                  </a:rPr>
                  <a:t>DEIMOS-1</a:t>
                </a:r>
                <a:endParaRPr lang="en-GB" sz="900" b="1" dirty="0">
                  <a:solidFill>
                    <a:schemeClr val="bg1"/>
                  </a:solidFill>
                </a:endParaRPr>
              </a:p>
            </p:txBody>
          </p:sp>
          <p:pic>
            <p:nvPicPr>
              <p:cNvPr id="219" name="Picture 218"/>
              <p:cNvPicPr>
                <a:picLocks noChangeAspect="1"/>
              </p:cNvPicPr>
              <p:nvPr/>
            </p:nvPicPr>
            <p:blipFill>
              <a:blip r:embed="rId38"/>
              <a:stretch>
                <a:fillRect/>
              </a:stretch>
            </p:blipFill>
            <p:spPr>
              <a:xfrm>
                <a:off x="5464687" y="2760985"/>
                <a:ext cx="508000" cy="184804"/>
              </a:xfrm>
              <a:prstGeom prst="rect">
                <a:avLst/>
              </a:prstGeom>
            </p:spPr>
          </p:pic>
          <p:sp>
            <p:nvSpPr>
              <p:cNvPr id="214" name="Rectangle 154"/>
              <p:cNvSpPr>
                <a:spLocks noChangeArrowheads="1"/>
              </p:cNvSpPr>
              <p:nvPr/>
            </p:nvSpPr>
            <p:spPr bwMode="auto">
              <a:xfrm>
                <a:off x="7097850" y="1023284"/>
                <a:ext cx="9223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GB" sz="900" b="1" dirty="0" smtClean="0">
                    <a:solidFill>
                      <a:schemeClr val="bg1"/>
                    </a:solidFill>
                  </a:rPr>
                  <a:t>Landsat 1-5</a:t>
                </a:r>
                <a:endParaRPr lang="en-GB" sz="900" b="1" dirty="0">
                  <a:solidFill>
                    <a:schemeClr val="bg1"/>
                  </a:solidFill>
                </a:endParaRPr>
              </a:p>
            </p:txBody>
          </p:sp>
          <p:pic>
            <p:nvPicPr>
              <p:cNvPr id="209" name="Picture 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00464" y="2134502"/>
                <a:ext cx="244599" cy="1763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5" name="Picture 4"/>
            <p:cNvPicPr>
              <a:picLocks noChangeAspect="1"/>
            </p:cNvPicPr>
            <p:nvPr/>
          </p:nvPicPr>
          <p:blipFill>
            <a:blip r:embed="rId39"/>
            <a:stretch>
              <a:fillRect/>
            </a:stretch>
          </p:blipFill>
          <p:spPr>
            <a:xfrm>
              <a:off x="7078525" y="1104113"/>
              <a:ext cx="865877" cy="613394"/>
            </a:xfrm>
            <a:prstGeom prst="rect">
              <a:avLst/>
            </a:prstGeom>
          </p:spPr>
        </p:pic>
      </p:grpSp>
      <p:pic>
        <p:nvPicPr>
          <p:cNvPr id="254" name="Picture 2"/>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a:xfrm>
            <a:off x="149937" y="3320618"/>
            <a:ext cx="2169687" cy="141434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 name="TextBox 90"/>
          <p:cNvSpPr txBox="1"/>
          <p:nvPr/>
        </p:nvSpPr>
        <p:spPr>
          <a:xfrm>
            <a:off x="1616295" y="76991"/>
            <a:ext cx="5692206" cy="647700"/>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GB"/>
            </a:defPPr>
            <a:lvl1pPr algn="ctr" fontAlgn="base">
              <a:spcBef>
                <a:spcPct val="0"/>
              </a:spcBef>
              <a:spcAft>
                <a:spcPct val="0"/>
              </a:spcAft>
              <a:buFont typeface="Arial" pitchFamily="34" charset="0"/>
              <a:buNone/>
              <a:defRPr sz="2800" b="1">
                <a:latin typeface="Arial   "/>
              </a:defRPr>
            </a:lvl1pPr>
            <a:lvl2pPr fontAlgn="base">
              <a:spcBef>
                <a:spcPct val="0"/>
              </a:spcBef>
              <a:spcAft>
                <a:spcPct val="0"/>
              </a:spcAft>
              <a:defRPr>
                <a:solidFill>
                  <a:schemeClr val="lt1"/>
                </a:solidFill>
              </a:defRPr>
            </a:lvl2pPr>
            <a:lvl3pPr fontAlgn="base">
              <a:spcBef>
                <a:spcPct val="0"/>
              </a:spcBef>
              <a:spcAft>
                <a:spcPct val="0"/>
              </a:spcAft>
              <a:defRPr>
                <a:solidFill>
                  <a:schemeClr val="lt1"/>
                </a:solidFill>
              </a:defRPr>
            </a:lvl3pPr>
            <a:lvl4pPr fontAlgn="base">
              <a:spcBef>
                <a:spcPct val="0"/>
              </a:spcBef>
              <a:spcAft>
                <a:spcPct val="0"/>
              </a:spcAft>
              <a:defRPr>
                <a:solidFill>
                  <a:schemeClr val="lt1"/>
                </a:solidFill>
              </a:defRPr>
            </a:lvl4pPr>
            <a:lvl5pPr fontAlgn="base">
              <a:spcBef>
                <a:spcPct val="0"/>
              </a:spcBef>
              <a:spcAft>
                <a:spcPct val="0"/>
              </a:spcAft>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smtClean="0">
                <a:solidFill>
                  <a:srgbClr val="FFFF00"/>
                </a:solidFill>
                <a:latin typeface="Arial"/>
                <a:cs typeface="Arial"/>
              </a:rPr>
              <a:t>Earth Observation Heritage Missions</a:t>
            </a:r>
            <a:endParaRPr lang="en-US" sz="2000" dirty="0">
              <a:solidFill>
                <a:srgbClr val="FFFF00"/>
              </a:solidFill>
              <a:latin typeface="Arial"/>
              <a:cs typeface="Arial"/>
            </a:endParaRPr>
          </a:p>
        </p:txBody>
      </p:sp>
      <p:pic>
        <p:nvPicPr>
          <p:cNvPr id="7" name="Picture 6"/>
          <p:cNvPicPr>
            <a:picLocks noChangeAspect="1"/>
          </p:cNvPicPr>
          <p:nvPr/>
        </p:nvPicPr>
        <p:blipFill>
          <a:blip r:embed="rId41"/>
          <a:stretch>
            <a:fillRect/>
          </a:stretch>
        </p:blipFill>
        <p:spPr>
          <a:xfrm>
            <a:off x="7581663" y="1565963"/>
            <a:ext cx="369955" cy="152093"/>
          </a:xfrm>
          <a:prstGeom prst="rect">
            <a:avLst/>
          </a:prstGeom>
        </p:spPr>
      </p:pic>
      <p:sp>
        <p:nvSpPr>
          <p:cNvPr id="95" name="Rectangle 149"/>
          <p:cNvSpPr>
            <a:spLocks noChangeArrowheads="1"/>
          </p:cNvSpPr>
          <p:nvPr/>
        </p:nvSpPr>
        <p:spPr bwMode="auto">
          <a:xfrm>
            <a:off x="7042257" y="1094782"/>
            <a:ext cx="995454"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50000"/>
              </a:spcBef>
              <a:defRPr/>
            </a:pPr>
            <a:r>
              <a:rPr lang="en-GB" sz="900" b="1" dirty="0" smtClean="0">
                <a:solidFill>
                  <a:schemeClr val="bg1"/>
                </a:solidFill>
              </a:rPr>
              <a:t>Landsat-1/5</a:t>
            </a:r>
            <a:endParaRPr lang="en-GB" sz="900" b="1" dirty="0">
              <a:solidFill>
                <a:schemeClr val="bg1"/>
              </a:solidFill>
            </a:endParaRPr>
          </a:p>
        </p:txBody>
      </p:sp>
      <p:pic>
        <p:nvPicPr>
          <p:cNvPr id="96" name="Picture 2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89534" y="1527575"/>
            <a:ext cx="253421" cy="1827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7" name="Picture 109"/>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812807" y="1598645"/>
            <a:ext cx="835553" cy="1771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8" name="Picture 14"/>
          <p:cNvPicPr>
            <a:picLocks noChangeAspect="1"/>
          </p:cNvPicPr>
          <p:nvPr/>
        </p:nvPicPr>
        <p:blipFill>
          <a:blip r:embed="rId43">
            <a:extLst>
              <a:ext uri="{28A0092B-C50C-407E-A947-70E740481C1C}">
                <a14:useLocalDpi xmlns:a14="http://schemas.microsoft.com/office/drawing/2010/main" val="0"/>
              </a:ext>
            </a:extLst>
          </a:blip>
          <a:srcRect/>
          <a:stretch>
            <a:fillRect/>
          </a:stretch>
        </p:blipFill>
        <p:spPr bwMode="auto">
          <a:xfrm>
            <a:off x="931915" y="1698328"/>
            <a:ext cx="670849" cy="30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p:cNvPicPr>
            <a:picLocks noChangeAspect="1"/>
          </p:cNvPicPr>
          <p:nvPr/>
        </p:nvPicPr>
        <p:blipFill>
          <a:blip r:embed="rId44"/>
          <a:stretch>
            <a:fillRect/>
          </a:stretch>
        </p:blipFill>
        <p:spPr>
          <a:xfrm>
            <a:off x="0" y="7219"/>
            <a:ext cx="627826" cy="627826"/>
          </a:xfrm>
          <a:prstGeom prst="rect">
            <a:avLst/>
          </a:prstGeom>
        </p:spPr>
      </p:pic>
    </p:spTree>
    <p:extLst>
      <p:ext uri="{BB962C8B-B14F-4D97-AF65-F5344CB8AC3E}">
        <p14:creationId xmlns:p14="http://schemas.microsoft.com/office/powerpoint/2010/main" val="11311578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a:off x="889984" y="553611"/>
            <a:ext cx="8225132" cy="4162425"/>
          </a:xfrm>
          <a:prstGeom prst="triangle">
            <a:avLst/>
          </a:prstGeom>
          <a:noFill/>
          <a:ln w="50800">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00"/>
              </a:solidFill>
            </a:endParaRPr>
          </a:p>
        </p:txBody>
      </p:sp>
      <p:sp>
        <p:nvSpPr>
          <p:cNvPr id="2" name="Trapezoid 1"/>
          <p:cNvSpPr/>
          <p:nvPr/>
        </p:nvSpPr>
        <p:spPr>
          <a:xfrm>
            <a:off x="4396138" y="3183967"/>
            <a:ext cx="5569129" cy="633127"/>
          </a:xfrm>
          <a:prstGeom prst="trapezoid">
            <a:avLst>
              <a:gd name="adj" fmla="val 97940"/>
            </a:avLst>
          </a:prstGeom>
          <a:solidFill>
            <a:srgbClr val="33CC3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Trapezoid 3"/>
          <p:cNvSpPr/>
          <p:nvPr/>
        </p:nvSpPr>
        <p:spPr>
          <a:xfrm>
            <a:off x="5109307" y="2274280"/>
            <a:ext cx="4220959" cy="909688"/>
          </a:xfrm>
          <a:prstGeom prst="trapezoid">
            <a:avLst>
              <a:gd name="adj" fmla="val 94182"/>
            </a:avLst>
          </a:prstGeom>
          <a:solidFill>
            <a:srgbClr val="FFFF99"/>
          </a:solidFill>
          <a:ln>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spcBef>
                <a:spcPts val="600"/>
              </a:spcBef>
              <a:spcAft>
                <a:spcPts val="600"/>
              </a:spcAft>
              <a:defRPr/>
            </a:pPr>
            <a:endParaRPr lang="en-GB" i="1" dirty="0">
              <a:solidFill>
                <a:srgbClr val="FFFF99"/>
              </a:solidFill>
              <a:latin typeface="Calibri" charset="0"/>
              <a:sym typeface="Wingdings" charset="0"/>
            </a:endParaRPr>
          </a:p>
        </p:txBody>
      </p:sp>
      <p:sp>
        <p:nvSpPr>
          <p:cNvPr id="5" name="Isosceles Triangle 4"/>
          <p:cNvSpPr/>
          <p:nvPr/>
        </p:nvSpPr>
        <p:spPr>
          <a:xfrm>
            <a:off x="5918200" y="847073"/>
            <a:ext cx="2590799" cy="1427208"/>
          </a:xfrm>
          <a:prstGeom prst="triangle">
            <a:avLst>
              <a:gd name="adj" fmla="val 51016"/>
            </a:avLst>
          </a:prstGeom>
          <a:solidFill>
            <a:srgbClr val="FF9933"/>
          </a:solidFill>
          <a:ln>
            <a:noFill/>
          </a:ln>
          <a:effectLst/>
        </p:spPr>
        <p:style>
          <a:lnRef idx="1">
            <a:schemeClr val="accent1"/>
          </a:lnRef>
          <a:fillRef idx="3">
            <a:schemeClr val="accent1"/>
          </a:fillRef>
          <a:effectRef idx="2">
            <a:schemeClr val="accent1"/>
          </a:effectRef>
          <a:fontRef idx="minor">
            <a:schemeClr val="lt1"/>
          </a:fontRef>
        </p:style>
        <p:txBody>
          <a:bodyPr/>
          <a:lstStyle/>
          <a:p>
            <a:pPr algn="ctr">
              <a:spcBef>
                <a:spcPts val="600"/>
              </a:spcBef>
              <a:spcAft>
                <a:spcPts val="600"/>
              </a:spcAft>
              <a:defRPr/>
            </a:pPr>
            <a:endParaRPr lang="en-GB" i="1" dirty="0">
              <a:solidFill>
                <a:srgbClr val="000090"/>
              </a:solidFill>
              <a:latin typeface="Calibri" charset="0"/>
            </a:endParaRPr>
          </a:p>
        </p:txBody>
      </p:sp>
      <p:sp>
        <p:nvSpPr>
          <p:cNvPr id="6" name="Trapezoid 5"/>
          <p:cNvSpPr/>
          <p:nvPr/>
        </p:nvSpPr>
        <p:spPr>
          <a:xfrm>
            <a:off x="4233334" y="3675189"/>
            <a:ext cx="5907112" cy="354690"/>
          </a:xfrm>
          <a:prstGeom prst="trapezoid">
            <a:avLst>
              <a:gd name="adj" fmla="val 87727"/>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600" dirty="0"/>
          </a:p>
        </p:txBody>
      </p:sp>
      <p:sp>
        <p:nvSpPr>
          <p:cNvPr id="13" name="Rectangle 12"/>
          <p:cNvSpPr>
            <a:spLocks noChangeArrowheads="1"/>
          </p:cNvSpPr>
          <p:nvPr/>
        </p:nvSpPr>
        <p:spPr bwMode="auto">
          <a:xfrm>
            <a:off x="5634071" y="2479504"/>
            <a:ext cx="22853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600"/>
              </a:spcBef>
              <a:spcAft>
                <a:spcPts val="600"/>
              </a:spcAft>
            </a:pPr>
            <a:r>
              <a:rPr lang="en-GB" sz="1400" b="1" i="1" dirty="0" smtClean="0">
                <a:latin typeface="Calibri" charset="0"/>
                <a:sym typeface="Wingdings" charset="0"/>
              </a:rPr>
              <a:t>EO Heritage </a:t>
            </a:r>
            <a:r>
              <a:rPr lang="en-GB" sz="1400" b="1" i="1" dirty="0">
                <a:latin typeface="Calibri" charset="0"/>
                <a:sym typeface="Wingdings" charset="0"/>
              </a:rPr>
              <a:t>Data </a:t>
            </a:r>
            <a:r>
              <a:rPr lang="en-GB" sz="1400" b="1" i="1" dirty="0" smtClean="0">
                <a:latin typeface="Calibri" charset="0"/>
                <a:sym typeface="Wingdings" charset="0"/>
              </a:rPr>
              <a:t/>
            </a:r>
            <a:br>
              <a:rPr lang="en-GB" sz="1400" b="1" i="1" dirty="0" smtClean="0">
                <a:latin typeface="Calibri" charset="0"/>
                <a:sym typeface="Wingdings" charset="0"/>
              </a:rPr>
            </a:br>
            <a:r>
              <a:rPr lang="en-GB" sz="1400" b="1" i="1" dirty="0" smtClean="0">
                <a:latin typeface="Calibri" charset="0"/>
                <a:sym typeface="Wingdings" charset="0"/>
              </a:rPr>
              <a:t>Discovery</a:t>
            </a:r>
            <a:r>
              <a:rPr lang="en-GB" sz="1400" b="1" i="1" dirty="0">
                <a:latin typeface="Calibri" charset="0"/>
                <a:sym typeface="Wingdings" charset="0"/>
              </a:rPr>
              <a:t> </a:t>
            </a:r>
            <a:r>
              <a:rPr lang="en-GB" sz="1400" b="1" i="1" dirty="0" smtClean="0">
                <a:latin typeface="Calibri" charset="0"/>
                <a:sym typeface="Wingdings" charset="0"/>
              </a:rPr>
              <a:t>&amp; </a:t>
            </a:r>
            <a:r>
              <a:rPr lang="en-GB" sz="1400" b="1" i="1" dirty="0">
                <a:latin typeface="Calibri" charset="0"/>
                <a:sym typeface="Wingdings" charset="0"/>
              </a:rPr>
              <a:t>Access</a:t>
            </a:r>
            <a:endParaRPr lang="en-GB" sz="1400" i="1" dirty="0">
              <a:latin typeface="Calibri" charset="0"/>
              <a:sym typeface="Wingdings" charset="0"/>
            </a:endParaRPr>
          </a:p>
        </p:txBody>
      </p:sp>
      <p:sp>
        <p:nvSpPr>
          <p:cNvPr id="3" name="Rectangle 2"/>
          <p:cNvSpPr/>
          <p:nvPr/>
        </p:nvSpPr>
        <p:spPr>
          <a:xfrm>
            <a:off x="5926144" y="3171548"/>
            <a:ext cx="2068846" cy="523220"/>
          </a:xfrm>
          <a:prstGeom prst="rect">
            <a:avLst/>
          </a:prstGeom>
        </p:spPr>
        <p:txBody>
          <a:bodyPr wrap="none">
            <a:spAutoFit/>
          </a:bodyPr>
          <a:lstStyle/>
          <a:p>
            <a:pPr algn="ctr">
              <a:defRPr/>
            </a:pPr>
            <a:r>
              <a:rPr lang="en-GB" sz="1400" b="1" i="1" dirty="0" smtClean="0">
                <a:latin typeface="Calibri" charset="0"/>
              </a:rPr>
              <a:t>EO Heritage Data </a:t>
            </a:r>
            <a:r>
              <a:rPr lang="en-GB" sz="1400" b="1" i="1" dirty="0">
                <a:latin typeface="Calibri" charset="0"/>
              </a:rPr>
              <a:t>and </a:t>
            </a:r>
            <a:endParaRPr lang="en-GB" sz="1400" b="1" i="1" dirty="0" smtClean="0">
              <a:latin typeface="Calibri" charset="0"/>
            </a:endParaRPr>
          </a:p>
          <a:p>
            <a:pPr algn="ctr">
              <a:defRPr/>
            </a:pPr>
            <a:r>
              <a:rPr lang="en-GB" sz="1400" b="1" i="1" dirty="0" smtClean="0">
                <a:latin typeface="Calibri" charset="0"/>
              </a:rPr>
              <a:t>Information Preservation</a:t>
            </a:r>
            <a:endParaRPr lang="en-US" sz="1400" dirty="0"/>
          </a:p>
        </p:txBody>
      </p:sp>
      <p:sp>
        <p:nvSpPr>
          <p:cNvPr id="7" name="Rectangle 6"/>
          <p:cNvSpPr/>
          <p:nvPr/>
        </p:nvSpPr>
        <p:spPr>
          <a:xfrm>
            <a:off x="4408568" y="3685568"/>
            <a:ext cx="4465965" cy="307777"/>
          </a:xfrm>
          <a:prstGeom prst="rect">
            <a:avLst/>
          </a:prstGeom>
        </p:spPr>
        <p:txBody>
          <a:bodyPr wrap="square">
            <a:spAutoFit/>
          </a:bodyPr>
          <a:lstStyle/>
          <a:p>
            <a:pPr algn="ctr">
              <a:defRPr/>
            </a:pPr>
            <a:r>
              <a:rPr lang="en-GB" sz="1400" b="1" i="1" dirty="0" smtClean="0">
                <a:solidFill>
                  <a:srgbClr val="000000"/>
                </a:solidFill>
                <a:latin typeface="Calibri" charset="0"/>
              </a:rPr>
              <a:t>ESA-Wide Joint Activities &amp; Coordination with MSs</a:t>
            </a:r>
            <a:endParaRPr lang="en-US" sz="1400" dirty="0">
              <a:solidFill>
                <a:srgbClr val="000000"/>
              </a:solidFill>
            </a:endParaRPr>
          </a:p>
        </p:txBody>
      </p:sp>
      <p:sp>
        <p:nvSpPr>
          <p:cNvPr id="15" name="Rectangle 14"/>
          <p:cNvSpPr>
            <a:spLocks noChangeArrowheads="1"/>
          </p:cNvSpPr>
          <p:nvPr/>
        </p:nvSpPr>
        <p:spPr bwMode="auto">
          <a:xfrm>
            <a:off x="6333067" y="1303084"/>
            <a:ext cx="1778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600"/>
              </a:spcBef>
              <a:spcAft>
                <a:spcPts val="600"/>
              </a:spcAft>
            </a:pPr>
            <a:r>
              <a:rPr lang="en-GB" sz="1200" b="1" i="1" dirty="0">
                <a:latin typeface="Calibri" charset="0"/>
                <a:sym typeface="Wingdings" charset="0"/>
              </a:rPr>
              <a:t>Heritage Data </a:t>
            </a:r>
            <a:r>
              <a:rPr lang="en-GB" sz="1200" b="1" i="1" dirty="0" smtClean="0">
                <a:latin typeface="Calibri" charset="0"/>
                <a:sym typeface="Wingdings" charset="0"/>
              </a:rPr>
              <a:t>Valorisation and Fundamental Data Records (FDR)</a:t>
            </a:r>
            <a:endParaRPr lang="en-GB" sz="1200" i="1" dirty="0">
              <a:latin typeface="Calibri" charset="0"/>
              <a:sym typeface="Wingdings" charset="0"/>
            </a:endParaRPr>
          </a:p>
        </p:txBody>
      </p:sp>
      <p:sp>
        <p:nvSpPr>
          <p:cNvPr id="29" name="Rectangle 1"/>
          <p:cNvSpPr>
            <a:spLocks noChangeArrowheads="1"/>
          </p:cNvSpPr>
          <p:nvPr/>
        </p:nvSpPr>
        <p:spPr bwMode="auto">
          <a:xfrm>
            <a:off x="73782" y="3028223"/>
            <a:ext cx="3875207" cy="1015663"/>
          </a:xfrm>
          <a:prstGeom prst="rect">
            <a:avLst/>
          </a:prstGeom>
          <a:solidFill>
            <a:schemeClr val="bg1"/>
          </a:solidFill>
          <a:ln w="38100">
            <a:solidFill>
              <a:srgbClr val="33CC33"/>
            </a:solidFill>
            <a:miter lim="800000"/>
            <a:headEnd/>
            <a:tailEnd/>
          </a:ln>
          <a:extLst/>
        </p:spPr>
        <p:txBody>
          <a:bodyPr wrap="square">
            <a:spAutoFit/>
          </a:bodyPr>
          <a:lstStyle>
            <a:lvl1pPr marL="457200" indent="-457200" eaLnBrk="0" hangingPunct="0">
              <a:defRPr sz="2400">
                <a:solidFill>
                  <a:schemeClr val="tx1"/>
                </a:solidFill>
                <a:latin typeface="Verdana" pitchFamily="34" charset="0"/>
                <a:ea typeface="ＭＳ Ｐゴシック" pitchFamily="34" charset="-128"/>
              </a:defRPr>
            </a:lvl1pPr>
            <a:lvl2pPr marL="800100" indent="-34290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180975" lvl="1" indent="-85725" eaLnBrk="1" hangingPunct="1">
              <a:spcBef>
                <a:spcPts val="0"/>
              </a:spcBef>
              <a:spcAft>
                <a:spcPts val="0"/>
              </a:spcAft>
              <a:buFont typeface="Arial" panose="020B0604020202020204" pitchFamily="34" charset="0"/>
              <a:buChar char="•"/>
            </a:pPr>
            <a:r>
              <a:rPr lang="en-GB" altLang="en-US" sz="1200" b="1" i="1" dirty="0">
                <a:solidFill>
                  <a:srgbClr val="008000"/>
                </a:solidFill>
                <a:latin typeface="Calibri"/>
                <a:ea typeface="+mn-ea"/>
                <a:cs typeface="Calibri"/>
              </a:rPr>
              <a:t>For all EO heritage missions: data &amp; information consolidation, archiving &amp;</a:t>
            </a:r>
            <a:r>
              <a:rPr lang="en-GB" altLang="en-US" sz="1200" b="1" i="1" dirty="0" smtClean="0">
                <a:solidFill>
                  <a:srgbClr val="008000"/>
                </a:solidFill>
                <a:latin typeface="Calibri"/>
                <a:ea typeface="+mn-ea"/>
                <a:cs typeface="Calibri"/>
              </a:rPr>
              <a:t> </a:t>
            </a:r>
            <a:r>
              <a:rPr lang="en-GB" altLang="en-US" sz="1200" b="1" i="1" dirty="0">
                <a:solidFill>
                  <a:srgbClr val="008000"/>
                </a:solidFill>
                <a:latin typeface="Calibri"/>
                <a:ea typeface="+mn-ea"/>
                <a:cs typeface="Calibri"/>
              </a:rPr>
              <a:t>preservation to prevent </a:t>
            </a:r>
            <a:r>
              <a:rPr lang="en-GB" altLang="en-US" sz="1200" b="1" i="1" dirty="0" smtClean="0">
                <a:solidFill>
                  <a:srgbClr val="008000"/>
                </a:solidFill>
                <a:latin typeface="Calibri"/>
                <a:ea typeface="+mn-ea"/>
                <a:cs typeface="Calibri"/>
              </a:rPr>
              <a:t>loss</a:t>
            </a:r>
          </a:p>
          <a:p>
            <a:pPr marL="180975" lvl="1" indent="-85725" eaLnBrk="1" hangingPunct="1">
              <a:spcBef>
                <a:spcPts val="0"/>
              </a:spcBef>
              <a:spcAft>
                <a:spcPts val="0"/>
              </a:spcAft>
              <a:buFont typeface="Arial" panose="020B0604020202020204" pitchFamily="34" charset="0"/>
              <a:buChar char="•"/>
            </a:pPr>
            <a:r>
              <a:rPr lang="en-GB" altLang="en-US" sz="1200" dirty="0">
                <a:solidFill>
                  <a:srgbClr val="FEAA45"/>
                </a:solidFill>
                <a:latin typeface="Calibri"/>
                <a:cs typeface="Calibri"/>
              </a:rPr>
              <a:t>Full application of international preservation </a:t>
            </a:r>
            <a:r>
              <a:rPr lang="en-GB" altLang="en-US" sz="1200" b="1" i="1" dirty="0">
                <a:solidFill>
                  <a:srgbClr val="FEAA45"/>
                </a:solidFill>
                <a:latin typeface="Calibri"/>
                <a:cs typeface="Calibri"/>
              </a:rPr>
              <a:t>standards</a:t>
            </a:r>
          </a:p>
          <a:p>
            <a:pPr marL="180975" lvl="1" indent="-85725" eaLnBrk="1" hangingPunct="1">
              <a:spcBef>
                <a:spcPts val="0"/>
              </a:spcBef>
              <a:spcAft>
                <a:spcPts val="0"/>
              </a:spcAft>
              <a:buFont typeface="Arial" panose="020B0604020202020204" pitchFamily="34" charset="0"/>
              <a:buChar char="•"/>
            </a:pPr>
            <a:r>
              <a:rPr lang="en-GB" altLang="en-US" sz="1200" b="1" i="1" dirty="0" smtClean="0">
                <a:solidFill>
                  <a:srgbClr val="FF0000"/>
                </a:solidFill>
                <a:latin typeface="Calibri"/>
                <a:ea typeface="+mn-ea"/>
                <a:cs typeface="Calibri"/>
              </a:rPr>
              <a:t>Recovery </a:t>
            </a:r>
            <a:r>
              <a:rPr lang="en-GB" altLang="en-US" sz="1200" b="1" i="1" dirty="0">
                <a:solidFill>
                  <a:srgbClr val="FF0000"/>
                </a:solidFill>
                <a:latin typeface="Calibri"/>
                <a:ea typeface="+mn-ea"/>
                <a:cs typeface="Calibri"/>
              </a:rPr>
              <a:t>and consolidation of additional data (e.g. from third parties) to enlarge </a:t>
            </a:r>
            <a:r>
              <a:rPr lang="en-GB" altLang="en-US" sz="1200" b="1" i="1" dirty="0" smtClean="0">
                <a:solidFill>
                  <a:srgbClr val="FF0000"/>
                </a:solidFill>
                <a:latin typeface="Calibri"/>
                <a:ea typeface="+mn-ea"/>
                <a:cs typeface="Calibri"/>
              </a:rPr>
              <a:t>ESA heritage data sets</a:t>
            </a:r>
          </a:p>
        </p:txBody>
      </p:sp>
      <p:sp>
        <p:nvSpPr>
          <p:cNvPr id="30" name="Title 1"/>
          <p:cNvSpPr>
            <a:spLocks noGrp="1"/>
          </p:cNvSpPr>
          <p:nvPr>
            <p:ph type="title"/>
          </p:nvPr>
        </p:nvSpPr>
        <p:spPr>
          <a:xfrm>
            <a:off x="491825" y="67835"/>
            <a:ext cx="7416042" cy="400110"/>
          </a:xfrm>
          <a:ln w="127000"/>
        </p:spPr>
        <p:txBody>
          <a:bodyPr anchor="t"/>
          <a:lstStyle/>
          <a:p>
            <a:pPr algn="ctr">
              <a:lnSpc>
                <a:spcPct val="80000"/>
              </a:lnSpc>
              <a:spcBef>
                <a:spcPts val="1200"/>
              </a:spcBef>
              <a:spcAft>
                <a:spcPts val="600"/>
              </a:spcAft>
              <a:buClr>
                <a:schemeClr val="accent1"/>
              </a:buClr>
              <a:defRPr/>
            </a:pPr>
            <a:r>
              <a:rPr lang="en-US" sz="2400" b="1" kern="1200" dirty="0">
                <a:solidFill>
                  <a:srgbClr val="FFFF00"/>
                </a:solidFill>
                <a:latin typeface="Arial" panose="020B0604020202020204" pitchFamily="34" charset="0"/>
                <a:cs typeface="Arial" panose="020B0604020202020204" pitchFamily="34" charset="0"/>
              </a:rPr>
              <a:t>Heritage Space </a:t>
            </a:r>
            <a:r>
              <a:rPr lang="en-US" sz="2400" b="1" kern="1200" dirty="0" smtClean="0">
                <a:solidFill>
                  <a:srgbClr val="FFFF00"/>
                </a:solidFill>
                <a:latin typeface="Arial" panose="020B0604020202020204" pitchFamily="34" charset="0"/>
                <a:cs typeface="Arial" panose="020B0604020202020204" pitchFamily="34" charset="0"/>
              </a:rPr>
              <a:t>Joint </a:t>
            </a:r>
            <a:r>
              <a:rPr lang="en-US" sz="2400" b="1" kern="1200" dirty="0">
                <a:solidFill>
                  <a:srgbClr val="FFFF00"/>
                </a:solidFill>
                <a:latin typeface="Arial" panose="020B0604020202020204" pitchFamily="34" charset="0"/>
                <a:cs typeface="Arial" panose="020B0604020202020204" pitchFamily="34" charset="0"/>
              </a:rPr>
              <a:t>and EO Specific Activities</a:t>
            </a:r>
            <a:endParaRPr lang="en-GB" sz="2800" b="1" kern="1200" dirty="0">
              <a:solidFill>
                <a:srgbClr val="FFFF00"/>
              </a:solidFill>
              <a:latin typeface="Arial" panose="020B0604020202020204" pitchFamily="34" charset="0"/>
              <a:ea typeface="+mn-ea"/>
              <a:cs typeface="Arial" panose="020B0604020202020204" pitchFamily="34" charset="0"/>
            </a:endParaRPr>
          </a:p>
        </p:txBody>
      </p:sp>
      <p:sp>
        <p:nvSpPr>
          <p:cNvPr id="40" name="Rectangle 39"/>
          <p:cNvSpPr/>
          <p:nvPr/>
        </p:nvSpPr>
        <p:spPr>
          <a:xfrm>
            <a:off x="69589" y="505763"/>
            <a:ext cx="5966976" cy="1200329"/>
          </a:xfrm>
          <a:prstGeom prst="rect">
            <a:avLst/>
          </a:prstGeom>
          <a:solidFill>
            <a:schemeClr val="bg1"/>
          </a:solidFill>
          <a:ln w="38100">
            <a:solidFill>
              <a:srgbClr val="E37222"/>
            </a:solidFill>
          </a:ln>
        </p:spPr>
        <p:txBody>
          <a:bodyPr wrap="square">
            <a:spAutoFit/>
          </a:bodyPr>
          <a:lstStyle/>
          <a:p>
            <a:pPr marL="180975" lvl="1" indent="-85725">
              <a:spcBef>
                <a:spcPts val="0"/>
              </a:spcBef>
              <a:spcAft>
                <a:spcPts val="0"/>
              </a:spcAft>
              <a:buFont typeface="Arial" panose="020B0604020202020204" pitchFamily="34" charset="0"/>
              <a:buChar char="•"/>
            </a:pPr>
            <a:r>
              <a:rPr lang="en-GB" altLang="en-US" sz="1200" b="1" i="1" dirty="0" smtClean="0">
                <a:solidFill>
                  <a:srgbClr val="008000"/>
                </a:solidFill>
                <a:latin typeface="Calibri"/>
                <a:cs typeface="Calibri"/>
              </a:rPr>
              <a:t>Basic data quality and valorisation </a:t>
            </a:r>
            <a:r>
              <a:rPr lang="en-GB" altLang="en-US" sz="1200" dirty="0">
                <a:solidFill>
                  <a:srgbClr val="008000"/>
                </a:solidFill>
                <a:latin typeface="Calibri"/>
                <a:cs typeface="Calibri"/>
              </a:rPr>
              <a:t>activities </a:t>
            </a:r>
            <a:r>
              <a:rPr lang="en-GB" altLang="en-US" sz="1200" dirty="0" smtClean="0">
                <a:solidFill>
                  <a:srgbClr val="008000"/>
                </a:solidFill>
                <a:latin typeface="Calibri"/>
                <a:cs typeface="Calibri"/>
              </a:rPr>
              <a:t>to enable and </a:t>
            </a:r>
            <a:r>
              <a:rPr lang="en-GB" altLang="en-US" sz="1200" dirty="0">
                <a:solidFill>
                  <a:srgbClr val="008000"/>
                </a:solidFill>
                <a:latin typeface="Calibri"/>
                <a:cs typeface="Calibri"/>
              </a:rPr>
              <a:t>facilitate </a:t>
            </a:r>
            <a:r>
              <a:rPr lang="en-GB" altLang="en-US" sz="1200" dirty="0" smtClean="0">
                <a:solidFill>
                  <a:srgbClr val="008000"/>
                </a:solidFill>
                <a:latin typeface="Calibri"/>
                <a:cs typeface="Calibri"/>
              </a:rPr>
              <a:t>exploitability </a:t>
            </a:r>
            <a:r>
              <a:rPr lang="en-GB" altLang="en-US" sz="1200" dirty="0">
                <a:solidFill>
                  <a:srgbClr val="008000"/>
                </a:solidFill>
                <a:latin typeface="Calibri"/>
                <a:cs typeface="Calibri"/>
              </a:rPr>
              <a:t>&amp; </a:t>
            </a:r>
            <a:r>
              <a:rPr lang="en-GB" altLang="en-US" sz="1200" dirty="0" smtClean="0">
                <a:solidFill>
                  <a:srgbClr val="008000"/>
                </a:solidFill>
                <a:latin typeface="Calibri"/>
                <a:cs typeface="Calibri"/>
              </a:rPr>
              <a:t>usability for some </a:t>
            </a:r>
            <a:r>
              <a:rPr lang="en-GB" altLang="en-US" sz="1200" b="1" i="1" dirty="0">
                <a:solidFill>
                  <a:srgbClr val="008000"/>
                </a:solidFill>
                <a:latin typeface="Calibri"/>
                <a:cs typeface="Calibri"/>
              </a:rPr>
              <a:t>high priority EO heritage </a:t>
            </a:r>
            <a:r>
              <a:rPr lang="en-GB" altLang="en-US" sz="1200" b="1" i="1" dirty="0" smtClean="0">
                <a:solidFill>
                  <a:srgbClr val="008000"/>
                </a:solidFill>
                <a:latin typeface="Calibri"/>
                <a:cs typeface="Calibri"/>
              </a:rPr>
              <a:t>missions</a:t>
            </a:r>
            <a:endParaRPr lang="en-GB" altLang="en-US" sz="1200" dirty="0">
              <a:solidFill>
                <a:srgbClr val="008000"/>
              </a:solidFill>
              <a:latin typeface="Calibri"/>
              <a:cs typeface="Calibri"/>
            </a:endParaRPr>
          </a:p>
          <a:p>
            <a:pPr marL="180975" lvl="1" indent="-85725">
              <a:spcBef>
                <a:spcPts val="0"/>
              </a:spcBef>
              <a:spcAft>
                <a:spcPts val="0"/>
              </a:spcAft>
              <a:buFont typeface="Arial" panose="020B0604020202020204" pitchFamily="34" charset="0"/>
              <a:buChar char="•"/>
            </a:pPr>
            <a:r>
              <a:rPr lang="en-GB" altLang="en-US" sz="1200" b="1" i="1" dirty="0" smtClean="0">
                <a:solidFill>
                  <a:srgbClr val="008000"/>
                </a:solidFill>
                <a:latin typeface="Calibri"/>
                <a:cs typeface="Calibri"/>
              </a:rPr>
              <a:t>Generation of 2 Fundamental Data Records</a:t>
            </a:r>
            <a:endParaRPr lang="en-GB" altLang="en-US" sz="1200" b="1" i="1" dirty="0" smtClean="0">
              <a:solidFill>
                <a:srgbClr val="FF0000"/>
              </a:solidFill>
              <a:latin typeface="Calibri"/>
              <a:cs typeface="Calibri"/>
            </a:endParaRPr>
          </a:p>
          <a:p>
            <a:pPr marL="180975" lvl="1" indent="-85725">
              <a:spcBef>
                <a:spcPts val="0"/>
              </a:spcBef>
              <a:spcAft>
                <a:spcPts val="0"/>
              </a:spcAft>
              <a:buFont typeface="Arial" panose="020B0604020202020204" pitchFamily="34" charset="0"/>
              <a:buChar char="•"/>
            </a:pPr>
            <a:r>
              <a:rPr lang="en-GB" altLang="en-US" sz="1200" b="1" i="1" dirty="0" smtClean="0">
                <a:solidFill>
                  <a:srgbClr val="FF0000"/>
                </a:solidFill>
                <a:latin typeface="Calibri"/>
                <a:cs typeface="Calibri"/>
              </a:rPr>
              <a:t>Full </a:t>
            </a:r>
            <a:r>
              <a:rPr lang="en-GB" altLang="en-US" sz="1200" b="1" i="1" dirty="0">
                <a:solidFill>
                  <a:srgbClr val="FF0000"/>
                </a:solidFill>
                <a:latin typeface="Calibri"/>
                <a:cs typeface="Calibri"/>
              </a:rPr>
              <a:t>reprocessing of ERS/Envisat </a:t>
            </a:r>
            <a:r>
              <a:rPr lang="en-GB" altLang="en-US" sz="1200" b="1" i="1" dirty="0" smtClean="0">
                <a:solidFill>
                  <a:srgbClr val="FF0000"/>
                </a:solidFill>
                <a:latin typeface="Calibri"/>
                <a:cs typeface="Calibri"/>
              </a:rPr>
              <a:t>SAR data </a:t>
            </a:r>
            <a:r>
              <a:rPr lang="en-GB" altLang="en-US" sz="1200" dirty="0" smtClean="0">
                <a:solidFill>
                  <a:srgbClr val="FF0000"/>
                </a:solidFill>
                <a:latin typeface="Calibri"/>
                <a:cs typeface="Calibri"/>
              </a:rPr>
              <a:t>and</a:t>
            </a:r>
            <a:r>
              <a:rPr lang="en-GB" altLang="en-US" sz="1200" b="1" i="1" dirty="0" smtClean="0">
                <a:solidFill>
                  <a:srgbClr val="FF0000"/>
                </a:solidFill>
                <a:latin typeface="Calibri"/>
                <a:cs typeface="Calibri"/>
              </a:rPr>
              <a:t> generation </a:t>
            </a:r>
            <a:r>
              <a:rPr lang="en-GB" altLang="en-US" sz="1200" b="1" i="1" dirty="0">
                <a:solidFill>
                  <a:srgbClr val="FF0000"/>
                </a:solidFill>
                <a:latin typeface="Calibri"/>
                <a:cs typeface="Calibri"/>
              </a:rPr>
              <a:t>of Analysis Ready Data (ARD) </a:t>
            </a:r>
            <a:endParaRPr lang="en-GB" altLang="en-US" sz="1200" b="1" i="1" dirty="0" smtClean="0">
              <a:solidFill>
                <a:srgbClr val="FF0000"/>
              </a:solidFill>
              <a:latin typeface="Calibri"/>
              <a:cs typeface="Calibri"/>
            </a:endParaRPr>
          </a:p>
          <a:p>
            <a:pPr marL="180975" lvl="1" indent="-85725">
              <a:spcBef>
                <a:spcPts val="0"/>
              </a:spcBef>
              <a:spcAft>
                <a:spcPts val="0"/>
              </a:spcAft>
              <a:buFont typeface="Arial" panose="020B0604020202020204" pitchFamily="34" charset="0"/>
              <a:buChar char="•"/>
            </a:pPr>
            <a:r>
              <a:rPr lang="en-GB" altLang="en-US" sz="1200" dirty="0" smtClean="0">
                <a:solidFill>
                  <a:srgbClr val="FF0000"/>
                </a:solidFill>
                <a:latin typeface="Calibri"/>
                <a:cs typeface="Calibri"/>
              </a:rPr>
              <a:t>Data valorization and </a:t>
            </a:r>
            <a:r>
              <a:rPr lang="en-GB" altLang="en-US" sz="1200" b="1" i="1" dirty="0" smtClean="0">
                <a:solidFill>
                  <a:srgbClr val="FF0000"/>
                </a:solidFill>
                <a:latin typeface="Calibri"/>
                <a:cs typeface="Calibri"/>
              </a:rPr>
              <a:t>long time series generation </a:t>
            </a:r>
            <a:r>
              <a:rPr lang="en-GB" altLang="en-US" sz="1200" dirty="0" smtClean="0">
                <a:solidFill>
                  <a:srgbClr val="FF0000"/>
                </a:solidFill>
                <a:latin typeface="Calibri"/>
                <a:cs typeface="Calibri"/>
              </a:rPr>
              <a:t>for all heritage missions</a:t>
            </a:r>
            <a:endParaRPr lang="en-GB" altLang="en-US" sz="1200" dirty="0">
              <a:solidFill>
                <a:srgbClr val="FF0000"/>
              </a:solidFill>
              <a:latin typeface="Calibri"/>
              <a:cs typeface="Calibri"/>
            </a:endParaRPr>
          </a:p>
          <a:p>
            <a:pPr marL="180975" lvl="1" indent="-85725">
              <a:spcBef>
                <a:spcPts val="0"/>
              </a:spcBef>
              <a:spcAft>
                <a:spcPts val="0"/>
              </a:spcAft>
              <a:buFont typeface="Arial" panose="020B0604020202020204" pitchFamily="34" charset="0"/>
              <a:buChar char="•"/>
            </a:pPr>
            <a:r>
              <a:rPr lang="en-GB" altLang="en-US" sz="1200" b="1" i="1" dirty="0">
                <a:solidFill>
                  <a:srgbClr val="FF0000"/>
                </a:solidFill>
                <a:latin typeface="Calibri"/>
                <a:cs typeface="Calibri"/>
              </a:rPr>
              <a:t>Generation </a:t>
            </a:r>
            <a:r>
              <a:rPr lang="en-GB" altLang="en-US" sz="1200" b="1" i="1" dirty="0" smtClean="0">
                <a:solidFill>
                  <a:srgbClr val="FF0000"/>
                </a:solidFill>
                <a:latin typeface="Calibri"/>
                <a:cs typeface="Calibri"/>
              </a:rPr>
              <a:t>of remaining 8 Fundamental </a:t>
            </a:r>
            <a:r>
              <a:rPr lang="en-GB" altLang="en-US" sz="1200" b="1" i="1" dirty="0">
                <a:solidFill>
                  <a:srgbClr val="FF0000"/>
                </a:solidFill>
                <a:latin typeface="Calibri"/>
                <a:cs typeface="Calibri"/>
              </a:rPr>
              <a:t>Data Records (FDRs)</a:t>
            </a:r>
          </a:p>
        </p:txBody>
      </p:sp>
      <p:sp>
        <p:nvSpPr>
          <p:cNvPr id="47" name="Rectangle 46"/>
          <p:cNvSpPr/>
          <p:nvPr/>
        </p:nvSpPr>
        <p:spPr>
          <a:xfrm>
            <a:off x="78285" y="1831540"/>
            <a:ext cx="5018870" cy="1015663"/>
          </a:xfrm>
          <a:prstGeom prst="rect">
            <a:avLst/>
          </a:prstGeom>
          <a:solidFill>
            <a:schemeClr val="bg1"/>
          </a:solidFill>
          <a:ln w="38100">
            <a:solidFill>
              <a:srgbClr val="FFF003"/>
            </a:solidFill>
          </a:ln>
        </p:spPr>
        <p:txBody>
          <a:bodyPr wrap="square">
            <a:spAutoFit/>
          </a:bodyPr>
          <a:lstStyle/>
          <a:p>
            <a:pPr marL="180975" lvl="1" indent="-85725" eaLnBrk="1" hangingPunct="1">
              <a:spcBef>
                <a:spcPts val="0"/>
              </a:spcBef>
              <a:spcAft>
                <a:spcPts val="0"/>
              </a:spcAft>
              <a:buFont typeface="Arial" panose="020B0604020202020204" pitchFamily="34" charset="0"/>
              <a:buChar char="•"/>
            </a:pPr>
            <a:r>
              <a:rPr lang="en-GB" altLang="en-US" sz="1200" b="1" i="1" dirty="0" smtClean="0">
                <a:solidFill>
                  <a:srgbClr val="008000"/>
                </a:solidFill>
                <a:latin typeface="Calibri"/>
                <a:cs typeface="Calibri"/>
              </a:rPr>
              <a:t>Discoverability and accessibility </a:t>
            </a:r>
            <a:r>
              <a:rPr lang="en-GB" altLang="en-US" sz="1200" dirty="0" smtClean="0">
                <a:solidFill>
                  <a:srgbClr val="008000"/>
                </a:solidFill>
                <a:latin typeface="Calibri"/>
                <a:cs typeface="Calibri"/>
              </a:rPr>
              <a:t>for </a:t>
            </a:r>
            <a:r>
              <a:rPr lang="en-GB" altLang="en-US" sz="1200" b="1" i="1" dirty="0" smtClean="0">
                <a:solidFill>
                  <a:srgbClr val="008000"/>
                </a:solidFill>
                <a:latin typeface="Calibri"/>
                <a:cs typeface="Calibri"/>
              </a:rPr>
              <a:t>high priority missions </a:t>
            </a:r>
            <a:r>
              <a:rPr lang="en-GB" altLang="en-US" sz="1200" dirty="0" smtClean="0">
                <a:solidFill>
                  <a:srgbClr val="008000"/>
                </a:solidFill>
                <a:latin typeface="Calibri"/>
                <a:cs typeface="Calibri"/>
              </a:rPr>
              <a:t>possibly </a:t>
            </a:r>
            <a:r>
              <a:rPr lang="en-GB" altLang="en-US" sz="1200" dirty="0">
                <a:solidFill>
                  <a:srgbClr val="008000"/>
                </a:solidFill>
                <a:latin typeface="Calibri"/>
                <a:cs typeface="Calibri"/>
              </a:rPr>
              <a:t>with similar performances &amp;</a:t>
            </a:r>
            <a:r>
              <a:rPr lang="en-GB" altLang="en-US" sz="1200" dirty="0" smtClean="0">
                <a:solidFill>
                  <a:srgbClr val="008000"/>
                </a:solidFill>
                <a:latin typeface="Calibri"/>
                <a:cs typeface="Calibri"/>
              </a:rPr>
              <a:t> tools as </a:t>
            </a:r>
            <a:r>
              <a:rPr lang="en-GB" altLang="en-US" sz="1200" dirty="0">
                <a:solidFill>
                  <a:srgbClr val="008000"/>
                </a:solidFill>
                <a:latin typeface="Calibri"/>
                <a:cs typeface="Calibri"/>
              </a:rPr>
              <a:t>newer </a:t>
            </a:r>
            <a:r>
              <a:rPr lang="en-GB" altLang="en-US" sz="1200" dirty="0" smtClean="0">
                <a:solidFill>
                  <a:srgbClr val="008000"/>
                </a:solidFill>
                <a:latin typeface="Calibri"/>
                <a:cs typeface="Calibri"/>
              </a:rPr>
              <a:t>missions; basic for other missions</a:t>
            </a:r>
          </a:p>
          <a:p>
            <a:pPr marL="180975" lvl="1" indent="-85725" eaLnBrk="1" hangingPunct="1">
              <a:spcBef>
                <a:spcPts val="0"/>
              </a:spcBef>
              <a:spcAft>
                <a:spcPts val="0"/>
              </a:spcAft>
              <a:buFont typeface="Arial" panose="020B0604020202020204" pitchFamily="34" charset="0"/>
              <a:buChar char="•"/>
            </a:pPr>
            <a:r>
              <a:rPr lang="en-GB" altLang="en-US" sz="1200" b="1" i="1" dirty="0">
                <a:solidFill>
                  <a:srgbClr val="FEAA45"/>
                </a:solidFill>
                <a:latin typeface="Calibri"/>
                <a:cs typeface="Calibri"/>
              </a:rPr>
              <a:t>Advanced </a:t>
            </a:r>
            <a:r>
              <a:rPr lang="en-GB" altLang="en-US" sz="1200" b="1" i="1" dirty="0" smtClean="0">
                <a:solidFill>
                  <a:srgbClr val="FEAA45"/>
                </a:solidFill>
                <a:latin typeface="Calibri"/>
                <a:cs typeface="Calibri"/>
              </a:rPr>
              <a:t>discovery and access </a:t>
            </a:r>
            <a:r>
              <a:rPr lang="en-GB" altLang="en-US" sz="1200" dirty="0" smtClean="0">
                <a:solidFill>
                  <a:srgbClr val="FEAA45"/>
                </a:solidFill>
                <a:latin typeface="Calibri"/>
                <a:cs typeface="Calibri"/>
              </a:rPr>
              <a:t>through state of art technologies and tools (e.g. data cubes, primitive features extraction, processing on demand)</a:t>
            </a:r>
          </a:p>
          <a:p>
            <a:pPr marL="180975" lvl="1" indent="-85725" eaLnBrk="1" hangingPunct="1">
              <a:spcBef>
                <a:spcPts val="0"/>
              </a:spcBef>
              <a:spcAft>
                <a:spcPts val="0"/>
              </a:spcAft>
              <a:buFont typeface="Arial" panose="020B0604020202020204" pitchFamily="34" charset="0"/>
              <a:buChar char="•"/>
            </a:pPr>
            <a:r>
              <a:rPr lang="en-GB" altLang="en-US" sz="1200" b="1" i="1" dirty="0" smtClean="0">
                <a:solidFill>
                  <a:srgbClr val="FF0000"/>
                </a:solidFill>
                <a:latin typeface="Calibri"/>
                <a:cs typeface="Calibri"/>
              </a:rPr>
              <a:t>Support and resources for End Users </a:t>
            </a:r>
            <a:r>
              <a:rPr lang="en-GB" altLang="en-US" sz="1200" dirty="0">
                <a:solidFill>
                  <a:srgbClr val="FF0000"/>
                </a:solidFill>
                <a:latin typeface="Calibri"/>
                <a:cs typeface="Calibri"/>
              </a:rPr>
              <a:t>r</a:t>
            </a:r>
            <a:r>
              <a:rPr lang="en-GB" altLang="en-US" sz="1200" dirty="0" smtClean="0">
                <a:solidFill>
                  <a:srgbClr val="FF0000"/>
                </a:solidFill>
                <a:latin typeface="Calibri"/>
                <a:cs typeface="Calibri"/>
              </a:rPr>
              <a:t>esearch and pilot activities</a:t>
            </a:r>
            <a:endParaRPr lang="en-GB" altLang="en-US" sz="1200" dirty="0">
              <a:solidFill>
                <a:srgbClr val="FF0000"/>
              </a:solidFill>
              <a:latin typeface="Calibri"/>
              <a:cs typeface="Calibri"/>
            </a:endParaRPr>
          </a:p>
        </p:txBody>
      </p:sp>
      <p:sp>
        <p:nvSpPr>
          <p:cNvPr id="46" name="Rectangle 1"/>
          <p:cNvSpPr>
            <a:spLocks noChangeArrowheads="1"/>
          </p:cNvSpPr>
          <p:nvPr/>
        </p:nvSpPr>
        <p:spPr bwMode="auto">
          <a:xfrm>
            <a:off x="74245" y="4188708"/>
            <a:ext cx="7380127" cy="646331"/>
          </a:xfrm>
          <a:prstGeom prst="rect">
            <a:avLst/>
          </a:prstGeom>
          <a:solidFill>
            <a:schemeClr val="bg1"/>
          </a:solidFill>
          <a:ln w="38100">
            <a:solidFill>
              <a:schemeClr val="bg1">
                <a:lumMod val="50000"/>
              </a:schemeClr>
            </a:solidFill>
            <a:miter lim="800000"/>
            <a:headEnd/>
            <a:tailEnd/>
          </a:ln>
          <a:extLst/>
        </p:spPr>
        <p:txBody>
          <a:bodyPr wrap="square">
            <a:spAutoFit/>
          </a:bodyPr>
          <a:lstStyle>
            <a:lvl1pPr marL="457200" indent="-457200" eaLnBrk="0" hangingPunct="0">
              <a:defRPr sz="2400">
                <a:solidFill>
                  <a:schemeClr val="tx1"/>
                </a:solidFill>
                <a:latin typeface="Verdana" pitchFamily="34" charset="0"/>
                <a:ea typeface="ＭＳ Ｐゴシック" pitchFamily="34" charset="-128"/>
              </a:defRPr>
            </a:lvl1pPr>
            <a:lvl2pPr marL="800100" indent="-342900" eaLnBrk="0" hangingPunct="0">
              <a:defRPr sz="2400">
                <a:solidFill>
                  <a:schemeClr val="tx1"/>
                </a:solidFill>
                <a:latin typeface="Verdana" pitchFamily="34" charset="0"/>
                <a:ea typeface="ＭＳ Ｐゴシック" pitchFamily="34" charset="-128"/>
              </a:defRPr>
            </a:lvl2pPr>
            <a:lvl3pPr marL="1143000" indent="-228600" eaLnBrk="0" hangingPunct="0">
              <a:defRPr sz="2400">
                <a:solidFill>
                  <a:schemeClr val="tx1"/>
                </a:solidFill>
                <a:latin typeface="Verdana" pitchFamily="34" charset="0"/>
                <a:ea typeface="ＭＳ Ｐゴシック" pitchFamily="34" charset="-128"/>
              </a:defRPr>
            </a:lvl3pPr>
            <a:lvl4pPr marL="1600200" indent="-228600" eaLnBrk="0" hangingPunct="0">
              <a:defRPr sz="2400">
                <a:solidFill>
                  <a:schemeClr val="tx1"/>
                </a:solidFill>
                <a:latin typeface="Verdana" pitchFamily="34" charset="0"/>
                <a:ea typeface="ＭＳ Ｐゴシック" pitchFamily="34" charset="-128"/>
              </a:defRPr>
            </a:lvl4pPr>
            <a:lvl5pPr marL="2057400" indent="-228600" eaLnBrk="0" hangingPunct="0">
              <a:defRPr sz="2400">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ＭＳ Ｐゴシック" pitchFamily="34" charset="-128"/>
              </a:defRPr>
            </a:lvl9pPr>
          </a:lstStyle>
          <a:p>
            <a:pPr marL="180975" lvl="1" indent="-85725" eaLnBrk="1" hangingPunct="1">
              <a:spcBef>
                <a:spcPts val="0"/>
              </a:spcBef>
              <a:spcAft>
                <a:spcPts val="0"/>
              </a:spcAft>
              <a:buFont typeface="Arial" panose="020B0604020202020204" pitchFamily="34" charset="0"/>
              <a:buChar char="•"/>
            </a:pPr>
            <a:r>
              <a:rPr lang="en-GB" altLang="en-US" sz="1200" b="1" i="1" dirty="0" smtClean="0">
                <a:solidFill>
                  <a:srgbClr val="008000"/>
                </a:solidFill>
                <a:latin typeface="Calibri"/>
                <a:ea typeface="+mn-ea"/>
                <a:cs typeface="Calibri"/>
              </a:rPr>
              <a:t>Continuation of on-going Joint Activities </a:t>
            </a:r>
            <a:r>
              <a:rPr lang="en-GB" altLang="en-US" sz="1200" dirty="0" smtClean="0">
                <a:solidFill>
                  <a:srgbClr val="008000"/>
                </a:solidFill>
                <a:latin typeface="Calibri"/>
                <a:ea typeface="+mn-ea"/>
                <a:cs typeface="Calibri"/>
              </a:rPr>
              <a:t>for ESA heritage space data and information preservation and discovery</a:t>
            </a:r>
          </a:p>
          <a:p>
            <a:pPr marL="180975" lvl="1" indent="-85725" eaLnBrk="1" hangingPunct="1">
              <a:spcBef>
                <a:spcPts val="0"/>
              </a:spcBef>
              <a:spcAft>
                <a:spcPts val="0"/>
              </a:spcAft>
              <a:buFont typeface="Arial" panose="020B0604020202020204" pitchFamily="34" charset="0"/>
              <a:buChar char="•"/>
            </a:pPr>
            <a:r>
              <a:rPr lang="en-GB" altLang="en-US" sz="1200" b="1" i="1" dirty="0">
                <a:solidFill>
                  <a:srgbClr val="FEAA45"/>
                </a:solidFill>
                <a:latin typeface="Calibri"/>
                <a:cs typeface="Calibri"/>
              </a:rPr>
              <a:t>Coordination with ESA Member States</a:t>
            </a:r>
          </a:p>
          <a:p>
            <a:pPr marL="180975" lvl="1" indent="-85725" eaLnBrk="1" hangingPunct="1">
              <a:spcBef>
                <a:spcPts val="0"/>
              </a:spcBef>
              <a:spcAft>
                <a:spcPts val="0"/>
              </a:spcAft>
              <a:buFont typeface="Arial" panose="020B0604020202020204" pitchFamily="34" charset="0"/>
              <a:buChar char="•"/>
            </a:pPr>
            <a:r>
              <a:rPr lang="en-GB" altLang="en-US" sz="1200" b="1" i="1" dirty="0" smtClean="0">
                <a:solidFill>
                  <a:srgbClr val="FF0000"/>
                </a:solidFill>
                <a:latin typeface="Calibri"/>
                <a:ea typeface="+mn-ea"/>
                <a:cs typeface="Calibri"/>
              </a:rPr>
              <a:t>New cooperation activities </a:t>
            </a:r>
            <a:r>
              <a:rPr lang="en-GB" altLang="en-US" sz="1200" dirty="0" smtClean="0">
                <a:solidFill>
                  <a:srgbClr val="FF0000"/>
                </a:solidFill>
                <a:latin typeface="Calibri"/>
                <a:ea typeface="+mn-ea"/>
                <a:cs typeface="Calibri"/>
              </a:rPr>
              <a:t>for </a:t>
            </a:r>
            <a:r>
              <a:rPr lang="en-GB" altLang="en-US" sz="1200" dirty="0">
                <a:solidFill>
                  <a:srgbClr val="FF0000"/>
                </a:solidFill>
                <a:latin typeface="Calibri"/>
                <a:ea typeface="+mn-ea"/>
                <a:cs typeface="Calibri"/>
              </a:rPr>
              <a:t>ESA </a:t>
            </a:r>
            <a:r>
              <a:rPr lang="en-GB" altLang="en-US" sz="1200" dirty="0" smtClean="0">
                <a:solidFill>
                  <a:srgbClr val="FF0000"/>
                </a:solidFill>
                <a:latin typeface="Calibri"/>
                <a:ea typeface="+mn-ea"/>
                <a:cs typeface="Calibri"/>
              </a:rPr>
              <a:t>heritage data </a:t>
            </a:r>
            <a:r>
              <a:rPr lang="en-GB" altLang="en-US" sz="1200" dirty="0">
                <a:solidFill>
                  <a:srgbClr val="FF0000"/>
                </a:solidFill>
                <a:latin typeface="Calibri"/>
                <a:ea typeface="+mn-ea"/>
                <a:cs typeface="Calibri"/>
              </a:rPr>
              <a:t>&amp; information </a:t>
            </a:r>
            <a:r>
              <a:rPr lang="en-GB" altLang="en-US" sz="1200" dirty="0" smtClean="0">
                <a:solidFill>
                  <a:srgbClr val="FF0000"/>
                </a:solidFill>
                <a:latin typeface="Calibri"/>
                <a:ea typeface="+mn-ea"/>
                <a:cs typeface="Calibri"/>
              </a:rPr>
              <a:t>management, valorization and use</a:t>
            </a:r>
            <a:endParaRPr lang="en-GB" altLang="en-US" sz="1200" dirty="0">
              <a:solidFill>
                <a:srgbClr val="FF0000"/>
              </a:solidFill>
              <a:latin typeface="Calibri"/>
              <a:ea typeface="+mn-ea"/>
              <a:cs typeface="Calibri"/>
            </a:endParaRPr>
          </a:p>
        </p:txBody>
      </p:sp>
      <p:sp>
        <p:nvSpPr>
          <p:cNvPr id="31" name="Isosceles Triangle 30"/>
          <p:cNvSpPr/>
          <p:nvPr/>
        </p:nvSpPr>
        <p:spPr>
          <a:xfrm rot="13598926">
            <a:off x="8952358" y="3548546"/>
            <a:ext cx="1002652" cy="1040301"/>
          </a:xfrm>
          <a:prstGeom prst="triangle">
            <a:avLst>
              <a:gd name="adj" fmla="val 98584"/>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rot="2808718">
            <a:off x="6367722" y="1959934"/>
            <a:ext cx="3316271" cy="100796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Arrow Connector 33"/>
          <p:cNvCxnSpPr/>
          <p:nvPr/>
        </p:nvCxnSpPr>
        <p:spPr>
          <a:xfrm flipH="1">
            <a:off x="7540791" y="836205"/>
            <a:ext cx="346429" cy="361646"/>
          </a:xfrm>
          <a:prstGeom prst="straightConnector1">
            <a:avLst/>
          </a:prstGeom>
          <a:noFill/>
          <a:ln w="50800">
            <a:solidFill>
              <a:srgbClr val="FF0000"/>
            </a:solidFill>
            <a:prstDash val="sysDot"/>
            <a:tailEnd type="triangle"/>
          </a:ln>
        </p:spPr>
        <p:style>
          <a:lnRef idx="1">
            <a:schemeClr val="accent1"/>
          </a:lnRef>
          <a:fillRef idx="3">
            <a:schemeClr val="accent1"/>
          </a:fillRef>
          <a:effectRef idx="2">
            <a:schemeClr val="accent1"/>
          </a:effectRef>
          <a:fontRef idx="minor">
            <a:schemeClr val="lt1"/>
          </a:fontRef>
        </p:style>
      </p:cxnSp>
      <p:sp>
        <p:nvSpPr>
          <p:cNvPr id="36" name="Rectangle 35"/>
          <p:cNvSpPr/>
          <p:nvPr/>
        </p:nvSpPr>
        <p:spPr>
          <a:xfrm>
            <a:off x="7932774" y="978984"/>
            <a:ext cx="1176434" cy="553998"/>
          </a:xfrm>
          <a:prstGeom prst="rect">
            <a:avLst/>
          </a:prstGeom>
          <a:solidFill>
            <a:schemeClr val="bg1"/>
          </a:solidFill>
          <a:ln w="38100">
            <a:solidFill>
              <a:schemeClr val="tx1"/>
            </a:solidFill>
          </a:ln>
        </p:spPr>
        <p:txBody>
          <a:bodyPr wrap="square">
            <a:spAutoFit/>
          </a:bodyPr>
          <a:lstStyle/>
          <a:p>
            <a:pPr lvl="0" algn="ctr"/>
            <a:r>
              <a:rPr lang="en-US" sz="1000" b="1" i="1" dirty="0">
                <a:latin typeface="Calibri"/>
              </a:rPr>
              <a:t>Activities foreseen with Space 19+ budget</a:t>
            </a:r>
          </a:p>
        </p:txBody>
      </p:sp>
      <p:sp>
        <p:nvSpPr>
          <p:cNvPr id="37" name="Rectangle 36"/>
          <p:cNvSpPr/>
          <p:nvPr/>
        </p:nvSpPr>
        <p:spPr>
          <a:xfrm>
            <a:off x="6236621" y="539766"/>
            <a:ext cx="2907379" cy="246221"/>
          </a:xfrm>
          <a:prstGeom prst="rect">
            <a:avLst/>
          </a:prstGeom>
          <a:solidFill>
            <a:schemeClr val="bg1"/>
          </a:solidFill>
          <a:ln w="28575">
            <a:solidFill>
              <a:srgbClr val="FF0000"/>
            </a:solidFill>
            <a:prstDash val="sysDot"/>
          </a:ln>
        </p:spPr>
        <p:txBody>
          <a:bodyPr wrap="square">
            <a:spAutoFit/>
          </a:bodyPr>
          <a:lstStyle/>
          <a:p>
            <a:pPr eaLnBrk="1" hangingPunct="1"/>
            <a:r>
              <a:rPr lang="en-US" sz="1000" b="1" i="1" dirty="0">
                <a:latin typeface="Calibri"/>
              </a:rPr>
              <a:t>Activities foreseen </a:t>
            </a:r>
            <a:r>
              <a:rPr lang="en-US" sz="1000" b="1" i="1" dirty="0" smtClean="0">
                <a:latin typeface="Calibri"/>
              </a:rPr>
              <a:t>in PB-EO </a:t>
            </a:r>
            <a:r>
              <a:rPr lang="en-US" sz="1000" b="1" i="1" dirty="0" smtClean="0">
                <a:latin typeface="+mn-lt"/>
              </a:rPr>
              <a:t>original proposal</a:t>
            </a:r>
            <a:endParaRPr lang="en-US" sz="1000" b="1" i="1" dirty="0">
              <a:latin typeface="+mn-lt"/>
            </a:endParaRPr>
          </a:p>
        </p:txBody>
      </p:sp>
      <p:sp>
        <p:nvSpPr>
          <p:cNvPr id="33" name="Striped Right Arrow 32"/>
          <p:cNvSpPr/>
          <p:nvPr/>
        </p:nvSpPr>
        <p:spPr>
          <a:xfrm rot="8187507">
            <a:off x="7966230" y="2533079"/>
            <a:ext cx="842954" cy="581454"/>
          </a:xfrm>
          <a:prstGeom prst="stripedRightArrow">
            <a:avLst>
              <a:gd name="adj1" fmla="val 61307"/>
              <a:gd name="adj2" fmla="val 5129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Isosceles Triangle 42"/>
          <p:cNvSpPr/>
          <p:nvPr/>
        </p:nvSpPr>
        <p:spPr>
          <a:xfrm>
            <a:off x="4169713" y="860347"/>
            <a:ext cx="5981814" cy="3200400"/>
          </a:xfrm>
          <a:prstGeom prst="triangle">
            <a:avLst>
              <a:gd name="adj" fmla="val 51332"/>
            </a:avLst>
          </a:prstGeom>
          <a:noFill/>
          <a:ln w="50800">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8000"/>
              </a:solidFill>
            </a:endParaRPr>
          </a:p>
        </p:txBody>
      </p:sp>
      <p:sp>
        <p:nvSpPr>
          <p:cNvPr id="20" name="Isosceles Triangle 19"/>
          <p:cNvSpPr/>
          <p:nvPr/>
        </p:nvSpPr>
        <p:spPr>
          <a:xfrm>
            <a:off x="4267199" y="1635487"/>
            <a:ext cx="4500603" cy="2382928"/>
          </a:xfrm>
          <a:prstGeom prst="triangle">
            <a:avLst>
              <a:gd name="adj" fmla="val 50909"/>
            </a:avLst>
          </a:prstGeom>
          <a:noFill/>
          <a:ln w="508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008000"/>
              </a:solidFill>
            </a:endParaRPr>
          </a:p>
        </p:txBody>
      </p:sp>
      <p:cxnSp>
        <p:nvCxnSpPr>
          <p:cNvPr id="57" name="Straight Arrow Connector 56"/>
          <p:cNvCxnSpPr/>
          <p:nvPr/>
        </p:nvCxnSpPr>
        <p:spPr>
          <a:xfrm flipH="1">
            <a:off x="7532655" y="1588861"/>
            <a:ext cx="1046255" cy="916556"/>
          </a:xfrm>
          <a:prstGeom prst="straightConnector1">
            <a:avLst/>
          </a:prstGeom>
          <a:noFill/>
          <a:ln w="50800" cmpd="sng">
            <a:solidFill>
              <a:schemeClr val="tx1"/>
            </a:solidFill>
            <a:prstDash val="solid"/>
            <a:tailEnd type="triangle"/>
          </a:ln>
        </p:spPr>
        <p:style>
          <a:lnRef idx="1">
            <a:schemeClr val="accent1"/>
          </a:lnRef>
          <a:fillRef idx="3">
            <a:schemeClr val="accent1"/>
          </a:fillRef>
          <a:effectRef idx="2">
            <a:schemeClr val="accent1"/>
          </a:effectRef>
          <a:fontRef idx="minor">
            <a:schemeClr val="lt1"/>
          </a:fontRef>
        </p:style>
      </p:cxnSp>
      <p:pic>
        <p:nvPicPr>
          <p:cNvPr id="26" name="Picture 25"/>
          <p:cNvPicPr>
            <a:picLocks noChangeAspect="1"/>
          </p:cNvPicPr>
          <p:nvPr/>
        </p:nvPicPr>
        <p:blipFill>
          <a:blip r:embed="rId3"/>
          <a:stretch>
            <a:fillRect/>
          </a:stretch>
        </p:blipFill>
        <p:spPr>
          <a:xfrm>
            <a:off x="0" y="7219"/>
            <a:ext cx="508038" cy="508038"/>
          </a:xfrm>
          <a:prstGeom prst="rect">
            <a:avLst/>
          </a:prstGeom>
        </p:spPr>
      </p:pic>
    </p:spTree>
    <p:extLst>
      <p:ext uri="{BB962C8B-B14F-4D97-AF65-F5344CB8AC3E}">
        <p14:creationId xmlns:p14="http://schemas.microsoft.com/office/powerpoint/2010/main" val="1754903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CAF63E3E-DE1D-A746-A5A2-23D7DE7C2E3C}"/>
              </a:ext>
            </a:extLst>
          </p:cNvPr>
          <p:cNvSpPr/>
          <p:nvPr/>
        </p:nvSpPr>
        <p:spPr>
          <a:xfrm>
            <a:off x="3094607" y="831710"/>
            <a:ext cx="3022599" cy="1677382"/>
          </a:xfrm>
          <a:prstGeom prst="rect">
            <a:avLst/>
          </a:prstGeom>
          <a:noFill/>
        </p:spPr>
        <p:txBody>
          <a:bodyPr wrap="square" rtlCol="0">
            <a:spAutoFit/>
          </a:bodyPr>
          <a:lstStyle/>
          <a:p>
            <a:pPr marL="171450" indent="-171450" algn="just">
              <a:spcBef>
                <a:spcPts val="600"/>
              </a:spcBef>
              <a:buFont typeface="Arial"/>
              <a:buChar char="•"/>
            </a:pPr>
            <a:r>
              <a:rPr lang="en-US" sz="1400" dirty="0" smtClean="0">
                <a:solidFill>
                  <a:schemeClr val="bg1"/>
                </a:solidFill>
                <a:latin typeface="Arial"/>
                <a:cs typeface="Arial"/>
              </a:rPr>
              <a:t>ERS LBR data to fill identified gaps in Master Datasets</a:t>
            </a:r>
          </a:p>
          <a:p>
            <a:pPr marL="171450" indent="-171450" algn="just">
              <a:spcBef>
                <a:spcPts val="600"/>
              </a:spcBef>
              <a:buFont typeface="Arial"/>
              <a:buChar char="•"/>
            </a:pPr>
            <a:r>
              <a:rPr lang="en-US" sz="1400" dirty="0" smtClean="0">
                <a:solidFill>
                  <a:schemeClr val="bg1"/>
                </a:solidFill>
                <a:latin typeface="Arial"/>
                <a:cs typeface="Arial"/>
              </a:rPr>
              <a:t>ERS SAR data from National and Foreign Stations: ASF (USA), Japanese Stations, INPE (Brazil), CCMEO (Canada); others being considered.</a:t>
            </a:r>
            <a:endParaRPr lang="it-IT" sz="1400" dirty="0">
              <a:solidFill>
                <a:schemeClr val="bg1"/>
              </a:solidFill>
              <a:latin typeface="Arial"/>
              <a:cs typeface="Arial"/>
            </a:endParaRPr>
          </a:p>
        </p:txBody>
      </p:sp>
      <p:pic>
        <p:nvPicPr>
          <p:cNvPr id="10" name="Picture 9">
            <a:extLst>
              <a:ext uri="{FF2B5EF4-FFF2-40B4-BE49-F238E27FC236}">
                <a16:creationId xmlns:a16="http://schemas.microsoft.com/office/drawing/2014/main" xmlns="" id="{D95EBE79-A24F-F04D-A742-2C09589FD1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043" y="831985"/>
            <a:ext cx="2432174" cy="1824129"/>
          </a:xfrm>
          <a:prstGeom prst="rect">
            <a:avLst/>
          </a:prstGeom>
        </p:spPr>
      </p:pic>
      <p:pic>
        <p:nvPicPr>
          <p:cNvPr id="7" name="Picture 6">
            <a:extLst>
              <a:ext uri="{FF2B5EF4-FFF2-40B4-BE49-F238E27FC236}">
                <a16:creationId xmlns:a16="http://schemas.microsoft.com/office/drawing/2014/main" xmlns="" id="{565FFA5B-78DA-2947-8E38-67079DDA89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400000">
            <a:off x="6394517" y="883291"/>
            <a:ext cx="2225140" cy="1668855"/>
          </a:xfrm>
          <a:prstGeom prst="rect">
            <a:avLst/>
          </a:prstGeom>
        </p:spPr>
      </p:pic>
      <p:sp>
        <p:nvSpPr>
          <p:cNvPr id="12" name="Title 1"/>
          <p:cNvSpPr>
            <a:spLocks noGrp="1"/>
          </p:cNvSpPr>
          <p:nvPr>
            <p:ph type="title"/>
          </p:nvPr>
        </p:nvSpPr>
        <p:spPr>
          <a:xfrm>
            <a:off x="1126718" y="109358"/>
            <a:ext cx="6781148" cy="461665"/>
          </a:xfrm>
        </p:spPr>
        <p:txBody>
          <a:bodyPr/>
          <a:lstStyle/>
          <a:p>
            <a:r>
              <a:rPr lang="en-US" sz="2400" b="1" kern="1200" dirty="0" smtClean="0">
                <a:solidFill>
                  <a:srgbClr val="FFFF00"/>
                </a:solidFill>
                <a:latin typeface="Arial" panose="020B0604020202020204" pitchFamily="34" charset="0"/>
                <a:cs typeface="Arial" panose="020B0604020202020204" pitchFamily="34" charset="0"/>
              </a:rPr>
              <a:t>EO Heritage Data Transcription </a:t>
            </a:r>
            <a:r>
              <a:rPr lang="en-US" sz="2400" b="1" kern="1200" dirty="0">
                <a:solidFill>
                  <a:srgbClr val="FFFF00"/>
                </a:solidFill>
                <a:latin typeface="Arial" panose="020B0604020202020204" pitchFamily="34" charset="0"/>
                <a:cs typeface="Arial" panose="020B0604020202020204" pitchFamily="34" charset="0"/>
              </a:rPr>
              <a:t>and </a:t>
            </a:r>
            <a:r>
              <a:rPr lang="en-US" sz="2400" b="1" kern="1200" dirty="0" smtClean="0">
                <a:solidFill>
                  <a:srgbClr val="FFFF00"/>
                </a:solidFill>
                <a:latin typeface="Arial" panose="020B0604020202020204" pitchFamily="34" charset="0"/>
                <a:cs typeface="Arial" panose="020B0604020202020204" pitchFamily="34" charset="0"/>
              </a:rPr>
              <a:t>Recovery </a:t>
            </a:r>
            <a:endParaRPr lang="en-GB" sz="2400" b="1" kern="1200" dirty="0">
              <a:solidFill>
                <a:srgbClr val="FFFF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stretch>
            <a:fillRect/>
          </a:stretch>
        </p:blipFill>
        <p:spPr>
          <a:xfrm>
            <a:off x="0" y="7219"/>
            <a:ext cx="627826" cy="627826"/>
          </a:xfrm>
          <a:prstGeom prst="rect">
            <a:avLst/>
          </a:prstGeom>
        </p:spPr>
      </p:pic>
      <p:pic>
        <p:nvPicPr>
          <p:cNvPr id="6" name="Picture 5"/>
          <p:cNvPicPr>
            <a:picLocks noChangeAspect="1"/>
          </p:cNvPicPr>
          <p:nvPr/>
        </p:nvPicPr>
        <p:blipFill>
          <a:blip r:embed="rId6"/>
          <a:stretch>
            <a:fillRect/>
          </a:stretch>
        </p:blipFill>
        <p:spPr>
          <a:xfrm>
            <a:off x="6548360" y="3214915"/>
            <a:ext cx="2486782" cy="1398815"/>
          </a:xfrm>
          <a:prstGeom prst="rect">
            <a:avLst/>
          </a:prstGeom>
        </p:spPr>
      </p:pic>
      <p:sp>
        <p:nvSpPr>
          <p:cNvPr id="8" name="Rectangle 7"/>
          <p:cNvSpPr/>
          <p:nvPr/>
        </p:nvSpPr>
        <p:spPr>
          <a:xfrm>
            <a:off x="2663371" y="3016957"/>
            <a:ext cx="3810000" cy="2046714"/>
          </a:xfrm>
          <a:prstGeom prst="rect">
            <a:avLst/>
          </a:prstGeom>
          <a:noFill/>
        </p:spPr>
        <p:txBody>
          <a:bodyPr wrap="square" rtlCol="0">
            <a:spAutoFit/>
          </a:bodyPr>
          <a:lstStyle/>
          <a:p>
            <a:pPr marL="171450" indent="-171450" algn="just">
              <a:spcBef>
                <a:spcPts val="600"/>
              </a:spcBef>
              <a:buFont typeface="Arial"/>
              <a:buChar char="•"/>
            </a:pPr>
            <a:r>
              <a:rPr lang="en-US" sz="1400" dirty="0">
                <a:solidFill>
                  <a:schemeClr val="bg1"/>
                </a:solidFill>
                <a:latin typeface="Arial"/>
                <a:cs typeface="Arial"/>
              </a:rPr>
              <a:t>Photographic negatives of Landsat RBV (Return-Beam </a:t>
            </a:r>
            <a:r>
              <a:rPr lang="en-US" sz="1400" dirty="0" err="1">
                <a:solidFill>
                  <a:schemeClr val="bg1"/>
                </a:solidFill>
                <a:latin typeface="Arial"/>
                <a:cs typeface="Arial"/>
              </a:rPr>
              <a:t>Vidicon</a:t>
            </a:r>
            <a:r>
              <a:rPr lang="en-US" sz="1400" dirty="0">
                <a:solidFill>
                  <a:schemeClr val="bg1"/>
                </a:solidFill>
                <a:latin typeface="Arial"/>
                <a:cs typeface="Arial"/>
              </a:rPr>
              <a:t>) instrument: 80m resolution (Landsat 2) and 40m (Landsat 3). </a:t>
            </a:r>
          </a:p>
          <a:p>
            <a:pPr marL="171450" indent="-171450" algn="just">
              <a:spcBef>
                <a:spcPts val="600"/>
              </a:spcBef>
              <a:buFont typeface="Arial"/>
              <a:buChar char="•"/>
            </a:pPr>
            <a:r>
              <a:rPr lang="en-US" sz="1400" dirty="0">
                <a:solidFill>
                  <a:schemeClr val="bg1"/>
                </a:solidFill>
                <a:latin typeface="Arial"/>
                <a:cs typeface="Arial"/>
              </a:rPr>
              <a:t>Unique data acquired in late 70’s at </a:t>
            </a:r>
            <a:r>
              <a:rPr lang="en-US" sz="1400" dirty="0" err="1">
                <a:solidFill>
                  <a:schemeClr val="bg1"/>
                </a:solidFill>
                <a:latin typeface="Arial"/>
                <a:cs typeface="Arial"/>
              </a:rPr>
              <a:t>Fucino</a:t>
            </a:r>
            <a:r>
              <a:rPr lang="en-US" sz="1400" dirty="0">
                <a:solidFill>
                  <a:schemeClr val="bg1"/>
                </a:solidFill>
                <a:latin typeface="Arial"/>
                <a:cs typeface="Arial"/>
              </a:rPr>
              <a:t> ground station, no other copies exist !! </a:t>
            </a:r>
          </a:p>
          <a:p>
            <a:pPr marL="171450" indent="-171450" algn="just">
              <a:spcBef>
                <a:spcPts val="600"/>
              </a:spcBef>
              <a:buFont typeface="Arial"/>
              <a:buChar char="•"/>
            </a:pPr>
            <a:r>
              <a:rPr lang="en-US" sz="1400" dirty="0">
                <a:solidFill>
                  <a:schemeClr val="bg1"/>
                </a:solidFill>
                <a:latin typeface="Arial"/>
                <a:cs typeface="Arial"/>
              </a:rPr>
              <a:t>Negatives will be digitalized and made accessible to the user community.</a:t>
            </a:r>
          </a:p>
          <a:p>
            <a:pPr marL="171450" indent="-171450" algn="just">
              <a:spcBef>
                <a:spcPts val="600"/>
              </a:spcBef>
              <a:buFont typeface="Arial"/>
              <a:buChar char="•"/>
            </a:pPr>
            <a:endParaRPr lang="en-US" sz="1400" dirty="0">
              <a:solidFill>
                <a:schemeClr val="bg1"/>
              </a:solidFill>
              <a:latin typeface="Arial"/>
              <a:cs typeface="Arial"/>
            </a:endParaRPr>
          </a:p>
        </p:txBody>
      </p:sp>
      <p:pic>
        <p:nvPicPr>
          <p:cNvPr id="15" name="Picture 14"/>
          <p:cNvPicPr>
            <a:picLocks noChangeAspect="1"/>
          </p:cNvPicPr>
          <p:nvPr/>
        </p:nvPicPr>
        <p:blipFill>
          <a:blip r:embed="rId7"/>
          <a:stretch>
            <a:fillRect/>
          </a:stretch>
        </p:blipFill>
        <p:spPr>
          <a:xfrm>
            <a:off x="199978" y="3149600"/>
            <a:ext cx="2390822" cy="1344838"/>
          </a:xfrm>
          <a:prstGeom prst="rect">
            <a:avLst/>
          </a:prstGeom>
        </p:spPr>
      </p:pic>
    </p:spTree>
    <p:extLst>
      <p:ext uri="{BB962C8B-B14F-4D97-AF65-F5344CB8AC3E}">
        <p14:creationId xmlns:p14="http://schemas.microsoft.com/office/powerpoint/2010/main" val="6804564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455808" y="1802082"/>
            <a:ext cx="81613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3200" b="1" i="1" dirty="0" smtClean="0">
                <a:solidFill>
                  <a:srgbClr val="FFFFFF"/>
                </a:solidFill>
              </a:rPr>
              <a:t>Newly available or upcoming Heritage Datasets</a:t>
            </a:r>
          </a:p>
          <a:p>
            <a:pPr algn="ctr"/>
            <a:r>
              <a:rPr lang="en-GB" sz="3200" b="1" i="1" dirty="0" smtClean="0">
                <a:solidFill>
                  <a:srgbClr val="FFFFFF"/>
                </a:solidFill>
              </a:rPr>
              <a:t>(excerpt)</a:t>
            </a:r>
            <a:endParaRPr lang="en-GB" sz="3200" b="1" i="1" dirty="0">
              <a:solidFill>
                <a:srgbClr val="FFFFFF"/>
              </a:solidFill>
            </a:endParaRPr>
          </a:p>
        </p:txBody>
      </p:sp>
    </p:spTree>
    <p:extLst>
      <p:ext uri="{BB962C8B-B14F-4D97-AF65-F5344CB8AC3E}">
        <p14:creationId xmlns:p14="http://schemas.microsoft.com/office/powerpoint/2010/main" val="19005629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37DB65-EBB4-4D03-A340-F855905B20B2}"/>
              </a:ext>
            </a:extLst>
          </p:cNvPr>
          <p:cNvSpPr>
            <a:spLocks noGrp="1"/>
          </p:cNvSpPr>
          <p:nvPr>
            <p:ph type="title"/>
          </p:nvPr>
        </p:nvSpPr>
        <p:spPr>
          <a:xfrm>
            <a:off x="1746180" y="74492"/>
            <a:ext cx="5571751" cy="461665"/>
          </a:xfrm>
        </p:spPr>
        <p:txBody>
          <a:bodyPr/>
          <a:lstStyle/>
          <a:p>
            <a:r>
              <a:rPr lang="en-GB" sz="2400" b="1" dirty="0" smtClean="0">
                <a:solidFill>
                  <a:srgbClr val="FFFF00"/>
                </a:solidFill>
                <a:latin typeface="Arial"/>
                <a:cs typeface="Arial"/>
              </a:rPr>
              <a:t>ENVISAT MERIS &amp; MIPAS</a:t>
            </a:r>
            <a:endParaRPr lang="it-IT" sz="2400" b="1" dirty="0">
              <a:solidFill>
                <a:srgbClr val="FFFF00"/>
              </a:solidFill>
              <a:latin typeface="Arial"/>
              <a:cs typeface="Arial"/>
            </a:endParaRPr>
          </a:p>
        </p:txBody>
      </p:sp>
      <p:sp>
        <p:nvSpPr>
          <p:cNvPr id="3" name="Content Placeholder 2">
            <a:extLst>
              <a:ext uri="{FF2B5EF4-FFF2-40B4-BE49-F238E27FC236}">
                <a16:creationId xmlns="" xmlns:a16="http://schemas.microsoft.com/office/drawing/2014/main" id="{E4738CE7-60C3-4E5F-80A5-4A5D32D4B20A}"/>
              </a:ext>
            </a:extLst>
          </p:cNvPr>
          <p:cNvSpPr>
            <a:spLocks noGrp="1"/>
          </p:cNvSpPr>
          <p:nvPr>
            <p:ph idx="1"/>
          </p:nvPr>
        </p:nvSpPr>
        <p:spPr>
          <a:xfrm>
            <a:off x="93803" y="594748"/>
            <a:ext cx="5418934" cy="4304872"/>
          </a:xfrm>
          <a:ln>
            <a:noFill/>
          </a:ln>
        </p:spPr>
        <p:txBody>
          <a:bodyPr>
            <a:normAutofit/>
          </a:bodyPr>
          <a:lstStyle/>
          <a:p>
            <a:r>
              <a:rPr lang="en-GB" sz="1800" dirty="0" smtClean="0">
                <a:solidFill>
                  <a:srgbClr val="FFFF00"/>
                </a:solidFill>
                <a:latin typeface="Arial"/>
                <a:cs typeface="Arial"/>
              </a:rPr>
              <a:t>MERIS</a:t>
            </a:r>
          </a:p>
          <a:p>
            <a:pPr marL="285750" indent="-285750">
              <a:buFont typeface="Arial"/>
              <a:buChar char="•"/>
            </a:pPr>
            <a:r>
              <a:rPr lang="en-GB" sz="1400" dirty="0" smtClean="0">
                <a:latin typeface="Arial"/>
                <a:cs typeface="Arial"/>
              </a:rPr>
              <a:t>Completed 4</a:t>
            </a:r>
            <a:r>
              <a:rPr lang="en-GB" sz="1400" baseline="30000" dirty="0" smtClean="0">
                <a:latin typeface="Arial"/>
                <a:cs typeface="Arial"/>
              </a:rPr>
              <a:t>th</a:t>
            </a:r>
            <a:r>
              <a:rPr lang="en-GB" sz="1400" dirty="0" smtClean="0">
                <a:latin typeface="Arial"/>
                <a:cs typeface="Arial"/>
              </a:rPr>
              <a:t> Reprocessing </a:t>
            </a:r>
            <a:r>
              <a:rPr lang="en-GB" sz="1400" dirty="0">
                <a:latin typeface="Arial"/>
                <a:cs typeface="Arial"/>
              </a:rPr>
              <a:t>and Quality Control of </a:t>
            </a:r>
            <a:r>
              <a:rPr lang="en-GB" sz="1400" b="1" dirty="0">
                <a:latin typeface="Arial"/>
                <a:cs typeface="Arial"/>
              </a:rPr>
              <a:t>Full Resolution (FR) </a:t>
            </a:r>
            <a:r>
              <a:rPr lang="en-GB" sz="1400" b="1" dirty="0" smtClean="0">
                <a:latin typeface="Arial"/>
                <a:cs typeface="Arial"/>
              </a:rPr>
              <a:t>&amp; Reduced </a:t>
            </a:r>
            <a:r>
              <a:rPr lang="en-GB" sz="1400" b="1" dirty="0">
                <a:latin typeface="Arial"/>
                <a:cs typeface="Arial"/>
              </a:rPr>
              <a:t>Resolution (RR</a:t>
            </a:r>
            <a:r>
              <a:rPr lang="en-GB" sz="1400" b="1" dirty="0" smtClean="0">
                <a:latin typeface="Arial"/>
                <a:cs typeface="Arial"/>
              </a:rPr>
              <a:t>)</a:t>
            </a:r>
            <a:r>
              <a:rPr lang="en-GB" sz="1400" dirty="0" smtClean="0">
                <a:latin typeface="Arial"/>
                <a:cs typeface="Arial"/>
              </a:rPr>
              <a:t> data of the full mission.</a:t>
            </a:r>
          </a:p>
          <a:p>
            <a:pPr marL="285750" indent="-285750">
              <a:buFont typeface="Arial"/>
              <a:buChar char="•"/>
            </a:pPr>
            <a:r>
              <a:rPr lang="en-GB" sz="1400" dirty="0" smtClean="0">
                <a:latin typeface="Arial"/>
                <a:cs typeface="Arial"/>
              </a:rPr>
              <a:t>Ensured </a:t>
            </a:r>
            <a:r>
              <a:rPr lang="en-GB" sz="1400" dirty="0">
                <a:latin typeface="Arial"/>
                <a:cs typeface="Arial"/>
              </a:rPr>
              <a:t>alignment with the Copernicus Sentinel-3 </a:t>
            </a:r>
            <a:r>
              <a:rPr lang="en-GB" sz="1400" dirty="0" smtClean="0">
                <a:latin typeface="Arial"/>
                <a:cs typeface="Arial"/>
              </a:rPr>
              <a:t>OLCI </a:t>
            </a:r>
            <a:r>
              <a:rPr lang="en-GB" sz="1400" dirty="0">
                <a:latin typeface="Arial"/>
                <a:cs typeface="Arial"/>
              </a:rPr>
              <a:t>data </a:t>
            </a:r>
            <a:r>
              <a:rPr lang="en-GB" sz="1400" dirty="0" smtClean="0">
                <a:latin typeface="Arial"/>
                <a:cs typeface="Arial"/>
              </a:rPr>
              <a:t>set, including </a:t>
            </a:r>
            <a:r>
              <a:rPr lang="en-GB" sz="1400" dirty="0" err="1" smtClean="0">
                <a:latin typeface="Arial"/>
                <a:cs typeface="Arial"/>
              </a:rPr>
              <a:t>ortho-geolocation</a:t>
            </a:r>
            <a:r>
              <a:rPr lang="en-GB" sz="1400" dirty="0" smtClean="0">
                <a:latin typeface="Arial"/>
                <a:cs typeface="Arial"/>
              </a:rPr>
              <a:t>.</a:t>
            </a:r>
          </a:p>
          <a:p>
            <a:pPr marL="285750" indent="-285750">
              <a:buFont typeface="Arial"/>
              <a:buChar char="•"/>
            </a:pPr>
            <a:r>
              <a:rPr lang="en-GB" sz="1400" dirty="0" smtClean="0">
                <a:latin typeface="Arial"/>
                <a:cs typeface="Arial"/>
              </a:rPr>
              <a:t>Released </a:t>
            </a:r>
            <a:r>
              <a:rPr lang="en-GB" sz="1400" dirty="0">
                <a:latin typeface="Arial"/>
                <a:cs typeface="Arial"/>
              </a:rPr>
              <a:t>to users </a:t>
            </a:r>
            <a:r>
              <a:rPr lang="en-GB" sz="1400" dirty="0" smtClean="0">
                <a:latin typeface="Arial"/>
                <a:cs typeface="Arial"/>
              </a:rPr>
              <a:t>in July 2020.</a:t>
            </a:r>
            <a:endParaRPr lang="en-GB" sz="1400" dirty="0" smtClean="0">
              <a:latin typeface="Arial"/>
              <a:cs typeface="Arial"/>
            </a:endParaRPr>
          </a:p>
          <a:p>
            <a:endParaRPr lang="en-GB" sz="1400" dirty="0">
              <a:latin typeface="Arial"/>
              <a:cs typeface="Arial"/>
            </a:endParaRPr>
          </a:p>
          <a:p>
            <a:r>
              <a:rPr lang="en-GB" sz="1800" dirty="0" smtClean="0">
                <a:solidFill>
                  <a:srgbClr val="FFFF00"/>
                </a:solidFill>
                <a:latin typeface="Arial"/>
                <a:cs typeface="Arial"/>
              </a:rPr>
              <a:t>MIPAS</a:t>
            </a:r>
          </a:p>
          <a:p>
            <a:pPr marL="285750" indent="-285750">
              <a:buFont typeface="Arial"/>
              <a:buChar char="•"/>
            </a:pPr>
            <a:r>
              <a:rPr lang="en-GB" sz="1400" dirty="0">
                <a:latin typeface="Arial"/>
                <a:cs typeface="Arial"/>
              </a:rPr>
              <a:t>MIPAS L1 data (</a:t>
            </a:r>
            <a:r>
              <a:rPr lang="en-GB" sz="1400" dirty="0" smtClean="0">
                <a:latin typeface="Arial"/>
                <a:cs typeface="Arial"/>
              </a:rPr>
              <a:t>V7) disseminated </a:t>
            </a:r>
            <a:r>
              <a:rPr lang="en-GB" sz="1400" dirty="0">
                <a:latin typeface="Arial"/>
                <a:cs typeface="Arial"/>
              </a:rPr>
              <a:t>to users on January </a:t>
            </a:r>
            <a:r>
              <a:rPr lang="en-GB" sz="1400" dirty="0" smtClean="0">
                <a:latin typeface="Arial"/>
                <a:cs typeface="Arial"/>
              </a:rPr>
              <a:t>2019.</a:t>
            </a:r>
            <a:endParaRPr lang="en-GB" sz="1400" dirty="0">
              <a:latin typeface="Arial"/>
              <a:cs typeface="Arial"/>
            </a:endParaRPr>
          </a:p>
          <a:p>
            <a:pPr marL="285750" indent="-285750">
              <a:buFont typeface="Arial"/>
              <a:buChar char="•"/>
            </a:pPr>
            <a:r>
              <a:rPr lang="en-GB" sz="1400" dirty="0" smtClean="0">
                <a:latin typeface="Arial"/>
                <a:cs typeface="Arial"/>
              </a:rPr>
              <a:t>Reprocessing </a:t>
            </a:r>
            <a:r>
              <a:rPr lang="en-GB" sz="1400" dirty="0">
                <a:latin typeface="Arial"/>
                <a:cs typeface="Arial"/>
              </a:rPr>
              <a:t>campaign of L2 data </a:t>
            </a:r>
            <a:r>
              <a:rPr lang="en-GB" sz="1400" dirty="0" smtClean="0">
                <a:latin typeface="Arial"/>
                <a:cs typeface="Arial"/>
              </a:rPr>
              <a:t>completed and QC activities </a:t>
            </a:r>
            <a:r>
              <a:rPr lang="en-GB" sz="1400" dirty="0" err="1" smtClean="0">
                <a:latin typeface="Arial"/>
                <a:cs typeface="Arial"/>
              </a:rPr>
              <a:t>ongoing</a:t>
            </a:r>
            <a:r>
              <a:rPr lang="en-GB" sz="1400" dirty="0" smtClean="0">
                <a:latin typeface="Arial"/>
                <a:cs typeface="Arial"/>
              </a:rPr>
              <a:t>. </a:t>
            </a:r>
          </a:p>
          <a:p>
            <a:pPr marL="285750" indent="-285750">
              <a:buFont typeface="Arial"/>
              <a:buChar char="•"/>
            </a:pPr>
            <a:r>
              <a:rPr lang="en-GB" sz="1400" dirty="0" smtClean="0">
                <a:latin typeface="Arial"/>
                <a:cs typeface="Arial"/>
              </a:rPr>
              <a:t>Release to users by end 2020.</a:t>
            </a:r>
            <a:endParaRPr lang="en-GB" sz="1400" dirty="0">
              <a:latin typeface="Arial"/>
              <a:cs typeface="Arial"/>
            </a:endParaRPr>
          </a:p>
          <a:p>
            <a:endParaRPr lang="en-GB" sz="1800" dirty="0">
              <a:solidFill>
                <a:srgbClr val="FFFF00"/>
              </a:solidFill>
              <a:latin typeface="Arial"/>
              <a:cs typeface="Arial"/>
            </a:endParaRPr>
          </a:p>
        </p:txBody>
      </p:sp>
      <p:pic>
        <p:nvPicPr>
          <p:cNvPr id="4" name="Picture 3"/>
          <p:cNvPicPr>
            <a:picLocks noChangeAspect="1"/>
          </p:cNvPicPr>
          <p:nvPr/>
        </p:nvPicPr>
        <p:blipFill>
          <a:blip r:embed="rId2"/>
          <a:stretch>
            <a:fillRect/>
          </a:stretch>
        </p:blipFill>
        <p:spPr>
          <a:xfrm>
            <a:off x="5532878" y="597944"/>
            <a:ext cx="3524036" cy="1915107"/>
          </a:xfrm>
          <a:prstGeom prst="rect">
            <a:avLst/>
          </a:prstGeom>
        </p:spPr>
      </p:pic>
      <p:sp>
        <p:nvSpPr>
          <p:cNvPr id="7" name="Rectangle 6"/>
          <p:cNvSpPr/>
          <p:nvPr/>
        </p:nvSpPr>
        <p:spPr>
          <a:xfrm>
            <a:off x="5845437" y="2247859"/>
            <a:ext cx="3113353" cy="246221"/>
          </a:xfrm>
          <a:prstGeom prst="rect">
            <a:avLst/>
          </a:prstGeom>
        </p:spPr>
        <p:txBody>
          <a:bodyPr wrap="none">
            <a:spAutoFit/>
          </a:bodyPr>
          <a:lstStyle/>
          <a:p>
            <a:r>
              <a:rPr lang="en-GB" sz="700" b="1" i="1" dirty="0"/>
              <a:t>MERIS </a:t>
            </a:r>
            <a:r>
              <a:rPr lang="en-GB" sz="700" b="1" i="1" dirty="0" smtClean="0"/>
              <a:t>4th </a:t>
            </a:r>
            <a:r>
              <a:rPr lang="en-GB" sz="700" b="1" i="1" dirty="0"/>
              <a:t>reprocessing </a:t>
            </a:r>
            <a:r>
              <a:rPr lang="en-GB" sz="700" b="1" i="1" dirty="0" smtClean="0"/>
              <a:t>assessment</a:t>
            </a:r>
            <a:r>
              <a:rPr lang="en-GB" sz="1000" b="1" i="1" dirty="0" smtClean="0"/>
              <a:t>, </a:t>
            </a:r>
            <a:r>
              <a:rPr lang="en-GB" sz="700" b="1" i="1" dirty="0" smtClean="0"/>
              <a:t>C. </a:t>
            </a:r>
            <a:r>
              <a:rPr lang="en-GB" sz="700" b="1" i="1" dirty="0" err="1" smtClean="0"/>
              <a:t>Mazeran</a:t>
            </a:r>
            <a:r>
              <a:rPr lang="en-GB" sz="700" b="1" i="1" dirty="0" smtClean="0"/>
              <a:t> IDEAS+</a:t>
            </a:r>
            <a:endParaRPr lang="en-GB" sz="700" b="1" i="1" dirty="0"/>
          </a:p>
        </p:txBody>
      </p:sp>
      <p:pic>
        <p:nvPicPr>
          <p:cNvPr id="10" name="Picture 9">
            <a:extLst>
              <a:ext uri="{FF2B5EF4-FFF2-40B4-BE49-F238E27FC236}">
                <a16:creationId xmlns="" xmlns:a16="http://schemas.microsoft.com/office/drawing/2014/main" id="{50F96B25-151C-4796-A884-C03635AA2BB3}"/>
              </a:ext>
            </a:extLst>
          </p:cNvPr>
          <p:cNvPicPr>
            <a:picLocks noChangeAspect="1"/>
          </p:cNvPicPr>
          <p:nvPr/>
        </p:nvPicPr>
        <p:blipFill>
          <a:blip r:embed="rId3"/>
          <a:stretch>
            <a:fillRect/>
          </a:stretch>
        </p:blipFill>
        <p:spPr>
          <a:xfrm>
            <a:off x="6414691" y="2788647"/>
            <a:ext cx="1999704" cy="2031082"/>
          </a:xfrm>
          <a:prstGeom prst="rect">
            <a:avLst/>
          </a:prstGeom>
        </p:spPr>
      </p:pic>
      <p:sp>
        <p:nvSpPr>
          <p:cNvPr id="11" name="TextBox 10">
            <a:extLst>
              <a:ext uri="{FF2B5EF4-FFF2-40B4-BE49-F238E27FC236}">
                <a16:creationId xmlns="" xmlns:a16="http://schemas.microsoft.com/office/drawing/2014/main" id="{0877F7C4-8AA2-4FF9-98D7-3FE9C7FC341B}"/>
              </a:ext>
            </a:extLst>
          </p:cNvPr>
          <p:cNvSpPr txBox="1"/>
          <p:nvPr/>
        </p:nvSpPr>
        <p:spPr>
          <a:xfrm>
            <a:off x="6544782" y="2880390"/>
            <a:ext cx="1862912" cy="369332"/>
          </a:xfrm>
          <a:prstGeom prst="rect">
            <a:avLst/>
          </a:prstGeom>
          <a:noFill/>
        </p:spPr>
        <p:txBody>
          <a:bodyPr wrap="square" rtlCol="0">
            <a:spAutoFit/>
          </a:bodyPr>
          <a:lstStyle/>
          <a:p>
            <a:r>
              <a:rPr lang="en-GB" sz="900" dirty="0"/>
              <a:t>MIPAS ozone daily map at 19 km (490 K)</a:t>
            </a:r>
            <a:endParaRPr lang="it-IT" sz="900" dirty="0"/>
          </a:p>
        </p:txBody>
      </p:sp>
      <p:pic>
        <p:nvPicPr>
          <p:cNvPr id="14" name="Picture 13"/>
          <p:cNvPicPr>
            <a:picLocks noChangeAspect="1"/>
          </p:cNvPicPr>
          <p:nvPr/>
        </p:nvPicPr>
        <p:blipFill>
          <a:blip r:embed="rId4"/>
          <a:stretch>
            <a:fillRect/>
          </a:stretch>
        </p:blipFill>
        <p:spPr>
          <a:xfrm>
            <a:off x="0" y="7219"/>
            <a:ext cx="627826" cy="627826"/>
          </a:xfrm>
          <a:prstGeom prst="rect">
            <a:avLst/>
          </a:prstGeom>
        </p:spPr>
      </p:pic>
    </p:spTree>
    <p:extLst>
      <p:ext uri="{BB962C8B-B14F-4D97-AF65-F5344CB8AC3E}">
        <p14:creationId xmlns:p14="http://schemas.microsoft.com/office/powerpoint/2010/main" val="10864562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26F7F2-9C7A-4D2A-95D5-7D30B1B4A0FD}"/>
              </a:ext>
            </a:extLst>
          </p:cNvPr>
          <p:cNvSpPr>
            <a:spLocks noGrp="1"/>
          </p:cNvSpPr>
          <p:nvPr>
            <p:ph type="title"/>
          </p:nvPr>
        </p:nvSpPr>
        <p:spPr>
          <a:xfrm>
            <a:off x="656622" y="133761"/>
            <a:ext cx="6661310" cy="461665"/>
          </a:xfrm>
        </p:spPr>
        <p:txBody>
          <a:bodyPr/>
          <a:lstStyle/>
          <a:p>
            <a:r>
              <a:rPr lang="en-GB" sz="2400" b="1" dirty="0" smtClean="0">
                <a:solidFill>
                  <a:srgbClr val="FFFF00"/>
                </a:solidFill>
                <a:latin typeface="Arial"/>
                <a:cs typeface="Arial"/>
              </a:rPr>
              <a:t>ERS/ENVISAT </a:t>
            </a:r>
            <a:r>
              <a:rPr lang="en-GB" sz="2400" b="1" dirty="0">
                <a:solidFill>
                  <a:srgbClr val="FFFF00"/>
                </a:solidFill>
                <a:latin typeface="Arial"/>
                <a:cs typeface="Arial"/>
              </a:rPr>
              <a:t>– (A)ATSR series</a:t>
            </a:r>
            <a:endParaRPr lang="it-IT" sz="2400" b="1" dirty="0">
              <a:solidFill>
                <a:srgbClr val="FFFF00"/>
              </a:solidFill>
              <a:latin typeface="Arial"/>
              <a:cs typeface="Arial"/>
            </a:endParaRPr>
          </a:p>
        </p:txBody>
      </p:sp>
      <p:sp>
        <p:nvSpPr>
          <p:cNvPr id="3" name="Content Placeholder 2">
            <a:extLst>
              <a:ext uri="{FF2B5EF4-FFF2-40B4-BE49-F238E27FC236}">
                <a16:creationId xmlns="" xmlns:a16="http://schemas.microsoft.com/office/drawing/2014/main" id="{A6FFBF75-A302-474A-9DAE-DDD4B9ABF6A9}"/>
              </a:ext>
            </a:extLst>
          </p:cNvPr>
          <p:cNvSpPr>
            <a:spLocks noGrp="1"/>
          </p:cNvSpPr>
          <p:nvPr>
            <p:ph idx="1"/>
          </p:nvPr>
        </p:nvSpPr>
        <p:spPr>
          <a:xfrm>
            <a:off x="243315" y="797718"/>
            <a:ext cx="5096983" cy="3784706"/>
          </a:xfrm>
          <a:ln>
            <a:solidFill>
              <a:schemeClr val="accent1"/>
            </a:solidFill>
          </a:ln>
        </p:spPr>
        <p:txBody>
          <a:bodyPr>
            <a:normAutofit fontScale="92500" lnSpcReduction="20000"/>
          </a:bodyPr>
          <a:lstStyle/>
          <a:p>
            <a:r>
              <a:rPr lang="en-GB" dirty="0" smtClean="0"/>
              <a:t>The </a:t>
            </a:r>
            <a:r>
              <a:rPr lang="en-GB" b="1" dirty="0"/>
              <a:t>Envisat AATSR </a:t>
            </a:r>
            <a:r>
              <a:rPr lang="en-GB" dirty="0"/>
              <a:t>data set reprocessing campaign from </a:t>
            </a:r>
            <a:r>
              <a:rPr lang="en-GB" b="1" dirty="0"/>
              <a:t>L0 to L1a </a:t>
            </a:r>
            <a:r>
              <a:rPr lang="en-GB" dirty="0"/>
              <a:t>was completed including the AATSR 12</a:t>
            </a:r>
            <a:r>
              <a:rPr lang="el-GR" dirty="0"/>
              <a:t>μ</a:t>
            </a:r>
            <a:r>
              <a:rPr lang="en-GB" dirty="0"/>
              <a:t>m correction</a:t>
            </a:r>
            <a:r>
              <a:rPr lang="en-GB" dirty="0" smtClean="0"/>
              <a:t>.</a:t>
            </a:r>
          </a:p>
          <a:p>
            <a:r>
              <a:rPr lang="en-GB" dirty="0" smtClean="0"/>
              <a:t> </a:t>
            </a:r>
            <a:endParaRPr lang="en-GB" dirty="0"/>
          </a:p>
          <a:p>
            <a:r>
              <a:rPr lang="en-GB" b="1" dirty="0"/>
              <a:t>Stitching of the ERS-1 and -2 UBT scene </a:t>
            </a:r>
            <a:r>
              <a:rPr lang="en-GB" dirty="0"/>
              <a:t>to L1a orbit </a:t>
            </a:r>
            <a:r>
              <a:rPr lang="en-GB" dirty="0" smtClean="0"/>
              <a:t>was completed.</a:t>
            </a:r>
          </a:p>
          <a:p>
            <a:endParaRPr lang="en-GB" dirty="0"/>
          </a:p>
          <a:p>
            <a:r>
              <a:rPr lang="en-GB" dirty="0" smtClean="0"/>
              <a:t>Complete </a:t>
            </a:r>
            <a:r>
              <a:rPr lang="en-GB" dirty="0"/>
              <a:t>series </a:t>
            </a:r>
            <a:r>
              <a:rPr lang="en-GB" b="1" dirty="0"/>
              <a:t>reprocessing from L1a to L1b</a:t>
            </a:r>
            <a:r>
              <a:rPr lang="en-GB" dirty="0"/>
              <a:t>, which will ensure alignment with the Copernicus Sentinel-3 SLSTR data </a:t>
            </a:r>
            <a:r>
              <a:rPr lang="en-GB" dirty="0" smtClean="0"/>
              <a:t>set and basic cloud masking: to be started. </a:t>
            </a:r>
          </a:p>
          <a:p>
            <a:endParaRPr lang="en-GB" dirty="0" smtClean="0"/>
          </a:p>
          <a:p>
            <a:r>
              <a:rPr lang="en-GB" dirty="0" smtClean="0"/>
              <a:t>Cloud masking for SST and LST to be implemented as further step after L1b products are generated.</a:t>
            </a:r>
            <a:endParaRPr lang="en-GB" dirty="0"/>
          </a:p>
        </p:txBody>
      </p:sp>
      <p:pic>
        <p:nvPicPr>
          <p:cNvPr id="1026" name="Picture 9">
            <a:extLst>
              <a:ext uri="{FF2B5EF4-FFF2-40B4-BE49-F238E27FC236}">
                <a16:creationId xmlns="" xmlns:a16="http://schemas.microsoft.com/office/drawing/2014/main" id="{10746A5F-667B-4FE5-9ECD-3C611F9668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928" t="29748" r="20240"/>
          <a:stretch/>
        </p:blipFill>
        <p:spPr bwMode="auto">
          <a:xfrm>
            <a:off x="6034917" y="994297"/>
            <a:ext cx="409123" cy="3087290"/>
          </a:xfrm>
          <a:prstGeom prst="rect">
            <a:avLst/>
          </a:prstGeom>
          <a:noFill/>
          <a:ln>
            <a:noFill/>
          </a:ln>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 xmlns:a16="http://schemas.microsoft.com/office/drawing/2014/main" id="{9A355D53-64D7-41EC-909D-74E563BB6FCA}"/>
              </a:ext>
            </a:extLst>
          </p:cNvPr>
          <p:cNvPicPr>
            <a:picLocks noChangeAspect="1"/>
          </p:cNvPicPr>
          <p:nvPr/>
        </p:nvPicPr>
        <p:blipFill>
          <a:blip r:embed="rId4"/>
          <a:stretch>
            <a:fillRect/>
          </a:stretch>
        </p:blipFill>
        <p:spPr>
          <a:xfrm>
            <a:off x="6856858" y="1049274"/>
            <a:ext cx="1760621" cy="2432198"/>
          </a:xfrm>
          <a:prstGeom prst="rect">
            <a:avLst/>
          </a:prstGeom>
        </p:spPr>
      </p:pic>
      <p:sp>
        <p:nvSpPr>
          <p:cNvPr id="5" name="TextBox 4">
            <a:extLst>
              <a:ext uri="{FF2B5EF4-FFF2-40B4-BE49-F238E27FC236}">
                <a16:creationId xmlns="" xmlns:a16="http://schemas.microsoft.com/office/drawing/2014/main" id="{4C7F6405-B7FD-4DAF-BE0B-47FDA4F0B94D}"/>
              </a:ext>
            </a:extLst>
          </p:cNvPr>
          <p:cNvSpPr txBox="1"/>
          <p:nvPr/>
        </p:nvSpPr>
        <p:spPr>
          <a:xfrm>
            <a:off x="6918325" y="3539770"/>
            <a:ext cx="1911512" cy="346249"/>
          </a:xfrm>
          <a:prstGeom prst="rect">
            <a:avLst/>
          </a:prstGeom>
          <a:noFill/>
        </p:spPr>
        <p:txBody>
          <a:bodyPr wrap="square" rtlCol="0">
            <a:spAutoFit/>
          </a:bodyPr>
          <a:lstStyle/>
          <a:p>
            <a:r>
              <a:rPr lang="en-GB" sz="825" dirty="0"/>
              <a:t>ATSR-2 Land Surface Temperature (LST) </a:t>
            </a:r>
            <a:endParaRPr lang="it-IT" sz="825" dirty="0"/>
          </a:p>
        </p:txBody>
      </p:sp>
      <p:sp>
        <p:nvSpPr>
          <p:cNvPr id="7" name="TextBox 6">
            <a:extLst>
              <a:ext uri="{FF2B5EF4-FFF2-40B4-BE49-F238E27FC236}">
                <a16:creationId xmlns="" xmlns:a16="http://schemas.microsoft.com/office/drawing/2014/main" id="{22E9588D-E7B4-48BA-AF3A-12343861021A}"/>
              </a:ext>
            </a:extLst>
          </p:cNvPr>
          <p:cNvSpPr txBox="1"/>
          <p:nvPr/>
        </p:nvSpPr>
        <p:spPr>
          <a:xfrm>
            <a:off x="6034917" y="4186076"/>
            <a:ext cx="1965332" cy="334835"/>
          </a:xfrm>
          <a:prstGeom prst="rect">
            <a:avLst/>
          </a:prstGeom>
          <a:noFill/>
        </p:spPr>
        <p:txBody>
          <a:bodyPr wrap="square" rtlCol="0">
            <a:spAutoFit/>
          </a:bodyPr>
          <a:lstStyle/>
          <a:p>
            <a:r>
              <a:rPr lang="en-GB" sz="788" dirty="0">
                <a:solidFill>
                  <a:schemeClr val="bg1"/>
                </a:solidFill>
              </a:rPr>
              <a:t>ATSR-1 L1A UBT orbit on 13 September 1991</a:t>
            </a:r>
            <a:endParaRPr lang="it-IT" sz="525" dirty="0">
              <a:solidFill>
                <a:schemeClr val="bg1"/>
              </a:solidFill>
            </a:endParaRPr>
          </a:p>
        </p:txBody>
      </p:sp>
      <p:sp>
        <p:nvSpPr>
          <p:cNvPr id="6" name="Rectangle 5">
            <a:extLst>
              <a:ext uri="{FF2B5EF4-FFF2-40B4-BE49-F238E27FC236}">
                <a16:creationId xmlns="" xmlns:a16="http://schemas.microsoft.com/office/drawing/2014/main" id="{9F0A9106-031D-4E61-8D0C-22D67A950441}"/>
              </a:ext>
            </a:extLst>
          </p:cNvPr>
          <p:cNvSpPr/>
          <p:nvPr/>
        </p:nvSpPr>
        <p:spPr>
          <a:xfrm>
            <a:off x="5498577" y="808783"/>
            <a:ext cx="3228564" cy="377364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8"/>
          <p:cNvPicPr>
            <a:picLocks noChangeAspect="1"/>
          </p:cNvPicPr>
          <p:nvPr/>
        </p:nvPicPr>
        <p:blipFill>
          <a:blip r:embed="rId5"/>
          <a:stretch>
            <a:fillRect/>
          </a:stretch>
        </p:blipFill>
        <p:spPr>
          <a:xfrm>
            <a:off x="0" y="7219"/>
            <a:ext cx="627826" cy="627826"/>
          </a:xfrm>
          <a:prstGeom prst="rect">
            <a:avLst/>
          </a:prstGeom>
        </p:spPr>
      </p:pic>
    </p:spTree>
    <p:extLst>
      <p:ext uri="{BB962C8B-B14F-4D97-AF65-F5344CB8AC3E}">
        <p14:creationId xmlns:p14="http://schemas.microsoft.com/office/powerpoint/2010/main" val="105704252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ESA Presentati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potx" id="{4035F37E-B9D1-4636-97E4-60CF27A625BA}" vid="{04ACA1D1-02E6-4B19-B828-578536E3047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ESA Presentation</Template>
  <TotalTime>12037</TotalTime>
  <Words>1415</Words>
  <Application>Microsoft Macintosh PowerPoint</Application>
  <PresentationFormat>On-screen Show (16:9)</PresentationFormat>
  <Paragraphs>165</Paragraphs>
  <Slides>15</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ESA Presentation</vt:lpstr>
      <vt:lpstr>Document</vt:lpstr>
      <vt:lpstr>PowerPoint Presentation</vt:lpstr>
      <vt:lpstr>PowerPoint Presentation</vt:lpstr>
      <vt:lpstr>PowerPoint Presentation</vt:lpstr>
      <vt:lpstr>PowerPoint Presentation</vt:lpstr>
      <vt:lpstr>Heritage Space Joint and EO Specific Activities</vt:lpstr>
      <vt:lpstr>EO Heritage Data Transcription and Recovery </vt:lpstr>
      <vt:lpstr>PowerPoint Presentation</vt:lpstr>
      <vt:lpstr>ENVISAT MERIS &amp; MIPAS</vt:lpstr>
      <vt:lpstr>ERS/ENVISAT – (A)ATSR series</vt:lpstr>
      <vt:lpstr>Fundamental Data Records (FDR)  A long-term data record of calibrated and QC sensor data </vt:lpstr>
      <vt:lpstr>ERS/ENVISAT – (A)SAR series</vt:lpstr>
      <vt:lpstr>AVHRR (NOAA, Metop)</vt:lpstr>
      <vt:lpstr>PowerPoint Presentation</vt:lpstr>
      <vt:lpstr>Some final thinking…</vt:lpstr>
      <vt:lpstr>PowerPoint Presentation</vt:lpstr>
    </vt:vector>
  </TitlesOfParts>
  <Company>ESA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Name Surname</dc:creator>
  <cp:lastModifiedBy>Mirko Albani</cp:lastModifiedBy>
  <cp:revision>2468</cp:revision>
  <cp:lastPrinted>2017-02-09T15:57:31Z</cp:lastPrinted>
  <dcterms:created xsi:type="dcterms:W3CDTF">2015-07-01T15:01:13Z</dcterms:created>
  <dcterms:modified xsi:type="dcterms:W3CDTF">2020-09-08T08:55:41Z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ies>
</file>