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2"/>
  </p:notesMasterIdLst>
  <p:handoutMasterIdLst>
    <p:handoutMasterId r:id="rId13"/>
  </p:handoutMasterIdLst>
  <p:sldIdLst>
    <p:sldId id="1028" r:id="rId5"/>
    <p:sldId id="1038" r:id="rId6"/>
    <p:sldId id="1039" r:id="rId7"/>
    <p:sldId id="1040" r:id="rId8"/>
    <p:sldId id="1041" r:id="rId9"/>
    <p:sldId id="1043" r:id="rId10"/>
    <p:sldId id="1042" r:id="rId11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4740D9-F89E-5745-AB4E-F6323A2ED1BF}">
          <p14:sldIdLst/>
        </p14:section>
        <p14:section name="Session 3" id="{83889A18-A880-6E4A-8771-8AFD2E84CEB3}">
          <p14:sldIdLst>
            <p14:sldId id="1028"/>
            <p14:sldId id="1038"/>
            <p14:sldId id="1039"/>
            <p14:sldId id="1040"/>
            <p14:sldId id="1041"/>
            <p14:sldId id="1043"/>
            <p14:sldId id="10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D9D"/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4" autoAdjust="0"/>
    <p:restoredTop sz="78095"/>
  </p:normalViewPr>
  <p:slideViewPr>
    <p:cSldViewPr snapToGrid="0">
      <p:cViewPr varScale="1">
        <p:scale>
          <a:sx n="44" d="100"/>
          <a:sy n="44" d="100"/>
        </p:scale>
        <p:origin x="368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0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9/11/20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7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9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3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57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01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82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1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8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7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53B7C5-024B-354C-BB53-13C0A7C476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9809" y="-2130334"/>
            <a:ext cx="9388171" cy="9252969"/>
          </a:xfrm>
          <a:prstGeom prst="rect">
            <a:avLst/>
          </a:prstGeom>
        </p:spPr>
      </p:pic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89119" y="489942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38" name="Picture 37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9" name="Picture 38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39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1" name="Picture 40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Box DG"/>
          <p:cNvSpPr txBox="1">
            <a:spLocks noChangeArrowheads="1"/>
          </p:cNvSpPr>
          <p:nvPr userDrawn="1"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 userDrawn="1"/>
        </p:nvSpPr>
        <p:spPr bwMode="auto">
          <a:xfrm>
            <a:off x="165600" y="45756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 userDrawn="1"/>
        </p:nvSpPr>
        <p:spPr bwMode="auto">
          <a:xfrm>
            <a:off x="4480339" y="4580702"/>
            <a:ext cx="4520474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>
                <a:solidFill>
                  <a:schemeClr val="bg2"/>
                </a:solidFill>
              </a:rPr>
              <a:t>ESA || 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41" name="Picture 40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2" name="Picture 61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3" name="Picture 62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4" name="Picture 63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uchwitz@uni-bremen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de-DE" dirty="0"/>
              <a:t>10th CCI </a:t>
            </a:r>
            <a:r>
              <a:rPr lang="de-DE" dirty="0" err="1"/>
              <a:t>colocation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, 9-11 Sept. 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6" y="580037"/>
            <a:ext cx="8777714" cy="3970363"/>
          </a:xfrm>
        </p:spPr>
        <p:txBody>
          <a:bodyPr/>
          <a:lstStyle/>
          <a:p>
            <a:pPr lvl="0"/>
            <a:endParaRPr lang="de-DE" sz="2400" b="1" i="1" dirty="0">
              <a:solidFill>
                <a:srgbClr val="002060"/>
              </a:solidFill>
            </a:endParaRPr>
          </a:p>
          <a:p>
            <a:pPr lvl="0" algn="ctr"/>
            <a:r>
              <a:rPr lang="de-DE" sz="2400" b="1" i="1" dirty="0" err="1">
                <a:solidFill>
                  <a:srgbClr val="002060"/>
                </a:solidFill>
              </a:rPr>
              <a:t>Introduction</a:t>
            </a:r>
            <a:r>
              <a:rPr lang="de-DE" sz="2400" b="1" i="1" dirty="0">
                <a:solidFill>
                  <a:srgbClr val="002060"/>
                </a:solidFill>
              </a:rPr>
              <a:t> </a:t>
            </a:r>
            <a:r>
              <a:rPr lang="de-DE" sz="2400" b="1" i="1" dirty="0" err="1">
                <a:solidFill>
                  <a:srgbClr val="002060"/>
                </a:solidFill>
              </a:rPr>
              <a:t>to</a:t>
            </a:r>
            <a:r>
              <a:rPr lang="de-DE" sz="2400" b="1" i="1" dirty="0">
                <a:solidFill>
                  <a:srgbClr val="002060"/>
                </a:solidFill>
              </a:rPr>
              <a:t> Session 3:</a:t>
            </a:r>
            <a:endParaRPr lang="en-GB" sz="2400" b="1" i="1" dirty="0">
              <a:solidFill>
                <a:srgbClr val="002060"/>
              </a:solidFill>
            </a:endParaRPr>
          </a:p>
          <a:p>
            <a:pPr lvl="0" algn="ctr"/>
            <a:r>
              <a:rPr lang="de-DE" sz="2400" b="1" i="1" dirty="0">
                <a:solidFill>
                  <a:srgbClr val="002060"/>
                </a:solidFill>
              </a:rPr>
              <a:t>Earth Observation </a:t>
            </a:r>
            <a:r>
              <a:rPr lang="de-DE" sz="2400" b="1" i="1" dirty="0" err="1">
                <a:solidFill>
                  <a:srgbClr val="002060"/>
                </a:solidFill>
              </a:rPr>
              <a:t>for</a:t>
            </a:r>
            <a:r>
              <a:rPr lang="de-DE" sz="2400" b="1" i="1" dirty="0">
                <a:solidFill>
                  <a:srgbClr val="002060"/>
                </a:solidFill>
              </a:rPr>
              <a:t> UNFCCC Paris Agreement</a:t>
            </a:r>
            <a:endParaRPr lang="en-GB" dirty="0"/>
          </a:p>
          <a:p>
            <a:pPr lvl="0" algn="ctr"/>
            <a:endParaRPr lang="en-GB" sz="1000" dirty="0"/>
          </a:p>
          <a:p>
            <a:pPr lvl="0" indent="0" algn="ctr"/>
            <a:r>
              <a:rPr lang="de-DE" sz="1400" i="1" dirty="0">
                <a:solidFill>
                  <a:schemeClr val="accent6">
                    <a:lumMod val="50000"/>
                  </a:schemeClr>
                </a:solidFill>
              </a:rPr>
              <a:t>Organizer:</a:t>
            </a:r>
            <a:endParaRPr lang="en-GB" sz="1400" i="1" dirty="0">
              <a:solidFill>
                <a:schemeClr val="accent6">
                  <a:lumMod val="50000"/>
                </a:schemeClr>
              </a:solidFill>
            </a:endParaRPr>
          </a:p>
          <a:p>
            <a:pPr lvl="0" indent="0" algn="ctr"/>
            <a:r>
              <a:rPr lang="en-GB" sz="1400" u="sng" dirty="0">
                <a:solidFill>
                  <a:srgbClr val="002060"/>
                </a:solidFill>
              </a:rPr>
              <a:t>Michael </a:t>
            </a:r>
            <a:r>
              <a:rPr lang="en-GB" sz="1400" u="sng" dirty="0" err="1">
                <a:solidFill>
                  <a:srgbClr val="002060"/>
                </a:solidFill>
              </a:rPr>
              <a:t>Buchwitz</a:t>
            </a:r>
            <a:r>
              <a:rPr lang="en-GB" sz="1400" dirty="0"/>
              <a:t>, University of Bremen, Germany, </a:t>
            </a:r>
            <a:r>
              <a:rPr lang="en-GB" sz="1400" dirty="0">
                <a:hlinkClick r:id="rId3"/>
              </a:rPr>
              <a:t>buchwitz@uni-bremen.de</a:t>
            </a:r>
            <a:r>
              <a:rPr lang="en-GB" sz="1400" dirty="0"/>
              <a:t> </a:t>
            </a:r>
            <a:endParaRPr lang="en-US" sz="1400" dirty="0"/>
          </a:p>
          <a:p>
            <a:pPr lvl="0" indent="0" algn="ctr"/>
            <a:r>
              <a:rPr lang="en-US" sz="1400" dirty="0"/>
              <a:t>Michaela </a:t>
            </a:r>
            <a:r>
              <a:rPr lang="en-US" sz="1400" dirty="0" err="1"/>
              <a:t>Hegglin</a:t>
            </a:r>
            <a:r>
              <a:rPr lang="en-US" sz="1400" dirty="0"/>
              <a:t>, University of Reading, UK</a:t>
            </a:r>
          </a:p>
          <a:p>
            <a:pPr lvl="0" indent="0" algn="ctr"/>
            <a:r>
              <a:rPr lang="en-US" sz="1400" i="1" dirty="0"/>
              <a:t>Moderator:</a:t>
            </a:r>
          </a:p>
          <a:p>
            <a:pPr lvl="0" indent="0" algn="ctr"/>
            <a:r>
              <a:rPr lang="en-US" sz="1400" dirty="0"/>
              <a:t>Simon Pinnock, Frank-Martin Seifert, ESA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2733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31" y="570895"/>
            <a:ext cx="8777714" cy="3984172"/>
          </a:xfrm>
        </p:spPr>
        <p:txBody>
          <a:bodyPr/>
          <a:lstStyle/>
          <a:p>
            <a:pPr lvl="0"/>
            <a:r>
              <a:rPr lang="en-GB" sz="2000" b="1" i="1" dirty="0">
                <a:solidFill>
                  <a:srgbClr val="002060"/>
                </a:solidFill>
              </a:rPr>
              <a:t>Agenda:</a:t>
            </a: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10:00 – 11:00: Presentations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100" b="1" i="1" dirty="0"/>
              <a:t>Introduction (10 min.) </a:t>
            </a:r>
            <a:r>
              <a:rPr lang="en-US" sz="1100" i="1" dirty="0"/>
              <a:t>(Michael </a:t>
            </a:r>
            <a:r>
              <a:rPr lang="en-US" sz="1100" i="1" dirty="0" err="1"/>
              <a:t>Buchwitz</a:t>
            </a:r>
            <a:r>
              <a:rPr lang="en-US" sz="1100" i="1" dirty="0"/>
              <a:t>, Univ. Bremen)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100" b="1" i="1" dirty="0"/>
              <a:t>Global </a:t>
            </a:r>
            <a:r>
              <a:rPr lang="en-US" sz="1100" b="1" i="1" dirty="0" err="1"/>
              <a:t>Stocktake</a:t>
            </a:r>
            <a:r>
              <a:rPr lang="en-US" sz="1100" b="1" i="1" dirty="0"/>
              <a:t> – how does it work ? (15 min.) </a:t>
            </a:r>
            <a:r>
              <a:rPr lang="en-US" sz="1100" i="1" dirty="0"/>
              <a:t>(Florin </a:t>
            </a:r>
            <a:r>
              <a:rPr lang="en-US" sz="1100" i="1" dirty="0" err="1"/>
              <a:t>Vladu</a:t>
            </a:r>
            <a:r>
              <a:rPr lang="en-US" sz="1100" i="1" dirty="0"/>
              <a:t>, UNFCCC)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100" b="1" i="1" dirty="0"/>
              <a:t>CO</a:t>
            </a:r>
            <a:r>
              <a:rPr lang="en-US" sz="1100" b="1" i="1" baseline="-25000" dirty="0"/>
              <a:t>2</a:t>
            </a:r>
            <a:r>
              <a:rPr lang="en-US" sz="1100" b="1" i="1" dirty="0"/>
              <a:t> Human Emissions project (15 min.) </a:t>
            </a:r>
            <a:r>
              <a:rPr lang="en-US" sz="1100" i="1" dirty="0"/>
              <a:t>(</a:t>
            </a:r>
            <a:r>
              <a:rPr lang="en-US" sz="1100" i="1" dirty="0" err="1"/>
              <a:t>Gianpaolo</a:t>
            </a:r>
            <a:r>
              <a:rPr lang="en-US" sz="1100" i="1" dirty="0"/>
              <a:t> Balsamo, ECMWF)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100" b="1" i="1" dirty="0"/>
              <a:t>What can EO do for the UNFCCC Paris Agreement (10 min.) </a:t>
            </a:r>
            <a:r>
              <a:rPr lang="en-US" sz="1100" i="1" dirty="0"/>
              <a:t>(Michaela </a:t>
            </a:r>
            <a:r>
              <a:rPr lang="en-US" sz="1100" i="1" dirty="0" err="1"/>
              <a:t>Hegglin</a:t>
            </a:r>
            <a:r>
              <a:rPr lang="en-US" sz="1100" i="1" dirty="0"/>
              <a:t>, Univ. Reading)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100" b="1" i="1" dirty="0"/>
              <a:t>Q&amp;A @ end (10 min.)</a:t>
            </a:r>
          </a:p>
          <a:p>
            <a:pPr lvl="0" indent="0"/>
            <a:endParaRPr lang="en-GB" sz="400" b="1" i="1" dirty="0">
              <a:solidFill>
                <a:srgbClr val="002060"/>
              </a:solidFill>
            </a:endParaRP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11:00 – 11:40: 4 Parallel Breakout Sessions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200" b="1" i="1" dirty="0"/>
              <a:t>Overall Objective: </a:t>
            </a:r>
            <a:r>
              <a:rPr lang="en-GB" sz="1200" i="1" dirty="0"/>
              <a:t>Brainstorming and identification of case studies on how EO can support the implementation of the Paris Agreement.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b="1" i="1" dirty="0"/>
              <a:t>Details: </a:t>
            </a:r>
            <a:r>
              <a:rPr lang="de-DE" sz="1200" i="1" dirty="0"/>
              <a:t>Next </a:t>
            </a:r>
            <a:r>
              <a:rPr lang="de-DE" sz="1200" i="1" dirty="0" err="1"/>
              <a:t>slides</a:t>
            </a:r>
            <a:endParaRPr lang="de-DE" sz="1200" i="1" dirty="0"/>
          </a:p>
          <a:p>
            <a:pPr lvl="0" indent="0"/>
            <a:endParaRPr lang="en-GB" sz="400" b="1" i="1" dirty="0">
              <a:solidFill>
                <a:srgbClr val="002060"/>
              </a:solidFill>
            </a:endParaRPr>
          </a:p>
          <a:p>
            <a:pPr lvl="0" indent="0"/>
            <a:r>
              <a:rPr lang="en-US" sz="1400" b="1" dirty="0">
                <a:solidFill>
                  <a:srgbClr val="0070C0"/>
                </a:solidFill>
              </a:rPr>
              <a:t>11:40 – 12:00: Break</a:t>
            </a:r>
            <a:endParaRPr lang="en-GB" sz="1200" i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i="1" dirty="0" err="1"/>
              <a:t>Finalization</a:t>
            </a:r>
            <a:r>
              <a:rPr lang="de-DE" sz="1200" i="1" dirty="0"/>
              <a:t> </a:t>
            </a:r>
            <a:r>
              <a:rPr lang="de-DE" sz="1200" i="1" dirty="0" err="1"/>
              <a:t>of</a:t>
            </a:r>
            <a:r>
              <a:rPr lang="de-DE" sz="1200" i="1" dirty="0"/>
              <a:t> </a:t>
            </a:r>
            <a:r>
              <a:rPr lang="de-DE" sz="1200" i="1" dirty="0" err="1"/>
              <a:t>Breakout</a:t>
            </a:r>
            <a:r>
              <a:rPr lang="de-DE" sz="1200" i="1" dirty="0"/>
              <a:t> </a:t>
            </a:r>
            <a:r>
              <a:rPr lang="de-DE" sz="1200" i="1" dirty="0" err="1"/>
              <a:t>summaries</a:t>
            </a:r>
            <a:endParaRPr lang="de-DE" sz="1200" i="1" dirty="0"/>
          </a:p>
          <a:p>
            <a:pPr lvl="0" indent="0"/>
            <a:endParaRPr lang="en-GB" sz="400" i="1" dirty="0">
              <a:solidFill>
                <a:srgbClr val="002060"/>
              </a:solidFill>
            </a:endParaRP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12:00 – 12:55: Feedback from Breakout Sessions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</a:endParaRPr>
          </a:p>
          <a:p>
            <a:pPr lvl="0"/>
            <a:endParaRPr lang="en-US" sz="1400" b="1" dirty="0">
              <a:solidFill>
                <a:srgbClr val="0070C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lvl="0">
              <a:buFont typeface="Arial" panose="020B0604020202020204" pitchFamily="34" charset="0"/>
              <a:buChar char="•"/>
            </a:pPr>
            <a:endParaRPr lang="de-DE" sz="1400" i="1" dirty="0"/>
          </a:p>
        </p:txBody>
      </p:sp>
    </p:spTree>
    <p:extLst>
      <p:ext uri="{BB962C8B-B14F-4D97-AF65-F5344CB8AC3E}">
        <p14:creationId xmlns:p14="http://schemas.microsoft.com/office/powerpoint/2010/main" val="45742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6" y="587827"/>
            <a:ext cx="8777714" cy="3984172"/>
          </a:xfrm>
        </p:spPr>
        <p:txBody>
          <a:bodyPr/>
          <a:lstStyle/>
          <a:p>
            <a:pPr lvl="0"/>
            <a:r>
              <a:rPr lang="en-GB" sz="2000" b="1" i="1" dirty="0">
                <a:solidFill>
                  <a:srgbClr val="002060"/>
                </a:solidFill>
              </a:rPr>
              <a:t>Four Breakout Sessions (11:00 – 11:40, parallel):</a:t>
            </a:r>
            <a:endParaRPr lang="en-GB" sz="1400" b="1" i="1" dirty="0">
              <a:solidFill>
                <a:srgbClr val="002060"/>
              </a:solidFill>
            </a:endParaRP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3a: </a:t>
            </a:r>
            <a:r>
              <a:rPr lang="en-GB" sz="1400" b="1" dirty="0">
                <a:solidFill>
                  <a:srgbClr val="0070C0"/>
                </a:solidFill>
              </a:rPr>
              <a:t>Atmospheric monitoring for quantifying GHG emissions (top-down)</a:t>
            </a:r>
            <a:endParaRPr lang="en-GB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e.g. atmospheric retrievals of CO2, CH4, halocarbon, NO2, CO, etc., and inverse modelling to derive sources and sinks (i.e. top-down)</a:t>
            </a:r>
          </a:p>
          <a:p>
            <a:pPr lvl="0"/>
            <a:r>
              <a:rPr lang="en-GB" sz="1400" b="1" dirty="0">
                <a:solidFill>
                  <a:srgbClr val="0070C0"/>
                </a:solidFill>
              </a:rPr>
              <a:t>3b: 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>
                <a:solidFill>
                  <a:srgbClr val="0070C0"/>
                </a:solidFill>
              </a:rPr>
              <a:t>Assessing GHG stocks, sources and sinks from observations of the terrestrial C-cycle</a:t>
            </a:r>
            <a:endParaRPr lang="en-GB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e.g. EO-based monitoring of AFOLU, wetlands, etc., and land surface modelling to estimate emissions (i.e. bottom-up/land)</a:t>
            </a:r>
          </a:p>
          <a:p>
            <a:pPr lvl="0"/>
            <a:r>
              <a:rPr lang="de-DE" sz="1400" b="1" dirty="0">
                <a:solidFill>
                  <a:srgbClr val="0070C0"/>
                </a:solidFill>
              </a:rPr>
              <a:t>3c: </a:t>
            </a:r>
            <a:r>
              <a:rPr lang="en-GB" sz="1400" b="1" dirty="0">
                <a:solidFill>
                  <a:srgbClr val="0070C0"/>
                </a:solidFill>
              </a:rPr>
              <a:t>Understanding the role of the oceans and polar regions as GHG sources and sink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e.g. ocean circulation impact on the C sink; ocean biological carbon pump; permafrost emissions of CH4, etc. (i.e. bottom-up/oceans and ice)</a:t>
            </a:r>
          </a:p>
          <a:p>
            <a:pPr lvl="0"/>
            <a:r>
              <a:rPr lang="de-DE" sz="1400" b="1" dirty="0">
                <a:solidFill>
                  <a:srgbClr val="0070C0"/>
                </a:solidFill>
              </a:rPr>
              <a:t>3d: </a:t>
            </a:r>
            <a:r>
              <a:rPr lang="en-GB" sz="1400" b="1" dirty="0">
                <a:solidFill>
                  <a:srgbClr val="0070C0"/>
                </a:solidFill>
              </a:rPr>
              <a:t>Use of EO in building resilience and adapting to climate change</a:t>
            </a:r>
            <a:endParaRPr lang="en-GB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e.g. monitoring/understanding heatwaves, wildfires, and droughts; desertification; flooding; sea-level rise; sea state extreme/surge events, etc.</a:t>
            </a:r>
          </a:p>
          <a:p>
            <a:pPr lvl="0"/>
            <a:endParaRPr lang="de-DE" sz="1400" b="1" dirty="0">
              <a:solidFill>
                <a:srgbClr val="0070C0"/>
              </a:solidFill>
            </a:endParaRPr>
          </a:p>
          <a:p>
            <a:pPr lvl="0"/>
            <a:endParaRPr lang="en-US" sz="1400" b="1" dirty="0">
              <a:solidFill>
                <a:srgbClr val="0070C0"/>
              </a:solidFill>
            </a:endParaRP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</a:endParaRPr>
          </a:p>
          <a:p>
            <a:pPr lvl="0"/>
            <a:endParaRPr lang="en-US" sz="1400" b="1" dirty="0">
              <a:solidFill>
                <a:srgbClr val="0070C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lvl="0">
              <a:buFont typeface="Arial" panose="020B0604020202020204" pitchFamily="34" charset="0"/>
              <a:buChar char="•"/>
            </a:pPr>
            <a:endParaRPr lang="de-DE" sz="1400" i="1" dirty="0"/>
          </a:p>
        </p:txBody>
      </p:sp>
    </p:spTree>
    <p:extLst>
      <p:ext uri="{BB962C8B-B14F-4D97-AF65-F5344CB8AC3E}">
        <p14:creationId xmlns:p14="http://schemas.microsoft.com/office/powerpoint/2010/main" val="295333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6" y="553960"/>
            <a:ext cx="8777714" cy="3984172"/>
          </a:xfrm>
        </p:spPr>
        <p:txBody>
          <a:bodyPr/>
          <a:lstStyle/>
          <a:p>
            <a:pPr lvl="0"/>
            <a:r>
              <a:rPr lang="en-GB" b="1" i="1" dirty="0">
                <a:solidFill>
                  <a:srgbClr val="002060"/>
                </a:solidFill>
              </a:rPr>
              <a:t>Expected main output from Breakouts: Answers to these</a:t>
            </a:r>
          </a:p>
          <a:p>
            <a:pPr lvl="0"/>
            <a:r>
              <a:rPr lang="de-DE" sz="2000" b="1" i="1" dirty="0" err="1">
                <a:solidFill>
                  <a:srgbClr val="002060"/>
                </a:solidFill>
              </a:rPr>
              <a:t>Seed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questions</a:t>
            </a:r>
            <a:r>
              <a:rPr lang="de-DE" sz="2000" b="1" i="1" dirty="0">
                <a:solidFill>
                  <a:srgbClr val="002060"/>
                </a:solidFill>
              </a:rPr>
              <a:t>:</a:t>
            </a:r>
          </a:p>
          <a:p>
            <a:pPr lvl="0"/>
            <a:endParaRPr lang="en-GB" sz="800" b="1" dirty="0">
              <a:solidFill>
                <a:srgbClr val="0070C0"/>
              </a:solidFill>
            </a:endParaRPr>
          </a:p>
          <a:p>
            <a:pPr lvl="0"/>
            <a:r>
              <a:rPr lang="en-GB" sz="1400" b="1" dirty="0">
                <a:solidFill>
                  <a:srgbClr val="0070C0"/>
                </a:solidFill>
              </a:rPr>
              <a:t>Q1: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Identify case studies based on existing work that illustrate how EO can already support the Paris agreement.</a:t>
            </a:r>
            <a:endParaRPr lang="en-GB" sz="14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</a:rPr>
              <a:t>What has been done already and what can we do already now ?</a:t>
            </a:r>
            <a:b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GB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GB" sz="1400" b="1" dirty="0">
                <a:solidFill>
                  <a:srgbClr val="0070C0"/>
                </a:solidFill>
              </a:rPr>
              <a:t>Q2: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Are there R&amp;D case studies that may in the next 5-10 years lead to new types of actionable information supporting Paris Agreement goals?</a:t>
            </a:r>
            <a:endParaRPr lang="en-GB" sz="14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</a:rPr>
              <a:t>What should we do in a follow-on programme ?</a:t>
            </a:r>
            <a:br>
              <a:rPr lang="en-GB" sz="800" dirty="0">
                <a:solidFill>
                  <a:srgbClr val="FF0000"/>
                </a:solidFill>
              </a:rPr>
            </a:br>
            <a:endParaRPr lang="en-GB" sz="800" dirty="0">
              <a:solidFill>
                <a:srgbClr val="FF0000"/>
              </a:solidFill>
            </a:endParaRPr>
          </a:p>
          <a:p>
            <a:pPr lvl="0"/>
            <a:r>
              <a:rPr lang="en-GB" sz="1400" b="1" dirty="0">
                <a:solidFill>
                  <a:srgbClr val="0070C0"/>
                </a:solidFill>
              </a:rPr>
              <a:t>Q3: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How can the CCI community contribute to the first Global Stocktake in 2023? (i.e., ideas for projects in CCI+ Phase 2)</a:t>
            </a:r>
            <a:endParaRPr lang="en-GB" sz="14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</a:rPr>
              <a:t>What should we do in Phase 2 ?</a:t>
            </a: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de-DE" sz="1400" b="1" dirty="0">
              <a:solidFill>
                <a:srgbClr val="0070C0"/>
              </a:solidFill>
            </a:endParaRPr>
          </a:p>
          <a:p>
            <a:pPr lvl="0"/>
            <a:endParaRPr lang="en-US" sz="1400" b="1" dirty="0">
              <a:solidFill>
                <a:srgbClr val="0070C0"/>
              </a:solidFill>
            </a:endParaRPr>
          </a:p>
          <a:p>
            <a:pPr lvl="0"/>
            <a:r>
              <a:rPr lang="en-US" sz="1400" b="1" dirty="0">
                <a:solidFill>
                  <a:srgbClr val="0070C0"/>
                </a:solidFill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</a:endParaRPr>
          </a:p>
          <a:p>
            <a:pPr lvl="0"/>
            <a:endParaRPr lang="en-US" sz="1400" b="1" dirty="0">
              <a:solidFill>
                <a:srgbClr val="0070C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lvl="0">
              <a:buFont typeface="Arial" panose="020B0604020202020204" pitchFamily="34" charset="0"/>
              <a:buChar char="•"/>
            </a:pPr>
            <a:endParaRPr lang="de-DE" sz="1400" i="1" dirty="0"/>
          </a:p>
        </p:txBody>
      </p:sp>
    </p:spTree>
    <p:extLst>
      <p:ext uri="{BB962C8B-B14F-4D97-AF65-F5344CB8AC3E}">
        <p14:creationId xmlns:p14="http://schemas.microsoft.com/office/powerpoint/2010/main" val="4373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6" y="553960"/>
            <a:ext cx="8784783" cy="3984172"/>
          </a:xfrm>
        </p:spPr>
        <p:txBody>
          <a:bodyPr/>
          <a:lstStyle/>
          <a:p>
            <a:pPr lvl="0"/>
            <a:r>
              <a:rPr lang="de-DE" sz="2000" b="1" i="1" dirty="0" err="1">
                <a:solidFill>
                  <a:srgbClr val="002060"/>
                </a:solidFill>
              </a:rPr>
              <a:t>Breakout</a:t>
            </a:r>
            <a:r>
              <a:rPr lang="de-DE" sz="2000" b="1" i="1" dirty="0">
                <a:solidFill>
                  <a:srgbClr val="002060"/>
                </a:solidFill>
              </a:rPr>
              <a:t> Sessions: </a:t>
            </a:r>
            <a:r>
              <a:rPr lang="de-DE" sz="2000" b="1" i="1" dirty="0" err="1">
                <a:solidFill>
                  <a:srgbClr val="002060"/>
                </a:solidFill>
              </a:rPr>
              <a:t>How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it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works</a:t>
            </a:r>
            <a:r>
              <a:rPr lang="de-DE" sz="2000" b="1" i="1" dirty="0">
                <a:solidFill>
                  <a:srgbClr val="002060"/>
                </a:solidFill>
              </a:rPr>
              <a:t>:</a:t>
            </a:r>
          </a:p>
          <a:p>
            <a:pPr lvl="0" indent="0"/>
            <a:endParaRPr lang="en-GB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The facilitators will introduce the session, compiles answers to the seed questions, guide through the session, make notes to be presented to the plenary, 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Baseline: Mute your phone !</a:t>
            </a:r>
          </a:p>
          <a:p>
            <a:pPr lvl="1"/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If you have an input (question, comment, contribution, …):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Do NOT use the HAND button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Use the chat: 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Shortly indicate that you have a contribution, e.g., type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“Q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” or “I have a question” but do not formulate your detailed input in the chat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If invited to speak: Press and hold the space bar to temporarily unmute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00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6" y="553960"/>
            <a:ext cx="8777714" cy="3984172"/>
          </a:xfrm>
        </p:spPr>
        <p:txBody>
          <a:bodyPr/>
          <a:lstStyle/>
          <a:p>
            <a:pPr lvl="0"/>
            <a:r>
              <a:rPr lang="de-DE" sz="2000" b="1" i="1" dirty="0" err="1">
                <a:solidFill>
                  <a:srgbClr val="002060"/>
                </a:solidFill>
              </a:rPr>
              <a:t>Breakout</a:t>
            </a:r>
            <a:r>
              <a:rPr lang="de-DE" sz="2000" b="1" i="1" dirty="0">
                <a:solidFill>
                  <a:srgbClr val="002060"/>
                </a:solidFill>
              </a:rPr>
              <a:t> Summary Reports </a:t>
            </a:r>
            <a:r>
              <a:rPr lang="de-DE" sz="2000" b="1" i="1" dirty="0" err="1">
                <a:solidFill>
                  <a:srgbClr val="002060"/>
                </a:solidFill>
              </a:rPr>
              <a:t>to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Plenary</a:t>
            </a:r>
            <a:r>
              <a:rPr lang="de-DE" sz="2000" b="1" i="1" dirty="0">
                <a:solidFill>
                  <a:srgbClr val="002060"/>
                </a:solidFill>
              </a:rPr>
              <a:t>: </a:t>
            </a:r>
            <a:r>
              <a:rPr lang="de-DE" sz="2000" b="1" i="1" dirty="0" err="1">
                <a:solidFill>
                  <a:srgbClr val="002060"/>
                </a:solidFill>
              </a:rPr>
              <a:t>How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it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works</a:t>
            </a:r>
            <a:r>
              <a:rPr lang="de-DE" sz="2000" b="1" i="1" dirty="0">
                <a:solidFill>
                  <a:srgbClr val="002060"/>
                </a:solidFill>
              </a:rPr>
              <a:t>:</a:t>
            </a:r>
          </a:p>
          <a:p>
            <a:pPr lvl="0" indent="0"/>
            <a:endParaRPr lang="en-GB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  12:00 – 12:55, 4 reports + discussion: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 12:00 – 12:40: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  10 min. per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report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including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max. 2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inputs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but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only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from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breakout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participants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case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presenter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has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forgotten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something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important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from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breakout</a:t>
            </a:r>
            <a:endParaRPr lang="de-DE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 12:40 – 12:55: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  Q&amp;A,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discussion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related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all 4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summary</a:t>
            </a:r>
            <a:r>
              <a:rPr lang="de-DE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400" b="1" dirty="0" err="1">
                <a:solidFill>
                  <a:schemeClr val="accent6">
                    <a:lumMod val="50000"/>
                  </a:schemeClr>
                </a:solidFill>
              </a:rPr>
              <a:t>presentations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3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C1B6-4B19-9A4E-8D79-01AF21D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GB" dirty="0"/>
              <a:t>Session 3: EO for UNFCCC Paris Agreement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06EBE-D6DF-3845-B2C5-98650906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85" y="510418"/>
            <a:ext cx="8775137" cy="4083354"/>
          </a:xfrm>
        </p:spPr>
        <p:txBody>
          <a:bodyPr/>
          <a:lstStyle/>
          <a:p>
            <a:pPr lvl="0"/>
            <a:r>
              <a:rPr lang="de-DE" sz="2000" b="1" i="1" dirty="0" err="1">
                <a:solidFill>
                  <a:srgbClr val="002060"/>
                </a:solidFill>
              </a:rPr>
              <a:t>Some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000" b="1" i="1" dirty="0" err="1">
                <a:solidFill>
                  <a:srgbClr val="002060"/>
                </a:solidFill>
              </a:rPr>
              <a:t>remarks</a:t>
            </a:r>
            <a:r>
              <a:rPr lang="de-DE" sz="2000" b="1" i="1" dirty="0">
                <a:solidFill>
                  <a:srgbClr val="002060"/>
                </a:solidFill>
              </a:rPr>
              <a:t> on CO</a:t>
            </a:r>
            <a:r>
              <a:rPr lang="de-DE" sz="2000" b="1" i="1" baseline="-25000" dirty="0">
                <a:solidFill>
                  <a:srgbClr val="002060"/>
                </a:solidFill>
              </a:rPr>
              <a:t>2</a:t>
            </a:r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i="1" dirty="0">
                <a:solidFill>
                  <a:srgbClr val="002060"/>
                </a:solidFill>
              </a:rPr>
              <a:t>(</a:t>
            </a:r>
            <a:r>
              <a:rPr lang="de-DE" i="1" dirty="0" err="1">
                <a:solidFill>
                  <a:srgbClr val="002060"/>
                </a:solidFill>
              </a:rPr>
              <a:t>likely</a:t>
            </a:r>
            <a:r>
              <a:rPr lang="de-DE" i="1" dirty="0">
                <a:solidFill>
                  <a:srgbClr val="002060"/>
                </a:solidFill>
              </a:rPr>
              <a:t> relevant also </a:t>
            </a:r>
            <a:r>
              <a:rPr lang="de-DE" i="1" dirty="0" err="1">
                <a:solidFill>
                  <a:srgbClr val="002060"/>
                </a:solidFill>
              </a:rPr>
              <a:t>for</a:t>
            </a:r>
            <a:r>
              <a:rPr lang="de-DE" i="1" dirty="0">
                <a:solidFill>
                  <a:srgbClr val="002060"/>
                </a:solidFill>
              </a:rPr>
              <a:t> </a:t>
            </a:r>
            <a:r>
              <a:rPr lang="de-DE" i="1" dirty="0" err="1">
                <a:solidFill>
                  <a:srgbClr val="002060"/>
                </a:solidFill>
              </a:rPr>
              <a:t>other</a:t>
            </a:r>
            <a:r>
              <a:rPr lang="de-DE" i="1" dirty="0">
                <a:solidFill>
                  <a:srgbClr val="002060"/>
                </a:solidFill>
              </a:rPr>
              <a:t> variables)</a:t>
            </a:r>
            <a:r>
              <a:rPr lang="de-DE" sz="2000" b="1" i="1" dirty="0">
                <a:solidFill>
                  <a:srgbClr val="002060"/>
                </a:solidFill>
              </a:rPr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Current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satellites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not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optimized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obtain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information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on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anthropogenic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CO</a:t>
            </a:r>
            <a:r>
              <a:rPr lang="de-DE" sz="12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emissions</a:t>
            </a:r>
            <a:endParaRPr lang="de-DE" sz="12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Situation will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be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much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better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future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initiatives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from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EU, ESA, ECMWF, EUMETSAT, etc. (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planned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CO2M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satellite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constellation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CHE, VERIFY, …)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Nevertheless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several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peer-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reviewed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publications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addressing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this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important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application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with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already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existing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satellites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(not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only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CO</a:t>
            </a:r>
            <a:r>
              <a:rPr lang="de-DE" sz="12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but also CH</a:t>
            </a:r>
            <a:r>
              <a:rPr lang="de-DE" sz="1200" baseline="-25000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…)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Significant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European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contributions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progress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in GHG-CCI w.r.t.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retrieval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algorithm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developments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data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processing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validation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user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assessments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iterative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improvements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, …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Initial GHG-CCI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project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: Products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now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generated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operationally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via C3S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Ongoing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GHG-CCI+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project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: New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retrieval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algorithms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resulting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data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products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from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OCO-2, S5P, GOSAT-2, </a:t>
            </a:r>
            <a:r>
              <a:rPr lang="de-DE" sz="1200" dirty="0" err="1">
                <a:solidFill>
                  <a:schemeClr val="accent6">
                    <a:lumMod val="50000"/>
                  </a:schemeClr>
                </a:solidFill>
              </a:rPr>
              <a:t>TanSat</a:t>
            </a:r>
            <a:r>
              <a:rPr lang="de-DE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FF0000"/>
                </a:solidFill>
              </a:rPr>
              <a:t>Paris </a:t>
            </a:r>
            <a:r>
              <a:rPr lang="de-DE" sz="1200" dirty="0" err="1">
                <a:solidFill>
                  <a:srgbClr val="FF0000"/>
                </a:solidFill>
              </a:rPr>
              <a:t>application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requires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highest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possible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data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quality</a:t>
            </a:r>
            <a:r>
              <a:rPr lang="de-DE" sz="1200" dirty="0">
                <a:solidFill>
                  <a:srgbClr val="FF0000"/>
                </a:solidFill>
              </a:rPr>
              <a:t> (</a:t>
            </a:r>
            <a:r>
              <a:rPr lang="de-DE" sz="1200" dirty="0" err="1">
                <a:solidFill>
                  <a:srgbClr val="FF0000"/>
                </a:solidFill>
              </a:rPr>
              <a:t>further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reduction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of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biases</a:t>
            </a:r>
            <a:r>
              <a:rPr lang="de-DE" sz="1200" dirty="0">
                <a:solidFill>
                  <a:srgbClr val="FF0000"/>
                </a:solidFill>
              </a:rPr>
              <a:t>, </a:t>
            </a:r>
            <a:r>
              <a:rPr lang="de-DE" sz="1200" dirty="0" err="1">
                <a:solidFill>
                  <a:srgbClr val="FF0000"/>
                </a:solidFill>
              </a:rPr>
              <a:t>increase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of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data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yield</a:t>
            </a:r>
            <a:r>
              <a:rPr lang="de-DE" sz="1200" dirty="0">
                <a:solidFill>
                  <a:srgbClr val="FF0000"/>
                </a:solidFill>
              </a:rPr>
              <a:t>, </a:t>
            </a:r>
            <a:r>
              <a:rPr lang="de-DE" sz="1200" dirty="0" err="1">
                <a:solidFill>
                  <a:srgbClr val="FF0000"/>
                </a:solidFill>
              </a:rPr>
              <a:t>uncertainty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characterization</a:t>
            </a:r>
            <a:r>
              <a:rPr lang="de-DE" sz="1200" dirty="0">
                <a:solidFill>
                  <a:srgbClr val="FF0000"/>
                </a:solidFill>
              </a:rPr>
              <a:t>, …) </a:t>
            </a:r>
            <a:r>
              <a:rPr lang="de-DE" sz="1200" dirty="0" err="1">
                <a:solidFill>
                  <a:srgbClr val="FF0000"/>
                </a:solidFill>
              </a:rPr>
              <a:t>and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assessment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of</a:t>
            </a:r>
            <a:r>
              <a:rPr lang="de-DE" sz="1200" dirty="0">
                <a:solidFill>
                  <a:srgbClr val="FF0000"/>
                </a:solidFill>
              </a:rPr>
              <a:t> „</a:t>
            </a:r>
            <a:r>
              <a:rPr lang="de-DE" sz="1200" dirty="0" err="1">
                <a:solidFill>
                  <a:srgbClr val="FF0000"/>
                </a:solidFill>
              </a:rPr>
              <a:t>fitness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for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purpose</a:t>
            </a:r>
            <a:r>
              <a:rPr lang="de-DE" sz="1200" dirty="0">
                <a:solidFill>
                  <a:srgbClr val="FF0000"/>
                </a:solidFill>
              </a:rPr>
              <a:t>“:</a:t>
            </a:r>
          </a:p>
          <a:p>
            <a:pPr marL="355600" lvl="1">
              <a:buFont typeface="Arial" panose="020B0604020202020204" pitchFamily="34" charset="0"/>
              <a:buChar char="•"/>
            </a:pPr>
            <a:r>
              <a:rPr lang="de-DE" sz="1400" b="1" dirty="0">
                <a:solidFill>
                  <a:srgbClr val="FF0000"/>
                </a:solidFill>
              </a:rPr>
              <a:t>  </a:t>
            </a:r>
            <a:r>
              <a:rPr lang="de-DE" sz="1200" b="1" dirty="0">
                <a:solidFill>
                  <a:srgbClr val="FF0000"/>
                </a:solidFill>
              </a:rPr>
              <a:t>Fundamental R&amp;D </a:t>
            </a:r>
            <a:r>
              <a:rPr lang="de-DE" sz="1200" b="1" dirty="0" err="1">
                <a:solidFill>
                  <a:srgbClr val="FF0000"/>
                </a:solidFill>
              </a:rPr>
              <a:t>to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further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improve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retrieval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algorithms</a:t>
            </a:r>
            <a:r>
              <a:rPr lang="de-DE" sz="1200" b="1" dirty="0">
                <a:solidFill>
                  <a:srgbClr val="FF0000"/>
                </a:solidFill>
              </a:rPr>
              <a:t> etc. also </a:t>
            </a:r>
            <a:r>
              <a:rPr lang="de-DE" sz="1200" b="1" dirty="0" err="1">
                <a:solidFill>
                  <a:srgbClr val="FF0000"/>
                </a:solidFill>
              </a:rPr>
              <a:t>important</a:t>
            </a:r>
            <a:r>
              <a:rPr lang="de-DE" sz="1200" b="1" dirty="0">
                <a:solidFill>
                  <a:srgbClr val="FF0000"/>
                </a:solidFill>
              </a:rPr>
              <a:t> in </a:t>
            </a:r>
            <a:r>
              <a:rPr lang="de-DE" sz="1200" b="1" dirty="0" err="1">
                <a:solidFill>
                  <a:srgbClr val="FF0000"/>
                </a:solidFill>
              </a:rPr>
              <a:t>the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future</a:t>
            </a:r>
            <a:r>
              <a:rPr lang="de-DE" sz="1200" b="1" dirty="0">
                <a:solidFill>
                  <a:srgbClr val="FF0000"/>
                </a:solidFill>
              </a:rPr>
              <a:t> !</a:t>
            </a:r>
          </a:p>
          <a:p>
            <a:pPr marL="355600" lvl="1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rgbClr val="FF0000"/>
                </a:solidFill>
              </a:rPr>
              <a:t>  </a:t>
            </a:r>
            <a:r>
              <a:rPr lang="de-DE" sz="1200" b="1" dirty="0" err="1">
                <a:solidFill>
                  <a:srgbClr val="FF0000"/>
                </a:solidFill>
              </a:rPr>
              <a:t>Use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of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existing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data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products</a:t>
            </a:r>
            <a:r>
              <a:rPr lang="de-DE" sz="1200" b="1" dirty="0">
                <a:solidFill>
                  <a:srgbClr val="FF0000"/>
                </a:solidFill>
              </a:rPr>
              <a:t> (real </a:t>
            </a:r>
            <a:r>
              <a:rPr lang="de-DE" sz="1200" b="1" dirty="0" err="1">
                <a:solidFill>
                  <a:srgbClr val="FF0000"/>
                </a:solidFill>
              </a:rPr>
              <a:t>data</a:t>
            </a:r>
            <a:r>
              <a:rPr lang="de-DE" sz="1200" b="1" dirty="0">
                <a:solidFill>
                  <a:srgbClr val="FF0000"/>
                </a:solidFill>
              </a:rPr>
              <a:t> !) </a:t>
            </a:r>
            <a:r>
              <a:rPr lang="de-DE" sz="1200" b="1" dirty="0" err="1">
                <a:solidFill>
                  <a:srgbClr val="FF0000"/>
                </a:solidFill>
              </a:rPr>
              <a:t>for</a:t>
            </a:r>
            <a:r>
              <a:rPr lang="de-DE" sz="1200" b="1" dirty="0">
                <a:solidFill>
                  <a:srgbClr val="FF0000"/>
                </a:solidFill>
              </a:rPr>
              <a:t> Paris </a:t>
            </a:r>
            <a:r>
              <a:rPr lang="de-DE" sz="1200" b="1" dirty="0" err="1">
                <a:solidFill>
                  <a:srgbClr val="FF0000"/>
                </a:solidFill>
              </a:rPr>
              <a:t>application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to</a:t>
            </a:r>
            <a:r>
              <a:rPr lang="de-DE" sz="1200" b="1" dirty="0">
                <a:solidFill>
                  <a:srgbClr val="FF0000"/>
                </a:solidFill>
              </a:rPr>
              <a:t> find out </a:t>
            </a:r>
            <a:r>
              <a:rPr lang="de-DE" sz="1200" b="1" dirty="0" err="1">
                <a:solidFill>
                  <a:srgbClr val="FF0000"/>
                </a:solidFill>
              </a:rPr>
              <a:t>what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is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possible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already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now</a:t>
            </a:r>
            <a:r>
              <a:rPr lang="de-DE" sz="1200" b="1" dirty="0">
                <a:solidFill>
                  <a:srgbClr val="FF0000"/>
                </a:solidFill>
              </a:rPr>
              <a:t> &amp; </a:t>
            </a:r>
            <a:r>
              <a:rPr lang="de-DE" sz="1200" b="1" dirty="0" err="1">
                <a:solidFill>
                  <a:srgbClr val="FF0000"/>
                </a:solidFill>
              </a:rPr>
              <a:t>to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optimally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prepare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for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the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future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dirty="0">
                <a:solidFill>
                  <a:srgbClr val="FF0000"/>
                </a:solidFill>
              </a:rPr>
              <a:t>(</a:t>
            </a:r>
            <a:r>
              <a:rPr lang="de-DE" sz="1200" dirty="0" err="1">
                <a:solidFill>
                  <a:srgbClr val="FF0000"/>
                </a:solidFill>
              </a:rPr>
              <a:t>here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srgbClr val="FF0000"/>
                </a:solidFill>
              </a:rPr>
              <a:t>esp</a:t>
            </a:r>
            <a:r>
              <a:rPr lang="de-DE" sz="1200" dirty="0">
                <a:solidFill>
                  <a:srgbClr val="FF0000"/>
                </a:solidFill>
              </a:rPr>
              <a:t>. </a:t>
            </a:r>
            <a:r>
              <a:rPr lang="de-DE" sz="1200" dirty="0" err="1">
                <a:solidFill>
                  <a:srgbClr val="FF0000"/>
                </a:solidFill>
              </a:rPr>
              <a:t>for</a:t>
            </a:r>
            <a:r>
              <a:rPr lang="de-DE" sz="1200" dirty="0">
                <a:solidFill>
                  <a:srgbClr val="FF0000"/>
                </a:solidFill>
              </a:rPr>
              <a:t> CO2M)</a:t>
            </a:r>
            <a:r>
              <a:rPr lang="de-DE" sz="1200" b="1" dirty="0">
                <a:solidFill>
                  <a:srgbClr val="FF0000"/>
                </a:solidFill>
              </a:rPr>
              <a:t>, …  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102556"/>
      </p:ext>
    </p:extLst>
  </p:cSld>
  <p:clrMapOvr>
    <a:masterClrMapping/>
  </p:clrMapOvr>
</p:sld>
</file>

<file path=ppt/theme/theme1.xml><?xml version="1.0" encoding="utf-8"?>
<a:theme xmlns:a="http://schemas.openxmlformats.org/drawingml/2006/main" name="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886AD8AB8F641863D7175D5065007" ma:contentTypeVersion="3" ma:contentTypeDescription="Create a new document." ma:contentTypeScope="" ma:versionID="162452c565ecb79e9f0ae2236b325479">
  <xsd:schema xmlns:xsd="http://www.w3.org/2001/XMLSchema" xmlns:xs="http://www.w3.org/2001/XMLSchema" xmlns:p="http://schemas.microsoft.com/office/2006/metadata/properties" xmlns:ns2="40c0c347-00b0-40c8-840e-f378a39b02cd" xmlns:ns3="3b878028-b83e-426b-9324-72fb80488a63" targetNamespace="http://schemas.microsoft.com/office/2006/metadata/properties" ma:root="true" ma:fieldsID="72b564ad4cdba5456791b00f19cff5e2" ns2:_="" ns3:_="">
    <xsd:import namespace="40c0c347-00b0-40c8-840e-f378a39b02cd"/>
    <xsd:import namespace="3b878028-b83e-426b-9324-72fb80488a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ECO_x0020_Team_x0020_Meeting_x0020_12_x002f_02_x002f_19" minOccurs="0"/>
                <xsd:element ref="ns3:Com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c0c347-00b0-40c8-840e-f378a39b02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78028-b83e-426b-9324-72fb80488a63" elementFormDefault="qualified">
    <xsd:import namespace="http://schemas.microsoft.com/office/2006/documentManagement/types"/>
    <xsd:import namespace="http://schemas.microsoft.com/office/infopath/2007/PartnerControls"/>
    <xsd:element name="ECO_x0020_Team_x0020_Meeting_x0020_12_x002f_02_x002f_19" ma:index="9" nillable="true" ma:displayName="ECO Team Meeting 12/02/19" ma:internalName="ECO_x0020_Team_x0020_Meeting_x0020_12_x002f_02_x002f_19">
      <xsd:simpleType>
        <xsd:restriction base="dms:Text">
          <xsd:maxLength value="255"/>
        </xsd:restriction>
      </xsd:simpleType>
    </xsd:element>
    <xsd:element name="Comment" ma:index="10" nillable="true" ma:displayName="Comment" ma:internalName="Comm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 xmlns="3b878028-b83e-426b-9324-72fb80488a63" xsi:nil="true"/>
    <ECO_x0020_Team_x0020_Meeting_x0020_12_x002f_02_x002f_19 xmlns="3b878028-b83e-426b-9324-72fb80488a63" xsi:nil="true"/>
    <SharedWithUsers xmlns="40c0c347-00b0-40c8-840e-f378a39b02cd">
      <UserInfo>
        <DisplayName>Simon Pinnock</DisplayName>
        <AccountId>265</AccountId>
        <AccountType/>
      </UserInfo>
      <UserInfo>
        <DisplayName>Clement Albergel</DisplayName>
        <AccountId>1205</AccountId>
        <AccountType/>
      </UserInfo>
      <UserInfo>
        <DisplayName>Anna Maria Trofaier</DisplayName>
        <AccountId>968</AccountId>
        <AccountType/>
      </UserInfo>
      <UserInfo>
        <DisplayName>Ed Pechorro</DisplayName>
        <AccountId>433</AccountId>
        <AccountType/>
      </UserInfo>
      <UserInfo>
        <DisplayName>Paolo Cipollini</DisplayName>
        <AccountId>882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A3AD0-55E7-48D5-9FCA-2503124021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c0c347-00b0-40c8-840e-f378a39b02cd"/>
    <ds:schemaRef ds:uri="3b878028-b83e-426b-9324-72fb80488a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22279E-2C4C-4C93-8498-455A58D1433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40c0c347-00b0-40c8-840e-f378a39b0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b878028-b83e-426b-9324-72fb80488a6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 Presentation 16-9</Template>
  <TotalTime>0</TotalTime>
  <Words>967</Words>
  <Application>Microsoft Macintosh PowerPoint</Application>
  <PresentationFormat>On-screen Show (16:9)</PresentationFormat>
  <Paragraphs>98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Esa presentation</vt:lpstr>
      <vt:lpstr>10th CCI colocation meeting, 9-11 Sept. 2020</vt:lpstr>
      <vt:lpstr>Session 3: EO for UNFCCC Paris Agreement</vt:lpstr>
      <vt:lpstr>Session 3: EO for UNFCCC Paris Agreement</vt:lpstr>
      <vt:lpstr>Session 3: EO for UNFCCC Paris Agreement</vt:lpstr>
      <vt:lpstr>Session 3: EO for UNFCCC Paris Agreement</vt:lpstr>
      <vt:lpstr>Session 3: EO for UNFCCC Paris Agreement</vt:lpstr>
      <vt:lpstr>Session 3: EO for UNFCCC Paris Agreement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TITLE OF PRESENTATION</dc:subject>
  <dc:creator>paul fisher</dc:creator>
  <cp:keywords/>
  <dc:description/>
  <cp:lastModifiedBy>paul fisher</cp:lastModifiedBy>
  <cp:revision>167</cp:revision>
  <cp:lastPrinted>2008-08-26T16:26:23Z</cp:lastPrinted>
  <dcterms:created xsi:type="dcterms:W3CDTF">2018-09-11T09:27:39Z</dcterms:created>
  <dcterms:modified xsi:type="dcterms:W3CDTF">2020-09-11T08:27:27Z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5GV2.0</vt:lpwstr>
  </property>
  <property fmtid="{D5CDD505-2E9C-101B-9397-08002B2CF9AE}" pid="13" name="ShowESADialog1">
    <vt:bool>true</vt:bool>
  </property>
  <property fmtid="{D5CDD505-2E9C-101B-9397-08002B2CF9AE}" pid="14" name="ContentTypeId">
    <vt:lpwstr>0x010100416886AD8AB8F641863D7175D5065007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