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3" r:id="rId4"/>
    <p:sldId id="280" r:id="rId5"/>
    <p:sldId id="281" r:id="rId6"/>
    <p:sldId id="282" r:id="rId7"/>
    <p:sldId id="28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233"/>
    <a:srgbClr val="00A149"/>
    <a:srgbClr val="067EB0"/>
    <a:srgbClr val="041E5D"/>
    <a:srgbClr val="DE0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60"/>
  </p:normalViewPr>
  <p:slideViewPr>
    <p:cSldViewPr>
      <p:cViewPr varScale="1">
        <p:scale>
          <a:sx n="131" d="100"/>
          <a:sy n="131" d="100"/>
        </p:scale>
        <p:origin x="37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B993B-B9CF-48BD-AA44-58A5248C0632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9A67-51B4-4BA6-B161-1D27D4317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BD406-257A-4D0E-8B85-EBE391377205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DE44-2E36-41E9-B661-2866AF185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59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1484789"/>
            <a:ext cx="10363200" cy="132881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3200" spc="-80" baseline="0">
                <a:solidFill>
                  <a:srgbClr val="041E5D"/>
                </a:solidFill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9600" y="2996952"/>
            <a:ext cx="10382944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 b="1" cap="all" spc="120" baseline="0">
                <a:solidFill>
                  <a:srgbClr val="00B0F0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err="1"/>
              <a:t>Sub-Title</a:t>
            </a:r>
            <a:r>
              <a:rPr lang="fr-FR" dirty="0"/>
              <a:t> (</a:t>
            </a:r>
            <a:r>
              <a:rPr lang="fr-FR" dirty="0" err="1"/>
              <a:t>eg</a:t>
            </a:r>
            <a:r>
              <a:rPr lang="fr-FR" dirty="0"/>
              <a:t> </a:t>
            </a:r>
            <a:r>
              <a:rPr lang="fr-FR" dirty="0" err="1"/>
              <a:t>author</a:t>
            </a:r>
            <a:r>
              <a:rPr lang="fr-FR" dirty="0"/>
              <a:t>, affiliation, etc.)</a:t>
            </a:r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7638EB13-5A53-4D57-9732-B8128F74DB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02" y="4205502"/>
            <a:ext cx="5304996" cy="2652498"/>
          </a:xfrm>
          <a:prstGeom prst="rect">
            <a:avLst/>
          </a:prstGeom>
        </p:spPr>
      </p:pic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710EA2D-0669-4B24-B038-A70286C2E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96" y="0"/>
            <a:ext cx="3195808" cy="13288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597" y="980731"/>
            <a:ext cx="5424000" cy="51200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 userDrawn="1"/>
        </p:nvSpPr>
        <p:spPr>
          <a:xfrm>
            <a:off x="329744" y="6381331"/>
            <a:ext cx="115707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tabLst>
                <a:tab pos="11569700" algn="r"/>
              </a:tabLst>
            </a:pPr>
            <a:r>
              <a:rPr lang="en-US" sz="1200" dirty="0">
                <a:solidFill>
                  <a:srgbClr val="067EB0"/>
                </a:solidFill>
                <a:latin typeface="Calibri" panose="020F0502020204030204" pitchFamily="34" charset="0"/>
              </a:rPr>
              <a:t>User Workshop ,</a:t>
            </a:r>
            <a:r>
              <a:rPr lang="en-US" sz="1200" baseline="0" dirty="0">
                <a:solidFill>
                  <a:srgbClr val="067EB0"/>
                </a:solidFill>
                <a:latin typeface="Calibri" panose="020F0502020204030204" pitchFamily="34" charset="0"/>
              </a:rPr>
              <a:t> 2022/09	</a:t>
            </a:r>
            <a:r>
              <a:rPr lang="en-US" sz="1200" b="1" baseline="0" dirty="0" err="1">
                <a:solidFill>
                  <a:srgbClr val="067EB0"/>
                </a:solidFill>
                <a:latin typeface="Calibri" panose="020F0502020204030204" pitchFamily="34" charset="0"/>
              </a:rPr>
              <a:t>LST_cci</a:t>
            </a:r>
            <a:endParaRPr lang="en-US" sz="1200" b="1" dirty="0">
              <a:solidFill>
                <a:srgbClr val="067EB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360" y="1042236"/>
            <a:ext cx="11570779" cy="508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71797" y="44624"/>
            <a:ext cx="7628726" cy="709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fr-FR" dirty="0" err="1"/>
              <a:t>Title</a:t>
            </a:r>
            <a:endParaRPr lang="en-US" dirty="0"/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>
          <a:xfrm>
            <a:off x="335360" y="6381328"/>
            <a:ext cx="11570779" cy="0"/>
          </a:xfrm>
          <a:prstGeom prst="line">
            <a:avLst/>
          </a:prstGeom>
          <a:ln>
            <a:solidFill>
              <a:srgbClr val="067E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297441" y="6583753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© ESA – </a:t>
            </a:r>
            <a:r>
              <a:rPr lang="en-US" sz="1000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LST_cci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000" i="1" baseline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Consortium</a:t>
            </a:r>
            <a:endParaRPr lang="en-US" sz="10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 userDrawn="1"/>
        </p:nvSpPr>
        <p:spPr>
          <a:xfrm>
            <a:off x="11739427" y="6669363"/>
            <a:ext cx="16671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fld id="{2C129BBD-FD7C-4B99-A230-6BE5E473BDAB}" type="slidenum">
              <a:rPr lang="en-US" sz="1100" b="1" smtClean="0">
                <a:solidFill>
                  <a:srgbClr val="041E5D"/>
                </a:solidFill>
                <a:latin typeface="Calibri" panose="020F0502020204030204" pitchFamily="34" charset="0"/>
              </a:rPr>
              <a:pPr algn="ctr"/>
              <a:t>‹#›</a:t>
            </a:fld>
            <a:endParaRPr lang="en-US" sz="1800" b="1" dirty="0">
              <a:solidFill>
                <a:srgbClr val="041E5D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F983BB-B76C-49A7-B08A-D2F1787FB3D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" y="31388"/>
            <a:ext cx="2109986" cy="8773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7DA521-A003-DE47-A4F7-1377B78FAB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584" y="31388"/>
            <a:ext cx="1730176" cy="70957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0" r:id="rId3"/>
    <p:sldLayoutId id="2147483702" r:id="rId4"/>
    <p:sldLayoutId id="2147483703" r:id="rId5"/>
  </p:sldLayoutIdLst>
  <p:txStyles>
    <p:titleStyle>
      <a:lvl1pPr algn="r" defTabSz="914400" rtl="0" eaLnBrk="1" latinLnBrk="0" hangingPunct="1">
        <a:spcBef>
          <a:spcPct val="0"/>
        </a:spcBef>
        <a:buNone/>
        <a:defRPr lang="en-US" sz="2400" b="1" kern="1200" cap="small" spc="-60" baseline="0" dirty="0">
          <a:solidFill>
            <a:srgbClr val="067EB0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itchFamily="34" charset="0"/>
        <a:buNone/>
        <a:defRPr sz="2200" b="1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1pPr>
      <a:lvl2pPr marL="271463" indent="-182563" algn="l" defTabSz="914400" rtl="0" eaLnBrk="1" latinLnBrk="0" hangingPunct="1">
        <a:spcBef>
          <a:spcPct val="20000"/>
        </a:spcBef>
        <a:buClr>
          <a:srgbClr val="067EB0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2pPr>
      <a:lvl3pPr marL="538163" indent="-228600" algn="l" defTabSz="914400" rtl="0" eaLnBrk="1" latinLnBrk="0" hangingPunct="1">
        <a:spcBef>
          <a:spcPct val="20000"/>
        </a:spcBef>
        <a:buClr>
          <a:srgbClr val="B03806"/>
        </a:buClr>
        <a:buSzPct val="80000"/>
        <a:buFont typeface="Wingdings" panose="05000000000000000000" pitchFamily="2" charset="2"/>
        <a:buChar char="v"/>
        <a:defRPr sz="1800" kern="120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3pPr>
      <a:lvl4pPr marL="895350" indent="-228600" algn="l" defTabSz="914400" rtl="0" eaLnBrk="1" latinLnBrk="0" hangingPunct="1">
        <a:spcBef>
          <a:spcPct val="20000"/>
        </a:spcBef>
        <a:buClr>
          <a:srgbClr val="067EB0"/>
        </a:buClr>
        <a:buFont typeface="Wingdings" panose="05000000000000000000" pitchFamily="2" charset="2"/>
        <a:buChar char="Ø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4pPr>
      <a:lvl5pPr marL="1260475" indent="-228600" algn="l" defTabSz="914400" rtl="0" eaLnBrk="1" latinLnBrk="0" hangingPunct="1">
        <a:spcBef>
          <a:spcPct val="20000"/>
        </a:spcBef>
        <a:buClr>
          <a:srgbClr val="B03806"/>
        </a:buClr>
        <a:buFont typeface="Wingdings" panose="05000000000000000000" pitchFamily="2" charset="2"/>
        <a:buChar char="ü"/>
        <a:defRPr sz="1800" kern="1200" baseline="0">
          <a:solidFill>
            <a:srgbClr val="041E5D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LST_cci</a:t>
            </a:r>
            <a:r>
              <a:rPr lang="en-US" dirty="0"/>
              <a:t> products:</a:t>
            </a:r>
            <a:br>
              <a:rPr lang="en-US" dirty="0"/>
            </a:br>
            <a:r>
              <a:rPr lang="en-US" dirty="0"/>
              <a:t>Microwave LST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5A7EA41E-F182-894F-8A39-D8D27A727E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924944"/>
            <a:ext cx="10382944" cy="91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C. Jimenez, C. PRIGENT</a:t>
            </a:r>
          </a:p>
          <a:p>
            <a:pPr>
              <a:spcBef>
                <a:spcPts val="0"/>
              </a:spcBef>
            </a:pPr>
            <a:r>
              <a:rPr lang="en-US" cap="none" dirty="0" err="1"/>
              <a:t>Estellus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807203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LST: MOTIVATION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629BA7-BEF2-B78D-5BD2-AAA873173932}"/>
              </a:ext>
            </a:extLst>
          </p:cNvPr>
          <p:cNvGrpSpPr/>
          <p:nvPr/>
        </p:nvGrpSpPr>
        <p:grpSpPr>
          <a:xfrm>
            <a:off x="5727984" y="2052890"/>
            <a:ext cx="4112432" cy="2240206"/>
            <a:chOff x="4780048" y="2196906"/>
            <a:chExt cx="4112432" cy="2240206"/>
          </a:xfrm>
        </p:grpSpPr>
        <p:pic>
          <p:nvPicPr>
            <p:cNvPr id="4" name="Picture 1040" descr="image_19H_0792_glob">
              <a:extLst>
                <a:ext uri="{FF2B5EF4-FFF2-40B4-BE49-F238E27FC236}">
                  <a16:creationId xmlns:a16="http://schemas.microsoft.com/office/drawing/2014/main" id="{992F43D8-2FE4-1877-3D32-69538C51B7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0048" y="2196906"/>
              <a:ext cx="4112432" cy="224020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E6494F-9157-0C41-89AA-F0FAEEC68B83}"/>
                </a:ext>
              </a:extLst>
            </p:cNvPr>
            <p:cNvSpPr txBox="1"/>
            <p:nvPr/>
          </p:nvSpPr>
          <p:spPr>
            <a:xfrm>
              <a:off x="5254000" y="3573016"/>
              <a:ext cx="54213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en-GB" sz="1600" b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MW</a:t>
              </a:r>
              <a:endParaRPr lang="en-GB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0DFE3048-E70B-1169-A658-1E81DC9FA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069919"/>
            <a:ext cx="9145017" cy="41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FR" sz="1400" dirty="0">
                <a:solidFill>
                  <a:srgbClr val="FF9449"/>
                </a:solidFill>
                <a:ea typeface="Osaka" pitchFamily="44" charset="-128"/>
              </a:rPr>
              <a:t> Passive microwaves</a:t>
            </a:r>
            <a:r>
              <a:rPr lang="en-US" altLang="en-FR" sz="1400" b="0" dirty="0">
                <a:ea typeface="Osaka" pitchFamily="44" charset="-128"/>
              </a:rPr>
              <a:t> in window channels can </a:t>
            </a:r>
            <a:r>
              <a:rPr lang="en-US" altLang="en-FR" sz="1400" u="sng" dirty="0">
                <a:ea typeface="Osaka" pitchFamily="44" charset="-128"/>
              </a:rPr>
              <a:t>penetrate clouds,</a:t>
            </a:r>
            <a:r>
              <a:rPr lang="en-US" altLang="en-FR" sz="1400" b="0" dirty="0">
                <a:ea typeface="Osaka" pitchFamily="44" charset="-128"/>
              </a:rPr>
              <a:t> </a:t>
            </a:r>
          </a:p>
          <a:p>
            <a:pPr>
              <a:buClr>
                <a:schemeClr val="tx1"/>
              </a:buClr>
            </a:pPr>
            <a:endParaRPr lang="en-US" altLang="en-FR" sz="800" dirty="0">
              <a:ea typeface="Osaka" pitchFamily="44" charset="-128"/>
            </a:endParaRPr>
          </a:p>
          <a:p>
            <a:pPr>
              <a:buClr>
                <a:schemeClr val="tx1"/>
              </a:buClr>
            </a:pPr>
            <a:r>
              <a:rPr lang="en-US" altLang="en-FR" sz="1400" dirty="0">
                <a:ea typeface="Osaka" pitchFamily="44" charset="-128"/>
              </a:rPr>
              <a:t>         Challenges: </a:t>
            </a:r>
          </a:p>
          <a:p>
            <a:pPr>
              <a:buClr>
                <a:schemeClr val="tx1"/>
              </a:buClr>
            </a:pPr>
            <a:endParaRPr lang="en-US" altLang="en-FR" sz="800" b="0" dirty="0">
              <a:ea typeface="Osaka" pitchFamily="44" charset="-128"/>
            </a:endParaRPr>
          </a:p>
          <a:p>
            <a:pPr lvl="2">
              <a:buFont typeface="Times" pitchFamily="2" charset="0"/>
              <a:buNone/>
            </a:pPr>
            <a:r>
              <a:rPr lang="en-US" altLang="en-FR" sz="1400" b="0" dirty="0">
                <a:ea typeface="Osaka" pitchFamily="44" charset="-128"/>
              </a:rPr>
              <a:t>- more </a:t>
            </a:r>
            <a:r>
              <a:rPr lang="en-US" altLang="en-FR" sz="1400" b="0" u="sng" dirty="0">
                <a:ea typeface="Osaka" pitchFamily="44" charset="-128"/>
              </a:rPr>
              <a:t>sensitivity to the emissivity </a:t>
            </a:r>
            <a:r>
              <a:rPr lang="en-US" altLang="en-FR" sz="1400" b="0" dirty="0" err="1">
                <a:ea typeface="Osaka" pitchFamily="44" charset="-128"/>
              </a:rPr>
              <a:t>e</a:t>
            </a:r>
            <a:r>
              <a:rPr lang="en-US" altLang="en-FR" sz="1400" b="0" baseline="-25000" dirty="0" err="1">
                <a:ea typeface="Osaka" pitchFamily="44" charset="-128"/>
              </a:rPr>
              <a:t>MW</a:t>
            </a:r>
            <a:r>
              <a:rPr lang="en-US" altLang="en-FR" sz="1400" b="0" dirty="0">
                <a:ea typeface="Osaka" pitchFamily="44" charset="-128"/>
              </a:rPr>
              <a:t>, that varies with vegetation, soil moisture…</a:t>
            </a:r>
          </a:p>
          <a:p>
            <a:pPr lvl="2">
              <a:lnSpc>
                <a:spcPct val="70000"/>
              </a:lnSpc>
              <a:buFont typeface="Times" pitchFamily="2" charset="0"/>
              <a:buChar char="•"/>
            </a:pPr>
            <a:endParaRPr lang="en-US" altLang="en-FR" sz="1400" b="0" dirty="0">
              <a:ea typeface="Osaka" pitchFamily="44" charset="-128"/>
            </a:endParaRPr>
          </a:p>
          <a:p>
            <a:pPr>
              <a:lnSpc>
                <a:spcPct val="70000"/>
              </a:lnSpc>
            </a:pPr>
            <a:r>
              <a:rPr lang="en-US" altLang="en-FR" sz="1400" b="0" dirty="0">
                <a:solidFill>
                  <a:srgbClr val="FF9449"/>
                </a:solidFill>
                <a:ea typeface="Osaka" pitchFamily="44" charset="-128"/>
              </a:rPr>
              <a:t>                 </a:t>
            </a:r>
          </a:p>
          <a:p>
            <a:pPr>
              <a:lnSpc>
                <a:spcPct val="70000"/>
              </a:lnSpc>
            </a:pPr>
            <a:r>
              <a:rPr lang="en-US" altLang="en-FR" sz="1400" b="0" dirty="0">
                <a:solidFill>
                  <a:srgbClr val="FF9449"/>
                </a:solidFill>
                <a:ea typeface="Osaka" pitchFamily="44" charset="-128"/>
              </a:rPr>
              <a:t>                Tb ~ </a:t>
            </a:r>
            <a:r>
              <a:rPr lang="en-US" altLang="en-FR" sz="1400" b="0" dirty="0" err="1">
                <a:solidFill>
                  <a:srgbClr val="FF9449"/>
                </a:solidFill>
                <a:ea typeface="Osaka" pitchFamily="44" charset="-128"/>
              </a:rPr>
              <a:t>e</a:t>
            </a:r>
            <a:r>
              <a:rPr lang="en-US" altLang="en-FR" sz="1400" b="0" baseline="-25000" dirty="0" err="1">
                <a:solidFill>
                  <a:srgbClr val="FF9449"/>
                </a:solidFill>
                <a:ea typeface="Osaka" pitchFamily="44" charset="-128"/>
              </a:rPr>
              <a:t>MW</a:t>
            </a:r>
            <a:r>
              <a:rPr lang="en-US" altLang="en-FR" sz="1400" b="0" dirty="0">
                <a:solidFill>
                  <a:srgbClr val="FF9449"/>
                </a:solidFill>
                <a:ea typeface="Osaka" pitchFamily="44" charset="-128"/>
              </a:rPr>
              <a:t> LST</a:t>
            </a: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solidFill>
                <a:srgbClr val="FF9449"/>
              </a:solidFill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800" b="0" dirty="0">
              <a:ea typeface="Osaka" pitchFamily="44" charset="-128"/>
            </a:endParaRPr>
          </a:p>
          <a:p>
            <a:pPr>
              <a:lnSpc>
                <a:spcPct val="70000"/>
              </a:lnSpc>
            </a:pPr>
            <a:endParaRPr lang="en-US" altLang="en-FR" sz="800" b="0" dirty="0">
              <a:ea typeface="Osaka" pitchFamily="44" charset="-128"/>
            </a:endParaRPr>
          </a:p>
          <a:p>
            <a:pPr lvl="2">
              <a:buFontTx/>
              <a:buChar char="-"/>
            </a:pPr>
            <a:r>
              <a:rPr lang="en-US" altLang="en-FR" sz="1400" b="0" dirty="0">
                <a:ea typeface="Osaka" pitchFamily="44" charset="-128"/>
              </a:rPr>
              <a:t> lower frequencies have </a:t>
            </a:r>
            <a:r>
              <a:rPr lang="en-US" altLang="en-FR" sz="1400" b="0" u="sng" dirty="0">
                <a:ea typeface="Osaka" pitchFamily="44" charset="-128"/>
              </a:rPr>
              <a:t>larger penetration depth</a:t>
            </a:r>
            <a:r>
              <a:rPr lang="en-US" altLang="en-FR" sz="1400" b="0" dirty="0">
                <a:ea typeface="Osaka" pitchFamily="44" charset="-128"/>
              </a:rPr>
              <a:t>; in very arid places MWs observe a </a:t>
            </a:r>
            <a:r>
              <a:rPr lang="en-US" altLang="en-FR" sz="1400" dirty="0">
                <a:ea typeface="Osaka" pitchFamily="44" charset="-128"/>
              </a:rPr>
              <a:t>temperature integrated </a:t>
            </a:r>
            <a:r>
              <a:rPr lang="en-US" altLang="en-FR" sz="1400" b="0" dirty="0">
                <a:ea typeface="Osaka" pitchFamily="44" charset="-128"/>
              </a:rPr>
              <a:t>over a few </a:t>
            </a:r>
            <a:r>
              <a:rPr lang="en-US" altLang="en-FR" sz="1400" b="0" dirty="0" err="1">
                <a:ea typeface="Osaka" pitchFamily="44" charset="-128"/>
              </a:rPr>
              <a:t>cms</a:t>
            </a:r>
            <a:r>
              <a:rPr lang="en-US" altLang="en-FR" sz="1400" b="0" dirty="0">
                <a:ea typeface="Osaka" pitchFamily="44" charset="-128"/>
              </a:rPr>
              <a:t> below the surface, differing from the </a:t>
            </a:r>
            <a:r>
              <a:rPr lang="en-US" altLang="en-FR" sz="1400" b="0" u="sng" dirty="0">
                <a:ea typeface="Osaka" pitchFamily="44" charset="-128"/>
              </a:rPr>
              <a:t>skin temperature</a:t>
            </a:r>
            <a:r>
              <a:rPr lang="en-US" altLang="en-FR" sz="1400" b="0" dirty="0">
                <a:ea typeface="Osaka" pitchFamily="44" charset="-128"/>
              </a:rPr>
              <a:t> measured in the IR</a:t>
            </a:r>
          </a:p>
          <a:p>
            <a:pPr lvl="2">
              <a:buFontTx/>
              <a:buChar char="-"/>
            </a:pPr>
            <a:endParaRPr lang="en-US" altLang="en-FR" sz="1400" b="0" dirty="0">
              <a:ea typeface="Osaka" pitchFamily="44" charset="-128"/>
            </a:endParaRPr>
          </a:p>
          <a:p>
            <a:pPr lvl="2">
              <a:buFont typeface="Times" pitchFamily="2" charset="0"/>
              <a:buNone/>
            </a:pPr>
            <a:r>
              <a:rPr lang="en-US" altLang="en-FR" sz="1400" b="0" dirty="0">
                <a:ea typeface="Osaka" pitchFamily="44" charset="-128"/>
              </a:rPr>
              <a:t>	</a:t>
            </a:r>
          </a:p>
        </p:txBody>
      </p:sp>
      <p:sp>
        <p:nvSpPr>
          <p:cNvPr id="7" name="Rectangle 1039">
            <a:extLst>
              <a:ext uri="{FF2B5EF4-FFF2-40B4-BE49-F238E27FC236}">
                <a16:creationId xmlns:a16="http://schemas.microsoft.com/office/drawing/2014/main" id="{4C0DEB4D-26E8-6034-CD16-92C95E2D0C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836712"/>
            <a:ext cx="69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FR" sz="1800" b="0" dirty="0"/>
              <a:t> </a:t>
            </a:r>
            <a:r>
              <a:rPr lang="en-US" altLang="en-FR" sz="1800" b="0" dirty="0"/>
              <a:t>How to obtain observation-based estimates of </a:t>
            </a:r>
            <a:r>
              <a:rPr lang="en-US" altLang="en-FR" sz="1800" dirty="0"/>
              <a:t>all-weather LST</a:t>
            </a:r>
            <a:r>
              <a:rPr lang="en-US" altLang="en-FR" sz="1800" b="0" dirty="0"/>
              <a:t>?</a:t>
            </a:r>
            <a:endParaRPr lang="en-GB" altLang="en-FR" sz="1800" b="0" dirty="0"/>
          </a:p>
        </p:txBody>
      </p:sp>
      <p:pic>
        <p:nvPicPr>
          <p:cNvPr id="8" name="Image 1" descr="emisdif.png">
            <a:extLst>
              <a:ext uri="{FF2B5EF4-FFF2-40B4-BE49-F238E27FC236}">
                <a16:creationId xmlns:a16="http://schemas.microsoft.com/office/drawing/2014/main" id="{F099CA9A-A0A4-74F3-9097-34C5DFA9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11" y="4827290"/>
            <a:ext cx="4487301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EC175-7ACC-15F9-71BA-2E4F10392C14}"/>
              </a:ext>
            </a:extLst>
          </p:cNvPr>
          <p:cNvSpPr txBox="1"/>
          <p:nvPr/>
        </p:nvSpPr>
        <p:spPr>
          <a:xfrm>
            <a:off x="2472483" y="5949280"/>
            <a:ext cx="2039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FR" sz="1400" dirty="0" err="1">
                <a:ea typeface="Osaka" pitchFamily="44" charset="-128"/>
              </a:rPr>
              <a:t>e</a:t>
            </a:r>
            <a:r>
              <a:rPr lang="en-US" altLang="en-FR" sz="1400" baseline="-25000" dirty="0" err="1">
                <a:ea typeface="Osaka" pitchFamily="44" charset="-128"/>
              </a:rPr>
              <a:t>MW</a:t>
            </a:r>
            <a:r>
              <a:rPr lang="en-US" altLang="en-FR" sz="1400" dirty="0">
                <a:ea typeface="Osaka" pitchFamily="44" charset="-128"/>
              </a:rPr>
              <a:t>[day] -   </a:t>
            </a:r>
            <a:r>
              <a:rPr lang="en-US" altLang="en-FR" sz="1400" dirty="0" err="1">
                <a:ea typeface="Osaka" pitchFamily="44" charset="-128"/>
              </a:rPr>
              <a:t>e</a:t>
            </a:r>
            <a:r>
              <a:rPr lang="en-US" altLang="en-FR" sz="1400" baseline="-25000" dirty="0" err="1">
                <a:ea typeface="Osaka" pitchFamily="44" charset="-128"/>
              </a:rPr>
              <a:t>MW</a:t>
            </a:r>
            <a:r>
              <a:rPr lang="en-US" altLang="en-FR" sz="1400" dirty="0">
                <a:ea typeface="Osaka" pitchFamily="44" charset="-128"/>
              </a:rPr>
              <a:t>[night] </a:t>
            </a:r>
            <a:r>
              <a:rPr lang="en-GB" sz="1400" dirty="0"/>
              <a:t>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905919-45D4-61C4-6105-4C2A14BDCB65}"/>
              </a:ext>
            </a:extLst>
          </p:cNvPr>
          <p:cNvSpPr/>
          <p:nvPr/>
        </p:nvSpPr>
        <p:spPr>
          <a:xfrm>
            <a:off x="6118805" y="5445224"/>
            <a:ext cx="576064" cy="268829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0BECCDDC-F82F-7206-3FF7-21B3D0649D23}"/>
              </a:ext>
            </a:extLst>
          </p:cNvPr>
          <p:cNvSpPr/>
          <p:nvPr/>
        </p:nvSpPr>
        <p:spPr>
          <a:xfrm>
            <a:off x="7308631" y="5229200"/>
            <a:ext cx="443553" cy="206991"/>
          </a:xfrm>
          <a:prstGeom prst="roundRect">
            <a:avLst>
              <a:gd name="adj" fmla="val 4158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0" descr="browsed2.png">
            <a:extLst>
              <a:ext uri="{FF2B5EF4-FFF2-40B4-BE49-F238E27FC236}">
                <a16:creationId xmlns:a16="http://schemas.microsoft.com/office/drawing/2014/main" id="{257B5E66-5B2C-36C3-F9E9-DBAFBB0ED4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24415" r="15646" b="4957"/>
          <a:stretch/>
        </p:blipFill>
        <p:spPr bwMode="auto">
          <a:xfrm>
            <a:off x="9696400" y="807596"/>
            <a:ext cx="2088232" cy="139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5625FF7-773E-B4AF-91BE-2C9094DAA58F}"/>
              </a:ext>
            </a:extLst>
          </p:cNvPr>
          <p:cNvGrpSpPr/>
          <p:nvPr/>
        </p:nvGrpSpPr>
        <p:grpSpPr>
          <a:xfrm>
            <a:off x="2639616" y="2204864"/>
            <a:ext cx="3210428" cy="2073943"/>
            <a:chOff x="2267744" y="2636912"/>
            <a:chExt cx="2740025" cy="1770062"/>
          </a:xfrm>
        </p:grpSpPr>
        <p:pic>
          <p:nvPicPr>
            <p:cNvPr id="14" name="Image 3" descr="UWbfemis_06_200604.png">
              <a:extLst>
                <a:ext uri="{FF2B5EF4-FFF2-40B4-BE49-F238E27FC236}">
                  <a16:creationId xmlns:a16="http://schemas.microsoft.com/office/drawing/2014/main" id="{C167597F-4FA9-CC36-6678-52A7E76C2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2636912"/>
              <a:ext cx="2740025" cy="1770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A818DF-99FF-2714-D455-443883CB6CCF}"/>
                </a:ext>
              </a:extLst>
            </p:cNvPr>
            <p:cNvSpPr txBox="1"/>
            <p:nvPr/>
          </p:nvSpPr>
          <p:spPr>
            <a:xfrm>
              <a:off x="2710692" y="3573016"/>
              <a:ext cx="4363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</a:t>
              </a:r>
              <a:r>
                <a:rPr lang="en-GB" sz="1600" b="1" baseline="-250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IR</a:t>
              </a:r>
              <a:endParaRPr lang="en-GB" sz="1600" b="1" baseline="-25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C45DD5E-97F0-F2A6-EB71-D8F878B3832C}"/>
              </a:ext>
            </a:extLst>
          </p:cNvPr>
          <p:cNvSpPr txBox="1"/>
          <p:nvPr/>
        </p:nvSpPr>
        <p:spPr>
          <a:xfrm>
            <a:off x="9917285" y="617994"/>
            <a:ext cx="1723331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ISCCP cloud cover (%)</a:t>
            </a:r>
          </a:p>
        </p:txBody>
      </p:sp>
    </p:spTree>
    <p:extLst>
      <p:ext uri="{BB962C8B-B14F-4D97-AF65-F5344CB8AC3E}">
        <p14:creationId xmlns:p14="http://schemas.microsoft.com/office/powerpoint/2010/main" val="332731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7882" y="-16882"/>
            <a:ext cx="7628726" cy="709578"/>
          </a:xfrm>
        </p:spPr>
        <p:txBody>
          <a:bodyPr/>
          <a:lstStyle/>
          <a:p>
            <a:r>
              <a:rPr lang="en-US" dirty="0"/>
              <a:t>MICROWAVE LST:  observations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58957A-4EE9-68D9-E26B-D0CD2030F5BB}"/>
              </a:ext>
            </a:extLst>
          </p:cNvPr>
          <p:cNvGrpSpPr/>
          <p:nvPr/>
        </p:nvGrpSpPr>
        <p:grpSpPr>
          <a:xfrm>
            <a:off x="4799856" y="1268760"/>
            <a:ext cx="7217456" cy="4749552"/>
            <a:chOff x="4334835" y="980728"/>
            <a:chExt cx="7874000" cy="51816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B7AF9B-9842-C4E8-17AA-BED126E7B9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4835" y="980728"/>
              <a:ext cx="7874000" cy="5181600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77F35F9-97FD-D6E9-C762-7B5CB6548804}"/>
                </a:ext>
              </a:extLst>
            </p:cNvPr>
            <p:cNvSpPr/>
            <p:nvPr/>
          </p:nvSpPr>
          <p:spPr>
            <a:xfrm>
              <a:off x="6455909" y="3167304"/>
              <a:ext cx="5040560" cy="720080"/>
            </a:xfrm>
            <a:prstGeom prst="rect">
              <a:avLst/>
            </a:prstGeom>
            <a:solidFill>
              <a:schemeClr val="tx2">
                <a:alpha val="1861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17D0EF87-34DA-407B-F792-3D4ACF905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384" y="4723051"/>
            <a:ext cx="4144831" cy="15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FR" sz="1400" b="0" dirty="0">
                <a:ea typeface="Osaka" pitchFamily="44" charset="-128"/>
              </a:rPr>
              <a:t> DSMP not have system to stabilize their orbits, affecting the </a:t>
            </a:r>
            <a:r>
              <a:rPr lang="en-US" altLang="en-FR" sz="1400" b="0" u="sng" dirty="0">
                <a:ea typeface="Osaka" pitchFamily="44" charset="-128"/>
              </a:rPr>
              <a:t>observing local time</a:t>
            </a:r>
            <a:r>
              <a:rPr lang="en-US" altLang="en-FR" sz="1400" b="0" dirty="0">
                <a:ea typeface="Osaka" pitchFamily="44" charset="-128"/>
              </a:rPr>
              <a:t>. </a:t>
            </a:r>
            <a:r>
              <a:rPr lang="en-US" altLang="en-FR" sz="1400" dirty="0">
                <a:ea typeface="Osaka" pitchFamily="44" charset="-128"/>
              </a:rPr>
              <a:t>F13 and F17 </a:t>
            </a:r>
            <a:r>
              <a:rPr lang="en-US" altLang="en-FR" sz="1400" b="0" dirty="0">
                <a:ea typeface="Osaka" pitchFamily="44" charset="-128"/>
              </a:rPr>
              <a:t>are selected to minimize change in an observing local time around 6 AM/PM, and a LST correction is provided to minimize remaining </a:t>
            </a:r>
            <a:r>
              <a:rPr lang="en-US" altLang="en-FR" sz="1400" dirty="0">
                <a:ea typeface="Osaka" pitchFamily="44" charset="-128"/>
              </a:rPr>
              <a:t>local</a:t>
            </a:r>
            <a:r>
              <a:rPr lang="en-US" altLang="en-FR" sz="1400" b="0" dirty="0">
                <a:ea typeface="Osaka" pitchFamily="44" charset="-128"/>
              </a:rPr>
              <a:t> </a:t>
            </a:r>
            <a:r>
              <a:rPr lang="en-US" altLang="en-FR" sz="1400" dirty="0">
                <a:ea typeface="Osaka" pitchFamily="44" charset="-128"/>
              </a:rPr>
              <a:t>time drift</a:t>
            </a:r>
            <a:r>
              <a:rPr lang="en-US" altLang="en-FR" sz="1400" b="0" dirty="0">
                <a:ea typeface="Osaka" pitchFamily="44" charset="-128"/>
              </a:rPr>
              <a:t> and </a:t>
            </a:r>
            <a:r>
              <a:rPr lang="en-US" altLang="en-FR" sz="1400" dirty="0">
                <a:ea typeface="Osaka" pitchFamily="44" charset="-128"/>
              </a:rPr>
              <a:t>discontinuity.</a:t>
            </a:r>
            <a:endParaRPr lang="en-US" altLang="en-FR" sz="1400" b="0" dirty="0">
              <a:ea typeface="Osaka" pitchFamily="44" charset="-128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9598C54C-4022-D17A-2FBA-10054D04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408" y="692696"/>
            <a:ext cx="9073008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b="0" dirty="0">
              <a:ea typeface="Osaka" pitchFamily="44" charset="-128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en-US" altLang="en-FR" dirty="0">
                <a:solidFill>
                  <a:srgbClr val="FF9449"/>
                </a:solidFill>
                <a:ea typeface="Osaka" pitchFamily="44" charset="-128"/>
              </a:rPr>
              <a:t> </a:t>
            </a:r>
            <a:r>
              <a:rPr lang="en-US" altLang="en-FR" b="0" dirty="0">
                <a:ea typeface="Osaka" pitchFamily="44" charset="-128"/>
              </a:rPr>
              <a:t>Selecting the DMSP satellites </a:t>
            </a:r>
            <a:r>
              <a:rPr lang="en-US" altLang="en-FR" dirty="0">
                <a:ea typeface="Osaka" pitchFamily="44" charset="-128"/>
              </a:rPr>
              <a:t>F13 and F17 </a:t>
            </a:r>
            <a:r>
              <a:rPr lang="en-US" altLang="en-FR" b="0" dirty="0">
                <a:ea typeface="Osaka" pitchFamily="44" charset="-128"/>
              </a:rPr>
              <a:t>with observing channels at ~</a:t>
            </a:r>
            <a:r>
              <a:rPr lang="en-US" altLang="en-FR" dirty="0">
                <a:ea typeface="Osaka" pitchFamily="44" charset="-128"/>
              </a:rPr>
              <a:t>19, 23, 36, and 90 GHz</a:t>
            </a:r>
            <a:r>
              <a:rPr lang="en-US" altLang="en-FR" b="0" dirty="0">
                <a:ea typeface="Osaka" pitchFamily="4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524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LST:  product</a:t>
            </a:r>
          </a:p>
        </p:txBody>
      </p:sp>
      <p:sp>
        <p:nvSpPr>
          <p:cNvPr id="3" name="Rectangle 1039">
            <a:extLst>
              <a:ext uri="{FF2B5EF4-FFF2-40B4-BE49-F238E27FC236}">
                <a16:creationId xmlns:a16="http://schemas.microsoft.com/office/drawing/2014/main" id="{9D8A97AF-33D1-8267-E819-B09164A23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1052736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FR" sz="1800" b="0" dirty="0"/>
              <a:t> </a:t>
            </a:r>
            <a:r>
              <a:rPr lang="en-US" altLang="en-FR" sz="1800" dirty="0"/>
              <a:t>Daily coverage</a:t>
            </a:r>
            <a:endParaRPr lang="en-GB" altLang="en-FR" sz="1800" dirty="0"/>
          </a:p>
        </p:txBody>
      </p:sp>
      <p:sp>
        <p:nvSpPr>
          <p:cNvPr id="4" name="Rectangle 1039">
            <a:extLst>
              <a:ext uri="{FF2B5EF4-FFF2-40B4-BE49-F238E27FC236}">
                <a16:creationId xmlns:a16="http://schemas.microsoft.com/office/drawing/2014/main" id="{9B241AC1-D2EE-8BFD-9BBD-7BB9BB9AB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816" y="1052736"/>
            <a:ext cx="25922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FR" sz="1800" b="0" dirty="0"/>
              <a:t> </a:t>
            </a:r>
            <a:r>
              <a:rPr lang="en-US" altLang="en-FR" sz="1800" dirty="0"/>
              <a:t>Spatial resolution</a:t>
            </a:r>
            <a:endParaRPr lang="en-GB" altLang="en-FR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51579-4522-7B37-6854-8D7103BEA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41" y="2348880"/>
            <a:ext cx="3326904" cy="1678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4D7CC5-98C2-E91A-801E-E68082C0C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3861048"/>
            <a:ext cx="3812530" cy="548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6CD90-84AF-D396-7401-403094360D96}"/>
              </a:ext>
            </a:extLst>
          </p:cNvPr>
          <p:cNvSpPr txBox="1"/>
          <p:nvPr/>
        </p:nvSpPr>
        <p:spPr>
          <a:xfrm>
            <a:off x="2711624" y="213285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2006/06/06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31608F-9E9D-D821-BC6B-E9A1821AEA0D}"/>
              </a:ext>
            </a:extLst>
          </p:cNvPr>
          <p:cNvSpPr txBox="1"/>
          <p:nvPr/>
        </p:nvSpPr>
        <p:spPr>
          <a:xfrm rot="16200000">
            <a:off x="42317" y="2983955"/>
            <a:ext cx="14699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SSM/I ~6AM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B7126661-88F3-0B6A-3662-D70E96DF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364" y="5085184"/>
            <a:ext cx="409646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buClr>
                <a:schemeClr val="tx1"/>
              </a:buClr>
            </a:pPr>
            <a:r>
              <a:rPr lang="en-US" altLang="en-FR" sz="1400" b="0" dirty="0">
                <a:ea typeface="Osaka" pitchFamily="44" charset="-128"/>
              </a:rPr>
              <a:t>- Polar satellites, so twice per day </a:t>
            </a:r>
            <a:r>
              <a:rPr lang="en-US" altLang="en-FR" sz="1400" dirty="0">
                <a:ea typeface="Osaka" pitchFamily="44" charset="-128"/>
              </a:rPr>
              <a:t>(~6 AM/PM</a:t>
            </a:r>
            <a:r>
              <a:rPr lang="en-US" altLang="en-FR" sz="1400" b="0" dirty="0">
                <a:ea typeface="Osaka" pitchFamily="44" charset="-128"/>
              </a:rPr>
              <a:t>), with a sensor swath of ~1700 km and </a:t>
            </a:r>
            <a:r>
              <a:rPr lang="en-US" altLang="en-FR" sz="1400" b="0" u="sng" dirty="0">
                <a:ea typeface="Osaka" pitchFamily="44" charset="-128"/>
              </a:rPr>
              <a:t>no cloud missing LST</a:t>
            </a:r>
            <a:r>
              <a:rPr lang="en-US" altLang="en-FR" sz="1400" b="0" dirty="0">
                <a:ea typeface="Osaka" pitchFamily="44" charset="-128"/>
              </a:rPr>
              <a:t>. </a:t>
            </a:r>
            <a:endParaRPr lang="en-US" altLang="en-FR" sz="800" b="0" dirty="0">
              <a:ea typeface="Osaka" pitchFamily="44" charset="-128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A79EDB9B-C88F-3833-CEC9-584ADAD3C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800" y="5081350"/>
            <a:ext cx="3880436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buClr>
                <a:schemeClr val="tx1"/>
              </a:buClr>
            </a:pPr>
            <a:r>
              <a:rPr lang="en-US" altLang="en-FR" sz="1400" b="0" dirty="0">
                <a:ea typeface="Osaka" pitchFamily="44" charset="-128"/>
              </a:rPr>
              <a:t>- Resolution of </a:t>
            </a:r>
            <a:r>
              <a:rPr lang="en-US" altLang="en-FR" sz="1400" dirty="0">
                <a:ea typeface="Osaka" pitchFamily="44" charset="-128"/>
              </a:rPr>
              <a:t>~25 km2</a:t>
            </a:r>
            <a:r>
              <a:rPr lang="en-US" altLang="en-FR" sz="1400" b="0" dirty="0">
                <a:ea typeface="Osaka" pitchFamily="44" charset="-128"/>
              </a:rPr>
              <a:t>, much </a:t>
            </a:r>
            <a:r>
              <a:rPr lang="en-US" altLang="en-FR" sz="1400" b="0" u="sng" dirty="0">
                <a:ea typeface="Osaka" pitchFamily="44" charset="-128"/>
              </a:rPr>
              <a:t>coarser than the IR</a:t>
            </a:r>
            <a:r>
              <a:rPr lang="en-US" altLang="en-FR" sz="1400" b="0" dirty="0">
                <a:ea typeface="Osaka" pitchFamily="44" charset="-128"/>
              </a:rPr>
              <a:t> sensors; downscaling techniques currently under investigation.</a:t>
            </a:r>
            <a:endParaRPr lang="en-US" altLang="en-FR" sz="800" b="0" dirty="0">
              <a:ea typeface="Osaka" pitchFamily="44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61A418-3A78-2939-281D-78F96046C9A4}"/>
              </a:ext>
            </a:extLst>
          </p:cNvPr>
          <p:cNvGrpSpPr/>
          <p:nvPr/>
        </p:nvGrpSpPr>
        <p:grpSpPr>
          <a:xfrm>
            <a:off x="4471182" y="1624966"/>
            <a:ext cx="3410482" cy="3260105"/>
            <a:chOff x="4747382" y="1504340"/>
            <a:chExt cx="3410482" cy="326010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A9F98F4-2371-E30D-469A-DC43D66B98A3}"/>
                </a:ext>
              </a:extLst>
            </p:cNvPr>
            <p:cNvGrpSpPr/>
            <p:nvPr/>
          </p:nvGrpSpPr>
          <p:grpSpPr>
            <a:xfrm>
              <a:off x="5020614" y="1504340"/>
              <a:ext cx="3137250" cy="3090238"/>
              <a:chOff x="632643" y="1268760"/>
              <a:chExt cx="4212853" cy="4149725"/>
            </a:xfrm>
          </p:grpSpPr>
          <p:grpSp>
            <p:nvGrpSpPr>
              <p:cNvPr id="19" name="Group 11">
                <a:extLst>
                  <a:ext uri="{FF2B5EF4-FFF2-40B4-BE49-F238E27FC236}">
                    <a16:creationId xmlns:a16="http://schemas.microsoft.com/office/drawing/2014/main" id="{513FF351-1DD6-B23E-0E1B-C124FE493D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32643" y="1268760"/>
                <a:ext cx="4212853" cy="4149725"/>
                <a:chOff x="143774" y="1628800"/>
                <a:chExt cx="4572242" cy="4454731"/>
              </a:xfrm>
            </p:grpSpPr>
            <p:pic>
              <p:nvPicPr>
                <p:cNvPr id="21" name="Picture 7">
                  <a:extLst>
                    <a:ext uri="{FF2B5EF4-FFF2-40B4-BE49-F238E27FC236}">
                      <a16:creationId xmlns:a16="http://schemas.microsoft.com/office/drawing/2014/main" id="{2FBE7F11-B4B8-803F-1913-7DDAF3BACA0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774" y="1628800"/>
                  <a:ext cx="4572242" cy="44547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TextBox 9">
                  <a:extLst>
                    <a:ext uri="{FF2B5EF4-FFF2-40B4-BE49-F238E27FC236}">
                      <a16:creationId xmlns:a16="http://schemas.microsoft.com/office/drawing/2014/main" id="{2C384204-B284-4DFA-A503-8D77388218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982402">
                  <a:off x="2784229" y="3094715"/>
                  <a:ext cx="838691" cy="3499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>
                    <a:lnSpc>
                      <a:spcPct val="93000"/>
                    </a:lnSpc>
                    <a:buClr>
                      <a:srgbClr val="000000"/>
                    </a:buClr>
                    <a:buSzPct val="100000"/>
                    <a:buFont typeface="Times New Roman" panose="02020603050405020304" pitchFamily="18" charset="0"/>
                    <a:buNone/>
                  </a:pPr>
                  <a:r>
                    <a:rPr lang="en-GB" altLang="en-FR" b="1" dirty="0">
                      <a:solidFill>
                        <a:srgbClr val="FFFF00"/>
                      </a:solidFill>
                    </a:rPr>
                    <a:t>12 km</a:t>
                  </a:r>
                </a:p>
              </p:txBody>
            </p:sp>
          </p:grp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9268CAB-A3DE-7D8E-FEEA-3D9259A9150F}"/>
                  </a:ext>
                </a:extLst>
              </p:cNvPr>
              <p:cNvSpPr/>
              <p:nvPr/>
            </p:nvSpPr>
            <p:spPr>
              <a:xfrm>
                <a:off x="2669540" y="3140968"/>
                <a:ext cx="318284" cy="288032"/>
              </a:xfrm>
              <a:prstGeom prst="ellipse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596478-D9EE-B26B-326C-BF940E9C7CC9}"/>
                </a:ext>
              </a:extLst>
            </p:cNvPr>
            <p:cNvSpPr txBox="1"/>
            <p:nvPr/>
          </p:nvSpPr>
          <p:spPr>
            <a:xfrm rot="16200000">
              <a:off x="3604472" y="2877940"/>
              <a:ext cx="2614494" cy="3286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simulated SSM/I footprint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D76534-477E-EFF7-6A41-54A483E2DADF}"/>
                </a:ext>
              </a:extLst>
            </p:cNvPr>
            <p:cNvSpPr txBox="1"/>
            <p:nvPr/>
          </p:nvSpPr>
          <p:spPr>
            <a:xfrm>
              <a:off x="5721673" y="4456668"/>
              <a:ext cx="186859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400" b="1" dirty="0"/>
                <a:t>Evora LST station</a:t>
              </a:r>
            </a:p>
          </p:txBody>
        </p:sp>
      </p:grpSp>
      <p:sp>
        <p:nvSpPr>
          <p:cNvPr id="23" name="Rectangle 1039">
            <a:extLst>
              <a:ext uri="{FF2B5EF4-FFF2-40B4-BE49-F238E27FC236}">
                <a16:creationId xmlns:a16="http://schemas.microsoft.com/office/drawing/2014/main" id="{2B35F8A6-2F5E-5D3F-D707-AF6D315C7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622" y="1052736"/>
            <a:ext cx="26638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GB" altLang="en-FR" sz="1800" b="0" dirty="0"/>
              <a:t> </a:t>
            </a:r>
            <a:r>
              <a:rPr lang="en-GB" altLang="en-FR" sz="1800" dirty="0"/>
              <a:t>Retrieval uncertainty</a:t>
            </a:r>
            <a:r>
              <a:rPr lang="en-US" altLang="en-FR" sz="1800" dirty="0"/>
              <a:t> </a:t>
            </a:r>
            <a:endParaRPr lang="en-GB" altLang="en-FR" sz="1800" dirty="0"/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DCB62E1B-EEE0-27D1-08F8-F5101BC02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232" y="5085184"/>
            <a:ext cx="3945259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</a:pPr>
            <a:endParaRPr lang="en-US" altLang="en-FR" sz="1400" b="0" dirty="0">
              <a:ea typeface="Osaka" pitchFamily="44" charset="-128"/>
            </a:endParaRPr>
          </a:p>
          <a:p>
            <a:pPr>
              <a:buClr>
                <a:schemeClr val="tx1"/>
              </a:buClr>
            </a:pPr>
            <a:r>
              <a:rPr lang="en-US" altLang="en-FR" sz="1400" b="0" dirty="0">
                <a:ea typeface="Osaka" pitchFamily="44" charset="-128"/>
              </a:rPr>
              <a:t>- </a:t>
            </a:r>
            <a:r>
              <a:rPr lang="en-US" altLang="en-FR" sz="1400" b="0" u="sng" dirty="0">
                <a:ea typeface="Osaka" pitchFamily="44" charset="-128"/>
              </a:rPr>
              <a:t>Larger than the IR</a:t>
            </a:r>
            <a:r>
              <a:rPr lang="en-US" altLang="en-FR" sz="1400" b="0" dirty="0">
                <a:ea typeface="Osaka" pitchFamily="44" charset="-128"/>
              </a:rPr>
              <a:t> LST due to the more varying emissivity (~</a:t>
            </a:r>
            <a:r>
              <a:rPr lang="en-US" altLang="en-FR" sz="1400" dirty="0">
                <a:ea typeface="Osaka" pitchFamily="44" charset="-128"/>
              </a:rPr>
              <a:t>2-4K</a:t>
            </a:r>
            <a:r>
              <a:rPr lang="en-US" altLang="en-FR" sz="1400" b="0" dirty="0">
                <a:ea typeface="Osaka" pitchFamily="44" charset="-128"/>
              </a:rPr>
              <a:t>), but with very little cloud contamination; </a:t>
            </a:r>
            <a:endParaRPr lang="en-US" altLang="en-FR" sz="800" b="0" dirty="0">
              <a:ea typeface="Osaka" pitchFamily="44" charset="-12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AC196E9-7D8D-19A1-AE37-3E3B8BECAA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44" y="2387126"/>
            <a:ext cx="2832261" cy="143546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1BFEC2E-76C4-2C9D-A07A-3F5E67E26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719" y="4075268"/>
            <a:ext cx="3443921" cy="29342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A0455B82-9FF1-3F1B-B185-4FD449E5089B}"/>
              </a:ext>
            </a:extLst>
          </p:cNvPr>
          <p:cNvSpPr txBox="1"/>
          <p:nvPr/>
        </p:nvSpPr>
        <p:spPr>
          <a:xfrm rot="16200000">
            <a:off x="7937720" y="2966464"/>
            <a:ext cx="1512168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/>
              <a:t>LST uncertainty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5255BE-DB80-44C5-699D-99495DAC9F67}"/>
              </a:ext>
            </a:extLst>
          </p:cNvPr>
          <p:cNvSpPr txBox="1"/>
          <p:nvPr/>
        </p:nvSpPr>
        <p:spPr>
          <a:xfrm>
            <a:off x="10605549" y="213285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2006/06/06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DE9321-C752-850D-5107-6AE8C3525027}"/>
              </a:ext>
            </a:extLst>
          </p:cNvPr>
          <p:cNvSpPr txBox="1"/>
          <p:nvPr/>
        </p:nvSpPr>
        <p:spPr>
          <a:xfrm>
            <a:off x="9624392" y="3861048"/>
            <a:ext cx="12570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cs typeface="Times New Roman" panose="02020603050405020304" pitchFamily="18" charset="0"/>
              </a:rPr>
              <a:t>uncertainty (kelvin)</a:t>
            </a:r>
          </a:p>
        </p:txBody>
      </p:sp>
    </p:spTree>
    <p:extLst>
      <p:ext uri="{BB962C8B-B14F-4D97-AF65-F5344CB8AC3E}">
        <p14:creationId xmlns:p14="http://schemas.microsoft.com/office/powerpoint/2010/main" val="170690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21777" y="50594"/>
            <a:ext cx="7628726" cy="709578"/>
          </a:xfrm>
        </p:spPr>
        <p:txBody>
          <a:bodyPr/>
          <a:lstStyle/>
          <a:p>
            <a:r>
              <a:rPr lang="en-US" dirty="0"/>
              <a:t>MICROWAVE LST:  local 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5A9DF8-4E64-E8F3-49D1-C157F53C5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885" y="950838"/>
            <a:ext cx="6100173" cy="5187911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50EB8606-2AFF-4CB6-7F6A-A07765BD9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099" y="908720"/>
            <a:ext cx="6777037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4163" indent="-282575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200" b="1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FR" sz="1800" b="0" dirty="0">
                <a:solidFill>
                  <a:srgbClr val="000000"/>
                </a:solidFill>
              </a:rPr>
              <a:t>Comparing  with </a:t>
            </a:r>
            <a:r>
              <a:rPr lang="en-US" altLang="en-FR" sz="1800" dirty="0">
                <a:solidFill>
                  <a:srgbClr val="000000"/>
                </a:solidFill>
              </a:rPr>
              <a:t>in situ LST </a:t>
            </a:r>
            <a:r>
              <a:rPr lang="en-US" altLang="en-FR" sz="1800" b="0" dirty="0">
                <a:solidFill>
                  <a:srgbClr val="000000"/>
                </a:solidFill>
              </a:rPr>
              <a:t>			</a:t>
            </a:r>
            <a:endParaRPr lang="en-US" altLang="en-FR" sz="1600" b="0" dirty="0">
              <a:solidFill>
                <a:srgbClr val="000000"/>
              </a:solidFill>
            </a:endParaRP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C0901B6C-89C6-336B-EF5A-1729FD6FC5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4725144"/>
            <a:ext cx="5428757" cy="1065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575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indent="0" eaLnBrk="1">
              <a:lnSpc>
                <a:spcPct val="93000"/>
              </a:lnSpc>
              <a:spcAft>
                <a:spcPct val="0"/>
              </a:spcAft>
            </a:pPr>
            <a:endParaRPr lang="en-US" altLang="en-FR" sz="1600" b="0" dirty="0">
              <a:solidFill>
                <a:srgbClr val="000000"/>
              </a:solidFill>
            </a:endParaRPr>
          </a:p>
          <a:p>
            <a:pPr eaLnBrk="1">
              <a:lnSpc>
                <a:spcPct val="93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FR" sz="1600" b="0" dirty="0">
                <a:solidFill>
                  <a:srgbClr val="000000"/>
                </a:solidFill>
              </a:rPr>
              <a:t>Reasonable RSTDs (</a:t>
            </a:r>
            <a:r>
              <a:rPr lang="en-US" altLang="en-FR" sz="1600" dirty="0">
                <a:solidFill>
                  <a:schemeClr val="tx1"/>
                </a:solidFill>
              </a:rPr>
              <a:t>2-4K</a:t>
            </a:r>
            <a:r>
              <a:rPr lang="en-US" altLang="en-FR" sz="1600" b="0" dirty="0">
                <a:solidFill>
                  <a:srgbClr val="000000"/>
                </a:solidFill>
              </a:rPr>
              <a:t>). Large biases at some stations likely indicating indicate systematic differences due to poor emissivity first-guess or land cover miss-match.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F52528A-95CF-D457-AA0C-A1B54F3D0974}"/>
              </a:ext>
            </a:extLst>
          </p:cNvPr>
          <p:cNvGrpSpPr/>
          <p:nvPr/>
        </p:nvGrpSpPr>
        <p:grpSpPr>
          <a:xfrm>
            <a:off x="695400" y="1412776"/>
            <a:ext cx="4996709" cy="2317999"/>
            <a:chOff x="839416" y="1916113"/>
            <a:chExt cx="5212733" cy="241821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013D2D-C3BF-2407-0E50-DC220AD07404}"/>
                </a:ext>
              </a:extLst>
            </p:cNvPr>
            <p:cNvGrpSpPr/>
            <p:nvPr/>
          </p:nvGrpSpPr>
          <p:grpSpPr>
            <a:xfrm>
              <a:off x="1499125" y="1916113"/>
              <a:ext cx="3936028" cy="2186532"/>
              <a:chOff x="2157812" y="2465670"/>
              <a:chExt cx="3936028" cy="2186532"/>
            </a:xfrm>
          </p:grpSpPr>
          <p:pic>
            <p:nvPicPr>
              <p:cNvPr id="6" name="Picture 4">
                <a:extLst>
                  <a:ext uri="{FF2B5EF4-FFF2-40B4-BE49-F238E27FC236}">
                    <a16:creationId xmlns:a16="http://schemas.microsoft.com/office/drawing/2014/main" id="{0A3312FD-67CE-F3C2-CFCE-8360DE545A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7812" y="2610405"/>
                <a:ext cx="3936028" cy="2041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80FEDE5-58A4-E696-F0FD-D453F7564D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1250" y="2465670"/>
                <a:ext cx="3229152" cy="29670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61055A-9520-52EC-CF6C-1B6CE57BAF90}"/>
                </a:ext>
              </a:extLst>
            </p:cNvPr>
            <p:cNvSpPr txBox="1"/>
            <p:nvPr/>
          </p:nvSpPr>
          <p:spPr>
            <a:xfrm>
              <a:off x="839416" y="4026550"/>
              <a:ext cx="5212733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FR" sz="1400" b="0" dirty="0">
                  <a:solidFill>
                    <a:srgbClr val="000000"/>
                  </a:solidFill>
                </a:rPr>
                <a:t>2016- 2019, 4 km – 5 minutes matchups, 22 stations</a:t>
              </a:r>
              <a:endParaRPr lang="en-GB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0F0939-F506-EF9E-2316-659B5867B470}"/>
              </a:ext>
            </a:extLst>
          </p:cNvPr>
          <p:cNvGrpSpPr/>
          <p:nvPr/>
        </p:nvGrpSpPr>
        <p:grpSpPr>
          <a:xfrm>
            <a:off x="9696400" y="1374884"/>
            <a:ext cx="1361066" cy="253916"/>
            <a:chOff x="9303899" y="654804"/>
            <a:chExt cx="1361066" cy="25391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08DECE-19C6-53A9-2306-5AC1F3B85BDB}"/>
                </a:ext>
              </a:extLst>
            </p:cNvPr>
            <p:cNvSpPr txBox="1"/>
            <p:nvPr/>
          </p:nvSpPr>
          <p:spPr>
            <a:xfrm>
              <a:off x="9408368" y="654804"/>
              <a:ext cx="125659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buSzPct val="110000"/>
              </a:pPr>
              <a:r>
                <a:rPr lang="en-GB" sz="1050" dirty="0"/>
                <a:t>Station cover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3817E6-8FF0-C545-C63E-B06FFA285B5F}"/>
                </a:ext>
              </a:extLst>
            </p:cNvPr>
            <p:cNvSpPr txBox="1"/>
            <p:nvPr/>
          </p:nvSpPr>
          <p:spPr>
            <a:xfrm>
              <a:off x="9303899" y="654804"/>
              <a:ext cx="1256597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indent="-285750">
                <a:buSzPct val="110000"/>
                <a:buFont typeface="Wingdings" pitchFamily="2" charset="2"/>
                <a:buChar char="§"/>
              </a:pPr>
              <a:r>
                <a:rPr lang="en-GB" sz="105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084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LST:  time correction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8BCF90-459B-FE2D-4FDE-261AF0E8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2666500"/>
            <a:ext cx="7560840" cy="3630911"/>
          </a:xfrm>
          <a:prstGeom prst="rect">
            <a:avLst/>
          </a:prstGeom>
        </p:spPr>
      </p:pic>
      <p:pic>
        <p:nvPicPr>
          <p:cNvPr id="5" name="Picture 22">
            <a:extLst>
              <a:ext uri="{FF2B5EF4-FFF2-40B4-BE49-F238E27FC236}">
                <a16:creationId xmlns:a16="http://schemas.microsoft.com/office/drawing/2014/main" id="{159D6D02-93FE-C667-F5F1-5010751A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1505218"/>
            <a:ext cx="4464496" cy="232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2FA9F345-7444-A8C6-AF0E-1344DD6BE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960983"/>
            <a:ext cx="10009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FR" sz="1600" b="1" dirty="0">
                <a:solidFill>
                  <a:schemeClr val="tx1"/>
                </a:solidFill>
              </a:rPr>
              <a:t>Time correction</a:t>
            </a:r>
            <a:r>
              <a:rPr lang="en-GB" altLang="en-FR" sz="1600" dirty="0">
                <a:solidFill>
                  <a:schemeClr val="tx1"/>
                </a:solidFill>
              </a:rPr>
              <a:t> by calculating an average SLOPE for each day of the year (DOY) and location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DC4372-0A27-7534-4F34-CD1E5B21747E}"/>
              </a:ext>
            </a:extLst>
          </p:cNvPr>
          <p:cNvGrpSpPr/>
          <p:nvPr/>
        </p:nvGrpSpPr>
        <p:grpSpPr>
          <a:xfrm>
            <a:off x="4367808" y="1721875"/>
            <a:ext cx="2664296" cy="522287"/>
            <a:chOff x="6528048" y="1064563"/>
            <a:chExt cx="3047429" cy="522287"/>
          </a:xfrm>
        </p:grpSpPr>
        <p:sp>
          <p:nvSpPr>
            <p:cNvPr id="7" name="TextBox 14">
              <a:extLst>
                <a:ext uri="{FF2B5EF4-FFF2-40B4-BE49-F238E27FC236}">
                  <a16:creationId xmlns:a16="http://schemas.microsoft.com/office/drawing/2014/main" id="{EB19BAC9-4270-D8BD-E797-7E11A18678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8915" y="1064563"/>
              <a:ext cx="29765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GB" altLang="en-FR" sz="1400" b="1" dirty="0">
                  <a:solidFill>
                    <a:schemeClr val="tx1"/>
                  </a:solidFill>
                </a:rPr>
                <a:t>▲LST</a:t>
              </a:r>
            </a:p>
            <a:p>
              <a:r>
                <a:rPr lang="en-GB" altLang="en-FR" sz="1400" b="1" dirty="0">
                  <a:solidFill>
                    <a:schemeClr val="tx1"/>
                  </a:solidFill>
                </a:rPr>
                <a:t>▲time   (LON,LAT,DOY)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0E3B6B-B251-A349-A2D4-F022808E903F}"/>
                </a:ext>
              </a:extLst>
            </p:cNvPr>
            <p:cNvCxnSpPr>
              <a:cxnSpLocks/>
            </p:cNvCxnSpPr>
            <p:nvPr/>
          </p:nvCxnSpPr>
          <p:spPr>
            <a:xfrm>
              <a:off x="6528048" y="1340768"/>
              <a:ext cx="89217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21F4481-AC27-DF7C-7568-FF7871BABBF4}"/>
              </a:ext>
            </a:extLst>
          </p:cNvPr>
          <p:cNvSpPr txBox="1"/>
          <p:nvPr/>
        </p:nvSpPr>
        <p:spPr>
          <a:xfrm>
            <a:off x="1631504" y="1465039"/>
            <a:ext cx="2031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/>
              <a:t>6AM slope for DOY=83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D763C-3DC7-83E6-4E56-0790D7394DA7}"/>
              </a:ext>
            </a:extLst>
          </p:cNvPr>
          <p:cNvSpPr txBox="1"/>
          <p:nvPr/>
        </p:nvSpPr>
        <p:spPr>
          <a:xfrm>
            <a:off x="10618674" y="2492896"/>
            <a:ext cx="13099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2012/07/02 6AM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C35E6F04-B821-0493-1CE3-E7D114E79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4797152"/>
            <a:ext cx="4132613" cy="15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85750" indent="-28575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200" b="1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FR" sz="1600" b="0" dirty="0">
                <a:solidFill>
                  <a:srgbClr val="000000"/>
                </a:solidFill>
              </a:rPr>
              <a:t>A </a:t>
            </a:r>
            <a:r>
              <a:rPr lang="en-US" altLang="en-FR" sz="1600" dirty="0">
                <a:solidFill>
                  <a:srgbClr val="000000"/>
                </a:solidFill>
              </a:rPr>
              <a:t>time offset </a:t>
            </a:r>
            <a:r>
              <a:rPr lang="en-US" altLang="en-FR" sz="1600" b="0" dirty="0">
                <a:solidFill>
                  <a:srgbClr val="000000"/>
                </a:solidFill>
              </a:rPr>
              <a:t>and associated uncertainty is included in the L3C files, which can be used to remove the LST variations due to orbital drift and location within the observing swath, providing  a </a:t>
            </a:r>
            <a:r>
              <a:rPr lang="en-US" altLang="en-FR" sz="1600" b="0" u="sng" dirty="0">
                <a:solidFill>
                  <a:srgbClr val="000000"/>
                </a:solidFill>
              </a:rPr>
              <a:t>6 AM/PM LST </a:t>
            </a:r>
            <a:r>
              <a:rPr lang="en-US" altLang="en-FR" sz="1600" b="0" dirty="0">
                <a:solidFill>
                  <a:srgbClr val="000000"/>
                </a:solidFill>
              </a:rPr>
              <a:t>estimate.</a:t>
            </a:r>
          </a:p>
        </p:txBody>
      </p:sp>
    </p:spTree>
    <p:extLst>
      <p:ext uri="{BB962C8B-B14F-4D97-AF65-F5344CB8AC3E}">
        <p14:creationId xmlns:p14="http://schemas.microsoft.com/office/powerpoint/2010/main" val="8553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LST:  large scale evaluation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0B9F37-1FE1-9594-B129-03198DC5E53C}"/>
              </a:ext>
            </a:extLst>
          </p:cNvPr>
          <p:cNvGrpSpPr/>
          <p:nvPr/>
        </p:nvGrpSpPr>
        <p:grpSpPr>
          <a:xfrm>
            <a:off x="3863752" y="1874020"/>
            <a:ext cx="8204448" cy="4291284"/>
            <a:chOff x="2639617" y="1484784"/>
            <a:chExt cx="8204448" cy="429128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66D2A80-83F4-8521-9A72-2FFBE26A0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9617" y="1484784"/>
              <a:ext cx="8204448" cy="39660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8A82C-435B-7183-E5AE-5E554392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1664" y="5530049"/>
              <a:ext cx="7772400" cy="24601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455FD7-DD5F-C8B3-510C-07A0D0E84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44" y="908720"/>
            <a:ext cx="6777037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4163" indent="-282575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200" b="1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  <a:defRPr sz="2000">
                <a:solidFill>
                  <a:srgbClr val="041E5D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SzPct val="45000"/>
              <a:buFont typeface="Arial" panose="020B0604020202020204" pitchFamily="34" charset="0"/>
              <a:buChar char="•"/>
            </a:pPr>
            <a:r>
              <a:rPr lang="en-US" altLang="en-FR" sz="1800" b="0" dirty="0">
                <a:solidFill>
                  <a:srgbClr val="000000"/>
                </a:solidFill>
              </a:rPr>
              <a:t>Comparing  with </a:t>
            </a:r>
            <a:r>
              <a:rPr lang="en-US" altLang="en-FR" sz="1800" dirty="0">
                <a:solidFill>
                  <a:srgbClr val="000000"/>
                </a:solidFill>
              </a:rPr>
              <a:t>global LST </a:t>
            </a:r>
            <a:r>
              <a:rPr lang="en-US" altLang="en-FR" sz="1800" b="0" dirty="0">
                <a:solidFill>
                  <a:srgbClr val="000000"/>
                </a:solidFill>
              </a:rPr>
              <a:t>from the atmospheric reanalysis </a:t>
            </a:r>
            <a:r>
              <a:rPr lang="en-US" altLang="en-FR" sz="1800" dirty="0">
                <a:solidFill>
                  <a:srgbClr val="000000"/>
                </a:solidFill>
              </a:rPr>
              <a:t>ERA5</a:t>
            </a:r>
            <a:endParaRPr lang="en-US" altLang="en-FR" sz="1600" dirty="0">
              <a:solidFill>
                <a:srgbClr val="0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3732C-1541-602B-BF5B-392E7EFD80C6}"/>
              </a:ext>
            </a:extLst>
          </p:cNvPr>
          <p:cNvSpPr txBox="1"/>
          <p:nvPr/>
        </p:nvSpPr>
        <p:spPr>
          <a:xfrm>
            <a:off x="7248128" y="1753071"/>
            <a:ext cx="146065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0C0"/>
                </a:solidFill>
              </a:rPr>
              <a:t>6AM/PM ERA5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1E7934-32BE-96D6-7B7B-0B0800A67EF2}"/>
              </a:ext>
            </a:extLst>
          </p:cNvPr>
          <p:cNvSpPr txBox="1"/>
          <p:nvPr/>
        </p:nvSpPr>
        <p:spPr>
          <a:xfrm>
            <a:off x="4943872" y="1753071"/>
            <a:ext cx="192713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tx2"/>
                </a:solidFill>
              </a:rPr>
              <a:t>overpass time SSMI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E6134-BFAC-0C81-5FE9-589043BDE7E4}"/>
              </a:ext>
            </a:extLst>
          </p:cNvPr>
          <p:cNvSpPr txBox="1"/>
          <p:nvPr/>
        </p:nvSpPr>
        <p:spPr>
          <a:xfrm>
            <a:off x="8976320" y="1744632"/>
            <a:ext cx="25042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7233"/>
                </a:solidFill>
              </a:rPr>
              <a:t>corrected to 6AM/PM SSMI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B1C60-BA0E-05A2-0B89-6F77D724464C}"/>
              </a:ext>
            </a:extLst>
          </p:cNvPr>
          <p:cNvSpPr txBox="1"/>
          <p:nvPr/>
        </p:nvSpPr>
        <p:spPr>
          <a:xfrm>
            <a:off x="-168696" y="4523636"/>
            <a:ext cx="39308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285750" eaLnBrk="1" hangingPunct="1">
              <a:spcAft>
                <a:spcPts val="12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FR" sz="1600" dirty="0">
                <a:latin typeface="Calibri" panose="020F0502020204030204" pitchFamily="34" charset="0"/>
              </a:rPr>
              <a:t>Inter-annual variability reasonably captured by the SSMI LST, with </a:t>
            </a:r>
            <a:r>
              <a:rPr lang="en-US" altLang="en-FR" sz="1600" b="1" dirty="0">
                <a:latin typeface="Calibri" panose="020F0502020204030204" pitchFamily="34" charset="0"/>
              </a:rPr>
              <a:t>improved stability </a:t>
            </a:r>
            <a:r>
              <a:rPr lang="en-US" altLang="en-FR" sz="1600" dirty="0">
                <a:latin typeface="Calibri" panose="020F0502020204030204" pitchFamily="34" charset="0"/>
              </a:rPr>
              <a:t>after time correction, although </a:t>
            </a:r>
            <a:r>
              <a:rPr lang="en-US" altLang="en-FR" sz="1600" u="sng" dirty="0">
                <a:latin typeface="Calibri" panose="020F0502020204030204" pitchFamily="34" charset="0"/>
              </a:rPr>
              <a:t>non-climate residuals</a:t>
            </a:r>
            <a:r>
              <a:rPr lang="en-US" altLang="en-FR" sz="1600" dirty="0">
                <a:latin typeface="Calibri" panose="020F0502020204030204" pitchFamily="34" charset="0"/>
              </a:rPr>
              <a:t> are still present in stability analyses.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ED7433-224E-8112-94D7-30528753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3314180"/>
            <a:ext cx="666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FR" b="1" dirty="0">
                <a:solidFill>
                  <a:schemeClr val="tx1"/>
                </a:solidFill>
              </a:rPr>
              <a:t>F13                                                     F17                  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0CEEE2-F189-3477-0B0C-3787A0882FE7}"/>
              </a:ext>
            </a:extLst>
          </p:cNvPr>
          <p:cNvCxnSpPr>
            <a:cxnSpLocks/>
          </p:cNvCxnSpPr>
          <p:nvPr/>
        </p:nvCxnSpPr>
        <p:spPr>
          <a:xfrm>
            <a:off x="8256240" y="3956604"/>
            <a:ext cx="0" cy="1877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83E0BCD-79F1-866C-836F-97F2D817E242}"/>
              </a:ext>
            </a:extLst>
          </p:cNvPr>
          <p:cNvCxnSpPr>
            <a:cxnSpLocks/>
          </p:cNvCxnSpPr>
          <p:nvPr/>
        </p:nvCxnSpPr>
        <p:spPr>
          <a:xfrm>
            <a:off x="8256240" y="2009597"/>
            <a:ext cx="0" cy="1742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9A3F91D-5C9D-8C98-EB60-BDE85F19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824" y="5250136"/>
            <a:ext cx="6662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FR" b="1" dirty="0">
                <a:solidFill>
                  <a:schemeClr val="tx1"/>
                </a:solidFill>
              </a:rPr>
              <a:t>F13                                                     F17                 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B9DCB5A-BA35-5B3F-411A-3DEEADCE7FF6}"/>
              </a:ext>
            </a:extLst>
          </p:cNvPr>
          <p:cNvSpPr txBox="1"/>
          <p:nvPr/>
        </p:nvSpPr>
        <p:spPr>
          <a:xfrm>
            <a:off x="4943872" y="1371117"/>
            <a:ext cx="653666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global LST anomalies </a:t>
            </a:r>
          </a:p>
        </p:txBody>
      </p:sp>
    </p:spTree>
    <p:extLst>
      <p:ext uri="{BB962C8B-B14F-4D97-AF65-F5344CB8AC3E}">
        <p14:creationId xmlns:p14="http://schemas.microsoft.com/office/powerpoint/2010/main" val="94256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MICROWAVE LST:  future 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5A2746-898D-9903-2524-C4ABFDCEF835}"/>
              </a:ext>
            </a:extLst>
          </p:cNvPr>
          <p:cNvSpPr/>
          <p:nvPr/>
        </p:nvSpPr>
        <p:spPr>
          <a:xfrm>
            <a:off x="263352" y="4133398"/>
            <a:ext cx="3642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dirty="0"/>
              <a:t>Producing a </a:t>
            </a:r>
            <a:r>
              <a:rPr lang="en-GB" sz="1600" b="1" dirty="0"/>
              <a:t>merged microwave LST </a:t>
            </a:r>
            <a:r>
              <a:rPr lang="en-GB" sz="1600" dirty="0"/>
              <a:t>data record from SSMI/S, SSMIS, AMSR-E, and AMSR2, to be able to derive an “all-weather” LST product sampling the </a:t>
            </a:r>
            <a:r>
              <a:rPr lang="en-GB" sz="1600" u="sng" dirty="0"/>
              <a:t>diurnal cycle </a:t>
            </a:r>
            <a:r>
              <a:rPr lang="en-GB" sz="1600" dirty="0"/>
              <a:t>4 times per day.</a:t>
            </a:r>
            <a:r>
              <a:rPr lang="en-FR" sz="1600" dirty="0"/>
              <a:t> </a:t>
            </a:r>
            <a:endParaRPr lang="en-GB" sz="1600" dirty="0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215E155-53B9-2393-4F5D-6F6F288F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23386"/>
              </p:ext>
            </p:extLst>
          </p:nvPr>
        </p:nvGraphicFramePr>
        <p:xfrm>
          <a:off x="4270891" y="899398"/>
          <a:ext cx="7628728" cy="5059204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907182">
                  <a:extLst>
                    <a:ext uri="{9D8B030D-6E8A-4147-A177-3AD203B41FA5}">
                      <a16:colId xmlns:a16="http://schemas.microsoft.com/office/drawing/2014/main" val="2961085148"/>
                    </a:ext>
                  </a:extLst>
                </a:gridCol>
                <a:gridCol w="1907182">
                  <a:extLst>
                    <a:ext uri="{9D8B030D-6E8A-4147-A177-3AD203B41FA5}">
                      <a16:colId xmlns:a16="http://schemas.microsoft.com/office/drawing/2014/main" val="245454312"/>
                    </a:ext>
                  </a:extLst>
                </a:gridCol>
                <a:gridCol w="1907182">
                  <a:extLst>
                    <a:ext uri="{9D8B030D-6E8A-4147-A177-3AD203B41FA5}">
                      <a16:colId xmlns:a16="http://schemas.microsoft.com/office/drawing/2014/main" val="1319782821"/>
                    </a:ext>
                  </a:extLst>
                </a:gridCol>
                <a:gridCol w="1907182">
                  <a:extLst>
                    <a:ext uri="{9D8B030D-6E8A-4147-A177-3AD203B41FA5}">
                      <a16:colId xmlns:a16="http://schemas.microsoft.com/office/drawing/2014/main" val="2954792718"/>
                    </a:ext>
                  </a:extLst>
                </a:gridCol>
              </a:tblGrid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SSM/I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SSMIS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AMSR-E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AMSR2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38889221"/>
                  </a:ext>
                </a:extLst>
              </a:tr>
              <a:tr h="3357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Frequency &amp; Resolution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047" marR="100047" marT="50024" marB="5002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751687"/>
                  </a:ext>
                </a:extLst>
              </a:tr>
              <a:tr h="450695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19.35 GHz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(69x43 km)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19.35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(73x47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18.7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(27x16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18.7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(14x22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4223623846"/>
                  </a:ext>
                </a:extLst>
              </a:tr>
              <a:tr h="450695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23.235 GHz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(50x40 km)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23.235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(73x47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23.8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(32x18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23.8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(15x26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1092422886"/>
                  </a:ext>
                </a:extLst>
              </a:tr>
              <a:tr h="450695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37.0 GHz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(37x28 km)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37.0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(41x31 km) 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36.5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(14x8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36.5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(7x12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4136735019"/>
                  </a:ext>
                </a:extLst>
              </a:tr>
              <a:tr h="450695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85.5 GHz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(15x13 km)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91.5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(14x13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89.0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(6x4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89.0 GHz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(3x5 km)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2426865317"/>
                  </a:ext>
                </a:extLst>
              </a:tr>
              <a:tr h="3357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Nominal Incident Angle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047" marR="100047" marT="50024" marB="5002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16415"/>
                  </a:ext>
                </a:extLst>
              </a:tr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lang="en-GB" sz="1300" b="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53</a:t>
                      </a:r>
                      <a:r>
                        <a:rPr lang="en-GB" sz="13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en-GB" sz="1300" baseline="30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r>
                        <a:rPr lang="en-GB" sz="1300" baseline="30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1078811958"/>
                  </a:ext>
                </a:extLst>
              </a:tr>
              <a:tr h="3357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Swath Grid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047" marR="100047" marT="50024" marB="5002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473277"/>
                  </a:ext>
                </a:extLst>
              </a:tr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1400 km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1700 km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1450 km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1450 km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3037328577"/>
                  </a:ext>
                </a:extLst>
              </a:tr>
              <a:tr h="3357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Nominal Equator Crossing Local Time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047" marR="100047" marT="50024" marB="5002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39098"/>
                  </a:ext>
                </a:extLst>
              </a:tr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6 am/pm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6 am/pm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1.30 am/pm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1.30 am/pm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2608672143"/>
                  </a:ext>
                </a:extLst>
              </a:tr>
              <a:tr h="335799">
                <a:tc gridSpan="4"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Satellite Platform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0047" marR="100047" marT="50024" marB="50024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2023975"/>
                  </a:ext>
                </a:extLst>
              </a:tr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GB" sz="1300" b="0" dirty="0">
                          <a:solidFill>
                            <a:schemeClr val="tx1"/>
                          </a:solidFill>
                          <a:effectLst/>
                        </a:rPr>
                        <a:t>DMSP F13</a:t>
                      </a:r>
                      <a:endParaRPr lang="en-FR" sz="13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DMSP F17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>
                          <a:solidFill>
                            <a:schemeClr val="tx1"/>
                          </a:solidFill>
                          <a:effectLst/>
                        </a:rPr>
                        <a:t>Aqua</a:t>
                      </a:r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300" dirty="0">
                          <a:solidFill>
                            <a:schemeClr val="tx1"/>
                          </a:solidFill>
                          <a:effectLst/>
                        </a:rPr>
                        <a:t>GCOM-W1</a:t>
                      </a: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1547398844"/>
                  </a:ext>
                </a:extLst>
              </a:tr>
              <a:tr h="225347">
                <a:tc gridSpan="4">
                  <a:txBody>
                    <a:bodyPr/>
                    <a:lstStyle/>
                    <a:p>
                      <a:pPr algn="ctr"/>
                      <a:r>
                        <a:rPr lang="en-FR" sz="13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Period</a:t>
                      </a:r>
                    </a:p>
                  </a:txBody>
                  <a:tcPr marL="75035" marR="7503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 hMerge="1">
                  <a:txBody>
                    <a:bodyPr/>
                    <a:lstStyle/>
                    <a:p>
                      <a:pPr algn="ctr"/>
                      <a:endParaRPr lang="en-FR" sz="13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FR" sz="13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2650726342"/>
                  </a:ext>
                </a:extLst>
              </a:tr>
              <a:tr h="225347">
                <a:tc>
                  <a:txBody>
                    <a:bodyPr/>
                    <a:lstStyle/>
                    <a:p>
                      <a:pPr algn="ctr"/>
                      <a:r>
                        <a:rPr lang="en-FR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1995-2007</a:t>
                      </a: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2008-2021</a:t>
                      </a: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2002-2011</a:t>
                      </a:r>
                    </a:p>
                  </a:txBody>
                  <a:tcPr marL="75035" marR="7503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FR" sz="13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2014-2021</a:t>
                      </a:r>
                    </a:p>
                  </a:txBody>
                  <a:tcPr marL="75035" marR="75035" marT="0" marB="0"/>
                </a:tc>
                <a:extLst>
                  <a:ext uri="{0D108BD9-81ED-4DB2-BD59-A6C34878D82A}">
                    <a16:rowId xmlns:a16="http://schemas.microsoft.com/office/drawing/2014/main" val="229873892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A1A0CEE-6557-2D17-70C4-4F77AE039736}"/>
              </a:ext>
            </a:extLst>
          </p:cNvPr>
          <p:cNvSpPr txBox="1"/>
          <p:nvPr/>
        </p:nvSpPr>
        <p:spPr>
          <a:xfrm>
            <a:off x="407368" y="1196752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Phase 2</a:t>
            </a:r>
          </a:p>
        </p:txBody>
      </p:sp>
    </p:spTree>
    <p:extLst>
      <p:ext uri="{BB962C8B-B14F-4D97-AF65-F5344CB8AC3E}">
        <p14:creationId xmlns:p14="http://schemas.microsoft.com/office/powerpoint/2010/main" val="3290181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obTemp_slides_template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I-LST_slides_template.potx" id="{2B6BCE11-6772-40BB-AA17-3273804FB5A4}" vid="{17E2871C-5F09-4DB1-8B5A-9D014DE0645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10754</TotalTime>
  <Words>698</Words>
  <Application>Microsoft Macintosh PowerPoint</Application>
  <PresentationFormat>Widescreen</PresentationFormat>
  <Paragraphs>145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</vt:lpstr>
      <vt:lpstr>Times New Roman</vt:lpstr>
      <vt:lpstr>Wingdings</vt:lpstr>
      <vt:lpstr>GlobTemp_slides_template</vt:lpstr>
      <vt:lpstr>LST_cci products: Microwave LST</vt:lpstr>
      <vt:lpstr>MICROWAVE LST: MOTIVATION</vt:lpstr>
      <vt:lpstr>MICROWAVE LST:  observations</vt:lpstr>
      <vt:lpstr>MICROWAVE LST:  product</vt:lpstr>
      <vt:lpstr>MICROWAVE LST:  local evaluation</vt:lpstr>
      <vt:lpstr>MICROWAVE LST:  time correction</vt:lpstr>
      <vt:lpstr>MICROWAVE LST:  large scale evaluation</vt:lpstr>
      <vt:lpstr>MICROWAVE LST: 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Bruniquel</dc:creator>
  <cp:lastModifiedBy>Carlos Jimenez</cp:lastModifiedBy>
  <cp:revision>161</cp:revision>
  <dcterms:created xsi:type="dcterms:W3CDTF">2013-11-06T14:28:03Z</dcterms:created>
  <dcterms:modified xsi:type="dcterms:W3CDTF">2022-09-27T08:58:25Z</dcterms:modified>
</cp:coreProperties>
</file>