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27"/>
  </p:notesMasterIdLst>
  <p:sldIdLst>
    <p:sldId id="268" r:id="rId6"/>
    <p:sldId id="310" r:id="rId7"/>
    <p:sldId id="259" r:id="rId8"/>
    <p:sldId id="262" r:id="rId9"/>
    <p:sldId id="263" r:id="rId10"/>
    <p:sldId id="267" r:id="rId11"/>
    <p:sldId id="264" r:id="rId12"/>
    <p:sldId id="280" r:id="rId13"/>
    <p:sldId id="286" r:id="rId14"/>
    <p:sldId id="335" r:id="rId15"/>
    <p:sldId id="341" r:id="rId16"/>
    <p:sldId id="342" r:id="rId17"/>
    <p:sldId id="340" r:id="rId18"/>
    <p:sldId id="338" r:id="rId19"/>
    <p:sldId id="317" r:id="rId20"/>
    <p:sldId id="316" r:id="rId21"/>
    <p:sldId id="315" r:id="rId22"/>
    <p:sldId id="333" r:id="rId23"/>
    <p:sldId id="339" r:id="rId24"/>
    <p:sldId id="343"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Olapeju\Desktop\MASTERS%20THESIS\Export_TC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676349651674762E-2"/>
          <c:y val="3.9101966431309851E-2"/>
          <c:w val="0.93655019251060123"/>
          <c:h val="0.83051026700867669"/>
        </c:manualLayout>
      </c:layout>
      <c:lineChart>
        <c:grouping val="standard"/>
        <c:varyColors val="0"/>
        <c:ser>
          <c:idx val="0"/>
          <c:order val="0"/>
          <c:spPr>
            <a:ln w="28575" cap="rnd">
              <a:solidFill>
                <a:schemeClr val="accent1"/>
              </a:solidFill>
              <a:round/>
            </a:ln>
            <a:effectLst/>
          </c:spPr>
          <c:marker>
            <c:symbol val="none"/>
          </c:marker>
          <c:trendline>
            <c:spPr>
              <a:ln w="31750" cap="rnd">
                <a:solidFill>
                  <a:schemeClr val="accent1"/>
                </a:solidFill>
                <a:prstDash val="solid"/>
              </a:ln>
              <a:effectLst/>
            </c:spPr>
            <c:trendlineType val="linear"/>
            <c:dispRSqr val="1"/>
            <c:dispEq val="1"/>
            <c:trendlineLbl>
              <c:layout>
                <c:manualLayout>
                  <c:x val="-6.5554006968019995E-2"/>
                  <c:y val="0.42651763843295398"/>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t>y = -0.0001x + 79.652</a:t>
                    </a:r>
                    <a:br>
                      <a:rPr lang="en-US" sz="1400" baseline="0" dirty="0"/>
                    </a:br>
                    <a:r>
                      <a:rPr lang="en-US" sz="1400" baseline="0" dirty="0"/>
                      <a:t>R² = 0.0008</a:t>
                    </a: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lst_compo!$N$7:$N$136</c:f>
              <c:numCache>
                <c:formatCode>mmm\-yy</c:formatCode>
                <c:ptCount val="130"/>
                <c:pt idx="0">
                  <c:v>36557</c:v>
                </c:pt>
                <c:pt idx="1">
                  <c:v>36586</c:v>
                </c:pt>
                <c:pt idx="2">
                  <c:v>36617</c:v>
                </c:pt>
                <c:pt idx="3">
                  <c:v>36647</c:v>
                </c:pt>
                <c:pt idx="4">
                  <c:v>36678</c:v>
                </c:pt>
                <c:pt idx="5">
                  <c:v>36708</c:v>
                </c:pt>
                <c:pt idx="6">
                  <c:v>36770</c:v>
                </c:pt>
                <c:pt idx="7">
                  <c:v>36800</c:v>
                </c:pt>
                <c:pt idx="8">
                  <c:v>36831</c:v>
                </c:pt>
                <c:pt idx="9">
                  <c:v>36861</c:v>
                </c:pt>
                <c:pt idx="10">
                  <c:v>36892</c:v>
                </c:pt>
                <c:pt idx="11">
                  <c:v>36923</c:v>
                </c:pt>
                <c:pt idx="12">
                  <c:v>36951</c:v>
                </c:pt>
                <c:pt idx="13">
                  <c:v>36982</c:v>
                </c:pt>
                <c:pt idx="14">
                  <c:v>37012</c:v>
                </c:pt>
                <c:pt idx="15">
                  <c:v>37043</c:v>
                </c:pt>
                <c:pt idx="16">
                  <c:v>37073</c:v>
                </c:pt>
                <c:pt idx="17">
                  <c:v>37104</c:v>
                </c:pt>
                <c:pt idx="18">
                  <c:v>37135</c:v>
                </c:pt>
                <c:pt idx="19">
                  <c:v>37165</c:v>
                </c:pt>
                <c:pt idx="20">
                  <c:v>37196</c:v>
                </c:pt>
                <c:pt idx="21">
                  <c:v>37226</c:v>
                </c:pt>
                <c:pt idx="22">
                  <c:v>37257</c:v>
                </c:pt>
                <c:pt idx="23">
                  <c:v>37288</c:v>
                </c:pt>
                <c:pt idx="24">
                  <c:v>37316</c:v>
                </c:pt>
                <c:pt idx="25">
                  <c:v>37347</c:v>
                </c:pt>
                <c:pt idx="26">
                  <c:v>37377</c:v>
                </c:pt>
                <c:pt idx="27">
                  <c:v>37408</c:v>
                </c:pt>
                <c:pt idx="28">
                  <c:v>37438</c:v>
                </c:pt>
                <c:pt idx="29">
                  <c:v>37469</c:v>
                </c:pt>
                <c:pt idx="30">
                  <c:v>37500</c:v>
                </c:pt>
                <c:pt idx="31">
                  <c:v>37530</c:v>
                </c:pt>
                <c:pt idx="32">
                  <c:v>37561</c:v>
                </c:pt>
                <c:pt idx="33">
                  <c:v>37591</c:v>
                </c:pt>
                <c:pt idx="34">
                  <c:v>37622</c:v>
                </c:pt>
                <c:pt idx="35">
                  <c:v>37653</c:v>
                </c:pt>
                <c:pt idx="36">
                  <c:v>37681</c:v>
                </c:pt>
                <c:pt idx="37">
                  <c:v>37712</c:v>
                </c:pt>
                <c:pt idx="38">
                  <c:v>37742</c:v>
                </c:pt>
                <c:pt idx="39">
                  <c:v>37773</c:v>
                </c:pt>
                <c:pt idx="40">
                  <c:v>37803</c:v>
                </c:pt>
                <c:pt idx="41">
                  <c:v>37834</c:v>
                </c:pt>
                <c:pt idx="42">
                  <c:v>37865</c:v>
                </c:pt>
                <c:pt idx="43">
                  <c:v>37895</c:v>
                </c:pt>
                <c:pt idx="44">
                  <c:v>37926</c:v>
                </c:pt>
                <c:pt idx="45">
                  <c:v>37956</c:v>
                </c:pt>
                <c:pt idx="46">
                  <c:v>37987</c:v>
                </c:pt>
                <c:pt idx="47">
                  <c:v>38018</c:v>
                </c:pt>
                <c:pt idx="48">
                  <c:v>38047</c:v>
                </c:pt>
                <c:pt idx="49">
                  <c:v>38078</c:v>
                </c:pt>
                <c:pt idx="50">
                  <c:v>38108</c:v>
                </c:pt>
                <c:pt idx="51">
                  <c:v>38139</c:v>
                </c:pt>
                <c:pt idx="52">
                  <c:v>38169</c:v>
                </c:pt>
                <c:pt idx="53">
                  <c:v>38200</c:v>
                </c:pt>
                <c:pt idx="54">
                  <c:v>38231</c:v>
                </c:pt>
                <c:pt idx="55">
                  <c:v>38261</c:v>
                </c:pt>
                <c:pt idx="56">
                  <c:v>38292</c:v>
                </c:pt>
                <c:pt idx="57">
                  <c:v>38322</c:v>
                </c:pt>
                <c:pt idx="58">
                  <c:v>38353</c:v>
                </c:pt>
                <c:pt idx="59">
                  <c:v>38384</c:v>
                </c:pt>
                <c:pt idx="60">
                  <c:v>38412</c:v>
                </c:pt>
                <c:pt idx="61">
                  <c:v>38443</c:v>
                </c:pt>
                <c:pt idx="62">
                  <c:v>38473</c:v>
                </c:pt>
                <c:pt idx="63">
                  <c:v>38504</c:v>
                </c:pt>
                <c:pt idx="64">
                  <c:v>38534</c:v>
                </c:pt>
                <c:pt idx="65">
                  <c:v>38565</c:v>
                </c:pt>
                <c:pt idx="66">
                  <c:v>38596</c:v>
                </c:pt>
                <c:pt idx="67">
                  <c:v>38626</c:v>
                </c:pt>
                <c:pt idx="68">
                  <c:v>38657</c:v>
                </c:pt>
                <c:pt idx="69">
                  <c:v>38687</c:v>
                </c:pt>
                <c:pt idx="70">
                  <c:v>38718</c:v>
                </c:pt>
                <c:pt idx="71">
                  <c:v>38749</c:v>
                </c:pt>
                <c:pt idx="72">
                  <c:v>38777</c:v>
                </c:pt>
                <c:pt idx="73">
                  <c:v>38808</c:v>
                </c:pt>
                <c:pt idx="74">
                  <c:v>38838</c:v>
                </c:pt>
                <c:pt idx="75">
                  <c:v>38869</c:v>
                </c:pt>
                <c:pt idx="76">
                  <c:v>38899</c:v>
                </c:pt>
                <c:pt idx="77">
                  <c:v>38930</c:v>
                </c:pt>
                <c:pt idx="78">
                  <c:v>38961</c:v>
                </c:pt>
                <c:pt idx="79">
                  <c:v>38991</c:v>
                </c:pt>
                <c:pt idx="80">
                  <c:v>39022</c:v>
                </c:pt>
                <c:pt idx="81">
                  <c:v>39052</c:v>
                </c:pt>
                <c:pt idx="82">
                  <c:v>39083</c:v>
                </c:pt>
                <c:pt idx="83">
                  <c:v>39114</c:v>
                </c:pt>
                <c:pt idx="84">
                  <c:v>39142</c:v>
                </c:pt>
                <c:pt idx="85">
                  <c:v>39173</c:v>
                </c:pt>
                <c:pt idx="86">
                  <c:v>39203</c:v>
                </c:pt>
                <c:pt idx="87">
                  <c:v>39234</c:v>
                </c:pt>
                <c:pt idx="88">
                  <c:v>39264</c:v>
                </c:pt>
                <c:pt idx="89">
                  <c:v>39295</c:v>
                </c:pt>
                <c:pt idx="90">
                  <c:v>39326</c:v>
                </c:pt>
                <c:pt idx="91">
                  <c:v>39356</c:v>
                </c:pt>
                <c:pt idx="92">
                  <c:v>39387</c:v>
                </c:pt>
                <c:pt idx="93">
                  <c:v>39417</c:v>
                </c:pt>
                <c:pt idx="94">
                  <c:v>39448</c:v>
                </c:pt>
                <c:pt idx="95">
                  <c:v>39479</c:v>
                </c:pt>
                <c:pt idx="96">
                  <c:v>39508</c:v>
                </c:pt>
                <c:pt idx="97">
                  <c:v>39539</c:v>
                </c:pt>
                <c:pt idx="98">
                  <c:v>39569</c:v>
                </c:pt>
                <c:pt idx="99">
                  <c:v>39600</c:v>
                </c:pt>
                <c:pt idx="100">
                  <c:v>39630</c:v>
                </c:pt>
                <c:pt idx="101">
                  <c:v>39661</c:v>
                </c:pt>
                <c:pt idx="102">
                  <c:v>39692</c:v>
                </c:pt>
                <c:pt idx="103">
                  <c:v>39722</c:v>
                </c:pt>
                <c:pt idx="104">
                  <c:v>39753</c:v>
                </c:pt>
                <c:pt idx="105">
                  <c:v>39783</c:v>
                </c:pt>
                <c:pt idx="106">
                  <c:v>39814</c:v>
                </c:pt>
                <c:pt idx="107">
                  <c:v>39845</c:v>
                </c:pt>
                <c:pt idx="108">
                  <c:v>39873</c:v>
                </c:pt>
                <c:pt idx="109">
                  <c:v>39904</c:v>
                </c:pt>
                <c:pt idx="110">
                  <c:v>39934</c:v>
                </c:pt>
                <c:pt idx="111">
                  <c:v>39965</c:v>
                </c:pt>
                <c:pt idx="112">
                  <c:v>39995</c:v>
                </c:pt>
                <c:pt idx="113">
                  <c:v>40026</c:v>
                </c:pt>
                <c:pt idx="114">
                  <c:v>40057</c:v>
                </c:pt>
                <c:pt idx="115">
                  <c:v>40087</c:v>
                </c:pt>
                <c:pt idx="116">
                  <c:v>40118</c:v>
                </c:pt>
                <c:pt idx="117">
                  <c:v>40148</c:v>
                </c:pt>
                <c:pt idx="118">
                  <c:v>40179</c:v>
                </c:pt>
                <c:pt idx="119">
                  <c:v>40210</c:v>
                </c:pt>
                <c:pt idx="120">
                  <c:v>40238</c:v>
                </c:pt>
                <c:pt idx="121">
                  <c:v>40269</c:v>
                </c:pt>
                <c:pt idx="122">
                  <c:v>40299</c:v>
                </c:pt>
                <c:pt idx="123">
                  <c:v>40330</c:v>
                </c:pt>
                <c:pt idx="124">
                  <c:v>40360</c:v>
                </c:pt>
                <c:pt idx="125">
                  <c:v>40391</c:v>
                </c:pt>
                <c:pt idx="126">
                  <c:v>40422</c:v>
                </c:pt>
                <c:pt idx="127">
                  <c:v>40452</c:v>
                </c:pt>
                <c:pt idx="128">
                  <c:v>40483</c:v>
                </c:pt>
                <c:pt idx="129">
                  <c:v>40513</c:v>
                </c:pt>
              </c:numCache>
            </c:numRef>
          </c:cat>
          <c:val>
            <c:numRef>
              <c:f>lst_compo!$O$7:$O$136</c:f>
              <c:numCache>
                <c:formatCode>General</c:formatCode>
                <c:ptCount val="130"/>
                <c:pt idx="0">
                  <c:v>78.332099999999997</c:v>
                </c:pt>
                <c:pt idx="1">
                  <c:v>79.656300000000002</c:v>
                </c:pt>
                <c:pt idx="2">
                  <c:v>79.374700000000004</c:v>
                </c:pt>
                <c:pt idx="3">
                  <c:v>75.650199999999998</c:v>
                </c:pt>
                <c:pt idx="4">
                  <c:v>72.556100000000001</c:v>
                </c:pt>
                <c:pt idx="5">
                  <c:v>40.738399999999999</c:v>
                </c:pt>
                <c:pt idx="6">
                  <c:v>75.4465</c:v>
                </c:pt>
                <c:pt idx="7">
                  <c:v>76.973399999999998</c:v>
                </c:pt>
                <c:pt idx="8">
                  <c:v>77.759399999999999</c:v>
                </c:pt>
                <c:pt idx="9">
                  <c:v>77.019300000000001</c:v>
                </c:pt>
                <c:pt idx="10">
                  <c:v>76.956800000000001</c:v>
                </c:pt>
                <c:pt idx="11">
                  <c:v>77.041600000000003</c:v>
                </c:pt>
                <c:pt idx="12">
                  <c:v>78.554699999999997</c:v>
                </c:pt>
                <c:pt idx="13">
                  <c:v>76.134799999999998</c:v>
                </c:pt>
                <c:pt idx="14">
                  <c:v>70.408600000000007</c:v>
                </c:pt>
                <c:pt idx="15">
                  <c:v>74.247</c:v>
                </c:pt>
                <c:pt idx="16">
                  <c:v>64.041499999999999</c:v>
                </c:pt>
                <c:pt idx="17">
                  <c:v>59.600200000000001</c:v>
                </c:pt>
                <c:pt idx="18">
                  <c:v>72.750500000000002</c:v>
                </c:pt>
                <c:pt idx="19">
                  <c:v>76.993899999999996</c:v>
                </c:pt>
                <c:pt idx="20">
                  <c:v>77.809100000000001</c:v>
                </c:pt>
                <c:pt idx="21">
                  <c:v>77.240099999999998</c:v>
                </c:pt>
                <c:pt idx="22">
                  <c:v>75.692300000000003</c:v>
                </c:pt>
                <c:pt idx="23">
                  <c:v>77.215100000000007</c:v>
                </c:pt>
                <c:pt idx="24">
                  <c:v>67.576499999999996</c:v>
                </c:pt>
                <c:pt idx="25">
                  <c:v>75.093900000000005</c:v>
                </c:pt>
                <c:pt idx="26">
                  <c:v>78.379499999999993</c:v>
                </c:pt>
                <c:pt idx="27">
                  <c:v>76.842399999999998</c:v>
                </c:pt>
                <c:pt idx="28">
                  <c:v>70.589200000000005</c:v>
                </c:pt>
                <c:pt idx="29">
                  <c:v>71.1858</c:v>
                </c:pt>
                <c:pt idx="30">
                  <c:v>75.170500000000004</c:v>
                </c:pt>
                <c:pt idx="31">
                  <c:v>75.134299999999996</c:v>
                </c:pt>
                <c:pt idx="32">
                  <c:v>77.4679</c:v>
                </c:pt>
                <c:pt idx="33">
                  <c:v>76.887900000000002</c:v>
                </c:pt>
                <c:pt idx="34">
                  <c:v>76.833600000000004</c:v>
                </c:pt>
                <c:pt idx="35">
                  <c:v>77.572599999999994</c:v>
                </c:pt>
                <c:pt idx="36">
                  <c:v>78.073899999999995</c:v>
                </c:pt>
                <c:pt idx="37">
                  <c:v>76.569100000000006</c:v>
                </c:pt>
                <c:pt idx="38">
                  <c:v>70.876599999999996</c:v>
                </c:pt>
                <c:pt idx="39">
                  <c:v>71.911799999999999</c:v>
                </c:pt>
                <c:pt idx="40">
                  <c:v>69.716099999999997</c:v>
                </c:pt>
                <c:pt idx="41">
                  <c:v>68.327200000000005</c:v>
                </c:pt>
                <c:pt idx="42">
                  <c:v>74.229399999999998</c:v>
                </c:pt>
                <c:pt idx="43">
                  <c:v>77.1678</c:v>
                </c:pt>
                <c:pt idx="44">
                  <c:v>77.501400000000004</c:v>
                </c:pt>
                <c:pt idx="45">
                  <c:v>76.369900000000001</c:v>
                </c:pt>
                <c:pt idx="46">
                  <c:v>76.617800000000003</c:v>
                </c:pt>
                <c:pt idx="47">
                  <c:v>76.970799999999997</c:v>
                </c:pt>
                <c:pt idx="48">
                  <c:v>77.431700000000006</c:v>
                </c:pt>
                <c:pt idx="49">
                  <c:v>78.908299999999997</c:v>
                </c:pt>
                <c:pt idx="50">
                  <c:v>72.571399999999997</c:v>
                </c:pt>
                <c:pt idx="51">
                  <c:v>76.697500000000005</c:v>
                </c:pt>
                <c:pt idx="52">
                  <c:v>74.559200000000004</c:v>
                </c:pt>
                <c:pt idx="53">
                  <c:v>69.312200000000004</c:v>
                </c:pt>
                <c:pt idx="54">
                  <c:v>75.720200000000006</c:v>
                </c:pt>
                <c:pt idx="55">
                  <c:v>77.517499999999998</c:v>
                </c:pt>
                <c:pt idx="56">
                  <c:v>77.753399999999999</c:v>
                </c:pt>
                <c:pt idx="57">
                  <c:v>77.181100000000001</c:v>
                </c:pt>
                <c:pt idx="58">
                  <c:v>76.135000000000005</c:v>
                </c:pt>
                <c:pt idx="59">
                  <c:v>77.855500000000006</c:v>
                </c:pt>
                <c:pt idx="60">
                  <c:v>78.097099999999998</c:v>
                </c:pt>
                <c:pt idx="61">
                  <c:v>74.385400000000004</c:v>
                </c:pt>
                <c:pt idx="62">
                  <c:v>69.409000000000006</c:v>
                </c:pt>
                <c:pt idx="63">
                  <c:v>72.953699999999998</c:v>
                </c:pt>
                <c:pt idx="64">
                  <c:v>69.655699999999996</c:v>
                </c:pt>
                <c:pt idx="65">
                  <c:v>64.359499999999997</c:v>
                </c:pt>
                <c:pt idx="66">
                  <c:v>75.4435</c:v>
                </c:pt>
                <c:pt idx="67">
                  <c:v>76.673400000000001</c:v>
                </c:pt>
                <c:pt idx="68">
                  <c:v>77.625699999999995</c:v>
                </c:pt>
                <c:pt idx="69">
                  <c:v>67.990300000000005</c:v>
                </c:pt>
                <c:pt idx="70">
                  <c:v>76.959000000000003</c:v>
                </c:pt>
                <c:pt idx="71">
                  <c:v>77.871200000000002</c:v>
                </c:pt>
                <c:pt idx="72">
                  <c:v>78.356300000000005</c:v>
                </c:pt>
                <c:pt idx="73">
                  <c:v>78.643600000000006</c:v>
                </c:pt>
                <c:pt idx="74">
                  <c:v>76.429100000000005</c:v>
                </c:pt>
                <c:pt idx="75">
                  <c:v>76.606899999999996</c:v>
                </c:pt>
                <c:pt idx="76">
                  <c:v>72.703400000000002</c:v>
                </c:pt>
                <c:pt idx="77">
                  <c:v>68.523200000000003</c:v>
                </c:pt>
                <c:pt idx="78">
                  <c:v>73.472300000000004</c:v>
                </c:pt>
                <c:pt idx="79">
                  <c:v>76.584100000000007</c:v>
                </c:pt>
                <c:pt idx="80">
                  <c:v>77.220399999999998</c:v>
                </c:pt>
                <c:pt idx="81">
                  <c:v>76.424400000000006</c:v>
                </c:pt>
                <c:pt idx="82">
                  <c:v>75.903499999999994</c:v>
                </c:pt>
                <c:pt idx="83">
                  <c:v>77.283500000000004</c:v>
                </c:pt>
                <c:pt idx="84">
                  <c:v>78.013599999999997</c:v>
                </c:pt>
                <c:pt idx="85">
                  <c:v>75.541600000000003</c:v>
                </c:pt>
                <c:pt idx="86">
                  <c:v>70.897499999999994</c:v>
                </c:pt>
                <c:pt idx="87">
                  <c:v>75.173299999999998</c:v>
                </c:pt>
                <c:pt idx="88">
                  <c:v>64.441900000000004</c:v>
                </c:pt>
                <c:pt idx="89">
                  <c:v>52.4499</c:v>
                </c:pt>
                <c:pt idx="90">
                  <c:v>70.7821</c:v>
                </c:pt>
                <c:pt idx="91">
                  <c:v>77.595100000000002</c:v>
                </c:pt>
                <c:pt idx="92">
                  <c:v>77.782899999999998</c:v>
                </c:pt>
                <c:pt idx="93">
                  <c:v>76.847099999999998</c:v>
                </c:pt>
                <c:pt idx="94">
                  <c:v>75.693799999999996</c:v>
                </c:pt>
                <c:pt idx="95">
                  <c:v>76.924599999999998</c:v>
                </c:pt>
                <c:pt idx="96">
                  <c:v>78.400099999999995</c:v>
                </c:pt>
                <c:pt idx="97">
                  <c:v>78.620099999999994</c:v>
                </c:pt>
                <c:pt idx="98">
                  <c:v>76.307199999999995</c:v>
                </c:pt>
                <c:pt idx="99">
                  <c:v>75.423699999999997</c:v>
                </c:pt>
                <c:pt idx="100">
                  <c:v>73.485399999999998</c:v>
                </c:pt>
                <c:pt idx="101">
                  <c:v>62.654899999999998</c:v>
                </c:pt>
                <c:pt idx="102">
                  <c:v>74.312799999999996</c:v>
                </c:pt>
                <c:pt idx="103">
                  <c:v>76.826700000000002</c:v>
                </c:pt>
                <c:pt idx="104">
                  <c:v>77.721100000000007</c:v>
                </c:pt>
                <c:pt idx="105">
                  <c:v>77.108599999999996</c:v>
                </c:pt>
                <c:pt idx="106">
                  <c:v>76.810500000000005</c:v>
                </c:pt>
                <c:pt idx="107">
                  <c:v>77.4559</c:v>
                </c:pt>
                <c:pt idx="108">
                  <c:v>77.828900000000004</c:v>
                </c:pt>
                <c:pt idx="109">
                  <c:v>77.746700000000004</c:v>
                </c:pt>
                <c:pt idx="110">
                  <c:v>68.530500000000004</c:v>
                </c:pt>
                <c:pt idx="111">
                  <c:v>72.503</c:v>
                </c:pt>
                <c:pt idx="112">
                  <c:v>69.514300000000006</c:v>
                </c:pt>
                <c:pt idx="113">
                  <c:v>67.779200000000003</c:v>
                </c:pt>
                <c:pt idx="114">
                  <c:v>74.719099999999997</c:v>
                </c:pt>
                <c:pt idx="115">
                  <c:v>76.233699999999999</c:v>
                </c:pt>
                <c:pt idx="116">
                  <c:v>77.215900000000005</c:v>
                </c:pt>
                <c:pt idx="117">
                  <c:v>77.478700000000003</c:v>
                </c:pt>
                <c:pt idx="118">
                  <c:v>77.332999999999998</c:v>
                </c:pt>
                <c:pt idx="119">
                  <c:v>78.133899999999997</c:v>
                </c:pt>
                <c:pt idx="120">
                  <c:v>77.515000000000001</c:v>
                </c:pt>
                <c:pt idx="121">
                  <c:v>73.559200000000004</c:v>
                </c:pt>
                <c:pt idx="122">
                  <c:v>72.607399999999998</c:v>
                </c:pt>
                <c:pt idx="123">
                  <c:v>75.113799999999998</c:v>
                </c:pt>
                <c:pt idx="124">
                  <c:v>56.8628</c:v>
                </c:pt>
                <c:pt idx="125">
                  <c:v>57.438699999999997</c:v>
                </c:pt>
                <c:pt idx="126">
                  <c:v>69.743399999999994</c:v>
                </c:pt>
                <c:pt idx="127">
                  <c:v>76.401499999999999</c:v>
                </c:pt>
                <c:pt idx="128">
                  <c:v>77.754900000000006</c:v>
                </c:pt>
                <c:pt idx="129">
                  <c:v>76.860600000000005</c:v>
                </c:pt>
              </c:numCache>
            </c:numRef>
          </c:val>
          <c:smooth val="0"/>
          <c:extLst>
            <c:ext xmlns:c16="http://schemas.microsoft.com/office/drawing/2014/chart" uri="{C3380CC4-5D6E-409C-BE32-E72D297353CC}">
              <c16:uniqueId val="{00000000-6C2E-4F20-8D04-8D7840A9DE0B}"/>
            </c:ext>
          </c:extLst>
        </c:ser>
        <c:dLbls>
          <c:showLegendKey val="0"/>
          <c:showVal val="0"/>
          <c:showCatName val="0"/>
          <c:showSerName val="0"/>
          <c:showPercent val="0"/>
          <c:showBubbleSize val="0"/>
        </c:dLbls>
        <c:smooth val="0"/>
        <c:axId val="452785040"/>
        <c:axId val="452778384"/>
      </c:lineChart>
      <c:dateAx>
        <c:axId val="4527850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crossAx val="452778384"/>
        <c:crosses val="autoZero"/>
        <c:auto val="1"/>
        <c:lblOffset val="100"/>
        <c:baseTimeUnit val="months"/>
      </c:dateAx>
      <c:valAx>
        <c:axId val="452778384"/>
        <c:scaling>
          <c:orientation val="minMax"/>
          <c:max val="8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r>
                  <a:rPr lang="en-US" sz="1800" baseline="0" dirty="0"/>
                  <a:t>Land Surface Temperature, LST, (in degrees Celsius )</a:t>
                </a:r>
              </a:p>
            </c:rich>
          </c:tx>
          <c:layout>
            <c:manualLayout>
              <c:xMode val="edge"/>
              <c:yMode val="edge"/>
              <c:x val="4.0773988022641018E-3"/>
              <c:y val="0.12293483374201909"/>
            </c:manualLayout>
          </c:layout>
          <c:overlay val="0"/>
          <c:spPr>
            <a:noFill/>
            <a:ln>
              <a:noFill/>
            </a:ln>
            <a:effectLst/>
          </c:spPr>
          <c:txPr>
            <a:bodyPr rot="-5400000" spcFirstLastPara="1" vertOverflow="ellipsis" vert="horz" wrap="square" anchor="ctr" anchorCtr="1"/>
            <a:lstStyle/>
            <a:p>
              <a:pPr>
                <a:defRPr sz="12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5278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08326563786965E-2"/>
          <c:y val="3.3104151810324813E-2"/>
          <c:w val="0.94959169214832118"/>
          <c:h val="0.83249449944726439"/>
        </c:manualLayout>
      </c:layout>
      <c:lineChart>
        <c:grouping val="standard"/>
        <c:varyColors val="0"/>
        <c:ser>
          <c:idx val="0"/>
          <c:order val="0"/>
          <c:spPr>
            <a:ln w="38100" cap="rnd">
              <a:solidFill>
                <a:schemeClr val="accent1"/>
              </a:solidFill>
              <a:round/>
            </a:ln>
            <a:effectLst/>
          </c:spPr>
          <c:marker>
            <c:symbol val="none"/>
          </c:marker>
          <c:trendline>
            <c:spPr>
              <a:ln w="22225" cap="rnd">
                <a:solidFill>
                  <a:schemeClr val="accent1"/>
                </a:solidFill>
                <a:prstDash val="solid"/>
              </a:ln>
              <a:effectLst/>
            </c:spPr>
            <c:trendlineType val="linear"/>
            <c:dispRSqr val="1"/>
            <c:dispEq val="1"/>
            <c:trendlineLbl>
              <c:layout>
                <c:manualLayout>
                  <c:x val="-7.1521697634466669E-2"/>
                  <c:y val="-0.41633595157847136"/>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t>y = 4E-06x + 0.151</a:t>
                    </a:r>
                    <a:br>
                      <a:rPr lang="en-US" sz="1600" baseline="0" dirty="0"/>
                    </a:br>
                    <a:r>
                      <a:rPr lang="en-US" sz="1600" baseline="0" dirty="0"/>
                      <a:t>R² = 0.0018</a:t>
                    </a:r>
                    <a:endParaRPr lang="en-US" sz="16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Export_NDVIcompo!$K$4:$K$133</c:f>
              <c:numCache>
                <c:formatCode>mmm\-yy</c:formatCode>
                <c:ptCount val="130"/>
                <c:pt idx="0">
                  <c:v>36557</c:v>
                </c:pt>
                <c:pt idx="1">
                  <c:v>36586</c:v>
                </c:pt>
                <c:pt idx="2">
                  <c:v>36617</c:v>
                </c:pt>
                <c:pt idx="3">
                  <c:v>36647</c:v>
                </c:pt>
                <c:pt idx="4">
                  <c:v>36678</c:v>
                </c:pt>
                <c:pt idx="5">
                  <c:v>36708</c:v>
                </c:pt>
                <c:pt idx="6">
                  <c:v>36770</c:v>
                </c:pt>
                <c:pt idx="7">
                  <c:v>36800</c:v>
                </c:pt>
                <c:pt idx="8">
                  <c:v>36831</c:v>
                </c:pt>
                <c:pt idx="9">
                  <c:v>36861</c:v>
                </c:pt>
                <c:pt idx="10">
                  <c:v>36892</c:v>
                </c:pt>
                <c:pt idx="11">
                  <c:v>36923</c:v>
                </c:pt>
                <c:pt idx="12">
                  <c:v>36951</c:v>
                </c:pt>
                <c:pt idx="13">
                  <c:v>36982</c:v>
                </c:pt>
                <c:pt idx="14">
                  <c:v>37012</c:v>
                </c:pt>
                <c:pt idx="15">
                  <c:v>37043</c:v>
                </c:pt>
                <c:pt idx="16">
                  <c:v>37073</c:v>
                </c:pt>
                <c:pt idx="17">
                  <c:v>37104</c:v>
                </c:pt>
                <c:pt idx="18">
                  <c:v>37135</c:v>
                </c:pt>
                <c:pt idx="19">
                  <c:v>37165</c:v>
                </c:pt>
                <c:pt idx="20">
                  <c:v>37196</c:v>
                </c:pt>
                <c:pt idx="21">
                  <c:v>37226</c:v>
                </c:pt>
                <c:pt idx="22">
                  <c:v>37257</c:v>
                </c:pt>
                <c:pt idx="23">
                  <c:v>37288</c:v>
                </c:pt>
                <c:pt idx="24">
                  <c:v>37316</c:v>
                </c:pt>
                <c:pt idx="25">
                  <c:v>37347</c:v>
                </c:pt>
                <c:pt idx="26">
                  <c:v>37377</c:v>
                </c:pt>
                <c:pt idx="27">
                  <c:v>37408</c:v>
                </c:pt>
                <c:pt idx="28">
                  <c:v>37438</c:v>
                </c:pt>
                <c:pt idx="29">
                  <c:v>37469</c:v>
                </c:pt>
                <c:pt idx="30">
                  <c:v>37500</c:v>
                </c:pt>
                <c:pt idx="31">
                  <c:v>37530</c:v>
                </c:pt>
                <c:pt idx="32">
                  <c:v>37561</c:v>
                </c:pt>
                <c:pt idx="33">
                  <c:v>37591</c:v>
                </c:pt>
                <c:pt idx="34">
                  <c:v>37622</c:v>
                </c:pt>
                <c:pt idx="35">
                  <c:v>37653</c:v>
                </c:pt>
                <c:pt idx="36">
                  <c:v>37681</c:v>
                </c:pt>
                <c:pt idx="37">
                  <c:v>37712</c:v>
                </c:pt>
                <c:pt idx="38">
                  <c:v>37742</c:v>
                </c:pt>
                <c:pt idx="39">
                  <c:v>37773</c:v>
                </c:pt>
                <c:pt idx="40">
                  <c:v>37803</c:v>
                </c:pt>
                <c:pt idx="41">
                  <c:v>37834</c:v>
                </c:pt>
                <c:pt idx="42">
                  <c:v>37865</c:v>
                </c:pt>
                <c:pt idx="43">
                  <c:v>37895</c:v>
                </c:pt>
                <c:pt idx="44">
                  <c:v>37926</c:v>
                </c:pt>
                <c:pt idx="45">
                  <c:v>37956</c:v>
                </c:pt>
                <c:pt idx="46">
                  <c:v>37987</c:v>
                </c:pt>
                <c:pt idx="47">
                  <c:v>38018</c:v>
                </c:pt>
                <c:pt idx="48">
                  <c:v>38047</c:v>
                </c:pt>
                <c:pt idx="49">
                  <c:v>38078</c:v>
                </c:pt>
                <c:pt idx="50">
                  <c:v>38108</c:v>
                </c:pt>
                <c:pt idx="51">
                  <c:v>38139</c:v>
                </c:pt>
                <c:pt idx="52">
                  <c:v>38169</c:v>
                </c:pt>
                <c:pt idx="53">
                  <c:v>38200</c:v>
                </c:pt>
                <c:pt idx="54">
                  <c:v>38231</c:v>
                </c:pt>
                <c:pt idx="55">
                  <c:v>38261</c:v>
                </c:pt>
                <c:pt idx="56">
                  <c:v>38292</c:v>
                </c:pt>
                <c:pt idx="57">
                  <c:v>38322</c:v>
                </c:pt>
                <c:pt idx="58">
                  <c:v>38353</c:v>
                </c:pt>
                <c:pt idx="59">
                  <c:v>38384</c:v>
                </c:pt>
                <c:pt idx="60">
                  <c:v>38412</c:v>
                </c:pt>
                <c:pt idx="61">
                  <c:v>38443</c:v>
                </c:pt>
                <c:pt idx="62">
                  <c:v>38473</c:v>
                </c:pt>
                <c:pt idx="63">
                  <c:v>38504</c:v>
                </c:pt>
                <c:pt idx="64">
                  <c:v>38534</c:v>
                </c:pt>
                <c:pt idx="65">
                  <c:v>38565</c:v>
                </c:pt>
                <c:pt idx="66">
                  <c:v>38596</c:v>
                </c:pt>
                <c:pt idx="67">
                  <c:v>38626</c:v>
                </c:pt>
                <c:pt idx="68">
                  <c:v>38657</c:v>
                </c:pt>
                <c:pt idx="69">
                  <c:v>38687</c:v>
                </c:pt>
                <c:pt idx="70">
                  <c:v>38718</c:v>
                </c:pt>
                <c:pt idx="71">
                  <c:v>38749</c:v>
                </c:pt>
                <c:pt idx="72">
                  <c:v>38777</c:v>
                </c:pt>
                <c:pt idx="73">
                  <c:v>38808</c:v>
                </c:pt>
                <c:pt idx="74">
                  <c:v>38838</c:v>
                </c:pt>
                <c:pt idx="75">
                  <c:v>38869</c:v>
                </c:pt>
                <c:pt idx="76">
                  <c:v>38899</c:v>
                </c:pt>
                <c:pt idx="77">
                  <c:v>38930</c:v>
                </c:pt>
                <c:pt idx="78">
                  <c:v>38961</c:v>
                </c:pt>
                <c:pt idx="79">
                  <c:v>38991</c:v>
                </c:pt>
                <c:pt idx="80">
                  <c:v>39022</c:v>
                </c:pt>
                <c:pt idx="81">
                  <c:v>39052</c:v>
                </c:pt>
                <c:pt idx="82">
                  <c:v>39083</c:v>
                </c:pt>
                <c:pt idx="83">
                  <c:v>39114</c:v>
                </c:pt>
                <c:pt idx="84">
                  <c:v>39142</c:v>
                </c:pt>
                <c:pt idx="85">
                  <c:v>39173</c:v>
                </c:pt>
                <c:pt idx="86">
                  <c:v>39203</c:v>
                </c:pt>
                <c:pt idx="87">
                  <c:v>39234</c:v>
                </c:pt>
                <c:pt idx="88">
                  <c:v>39264</c:v>
                </c:pt>
                <c:pt idx="89">
                  <c:v>39295</c:v>
                </c:pt>
                <c:pt idx="90">
                  <c:v>39326</c:v>
                </c:pt>
                <c:pt idx="91">
                  <c:v>39356</c:v>
                </c:pt>
                <c:pt idx="92">
                  <c:v>39387</c:v>
                </c:pt>
                <c:pt idx="93">
                  <c:v>39417</c:v>
                </c:pt>
                <c:pt idx="94">
                  <c:v>39448</c:v>
                </c:pt>
                <c:pt idx="95">
                  <c:v>39479</c:v>
                </c:pt>
                <c:pt idx="96">
                  <c:v>39508</c:v>
                </c:pt>
                <c:pt idx="97">
                  <c:v>39539</c:v>
                </c:pt>
                <c:pt idx="98">
                  <c:v>39569</c:v>
                </c:pt>
                <c:pt idx="99">
                  <c:v>39600</c:v>
                </c:pt>
                <c:pt idx="100">
                  <c:v>39630</c:v>
                </c:pt>
                <c:pt idx="101">
                  <c:v>39661</c:v>
                </c:pt>
                <c:pt idx="102">
                  <c:v>39692</c:v>
                </c:pt>
                <c:pt idx="103">
                  <c:v>39722</c:v>
                </c:pt>
                <c:pt idx="104">
                  <c:v>39753</c:v>
                </c:pt>
                <c:pt idx="105">
                  <c:v>39783</c:v>
                </c:pt>
                <c:pt idx="106">
                  <c:v>39814</c:v>
                </c:pt>
                <c:pt idx="107">
                  <c:v>39845</c:v>
                </c:pt>
                <c:pt idx="108">
                  <c:v>39873</c:v>
                </c:pt>
                <c:pt idx="109">
                  <c:v>39904</c:v>
                </c:pt>
                <c:pt idx="110">
                  <c:v>39934</c:v>
                </c:pt>
                <c:pt idx="111">
                  <c:v>39965</c:v>
                </c:pt>
                <c:pt idx="112">
                  <c:v>39995</c:v>
                </c:pt>
                <c:pt idx="113">
                  <c:v>40026</c:v>
                </c:pt>
                <c:pt idx="114">
                  <c:v>40057</c:v>
                </c:pt>
                <c:pt idx="115">
                  <c:v>40087</c:v>
                </c:pt>
                <c:pt idx="116">
                  <c:v>40118</c:v>
                </c:pt>
                <c:pt idx="117">
                  <c:v>40148</c:v>
                </c:pt>
                <c:pt idx="118">
                  <c:v>40179</c:v>
                </c:pt>
                <c:pt idx="119">
                  <c:v>40210</c:v>
                </c:pt>
                <c:pt idx="120">
                  <c:v>40238</c:v>
                </c:pt>
                <c:pt idx="121">
                  <c:v>40269</c:v>
                </c:pt>
                <c:pt idx="122">
                  <c:v>40299</c:v>
                </c:pt>
                <c:pt idx="123">
                  <c:v>40330</c:v>
                </c:pt>
                <c:pt idx="124">
                  <c:v>40360</c:v>
                </c:pt>
                <c:pt idx="125">
                  <c:v>40391</c:v>
                </c:pt>
                <c:pt idx="126">
                  <c:v>40422</c:v>
                </c:pt>
                <c:pt idx="127">
                  <c:v>40452</c:v>
                </c:pt>
                <c:pt idx="128">
                  <c:v>40483</c:v>
                </c:pt>
                <c:pt idx="129">
                  <c:v>40513</c:v>
                </c:pt>
              </c:numCache>
            </c:numRef>
          </c:cat>
          <c:val>
            <c:numRef>
              <c:f>Export_NDVIcompo!$L$4:$L$133</c:f>
              <c:numCache>
                <c:formatCode>General</c:formatCode>
                <c:ptCount val="130"/>
                <c:pt idx="0">
                  <c:v>0.20799999999999999</c:v>
                </c:pt>
                <c:pt idx="1">
                  <c:v>0.2024</c:v>
                </c:pt>
                <c:pt idx="2">
                  <c:v>0.20519999999999999</c:v>
                </c:pt>
                <c:pt idx="3">
                  <c:v>0.21920000000000001</c:v>
                </c:pt>
                <c:pt idx="4">
                  <c:v>0.2868</c:v>
                </c:pt>
                <c:pt idx="5">
                  <c:v>0.37009999999999998</c:v>
                </c:pt>
                <c:pt idx="6">
                  <c:v>0.49980000000000002</c:v>
                </c:pt>
                <c:pt idx="7">
                  <c:v>0.43219999999999997</c:v>
                </c:pt>
                <c:pt idx="8">
                  <c:v>0.31519999999999998</c:v>
                </c:pt>
                <c:pt idx="9">
                  <c:v>0.26119999999999999</c:v>
                </c:pt>
                <c:pt idx="10">
                  <c:v>0.23139999999999999</c:v>
                </c:pt>
                <c:pt idx="11">
                  <c:v>0.21010000000000001</c:v>
                </c:pt>
                <c:pt idx="12">
                  <c:v>0.20169999999999999</c:v>
                </c:pt>
                <c:pt idx="13">
                  <c:v>0.20219999999999999</c:v>
                </c:pt>
                <c:pt idx="14">
                  <c:v>0.2283</c:v>
                </c:pt>
                <c:pt idx="15">
                  <c:v>0.2437</c:v>
                </c:pt>
                <c:pt idx="16">
                  <c:v>0.40510000000000002</c:v>
                </c:pt>
                <c:pt idx="17">
                  <c:v>0.50880000000000003</c:v>
                </c:pt>
                <c:pt idx="18">
                  <c:v>0.51619999999999999</c:v>
                </c:pt>
                <c:pt idx="19">
                  <c:v>0.43669999999999998</c:v>
                </c:pt>
                <c:pt idx="20">
                  <c:v>0.30969999999999998</c:v>
                </c:pt>
                <c:pt idx="21">
                  <c:v>0.27089999999999997</c:v>
                </c:pt>
                <c:pt idx="22">
                  <c:v>0.24030000000000001</c:v>
                </c:pt>
                <c:pt idx="23">
                  <c:v>0.21690000000000001</c:v>
                </c:pt>
                <c:pt idx="24">
                  <c:v>0.20799999999999999</c:v>
                </c:pt>
                <c:pt idx="25">
                  <c:v>0.21179999999999999</c:v>
                </c:pt>
                <c:pt idx="26">
                  <c:v>0.21229999999999999</c:v>
                </c:pt>
                <c:pt idx="27">
                  <c:v>0.25209999999999999</c:v>
                </c:pt>
                <c:pt idx="28">
                  <c:v>0.38729999999999998</c:v>
                </c:pt>
                <c:pt idx="29">
                  <c:v>0.49059999999999998</c:v>
                </c:pt>
                <c:pt idx="30">
                  <c:v>0.5121</c:v>
                </c:pt>
                <c:pt idx="31">
                  <c:v>0.44819999999999999</c:v>
                </c:pt>
                <c:pt idx="32">
                  <c:v>0.32600000000000001</c:v>
                </c:pt>
                <c:pt idx="33">
                  <c:v>0.26569999999999999</c:v>
                </c:pt>
                <c:pt idx="34">
                  <c:v>0.2392</c:v>
                </c:pt>
                <c:pt idx="35">
                  <c:v>0.21029999999999999</c:v>
                </c:pt>
                <c:pt idx="36">
                  <c:v>0.20300000000000001</c:v>
                </c:pt>
                <c:pt idx="37">
                  <c:v>0.2059</c:v>
                </c:pt>
                <c:pt idx="38">
                  <c:v>0.21440000000000001</c:v>
                </c:pt>
                <c:pt idx="39">
                  <c:v>0.33339999999999997</c:v>
                </c:pt>
                <c:pt idx="40">
                  <c:v>0.45829999999999999</c:v>
                </c:pt>
                <c:pt idx="41">
                  <c:v>0.52759999999999996</c:v>
                </c:pt>
                <c:pt idx="42">
                  <c:v>0.51400000000000001</c:v>
                </c:pt>
                <c:pt idx="43">
                  <c:v>0.44340000000000002</c:v>
                </c:pt>
                <c:pt idx="44">
                  <c:v>0.3322</c:v>
                </c:pt>
                <c:pt idx="45">
                  <c:v>0.27710000000000001</c:v>
                </c:pt>
                <c:pt idx="46">
                  <c:v>0.2485</c:v>
                </c:pt>
                <c:pt idx="47">
                  <c:v>0.2152</c:v>
                </c:pt>
                <c:pt idx="48">
                  <c:v>0.1981</c:v>
                </c:pt>
                <c:pt idx="49">
                  <c:v>0.20349999999999999</c:v>
                </c:pt>
                <c:pt idx="50">
                  <c:v>0.23760000000000001</c:v>
                </c:pt>
                <c:pt idx="51">
                  <c:v>0.31530000000000002</c:v>
                </c:pt>
                <c:pt idx="52">
                  <c:v>0.41920000000000002</c:v>
                </c:pt>
                <c:pt idx="53">
                  <c:v>0.51319999999999999</c:v>
                </c:pt>
                <c:pt idx="54">
                  <c:v>0.50349999999999995</c:v>
                </c:pt>
                <c:pt idx="55">
                  <c:v>0.40310000000000001</c:v>
                </c:pt>
                <c:pt idx="56">
                  <c:v>0.29449999999999998</c:v>
                </c:pt>
                <c:pt idx="57">
                  <c:v>0.25080000000000002</c:v>
                </c:pt>
                <c:pt idx="58">
                  <c:v>0.2218</c:v>
                </c:pt>
                <c:pt idx="59">
                  <c:v>0.2039</c:v>
                </c:pt>
                <c:pt idx="60">
                  <c:v>0.19350000000000001</c:v>
                </c:pt>
                <c:pt idx="61">
                  <c:v>0.19839999999999999</c:v>
                </c:pt>
                <c:pt idx="62">
                  <c:v>0.22239999999999999</c:v>
                </c:pt>
                <c:pt idx="63">
                  <c:v>0.3216</c:v>
                </c:pt>
                <c:pt idx="64">
                  <c:v>0.44269999999999998</c:v>
                </c:pt>
                <c:pt idx="65">
                  <c:v>0.51839999999999997</c:v>
                </c:pt>
                <c:pt idx="66">
                  <c:v>0.5171</c:v>
                </c:pt>
                <c:pt idx="67">
                  <c:v>0.43930000000000002</c:v>
                </c:pt>
                <c:pt idx="68">
                  <c:v>0.27229999999999999</c:v>
                </c:pt>
                <c:pt idx="69">
                  <c:v>0.24540000000000001</c:v>
                </c:pt>
                <c:pt idx="70">
                  <c:v>0.221</c:v>
                </c:pt>
                <c:pt idx="71">
                  <c:v>0.20430000000000001</c:v>
                </c:pt>
                <c:pt idx="72">
                  <c:v>0.2031</c:v>
                </c:pt>
                <c:pt idx="73">
                  <c:v>0.22059999999999999</c:v>
                </c:pt>
                <c:pt idx="74">
                  <c:v>0.27429999999999999</c:v>
                </c:pt>
                <c:pt idx="75">
                  <c:v>0.40550000000000003</c:v>
                </c:pt>
                <c:pt idx="76">
                  <c:v>0.49020000000000002</c:v>
                </c:pt>
                <c:pt idx="77">
                  <c:v>0.50390000000000001</c:v>
                </c:pt>
                <c:pt idx="78">
                  <c:v>0.44479999999999997</c:v>
                </c:pt>
                <c:pt idx="79">
                  <c:v>0.33019999999999999</c:v>
                </c:pt>
                <c:pt idx="80">
                  <c:v>0.26619999999999999</c:v>
                </c:pt>
                <c:pt idx="81">
                  <c:v>0.2261</c:v>
                </c:pt>
                <c:pt idx="82">
                  <c:v>0.21410000000000001</c:v>
                </c:pt>
                <c:pt idx="83">
                  <c:v>0.20200000000000001</c:v>
                </c:pt>
                <c:pt idx="84">
                  <c:v>0.20910000000000001</c:v>
                </c:pt>
                <c:pt idx="85">
                  <c:v>0.22700000000000001</c:v>
                </c:pt>
                <c:pt idx="86">
                  <c:v>0.26840000000000003</c:v>
                </c:pt>
                <c:pt idx="87">
                  <c:v>0.40629999999999999</c:v>
                </c:pt>
                <c:pt idx="88">
                  <c:v>0.51170000000000004</c:v>
                </c:pt>
                <c:pt idx="89">
                  <c:v>0.51259999999999994</c:v>
                </c:pt>
                <c:pt idx="90">
                  <c:v>0.40500000000000003</c:v>
                </c:pt>
                <c:pt idx="91">
                  <c:v>0.29799999999999999</c:v>
                </c:pt>
                <c:pt idx="92">
                  <c:v>0.25779999999999997</c:v>
                </c:pt>
                <c:pt idx="93">
                  <c:v>0.23400000000000001</c:v>
                </c:pt>
                <c:pt idx="94">
                  <c:v>0.20899999999999999</c:v>
                </c:pt>
                <c:pt idx="95">
                  <c:v>0.1966</c:v>
                </c:pt>
                <c:pt idx="96">
                  <c:v>0.19769999999999999</c:v>
                </c:pt>
                <c:pt idx="97">
                  <c:v>0.218</c:v>
                </c:pt>
                <c:pt idx="98">
                  <c:v>0.25269999999999998</c:v>
                </c:pt>
                <c:pt idx="99">
                  <c:v>0.25740000000000002</c:v>
                </c:pt>
                <c:pt idx="100">
                  <c:v>0.4113</c:v>
                </c:pt>
                <c:pt idx="101">
                  <c:v>0.49430000000000002</c:v>
                </c:pt>
                <c:pt idx="102">
                  <c:v>0.49440000000000001</c:v>
                </c:pt>
                <c:pt idx="103">
                  <c:v>0.42059999999999997</c:v>
                </c:pt>
                <c:pt idx="104">
                  <c:v>0.30249999999999999</c:v>
                </c:pt>
                <c:pt idx="105">
                  <c:v>0.2606</c:v>
                </c:pt>
                <c:pt idx="106">
                  <c:v>0.23169999999999999</c:v>
                </c:pt>
                <c:pt idx="107">
                  <c:v>0.21240000000000001</c:v>
                </c:pt>
                <c:pt idx="108">
                  <c:v>0.19520000000000001</c:v>
                </c:pt>
                <c:pt idx="109">
                  <c:v>0.20300000000000001</c:v>
                </c:pt>
                <c:pt idx="110">
                  <c:v>0.22</c:v>
                </c:pt>
                <c:pt idx="111">
                  <c:v>0.24079999999999999</c:v>
                </c:pt>
                <c:pt idx="112">
                  <c:v>0.37919999999999998</c:v>
                </c:pt>
                <c:pt idx="113">
                  <c:v>0.47160000000000002</c:v>
                </c:pt>
                <c:pt idx="114">
                  <c:v>0.49869999999999998</c:v>
                </c:pt>
                <c:pt idx="115">
                  <c:v>0.41560000000000002</c:v>
                </c:pt>
                <c:pt idx="116">
                  <c:v>0.31040000000000001</c:v>
                </c:pt>
                <c:pt idx="117">
                  <c:v>0.25740000000000002</c:v>
                </c:pt>
                <c:pt idx="118">
                  <c:v>0.2281</c:v>
                </c:pt>
                <c:pt idx="119">
                  <c:v>0.21149999999999999</c:v>
                </c:pt>
                <c:pt idx="120">
                  <c:v>0.19370000000000001</c:v>
                </c:pt>
                <c:pt idx="121">
                  <c:v>0.192</c:v>
                </c:pt>
                <c:pt idx="122">
                  <c:v>0.21249999999999999</c:v>
                </c:pt>
                <c:pt idx="123">
                  <c:v>0.25330000000000003</c:v>
                </c:pt>
                <c:pt idx="124">
                  <c:v>0.41210000000000002</c:v>
                </c:pt>
                <c:pt idx="125">
                  <c:v>0.50580000000000003</c:v>
                </c:pt>
                <c:pt idx="126">
                  <c:v>0.51500000000000001</c:v>
                </c:pt>
                <c:pt idx="127">
                  <c:v>0.45760000000000001</c:v>
                </c:pt>
                <c:pt idx="128">
                  <c:v>0.3412</c:v>
                </c:pt>
                <c:pt idx="129">
                  <c:v>0.27679999999999999</c:v>
                </c:pt>
              </c:numCache>
            </c:numRef>
          </c:val>
          <c:smooth val="0"/>
          <c:extLst>
            <c:ext xmlns:c16="http://schemas.microsoft.com/office/drawing/2014/chart" uri="{C3380CC4-5D6E-409C-BE32-E72D297353CC}">
              <c16:uniqueId val="{00000000-090E-402B-8B46-40C90DE01041}"/>
            </c:ext>
          </c:extLst>
        </c:ser>
        <c:dLbls>
          <c:showLegendKey val="0"/>
          <c:showVal val="0"/>
          <c:showCatName val="0"/>
          <c:showSerName val="0"/>
          <c:showPercent val="0"/>
          <c:showBubbleSize val="0"/>
        </c:dLbls>
        <c:smooth val="0"/>
        <c:axId val="463025744"/>
        <c:axId val="463022000"/>
      </c:lineChart>
      <c:dateAx>
        <c:axId val="463025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Months</a:t>
                </a:r>
              </a:p>
            </c:rich>
          </c:tx>
          <c:layout>
            <c:manualLayout>
              <c:xMode val="edge"/>
              <c:yMode val="edge"/>
              <c:x val="0.50712153669122506"/>
              <c:y val="0.956108936588620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3022000"/>
        <c:crosses val="autoZero"/>
        <c:auto val="1"/>
        <c:lblOffset val="100"/>
        <c:baseTimeUnit val="months"/>
      </c:dateAx>
      <c:valAx>
        <c:axId val="463022000"/>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NDVI</a:t>
                </a:r>
              </a:p>
            </c:rich>
          </c:tx>
          <c:layout>
            <c:manualLayout>
              <c:xMode val="edge"/>
              <c:yMode val="edge"/>
              <c:x val="1.5230779163709083E-3"/>
              <c:y val="0.42142762321345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3025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07328215628567E-2"/>
          <c:y val="6.0249061079264678E-2"/>
          <c:w val="0.92121563100630177"/>
          <c:h val="0.86298179262480523"/>
        </c:manualLayout>
      </c:layout>
      <c:scatterChart>
        <c:scatterStyle val="lineMarker"/>
        <c:varyColors val="0"/>
        <c:ser>
          <c:idx val="0"/>
          <c:order val="0"/>
          <c:tx>
            <c:strRef>
              <c:f>Export_NDVIcompo!$M$3</c:f>
              <c:strCache>
                <c:ptCount val="1"/>
                <c:pt idx="0">
                  <c:v>LST</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28575" cap="rnd">
                <a:solidFill>
                  <a:schemeClr val="tx1"/>
                </a:solidFill>
                <a:prstDash val="solid"/>
              </a:ln>
              <a:effectLst/>
            </c:spPr>
            <c:trendlineType val="linear"/>
            <c:dispRSqr val="1"/>
            <c:dispEq val="1"/>
            <c:trendlineLbl>
              <c:layout>
                <c:manualLayout>
                  <c:x val="6.996771528346693E-2"/>
                  <c:y val="-0.2512220684808152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t>y = -23.351x + 81.545</a:t>
                    </a:r>
                    <a:br>
                      <a:rPr lang="en-US" sz="1400" baseline="0" dirty="0"/>
                    </a:br>
                    <a:r>
                      <a:rPr lang="en-US" sz="1400" baseline="0" dirty="0"/>
                      <a:t>R² = 0.2216</a:t>
                    </a:r>
                    <a:endParaRPr lang="en-US" sz="14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Export_NDVIcompo!$L$4:$L$133</c:f>
              <c:numCache>
                <c:formatCode>General</c:formatCode>
                <c:ptCount val="130"/>
                <c:pt idx="0">
                  <c:v>0.20799999999999999</c:v>
                </c:pt>
                <c:pt idx="1">
                  <c:v>0.2024</c:v>
                </c:pt>
                <c:pt idx="2">
                  <c:v>0.20519999999999999</c:v>
                </c:pt>
                <c:pt idx="3">
                  <c:v>0.21920000000000001</c:v>
                </c:pt>
                <c:pt idx="4">
                  <c:v>0.2868</c:v>
                </c:pt>
                <c:pt idx="5">
                  <c:v>0.37009999999999998</c:v>
                </c:pt>
                <c:pt idx="6">
                  <c:v>0.49980000000000002</c:v>
                </c:pt>
                <c:pt idx="7">
                  <c:v>0.43219999999999997</c:v>
                </c:pt>
                <c:pt idx="8">
                  <c:v>0.31519999999999998</c:v>
                </c:pt>
                <c:pt idx="9">
                  <c:v>0.26119999999999999</c:v>
                </c:pt>
                <c:pt idx="10">
                  <c:v>0.23139999999999999</c:v>
                </c:pt>
                <c:pt idx="11">
                  <c:v>0.21010000000000001</c:v>
                </c:pt>
                <c:pt idx="12">
                  <c:v>0.20169999999999999</c:v>
                </c:pt>
                <c:pt idx="13">
                  <c:v>0.20219999999999999</c:v>
                </c:pt>
                <c:pt idx="14">
                  <c:v>0.2283</c:v>
                </c:pt>
                <c:pt idx="15">
                  <c:v>0.2437</c:v>
                </c:pt>
                <c:pt idx="16">
                  <c:v>0.40510000000000002</c:v>
                </c:pt>
                <c:pt idx="17">
                  <c:v>0.50880000000000003</c:v>
                </c:pt>
                <c:pt idx="18">
                  <c:v>0.51619999999999999</c:v>
                </c:pt>
                <c:pt idx="19">
                  <c:v>0.43669999999999998</c:v>
                </c:pt>
                <c:pt idx="20">
                  <c:v>0.30969999999999998</c:v>
                </c:pt>
                <c:pt idx="21">
                  <c:v>0.27089999999999997</c:v>
                </c:pt>
                <c:pt idx="22">
                  <c:v>0.24030000000000001</c:v>
                </c:pt>
                <c:pt idx="23">
                  <c:v>0.21690000000000001</c:v>
                </c:pt>
                <c:pt idx="24">
                  <c:v>0.20799999999999999</c:v>
                </c:pt>
                <c:pt idx="25">
                  <c:v>0.21179999999999999</c:v>
                </c:pt>
                <c:pt idx="26">
                  <c:v>0.21229999999999999</c:v>
                </c:pt>
                <c:pt idx="27">
                  <c:v>0.25209999999999999</c:v>
                </c:pt>
                <c:pt idx="28">
                  <c:v>0.38729999999999998</c:v>
                </c:pt>
                <c:pt idx="29">
                  <c:v>0.49059999999999998</c:v>
                </c:pt>
                <c:pt idx="30">
                  <c:v>0.5121</c:v>
                </c:pt>
                <c:pt idx="31">
                  <c:v>0.44819999999999999</c:v>
                </c:pt>
                <c:pt idx="32">
                  <c:v>0.32600000000000001</c:v>
                </c:pt>
                <c:pt idx="33">
                  <c:v>0.26569999999999999</c:v>
                </c:pt>
                <c:pt idx="34">
                  <c:v>0.2392</c:v>
                </c:pt>
                <c:pt idx="35">
                  <c:v>0.21029999999999999</c:v>
                </c:pt>
                <c:pt idx="36">
                  <c:v>0.20300000000000001</c:v>
                </c:pt>
                <c:pt idx="37">
                  <c:v>0.2059</c:v>
                </c:pt>
                <c:pt idx="38">
                  <c:v>0.21440000000000001</c:v>
                </c:pt>
                <c:pt idx="39">
                  <c:v>0.33339999999999997</c:v>
                </c:pt>
                <c:pt idx="40">
                  <c:v>0.45829999999999999</c:v>
                </c:pt>
                <c:pt idx="41">
                  <c:v>0.52759999999999996</c:v>
                </c:pt>
                <c:pt idx="42">
                  <c:v>0.51400000000000001</c:v>
                </c:pt>
                <c:pt idx="43">
                  <c:v>0.44340000000000002</c:v>
                </c:pt>
                <c:pt idx="44">
                  <c:v>0.3322</c:v>
                </c:pt>
                <c:pt idx="45">
                  <c:v>0.27710000000000001</c:v>
                </c:pt>
                <c:pt idx="46">
                  <c:v>0.2485</c:v>
                </c:pt>
                <c:pt idx="47">
                  <c:v>0.2152</c:v>
                </c:pt>
                <c:pt idx="48">
                  <c:v>0.1981</c:v>
                </c:pt>
                <c:pt idx="49">
                  <c:v>0.20349999999999999</c:v>
                </c:pt>
                <c:pt idx="50">
                  <c:v>0.23760000000000001</c:v>
                </c:pt>
                <c:pt idx="51">
                  <c:v>0.31530000000000002</c:v>
                </c:pt>
                <c:pt idx="52">
                  <c:v>0.41920000000000002</c:v>
                </c:pt>
                <c:pt idx="53">
                  <c:v>0.51319999999999999</c:v>
                </c:pt>
                <c:pt idx="54">
                  <c:v>0.50349999999999995</c:v>
                </c:pt>
                <c:pt idx="55">
                  <c:v>0.40310000000000001</c:v>
                </c:pt>
                <c:pt idx="56">
                  <c:v>0.29449999999999998</c:v>
                </c:pt>
                <c:pt idx="57">
                  <c:v>0.25080000000000002</c:v>
                </c:pt>
                <c:pt idx="58">
                  <c:v>0.2218</c:v>
                </c:pt>
                <c:pt idx="59">
                  <c:v>0.2039</c:v>
                </c:pt>
                <c:pt idx="60">
                  <c:v>0.19350000000000001</c:v>
                </c:pt>
                <c:pt idx="61">
                  <c:v>0.19839999999999999</c:v>
                </c:pt>
                <c:pt idx="62">
                  <c:v>0.22239999999999999</c:v>
                </c:pt>
                <c:pt idx="63">
                  <c:v>0.3216</c:v>
                </c:pt>
                <c:pt idx="64">
                  <c:v>0.44269999999999998</c:v>
                </c:pt>
                <c:pt idx="65">
                  <c:v>0.51839999999999997</c:v>
                </c:pt>
                <c:pt idx="66">
                  <c:v>0.5171</c:v>
                </c:pt>
                <c:pt idx="67">
                  <c:v>0.43930000000000002</c:v>
                </c:pt>
                <c:pt idx="68">
                  <c:v>0.27229999999999999</c:v>
                </c:pt>
                <c:pt idx="69">
                  <c:v>0.24540000000000001</c:v>
                </c:pt>
                <c:pt idx="70">
                  <c:v>0.221</c:v>
                </c:pt>
                <c:pt idx="71">
                  <c:v>0.20430000000000001</c:v>
                </c:pt>
                <c:pt idx="72">
                  <c:v>0.2031</c:v>
                </c:pt>
                <c:pt idx="73">
                  <c:v>0.22059999999999999</c:v>
                </c:pt>
                <c:pt idx="74">
                  <c:v>0.27429999999999999</c:v>
                </c:pt>
                <c:pt idx="75">
                  <c:v>0.40550000000000003</c:v>
                </c:pt>
                <c:pt idx="76">
                  <c:v>0.49020000000000002</c:v>
                </c:pt>
                <c:pt idx="77">
                  <c:v>0.50390000000000001</c:v>
                </c:pt>
                <c:pt idx="78">
                  <c:v>0.44479999999999997</c:v>
                </c:pt>
                <c:pt idx="79">
                  <c:v>0.33019999999999999</c:v>
                </c:pt>
                <c:pt idx="80">
                  <c:v>0.26619999999999999</c:v>
                </c:pt>
                <c:pt idx="81">
                  <c:v>0.2261</c:v>
                </c:pt>
                <c:pt idx="82">
                  <c:v>0.21410000000000001</c:v>
                </c:pt>
                <c:pt idx="83">
                  <c:v>0.20200000000000001</c:v>
                </c:pt>
                <c:pt idx="84">
                  <c:v>0.20910000000000001</c:v>
                </c:pt>
                <c:pt idx="85">
                  <c:v>0.22700000000000001</c:v>
                </c:pt>
                <c:pt idx="86">
                  <c:v>0.26840000000000003</c:v>
                </c:pt>
                <c:pt idx="87">
                  <c:v>0.40629999999999999</c:v>
                </c:pt>
                <c:pt idx="88">
                  <c:v>0.51170000000000004</c:v>
                </c:pt>
                <c:pt idx="89">
                  <c:v>0.51259999999999994</c:v>
                </c:pt>
                <c:pt idx="90">
                  <c:v>0.40500000000000003</c:v>
                </c:pt>
                <c:pt idx="91">
                  <c:v>0.29799999999999999</c:v>
                </c:pt>
                <c:pt idx="92">
                  <c:v>0.25779999999999997</c:v>
                </c:pt>
                <c:pt idx="93">
                  <c:v>0.23400000000000001</c:v>
                </c:pt>
                <c:pt idx="94">
                  <c:v>0.20899999999999999</c:v>
                </c:pt>
                <c:pt idx="95">
                  <c:v>0.1966</c:v>
                </c:pt>
                <c:pt idx="96">
                  <c:v>0.19769999999999999</c:v>
                </c:pt>
                <c:pt idx="97">
                  <c:v>0.218</c:v>
                </c:pt>
                <c:pt idx="98">
                  <c:v>0.25269999999999998</c:v>
                </c:pt>
                <c:pt idx="99">
                  <c:v>0.25740000000000002</c:v>
                </c:pt>
                <c:pt idx="100">
                  <c:v>0.4113</c:v>
                </c:pt>
                <c:pt idx="101">
                  <c:v>0.49430000000000002</c:v>
                </c:pt>
                <c:pt idx="102">
                  <c:v>0.49440000000000001</c:v>
                </c:pt>
                <c:pt idx="103">
                  <c:v>0.42059999999999997</c:v>
                </c:pt>
                <c:pt idx="104">
                  <c:v>0.30249999999999999</c:v>
                </c:pt>
                <c:pt idx="105">
                  <c:v>0.2606</c:v>
                </c:pt>
                <c:pt idx="106">
                  <c:v>0.23169999999999999</c:v>
                </c:pt>
                <c:pt idx="107">
                  <c:v>0.21240000000000001</c:v>
                </c:pt>
                <c:pt idx="108">
                  <c:v>0.19520000000000001</c:v>
                </c:pt>
                <c:pt idx="109">
                  <c:v>0.20300000000000001</c:v>
                </c:pt>
                <c:pt idx="110">
                  <c:v>0.22</c:v>
                </c:pt>
                <c:pt idx="111">
                  <c:v>0.24079999999999999</c:v>
                </c:pt>
                <c:pt idx="112">
                  <c:v>0.37919999999999998</c:v>
                </c:pt>
                <c:pt idx="113">
                  <c:v>0.47160000000000002</c:v>
                </c:pt>
                <c:pt idx="114">
                  <c:v>0.49869999999999998</c:v>
                </c:pt>
                <c:pt idx="115">
                  <c:v>0.41560000000000002</c:v>
                </c:pt>
                <c:pt idx="116">
                  <c:v>0.31040000000000001</c:v>
                </c:pt>
                <c:pt idx="117">
                  <c:v>0.25740000000000002</c:v>
                </c:pt>
                <c:pt idx="118">
                  <c:v>0.2281</c:v>
                </c:pt>
                <c:pt idx="119">
                  <c:v>0.21149999999999999</c:v>
                </c:pt>
                <c:pt idx="120">
                  <c:v>0.19370000000000001</c:v>
                </c:pt>
                <c:pt idx="121">
                  <c:v>0.192</c:v>
                </c:pt>
                <c:pt idx="122">
                  <c:v>0.21249999999999999</c:v>
                </c:pt>
                <c:pt idx="123">
                  <c:v>0.25330000000000003</c:v>
                </c:pt>
                <c:pt idx="124">
                  <c:v>0.41210000000000002</c:v>
                </c:pt>
                <c:pt idx="125">
                  <c:v>0.50580000000000003</c:v>
                </c:pt>
                <c:pt idx="126">
                  <c:v>0.51500000000000001</c:v>
                </c:pt>
                <c:pt idx="127">
                  <c:v>0.45760000000000001</c:v>
                </c:pt>
                <c:pt idx="128">
                  <c:v>0.3412</c:v>
                </c:pt>
                <c:pt idx="129">
                  <c:v>0.27679999999999999</c:v>
                </c:pt>
              </c:numCache>
            </c:numRef>
          </c:xVal>
          <c:yVal>
            <c:numRef>
              <c:f>Export_NDVIcompo!$M$4:$M$133</c:f>
              <c:numCache>
                <c:formatCode>General</c:formatCode>
                <c:ptCount val="130"/>
                <c:pt idx="0">
                  <c:v>78.332099999999997</c:v>
                </c:pt>
                <c:pt idx="1">
                  <c:v>79.656300000000002</c:v>
                </c:pt>
                <c:pt idx="2">
                  <c:v>79.374700000000004</c:v>
                </c:pt>
                <c:pt idx="3">
                  <c:v>75.650199999999998</c:v>
                </c:pt>
                <c:pt idx="4">
                  <c:v>72.556100000000001</c:v>
                </c:pt>
                <c:pt idx="5">
                  <c:v>40.738399999999999</c:v>
                </c:pt>
                <c:pt idx="6">
                  <c:v>75.4465</c:v>
                </c:pt>
                <c:pt idx="7">
                  <c:v>76.973399999999998</c:v>
                </c:pt>
                <c:pt idx="8">
                  <c:v>77.759399999999999</c:v>
                </c:pt>
                <c:pt idx="9">
                  <c:v>77.019300000000001</c:v>
                </c:pt>
                <c:pt idx="10">
                  <c:v>76.956800000000001</c:v>
                </c:pt>
                <c:pt idx="11">
                  <c:v>77.041600000000003</c:v>
                </c:pt>
                <c:pt idx="12">
                  <c:v>78.554699999999997</c:v>
                </c:pt>
                <c:pt idx="13">
                  <c:v>76.134799999999998</c:v>
                </c:pt>
                <c:pt idx="14">
                  <c:v>70.408600000000007</c:v>
                </c:pt>
                <c:pt idx="15">
                  <c:v>74.247</c:v>
                </c:pt>
                <c:pt idx="16">
                  <c:v>64.041499999999999</c:v>
                </c:pt>
                <c:pt idx="17">
                  <c:v>59.600200000000001</c:v>
                </c:pt>
                <c:pt idx="18">
                  <c:v>72.750500000000002</c:v>
                </c:pt>
                <c:pt idx="19">
                  <c:v>76.993899999999996</c:v>
                </c:pt>
                <c:pt idx="20">
                  <c:v>77.809100000000001</c:v>
                </c:pt>
                <c:pt idx="21">
                  <c:v>77.240099999999998</c:v>
                </c:pt>
                <c:pt idx="22">
                  <c:v>75.692300000000003</c:v>
                </c:pt>
                <c:pt idx="23">
                  <c:v>77.215100000000007</c:v>
                </c:pt>
                <c:pt idx="24">
                  <c:v>67.576499999999996</c:v>
                </c:pt>
                <c:pt idx="25">
                  <c:v>75.093900000000005</c:v>
                </c:pt>
                <c:pt idx="26">
                  <c:v>78.379499999999993</c:v>
                </c:pt>
                <c:pt idx="27">
                  <c:v>76.842399999999998</c:v>
                </c:pt>
                <c:pt idx="28">
                  <c:v>70.589200000000005</c:v>
                </c:pt>
                <c:pt idx="29">
                  <c:v>71.1858</c:v>
                </c:pt>
                <c:pt idx="30">
                  <c:v>75.170500000000004</c:v>
                </c:pt>
                <c:pt idx="31">
                  <c:v>75.134299999999996</c:v>
                </c:pt>
                <c:pt idx="32">
                  <c:v>77.4679</c:v>
                </c:pt>
                <c:pt idx="33">
                  <c:v>76.887900000000002</c:v>
                </c:pt>
                <c:pt idx="34">
                  <c:v>76.833600000000004</c:v>
                </c:pt>
                <c:pt idx="35">
                  <c:v>77.572599999999994</c:v>
                </c:pt>
                <c:pt idx="36">
                  <c:v>78.073899999999995</c:v>
                </c:pt>
                <c:pt idx="37">
                  <c:v>76.569100000000006</c:v>
                </c:pt>
                <c:pt idx="38">
                  <c:v>70.876599999999996</c:v>
                </c:pt>
                <c:pt idx="39">
                  <c:v>71.911799999999999</c:v>
                </c:pt>
                <c:pt idx="40">
                  <c:v>69.716099999999997</c:v>
                </c:pt>
                <c:pt idx="41">
                  <c:v>68.327200000000005</c:v>
                </c:pt>
                <c:pt idx="42">
                  <c:v>74.229399999999998</c:v>
                </c:pt>
                <c:pt idx="43">
                  <c:v>77.1678</c:v>
                </c:pt>
                <c:pt idx="44">
                  <c:v>77.501400000000004</c:v>
                </c:pt>
                <c:pt idx="45">
                  <c:v>76.369900000000001</c:v>
                </c:pt>
                <c:pt idx="46">
                  <c:v>76.617800000000003</c:v>
                </c:pt>
                <c:pt idx="47">
                  <c:v>76.970799999999997</c:v>
                </c:pt>
                <c:pt idx="48">
                  <c:v>77.431700000000006</c:v>
                </c:pt>
                <c:pt idx="49">
                  <c:v>78.908299999999997</c:v>
                </c:pt>
                <c:pt idx="50">
                  <c:v>72.571399999999997</c:v>
                </c:pt>
                <c:pt idx="51">
                  <c:v>76.697500000000005</c:v>
                </c:pt>
                <c:pt idx="52">
                  <c:v>74.559200000000004</c:v>
                </c:pt>
                <c:pt idx="53">
                  <c:v>69.312200000000004</c:v>
                </c:pt>
                <c:pt idx="54">
                  <c:v>75.720200000000006</c:v>
                </c:pt>
                <c:pt idx="55">
                  <c:v>77.517499999999998</c:v>
                </c:pt>
                <c:pt idx="56">
                  <c:v>77.753399999999999</c:v>
                </c:pt>
                <c:pt idx="57">
                  <c:v>77.181100000000001</c:v>
                </c:pt>
                <c:pt idx="58">
                  <c:v>76.135000000000005</c:v>
                </c:pt>
                <c:pt idx="59">
                  <c:v>77.855500000000006</c:v>
                </c:pt>
                <c:pt idx="60">
                  <c:v>78.097099999999998</c:v>
                </c:pt>
                <c:pt idx="61">
                  <c:v>74.385400000000004</c:v>
                </c:pt>
                <c:pt idx="62">
                  <c:v>69.409000000000006</c:v>
                </c:pt>
                <c:pt idx="63">
                  <c:v>72.953699999999998</c:v>
                </c:pt>
                <c:pt idx="64">
                  <c:v>69.655699999999996</c:v>
                </c:pt>
                <c:pt idx="65">
                  <c:v>64.359499999999997</c:v>
                </c:pt>
                <c:pt idx="66">
                  <c:v>75.4435</c:v>
                </c:pt>
                <c:pt idx="67">
                  <c:v>76.673400000000001</c:v>
                </c:pt>
                <c:pt idx="68">
                  <c:v>77.625699999999995</c:v>
                </c:pt>
                <c:pt idx="69">
                  <c:v>67.990300000000005</c:v>
                </c:pt>
                <c:pt idx="70">
                  <c:v>76.959000000000003</c:v>
                </c:pt>
                <c:pt idx="71">
                  <c:v>77.871200000000002</c:v>
                </c:pt>
                <c:pt idx="72">
                  <c:v>78.356300000000005</c:v>
                </c:pt>
                <c:pt idx="73">
                  <c:v>78.643600000000006</c:v>
                </c:pt>
                <c:pt idx="74">
                  <c:v>76.429100000000005</c:v>
                </c:pt>
                <c:pt idx="75">
                  <c:v>76.606899999999996</c:v>
                </c:pt>
                <c:pt idx="76">
                  <c:v>72.703400000000002</c:v>
                </c:pt>
                <c:pt idx="77">
                  <c:v>68.523200000000003</c:v>
                </c:pt>
                <c:pt idx="78">
                  <c:v>73.472300000000004</c:v>
                </c:pt>
                <c:pt idx="79">
                  <c:v>76.584100000000007</c:v>
                </c:pt>
                <c:pt idx="80">
                  <c:v>77.220399999999998</c:v>
                </c:pt>
                <c:pt idx="81">
                  <c:v>76.424400000000006</c:v>
                </c:pt>
                <c:pt idx="82">
                  <c:v>75.903499999999994</c:v>
                </c:pt>
                <c:pt idx="83">
                  <c:v>77.283500000000004</c:v>
                </c:pt>
                <c:pt idx="84">
                  <c:v>78.013599999999997</c:v>
                </c:pt>
                <c:pt idx="85">
                  <c:v>75.541600000000003</c:v>
                </c:pt>
                <c:pt idx="86">
                  <c:v>70.897499999999994</c:v>
                </c:pt>
                <c:pt idx="87">
                  <c:v>75.173299999999998</c:v>
                </c:pt>
                <c:pt idx="88">
                  <c:v>64.441900000000004</c:v>
                </c:pt>
                <c:pt idx="89">
                  <c:v>52.4499</c:v>
                </c:pt>
                <c:pt idx="90">
                  <c:v>70.7821</c:v>
                </c:pt>
                <c:pt idx="91">
                  <c:v>77.595100000000002</c:v>
                </c:pt>
                <c:pt idx="92">
                  <c:v>77.782899999999998</c:v>
                </c:pt>
                <c:pt idx="93">
                  <c:v>76.847099999999998</c:v>
                </c:pt>
                <c:pt idx="94">
                  <c:v>75.693799999999996</c:v>
                </c:pt>
                <c:pt idx="95">
                  <c:v>76.924599999999998</c:v>
                </c:pt>
                <c:pt idx="96">
                  <c:v>78.400099999999995</c:v>
                </c:pt>
                <c:pt idx="97">
                  <c:v>78.620099999999994</c:v>
                </c:pt>
                <c:pt idx="98">
                  <c:v>76.307199999999995</c:v>
                </c:pt>
                <c:pt idx="99">
                  <c:v>75.423699999999997</c:v>
                </c:pt>
                <c:pt idx="100">
                  <c:v>73.485399999999998</c:v>
                </c:pt>
                <c:pt idx="101">
                  <c:v>62.654899999999998</c:v>
                </c:pt>
                <c:pt idx="102">
                  <c:v>74.312799999999996</c:v>
                </c:pt>
                <c:pt idx="103">
                  <c:v>76.826700000000002</c:v>
                </c:pt>
                <c:pt idx="104">
                  <c:v>77.721100000000007</c:v>
                </c:pt>
                <c:pt idx="105">
                  <c:v>77.108599999999996</c:v>
                </c:pt>
                <c:pt idx="106">
                  <c:v>76.810500000000005</c:v>
                </c:pt>
                <c:pt idx="107">
                  <c:v>77.4559</c:v>
                </c:pt>
                <c:pt idx="108">
                  <c:v>77.828900000000004</c:v>
                </c:pt>
                <c:pt idx="109">
                  <c:v>77.746700000000004</c:v>
                </c:pt>
                <c:pt idx="110">
                  <c:v>68.530500000000004</c:v>
                </c:pt>
                <c:pt idx="111">
                  <c:v>72.503</c:v>
                </c:pt>
                <c:pt idx="112">
                  <c:v>69.514300000000006</c:v>
                </c:pt>
                <c:pt idx="113">
                  <c:v>67.779200000000003</c:v>
                </c:pt>
                <c:pt idx="114">
                  <c:v>74.719099999999997</c:v>
                </c:pt>
                <c:pt idx="115">
                  <c:v>76.233699999999999</c:v>
                </c:pt>
                <c:pt idx="116">
                  <c:v>77.215900000000005</c:v>
                </c:pt>
                <c:pt idx="117">
                  <c:v>77.478700000000003</c:v>
                </c:pt>
                <c:pt idx="118">
                  <c:v>77.332999999999998</c:v>
                </c:pt>
                <c:pt idx="119">
                  <c:v>78.133899999999997</c:v>
                </c:pt>
                <c:pt idx="120">
                  <c:v>77.515000000000001</c:v>
                </c:pt>
                <c:pt idx="121">
                  <c:v>73.559200000000004</c:v>
                </c:pt>
                <c:pt idx="122">
                  <c:v>72.607399999999998</c:v>
                </c:pt>
                <c:pt idx="123">
                  <c:v>75.113799999999998</c:v>
                </c:pt>
                <c:pt idx="124">
                  <c:v>56.8628</c:v>
                </c:pt>
                <c:pt idx="125">
                  <c:v>57.438699999999997</c:v>
                </c:pt>
                <c:pt idx="126">
                  <c:v>69.743399999999994</c:v>
                </c:pt>
                <c:pt idx="127">
                  <c:v>76.401499999999999</c:v>
                </c:pt>
                <c:pt idx="128">
                  <c:v>77.754900000000006</c:v>
                </c:pt>
                <c:pt idx="129">
                  <c:v>76.860600000000005</c:v>
                </c:pt>
              </c:numCache>
            </c:numRef>
          </c:yVal>
          <c:smooth val="0"/>
          <c:extLst>
            <c:ext xmlns:c16="http://schemas.microsoft.com/office/drawing/2014/chart" uri="{C3380CC4-5D6E-409C-BE32-E72D297353CC}">
              <c16:uniqueId val="{00000000-8F77-469E-B6D9-F9CB314CCA04}"/>
            </c:ext>
          </c:extLst>
        </c:ser>
        <c:dLbls>
          <c:showLegendKey val="0"/>
          <c:showVal val="0"/>
          <c:showCatName val="0"/>
          <c:showSerName val="0"/>
          <c:showPercent val="0"/>
          <c:showBubbleSize val="0"/>
        </c:dLbls>
        <c:axId val="569684192"/>
        <c:axId val="569681280"/>
      </c:scatterChart>
      <c:valAx>
        <c:axId val="569684192"/>
        <c:scaling>
          <c:orientation val="minMax"/>
          <c:min val="0.1800000000000000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NDVI</a:t>
                </a:r>
              </a:p>
            </c:rich>
          </c:tx>
          <c:layout>
            <c:manualLayout>
              <c:xMode val="edge"/>
              <c:yMode val="edge"/>
              <c:x val="0.49064555831424744"/>
              <c:y val="0.949725505699413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569681280"/>
        <c:crosses val="autoZero"/>
        <c:crossBetween val="midCat"/>
      </c:valAx>
      <c:valAx>
        <c:axId val="569681280"/>
        <c:scaling>
          <c:orientation val="minMax"/>
          <c:max val="80"/>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LST (in degree Celsius)</a:t>
                </a:r>
                <a:endParaRPr lang="en-US" dirty="0"/>
              </a:p>
            </c:rich>
          </c:tx>
          <c:layout>
            <c:manualLayout>
              <c:xMode val="edge"/>
              <c:yMode val="edge"/>
              <c:x val="0"/>
              <c:y val="0.395335749269728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en-US"/>
          </a:p>
        </c:txPr>
        <c:crossAx val="569684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36671352777071E-2"/>
          <c:y val="0.17369986526434905"/>
          <c:w val="0.86140665282595674"/>
          <c:h val="0.68131739354559073"/>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olid"/>
              </a:ln>
              <a:effectLst/>
            </c:spPr>
            <c:trendlineType val="linear"/>
            <c:dispRSqr val="1"/>
            <c:dispEq val="1"/>
            <c:trendlineLbl>
              <c:layout>
                <c:manualLayout>
                  <c:x val="2.189508920080642E-2"/>
                  <c:y val="-0.14271361913094197"/>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a:t>y = 0.4705x + 49.526</a:t>
                    </a:r>
                    <a:br>
                      <a:rPr lang="en-US" sz="1400" baseline="0"/>
                    </a:br>
                    <a:r>
                      <a:rPr lang="en-US" sz="1400" baseline="0"/>
                      <a:t>R² = 0.8458</a:t>
                    </a:r>
                    <a:endParaRPr lang="en-US" sz="14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Export_VCI!$K$2:$K$12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Export_VCI!$L$2:$L$12</c:f>
              <c:numCache>
                <c:formatCode>General</c:formatCode>
                <c:ptCount val="11"/>
                <c:pt idx="0">
                  <c:v>49.638800000000003</c:v>
                </c:pt>
                <c:pt idx="1">
                  <c:v>50.8551</c:v>
                </c:pt>
                <c:pt idx="2">
                  <c:v>50.0124</c:v>
                </c:pt>
                <c:pt idx="3">
                  <c:v>51.948700000000002</c:v>
                </c:pt>
                <c:pt idx="4">
                  <c:v>51.676200000000001</c:v>
                </c:pt>
                <c:pt idx="5">
                  <c:v>52.831000000000003</c:v>
                </c:pt>
                <c:pt idx="6">
                  <c:v>53.863500000000002</c:v>
                </c:pt>
                <c:pt idx="7">
                  <c:v>53.355499999999999</c:v>
                </c:pt>
                <c:pt idx="8">
                  <c:v>53.3904</c:v>
                </c:pt>
                <c:pt idx="9">
                  <c:v>53.095399999999998</c:v>
                </c:pt>
                <c:pt idx="10">
                  <c:v>55.1706</c:v>
                </c:pt>
              </c:numCache>
            </c:numRef>
          </c:val>
          <c:smooth val="0"/>
          <c:extLst>
            <c:ext xmlns:c16="http://schemas.microsoft.com/office/drawing/2014/chart" uri="{C3380CC4-5D6E-409C-BE32-E72D297353CC}">
              <c16:uniqueId val="{00000000-B96A-483B-9D9C-13C6C89662F1}"/>
            </c:ext>
          </c:extLst>
        </c:ser>
        <c:dLbls>
          <c:showLegendKey val="0"/>
          <c:showVal val="0"/>
          <c:showCatName val="0"/>
          <c:showSerName val="0"/>
          <c:showPercent val="0"/>
          <c:showBubbleSize val="0"/>
        </c:dLbls>
        <c:smooth val="0"/>
        <c:axId val="449131759"/>
        <c:axId val="449132175"/>
      </c:lineChart>
      <c:catAx>
        <c:axId val="449131759"/>
        <c:scaling>
          <c:orientation val="minMax"/>
        </c:scaling>
        <c:delete val="0"/>
        <c:axPos val="b"/>
        <c:title>
          <c:tx>
            <c:rich>
              <a:bodyPr rot="0" spcFirstLastPara="1" vertOverflow="ellipsis" vert="horz" wrap="square" anchor="ctr" anchorCtr="1"/>
              <a:lstStyle/>
              <a:p>
                <a:pPr>
                  <a:defRPr sz="1710" b="0" i="0" u="none" strike="noStrike" kern="1200" baseline="0">
                    <a:solidFill>
                      <a:schemeClr val="tx1">
                        <a:lumMod val="65000"/>
                        <a:lumOff val="35000"/>
                      </a:schemeClr>
                    </a:solidFill>
                    <a:latin typeface="+mn-lt"/>
                    <a:ea typeface="+mn-ea"/>
                    <a:cs typeface="+mn-cs"/>
                  </a:defRPr>
                </a:pPr>
                <a:r>
                  <a:rPr lang="en-US" sz="2000" baseline="0" dirty="0"/>
                  <a:t>YEAR</a:t>
                </a:r>
              </a:p>
            </c:rich>
          </c:tx>
          <c:layout>
            <c:manualLayout>
              <c:xMode val="edge"/>
              <c:yMode val="edge"/>
              <c:x val="0.45762391114154211"/>
              <c:y val="0.94585766457252507"/>
            </c:manualLayout>
          </c:layout>
          <c:overlay val="0"/>
          <c:spPr>
            <a:noFill/>
            <a:ln>
              <a:noFill/>
            </a:ln>
            <a:effectLst/>
          </c:spPr>
          <c:txPr>
            <a:bodyPr rot="0" spcFirstLastPara="1" vertOverflow="ellipsis" vert="horz" wrap="square" anchor="ctr" anchorCtr="1"/>
            <a:lstStyle/>
            <a:p>
              <a:pPr>
                <a:defRPr sz="171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60" b="0" i="0" u="none" strike="noStrike" kern="1200" baseline="0">
                <a:solidFill>
                  <a:schemeClr val="tx1">
                    <a:lumMod val="65000"/>
                    <a:lumOff val="35000"/>
                  </a:schemeClr>
                </a:solidFill>
                <a:latin typeface="+mn-lt"/>
                <a:ea typeface="+mn-ea"/>
                <a:cs typeface="+mn-cs"/>
              </a:defRPr>
            </a:pPr>
            <a:endParaRPr lang="en-US"/>
          </a:p>
        </c:txPr>
        <c:crossAx val="449132175"/>
        <c:crosses val="autoZero"/>
        <c:auto val="1"/>
        <c:lblAlgn val="ctr"/>
        <c:lblOffset val="100"/>
        <c:noMultiLvlLbl val="0"/>
      </c:catAx>
      <c:valAx>
        <c:axId val="449132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20" b="0" i="0" u="none" strike="noStrike" kern="1200" baseline="0">
                    <a:solidFill>
                      <a:schemeClr val="tx1">
                        <a:lumMod val="65000"/>
                        <a:lumOff val="35000"/>
                      </a:schemeClr>
                    </a:solidFill>
                    <a:latin typeface="+mn-lt"/>
                    <a:ea typeface="+mn-ea"/>
                    <a:cs typeface="+mn-cs"/>
                  </a:defRPr>
                </a:pPr>
                <a:r>
                  <a:rPr lang="en-US" sz="2000" baseline="0" dirty="0"/>
                  <a:t>VCI</a:t>
                </a:r>
              </a:p>
            </c:rich>
          </c:tx>
          <c:layout>
            <c:manualLayout>
              <c:xMode val="edge"/>
              <c:yMode val="edge"/>
              <c:x val="1.224721822238598E-3"/>
              <c:y val="0.56299106672606103"/>
            </c:manualLayout>
          </c:layout>
          <c:overlay val="0"/>
          <c:spPr>
            <a:noFill/>
            <a:ln>
              <a:noFill/>
            </a:ln>
            <a:effectLst/>
          </c:spPr>
          <c:txPr>
            <a:bodyPr rot="-5400000" spcFirstLastPara="1" vertOverflow="ellipsis" vert="horz" wrap="square" anchor="ctr" anchorCtr="1"/>
            <a:lstStyle/>
            <a:p>
              <a:pPr>
                <a:defRPr sz="162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tx1">
                    <a:lumMod val="65000"/>
                    <a:lumOff val="35000"/>
                  </a:schemeClr>
                </a:solidFill>
                <a:latin typeface="+mn-lt"/>
                <a:ea typeface="+mn-ea"/>
                <a:cs typeface="+mn-cs"/>
              </a:defRPr>
            </a:pPr>
            <a:endParaRPr lang="en-US"/>
          </a:p>
        </c:txPr>
        <c:crossAx val="4491317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19451659470121E-2"/>
          <c:y val="2.1138989121043658E-2"/>
          <c:w val="0.91783681961688601"/>
          <c:h val="0.83399322321144198"/>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olid"/>
              </a:ln>
              <a:effectLst/>
            </c:spPr>
            <c:trendlineType val="linear"/>
            <c:dispRSqr val="1"/>
            <c:dispEq val="1"/>
            <c:trendlineLbl>
              <c:layout>
                <c:manualLayout>
                  <c:x val="-2.6583817204291153E-2"/>
                  <c:y val="-0.258757276814157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aseline="0" dirty="0"/>
                      <a:t>y = 0.2539x + 10.954</a:t>
                    </a:r>
                    <a:br>
                      <a:rPr lang="en-US" sz="1400" baseline="0" dirty="0"/>
                    </a:br>
                    <a:r>
                      <a:rPr lang="en-US" sz="1400" baseline="0" dirty="0"/>
                      <a:t>R² = 0.0729</a:t>
                    </a:r>
                    <a:endParaRPr lang="en-US" sz="1400" dirty="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cat>
            <c:numRef>
              <c:f>Sheet1!$L$3:$L$13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Sheet1!$M$3:$M$13</c:f>
              <c:numCache>
                <c:formatCode>General</c:formatCode>
                <c:ptCount val="11"/>
                <c:pt idx="0">
                  <c:v>11.7369</c:v>
                </c:pt>
                <c:pt idx="1">
                  <c:v>15.954700000000001</c:v>
                </c:pt>
                <c:pt idx="2">
                  <c:v>10.0177</c:v>
                </c:pt>
                <c:pt idx="3">
                  <c:v>10.9476</c:v>
                </c:pt>
                <c:pt idx="4">
                  <c:v>8.3131000000000004</c:v>
                </c:pt>
                <c:pt idx="5">
                  <c:v>14.088200000000001</c:v>
                </c:pt>
                <c:pt idx="6">
                  <c:v>8.1853999999999996</c:v>
                </c:pt>
                <c:pt idx="7">
                  <c:v>17.178999999999998</c:v>
                </c:pt>
                <c:pt idx="8">
                  <c:v>11.370799999999999</c:v>
                </c:pt>
                <c:pt idx="9">
                  <c:v>13.2463</c:v>
                </c:pt>
                <c:pt idx="10">
                  <c:v>16.209700000000002</c:v>
                </c:pt>
              </c:numCache>
            </c:numRef>
          </c:val>
          <c:smooth val="0"/>
          <c:extLst>
            <c:ext xmlns:c16="http://schemas.microsoft.com/office/drawing/2014/chart" uri="{C3380CC4-5D6E-409C-BE32-E72D297353CC}">
              <c16:uniqueId val="{00000000-4888-4795-B12C-7955F4F09ABF}"/>
            </c:ext>
          </c:extLst>
        </c:ser>
        <c:dLbls>
          <c:showLegendKey val="0"/>
          <c:showVal val="0"/>
          <c:showCatName val="0"/>
          <c:showSerName val="0"/>
          <c:showPercent val="0"/>
          <c:showBubbleSize val="0"/>
        </c:dLbls>
        <c:smooth val="0"/>
        <c:axId val="535148031"/>
        <c:axId val="535139711"/>
      </c:lineChart>
      <c:catAx>
        <c:axId val="53514803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YEARS</a:t>
                </a:r>
              </a:p>
            </c:rich>
          </c:tx>
          <c:layout>
            <c:manualLayout>
              <c:xMode val="edge"/>
              <c:yMode val="edge"/>
              <c:x val="0.49751553138525362"/>
              <c:y val="0.9512337664809956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20" b="0" i="0" u="none" strike="noStrike" kern="1200" baseline="0">
                <a:solidFill>
                  <a:schemeClr val="tx1">
                    <a:lumMod val="65000"/>
                    <a:lumOff val="35000"/>
                  </a:schemeClr>
                </a:solidFill>
                <a:latin typeface="+mn-lt"/>
                <a:ea typeface="+mn-ea"/>
                <a:cs typeface="+mn-cs"/>
              </a:defRPr>
            </a:pPr>
            <a:endParaRPr lang="en-US"/>
          </a:p>
        </c:txPr>
        <c:crossAx val="535139711"/>
        <c:crosses val="autoZero"/>
        <c:auto val="1"/>
        <c:lblAlgn val="ctr"/>
        <c:lblOffset val="100"/>
        <c:noMultiLvlLbl val="0"/>
      </c:catAx>
      <c:valAx>
        <c:axId val="535139711"/>
        <c:scaling>
          <c:orientation val="minMax"/>
          <c:min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TCI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535148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DFA04-31EF-49B6-AFAE-2287858E0303}"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EBEA9F54-7364-45F9-829B-BF1EB38AEB12}" type="pres">
      <dgm:prSet presAssocID="{A86DFA04-31EF-49B6-AFAE-2287858E0303}" presName="Name0" presStyleCnt="0">
        <dgm:presLayoutVars>
          <dgm:chMax/>
          <dgm:chPref/>
          <dgm:animLvl val="lvl"/>
        </dgm:presLayoutVars>
      </dgm:prSet>
      <dgm:spPr/>
    </dgm:pt>
  </dgm:ptLst>
  <dgm:cxnLst>
    <dgm:cxn modelId="{AED1CC2F-C2A3-4A40-80FC-0F8E1651414C}" type="presOf" srcId="{A86DFA04-31EF-49B6-AFAE-2287858E0303}" destId="{EBEA9F54-7364-45F9-829B-BF1EB38AEB12}" srcOrd="0"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67F0A-F789-4DC5-9B6D-9A358B3C1041}" type="datetimeFigureOut">
              <a:rPr lang="en-US" smtClean="0"/>
              <a:t>26-Sep-22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694EC-53CB-430D-A6B8-D346497BCEF3}" type="slidenum">
              <a:rPr lang="en-US" smtClean="0"/>
              <a:t>‹#›</a:t>
            </a:fld>
            <a:endParaRPr lang="en-US"/>
          </a:p>
        </p:txBody>
      </p:sp>
    </p:spTree>
    <p:extLst>
      <p:ext uri="{BB962C8B-B14F-4D97-AF65-F5344CB8AC3E}">
        <p14:creationId xmlns:p14="http://schemas.microsoft.com/office/powerpoint/2010/main" val="118733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ACD25-4D42-4A0A-8CFF-C961EB05D6D4}" type="slidenum">
              <a:rPr lang="en-US" smtClean="0"/>
              <a:t>7</a:t>
            </a:fld>
            <a:endParaRPr lang="en-US"/>
          </a:p>
        </p:txBody>
      </p:sp>
    </p:spTree>
    <p:extLst>
      <p:ext uri="{BB962C8B-B14F-4D97-AF65-F5344CB8AC3E}">
        <p14:creationId xmlns:p14="http://schemas.microsoft.com/office/powerpoint/2010/main" val="108902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ACD25-4D42-4A0A-8CFF-C961EB05D6D4}" type="slidenum">
              <a:rPr lang="en-US" smtClean="0"/>
              <a:t>8</a:t>
            </a:fld>
            <a:endParaRPr lang="en-US"/>
          </a:p>
        </p:txBody>
      </p:sp>
    </p:spTree>
    <p:extLst>
      <p:ext uri="{BB962C8B-B14F-4D97-AF65-F5344CB8AC3E}">
        <p14:creationId xmlns:p14="http://schemas.microsoft.com/office/powerpoint/2010/main" val="3066691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26-Sep-22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6EB709-C0A1-4C5D-969E-C890375FB6BE}" type="datetimeFigureOut">
              <a:rPr lang="en-US" smtClean="0"/>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1094288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EB709-C0A1-4C5D-969E-C890375FB6BE}" type="datetimeFigureOut">
              <a:rPr lang="en-US" smtClean="0"/>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1658088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6EB709-C0A1-4C5D-969E-C890375FB6BE}" type="datetimeFigureOut">
              <a:rPr lang="en-US" smtClean="0"/>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3819584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EB709-C0A1-4C5D-969E-C890375FB6BE}" type="datetimeFigureOut">
              <a:rPr lang="en-US" smtClean="0"/>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103437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EB709-C0A1-4C5D-969E-C890375FB6BE}" type="datetimeFigureOut">
              <a:rPr lang="en-US" smtClean="0"/>
              <a:t>26-Sep-22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245063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6EB709-C0A1-4C5D-969E-C890375FB6BE}" type="datetimeFigureOut">
              <a:rPr lang="en-US" smtClean="0"/>
              <a:t>26-Sep-22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3718241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EB709-C0A1-4C5D-969E-C890375FB6BE}" type="datetimeFigureOut">
              <a:rPr lang="en-US" smtClean="0"/>
              <a:t>26-Sep-22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215368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6EB709-C0A1-4C5D-969E-C890375FB6BE}" type="datetimeFigureOut">
              <a:rPr lang="en-US" smtClean="0"/>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86745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6EB709-C0A1-4C5D-969E-C890375FB6BE}" type="datetimeFigureOut">
              <a:rPr lang="en-US" smtClean="0"/>
              <a:t>26-Sep-22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226589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EB709-C0A1-4C5D-969E-C890375FB6BE}" type="datetimeFigureOut">
              <a:rPr lang="en-US" smtClean="0"/>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212197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26-Sep-22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EB709-C0A1-4C5D-969E-C890375FB6BE}" type="datetimeFigureOut">
              <a:rPr lang="en-US" smtClean="0"/>
              <a:t>26-Sep-22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6DB36-0106-4C75-B422-C8745E5CC828}" type="slidenum">
              <a:rPr lang="en-US" smtClean="0"/>
              <a:t>‹#›</a:t>
            </a:fld>
            <a:endParaRPr lang="en-US"/>
          </a:p>
        </p:txBody>
      </p:sp>
    </p:spTree>
    <p:extLst>
      <p:ext uri="{BB962C8B-B14F-4D97-AF65-F5344CB8AC3E}">
        <p14:creationId xmlns:p14="http://schemas.microsoft.com/office/powerpoint/2010/main" val="402021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26-Sep-22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26-Sep-22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26-Sep-22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26-Sep-22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26-Sep-22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26-Sep-22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26-Sep-22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26-Sep-22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EB709-C0A1-4C5D-969E-C890375FB6BE}" type="datetimeFigureOut">
              <a:rPr lang="en-US" smtClean="0"/>
              <a:t>26-Sep-22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6DB36-0106-4C75-B422-C8745E5CC828}" type="slidenum">
              <a:rPr lang="en-US" smtClean="0"/>
              <a:t>‹#›</a:t>
            </a:fld>
            <a:endParaRPr lang="en-US"/>
          </a:p>
        </p:txBody>
      </p:sp>
    </p:spTree>
    <p:extLst>
      <p:ext uri="{BB962C8B-B14F-4D97-AF65-F5344CB8AC3E}">
        <p14:creationId xmlns:p14="http://schemas.microsoft.com/office/powerpoint/2010/main" val="3445414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ventbrite.com/e/lst-cci-user-workshop-2022-tickets-373276499057?utm_source=eventbrite&amp;utm_medium=email&amp;utm_campaign=reminder_attendees_48hour_email&amp;utm_term=eventname&amp;ref=eemaileventremind"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5286999" y="295274"/>
            <a:ext cx="6253317" cy="3133725"/>
          </a:xfrm>
        </p:spPr>
        <p:txBody>
          <a:bodyPr vert="horz" lIns="91440" tIns="45720" rIns="91440" bIns="45720" rtlCol="0" anchor="b">
            <a:normAutofit/>
          </a:bodyPr>
          <a:lstStyle/>
          <a:p>
            <a:pPr marL="0" marR="0">
              <a:spcAft>
                <a:spcPts val="800"/>
              </a:spcAft>
            </a:pPr>
            <a:r>
              <a:rPr lang="en-US" sz="2800" b="1" dirty="0">
                <a:effectLst/>
              </a:rPr>
              <a:t>Land Surface Temperature and NDVI for Assessing Vegetation Stress in the data-scarce </a:t>
            </a:r>
            <a:r>
              <a:rPr lang="en-US" sz="2800" b="1" dirty="0" err="1">
                <a:effectLst/>
              </a:rPr>
              <a:t>Sudano</a:t>
            </a:r>
            <a:r>
              <a:rPr lang="en-US" sz="2800" b="1" dirty="0">
                <a:effectLst/>
              </a:rPr>
              <a:t>-Sahelian Region of Nigeria (SSRN)</a:t>
            </a:r>
            <a:br>
              <a:rPr lang="en-US" sz="2800" b="1" dirty="0">
                <a:effectLst/>
              </a:rPr>
            </a:br>
            <a:r>
              <a:rPr lang="en-US" sz="2800" b="1" dirty="0">
                <a:effectLst/>
              </a:rPr>
              <a:t>A</a:t>
            </a:r>
            <a:r>
              <a:rPr lang="en-US" sz="2800" b="1" dirty="0"/>
              <a:t>n</a:t>
            </a:r>
            <a:br>
              <a:rPr lang="en-US" sz="2800" b="1" dirty="0">
                <a:effectLst/>
              </a:rPr>
            </a:br>
            <a:r>
              <a:rPr lang="en-US" sz="2800" b="1" dirty="0">
                <a:effectLst/>
              </a:rPr>
              <a:t>Oral Presentation</a:t>
            </a:r>
            <a:br>
              <a:rPr lang="en-US" sz="2800" b="1" dirty="0">
                <a:effectLst/>
              </a:rPr>
            </a:br>
            <a:r>
              <a:rPr lang="en-US" sz="2800" b="1" dirty="0">
                <a:effectLst/>
              </a:rPr>
              <a:t>at</a:t>
            </a:r>
            <a:endParaRPr lang="en-US" sz="2800" dirty="0">
              <a:effectLst/>
            </a:endParaRP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5286999" y="3695155"/>
            <a:ext cx="6269347" cy="590825"/>
          </a:xfrm>
        </p:spPr>
        <p:txBody>
          <a:bodyPr vert="horz" lIns="91440" tIns="45720" rIns="91440" bIns="45720" rtlCol="0">
            <a:normAutofit/>
          </a:bodyPr>
          <a:lstStyle/>
          <a:p>
            <a:pPr>
              <a:lnSpc>
                <a:spcPct val="100000"/>
              </a:lnSpc>
            </a:pPr>
            <a:r>
              <a:rPr lang="en-US"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hlinkClick r:id="rId3"/>
              </a:rPr>
              <a:t>LST</a:t>
            </a:r>
            <a:r>
              <a:rPr lang="en-US" b="0" i="0" u="none" strike="noStrike" dirty="0">
                <a:solidFill>
                  <a:schemeClr val="tx1">
                    <a:lumMod val="85000"/>
                    <a:lumOff val="15000"/>
                  </a:schemeClr>
                </a:solidFill>
                <a:effectLst/>
                <a:hlinkClick r:id="rId3"/>
              </a:rPr>
              <a:t>_cci User Workshop 2022</a:t>
            </a:r>
            <a:endParaRPr lang="en-US" b="0" i="0" dirty="0">
              <a:solidFill>
                <a:schemeClr val="tx1">
                  <a:lumMod val="85000"/>
                  <a:lumOff val="15000"/>
                </a:schemeClr>
              </a:solidFill>
              <a:effectLst/>
            </a:endParaRPr>
          </a:p>
        </p:txBody>
      </p: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1" b="134"/>
          <a:stretch/>
        </p:blipFill>
        <p:spPr>
          <a:xfrm>
            <a:off x="-1" y="1"/>
            <a:ext cx="4635315" cy="6857999"/>
          </a:xfrm>
          <a:prstGeom prst="rect">
            <a:avLst/>
          </a:prstGeom>
        </p:spPr>
      </p:pic>
      <p:cxnSp>
        <p:nvCxnSpPr>
          <p:cNvPr id="43" name="Straight Connector 42">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63B2B11-A755-3618-6FAB-57E4E027AFA6}"/>
              </a:ext>
            </a:extLst>
          </p:cNvPr>
          <p:cNvSpPr txBox="1"/>
          <p:nvPr/>
        </p:nvSpPr>
        <p:spPr>
          <a:xfrm>
            <a:off x="5700562" y="4418849"/>
            <a:ext cx="5363299" cy="2385268"/>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Presented </a:t>
            </a:r>
          </a:p>
          <a:p>
            <a:pPr>
              <a:spcAft>
                <a:spcPts val="600"/>
              </a:spcAft>
            </a:pPr>
            <a:r>
              <a:rPr lang="en-US" sz="2000" b="1" dirty="0">
                <a:latin typeface="Times New Roman" panose="02020603050405020304" pitchFamily="18" charset="0"/>
                <a:cs typeface="Times New Roman" panose="02020603050405020304" pitchFamily="18" charset="0"/>
              </a:rPr>
              <a:t>			by </a:t>
            </a:r>
          </a:p>
          <a:p>
            <a:pPr>
              <a:spcAft>
                <a:spcPts val="600"/>
              </a:spcAft>
            </a:pPr>
            <a:endParaRPr lang="en-US" sz="2000" b="1" dirty="0">
              <a:latin typeface="Times New Roman" panose="02020603050405020304" pitchFamily="18" charset="0"/>
              <a:cs typeface="Times New Roman" panose="02020603050405020304" pitchFamily="18" charset="0"/>
            </a:endParaRPr>
          </a:p>
          <a:p>
            <a:pPr>
              <a:spcAft>
                <a:spcPts val="600"/>
              </a:spcAft>
            </a:pPr>
            <a:r>
              <a:rPr lang="en-US" sz="2000" b="1" dirty="0">
                <a:latin typeface="Times New Roman" panose="02020603050405020304" pitchFamily="18" charset="0"/>
                <a:cs typeface="Times New Roman" panose="02020603050405020304" pitchFamily="18" charset="0"/>
              </a:rPr>
              <a:t>		Olapeju EKUNDAYO</a:t>
            </a:r>
          </a:p>
          <a:p>
            <a:pPr>
              <a:spcAft>
                <a:spcPts val="600"/>
              </a:spcAft>
            </a:pPr>
            <a:r>
              <a:rPr lang="en-US" sz="2000" b="1" dirty="0">
                <a:latin typeface="Times New Roman" panose="02020603050405020304" pitchFamily="18" charset="0"/>
                <a:cs typeface="Times New Roman" panose="02020603050405020304" pitchFamily="18" charset="0"/>
              </a:rPr>
              <a:t>		University of Fort Hare, </a:t>
            </a:r>
          </a:p>
          <a:p>
            <a:pPr>
              <a:spcAft>
                <a:spcPts val="600"/>
              </a:spcAft>
            </a:pPr>
            <a:r>
              <a:rPr lang="en-US" sz="2000" b="1" dirty="0">
                <a:latin typeface="Times New Roman" panose="02020603050405020304" pitchFamily="18" charset="0"/>
                <a:cs typeface="Times New Roman" panose="02020603050405020304" pitchFamily="18" charset="0"/>
              </a:rPr>
              <a:t>		South Africa.</a:t>
            </a:r>
          </a:p>
        </p:txBody>
      </p:sp>
    </p:spTree>
    <p:extLst>
      <p:ext uri="{BB962C8B-B14F-4D97-AF65-F5344CB8AC3E}">
        <p14:creationId xmlns:p14="http://schemas.microsoft.com/office/powerpoint/2010/main" val="39127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VCI close to 50% means fair condition. Below 50% means below normal, below 35% is extreme drought.</a:t>
            </a:r>
          </a:p>
          <a:p>
            <a:endParaRPr lang="en-US" dirty="0"/>
          </a:p>
          <a:p>
            <a:r>
              <a:rPr lang="en-US" dirty="0"/>
              <a:t>TCI close to 50% means fair condition. Below 50% means below normal, 0% means very hot.</a:t>
            </a:r>
          </a:p>
          <a:p>
            <a:endParaRPr lang="en-US" dirty="0"/>
          </a:p>
          <a:p>
            <a:endParaRPr lang="en-US" dirty="0"/>
          </a:p>
        </p:txBody>
      </p:sp>
    </p:spTree>
    <p:extLst>
      <p:ext uri="{BB962C8B-B14F-4D97-AF65-F5344CB8AC3E}">
        <p14:creationId xmlns:p14="http://schemas.microsoft.com/office/powerpoint/2010/main" val="241721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35B0A823-A38F-DECD-1FFA-CC0384CD8324}"/>
              </a:ext>
            </a:extLst>
          </p:cNvPr>
          <p:cNvPicPr>
            <a:picLocks noGrp="1" noChangeAspect="1"/>
          </p:cNvPicPr>
          <p:nvPr>
            <p:ph idx="1"/>
          </p:nvPr>
        </p:nvPicPr>
        <p:blipFill>
          <a:blip r:embed="rId2"/>
          <a:stretch>
            <a:fillRect/>
          </a:stretch>
        </p:blipFill>
        <p:spPr>
          <a:xfrm>
            <a:off x="2374710" y="1137952"/>
            <a:ext cx="9173823" cy="4582098"/>
          </a:xfrm>
          <a:prstGeom prst="rect">
            <a:avLst/>
          </a:prstGeom>
        </p:spPr>
      </p:pic>
      <p:sp>
        <p:nvSpPr>
          <p:cNvPr id="6" name="TextBox 5">
            <a:extLst>
              <a:ext uri="{FF2B5EF4-FFF2-40B4-BE49-F238E27FC236}">
                <a16:creationId xmlns:a16="http://schemas.microsoft.com/office/drawing/2014/main" id="{11C3DEFB-F24A-41E0-8CDB-EA9B9CB1A801}"/>
              </a:ext>
            </a:extLst>
          </p:cNvPr>
          <p:cNvSpPr txBox="1"/>
          <p:nvPr/>
        </p:nvSpPr>
        <p:spPr>
          <a:xfrm flipH="1">
            <a:off x="1712594" y="333375"/>
            <a:ext cx="9507856"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Table 1: VCI ranges for the </a:t>
            </a:r>
            <a:r>
              <a:rPr lang="en-US" sz="1800" dirty="0" err="1">
                <a:effectLst/>
                <a:latin typeface="Times New Roman" panose="02020603050405020304" pitchFamily="18" charset="0"/>
                <a:ea typeface="Calibri" panose="020F0502020204030204" pitchFamily="34" charset="0"/>
              </a:rPr>
              <a:t>Sudano</a:t>
            </a:r>
            <a:r>
              <a:rPr lang="en-US" sz="1800" dirty="0">
                <a:effectLst/>
                <a:latin typeface="Times New Roman" panose="02020603050405020304" pitchFamily="18" charset="0"/>
                <a:ea typeface="Calibri" panose="020F0502020204030204" pitchFamily="34" charset="0"/>
              </a:rPr>
              <a:t>-Sahelian Savanna Region and the area covered by the ranges for each year in square kilometers</a:t>
            </a:r>
            <a:endParaRPr lang="en-US" dirty="0"/>
          </a:p>
        </p:txBody>
      </p:sp>
    </p:spTree>
    <p:extLst>
      <p:ext uri="{BB962C8B-B14F-4D97-AF65-F5344CB8AC3E}">
        <p14:creationId xmlns:p14="http://schemas.microsoft.com/office/powerpoint/2010/main" val="13562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A2161275-088A-A2E1-13CC-B72435EB8A0F}"/>
              </a:ext>
            </a:extLst>
          </p:cNvPr>
          <p:cNvPicPr>
            <a:picLocks noGrp="1" noChangeAspect="1"/>
          </p:cNvPicPr>
          <p:nvPr>
            <p:ph idx="1"/>
          </p:nvPr>
        </p:nvPicPr>
        <p:blipFill>
          <a:blip r:embed="rId2"/>
          <a:stretch>
            <a:fillRect/>
          </a:stretch>
        </p:blipFill>
        <p:spPr>
          <a:xfrm>
            <a:off x="2374710" y="992205"/>
            <a:ext cx="9173823" cy="4873592"/>
          </a:xfrm>
          <a:prstGeom prst="rect">
            <a:avLst/>
          </a:prstGeom>
        </p:spPr>
      </p:pic>
      <p:sp>
        <p:nvSpPr>
          <p:cNvPr id="7" name="TextBox 6">
            <a:extLst>
              <a:ext uri="{FF2B5EF4-FFF2-40B4-BE49-F238E27FC236}">
                <a16:creationId xmlns:a16="http://schemas.microsoft.com/office/drawing/2014/main" id="{E897BC24-5E30-74D6-9F0D-84E75433995C}"/>
              </a:ext>
            </a:extLst>
          </p:cNvPr>
          <p:cNvSpPr txBox="1"/>
          <p:nvPr/>
        </p:nvSpPr>
        <p:spPr>
          <a:xfrm>
            <a:off x="1278294" y="410547"/>
            <a:ext cx="10412963" cy="646331"/>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Table 2: TCI ranges for the </a:t>
            </a:r>
            <a:r>
              <a:rPr lang="en-US" sz="1800" dirty="0" err="1">
                <a:effectLst/>
                <a:latin typeface="Times New Roman" panose="02020603050405020304" pitchFamily="18" charset="0"/>
                <a:ea typeface="Calibri" panose="020F0502020204030204" pitchFamily="34" charset="0"/>
              </a:rPr>
              <a:t>Sudano</a:t>
            </a:r>
            <a:r>
              <a:rPr lang="en-US" sz="1800" dirty="0">
                <a:effectLst/>
                <a:latin typeface="Times New Roman" panose="02020603050405020304" pitchFamily="18" charset="0"/>
                <a:ea typeface="Calibri" panose="020F0502020204030204" pitchFamily="34" charset="0"/>
              </a:rPr>
              <a:t>-Sahelian Savanna Region and the area covered by the ranges for each year in square kilometers</a:t>
            </a:r>
            <a:endParaRPr lang="en-US" dirty="0"/>
          </a:p>
        </p:txBody>
      </p:sp>
    </p:spTree>
    <p:extLst>
      <p:ext uri="{BB962C8B-B14F-4D97-AF65-F5344CB8AC3E}">
        <p14:creationId xmlns:p14="http://schemas.microsoft.com/office/powerpoint/2010/main" val="173220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BB715CE3-C941-D4CE-4B53-7629B205756A}"/>
              </a:ext>
            </a:extLst>
          </p:cNvPr>
          <p:cNvGraphicFramePr>
            <a:graphicFrameLocks noGrp="1"/>
          </p:cNvGraphicFramePr>
          <p:nvPr>
            <p:extLst>
              <p:ext uri="{D42A27DB-BD31-4B8C-83A1-F6EECF244321}">
                <p14:modId xmlns:p14="http://schemas.microsoft.com/office/powerpoint/2010/main" val="1368471741"/>
              </p:ext>
            </p:extLst>
          </p:nvPr>
        </p:nvGraphicFramePr>
        <p:xfrm>
          <a:off x="2167380" y="923386"/>
          <a:ext cx="8506131" cy="5571067"/>
        </p:xfrm>
        <a:graphic>
          <a:graphicData uri="http://schemas.openxmlformats.org/drawingml/2006/table">
            <a:tbl>
              <a:tblPr firstRow="1" firstCol="1" bandRow="1"/>
              <a:tblGrid>
                <a:gridCol w="1863868">
                  <a:extLst>
                    <a:ext uri="{9D8B030D-6E8A-4147-A177-3AD203B41FA5}">
                      <a16:colId xmlns:a16="http://schemas.microsoft.com/office/drawing/2014/main" val="1214738527"/>
                    </a:ext>
                  </a:extLst>
                </a:gridCol>
                <a:gridCol w="3346244">
                  <a:extLst>
                    <a:ext uri="{9D8B030D-6E8A-4147-A177-3AD203B41FA5}">
                      <a16:colId xmlns:a16="http://schemas.microsoft.com/office/drawing/2014/main" val="625901926"/>
                    </a:ext>
                  </a:extLst>
                </a:gridCol>
                <a:gridCol w="3296019">
                  <a:extLst>
                    <a:ext uri="{9D8B030D-6E8A-4147-A177-3AD203B41FA5}">
                      <a16:colId xmlns:a16="http://schemas.microsoft.com/office/drawing/2014/main" val="2654065382"/>
                    </a:ext>
                  </a:extLst>
                </a:gridCol>
              </a:tblGrid>
              <a:tr h="559147">
                <a:tc gridSpan="3">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Total Area of  stressed Vegetation</a:t>
                      </a:r>
                      <a:endParaRPr lang="en-US" sz="3100" b="0" i="0" u="none" strike="noStrike" dirty="0">
                        <a:effectLst/>
                        <a:latin typeface="Arial" panose="020B0604020202020204" pitchFamily="34" charset="0"/>
                      </a:endParaRPr>
                    </a:p>
                  </a:txBody>
                  <a:tcPr marL="157939" marR="157939" marT="78969" marB="789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6878863"/>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YEAR</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VCI (0-40%)</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TCI (0-40%)</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645507"/>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2000</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15478.62</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288122.73</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8519"/>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2001</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10860.02</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285624.91</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314287"/>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2002</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13990.59</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287778.37</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966945"/>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2003</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6977.26</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287309.59</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876383"/>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2004</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7396.28</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287994.75</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443833"/>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2005</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4403.08</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287771.47</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08180"/>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2006</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2640.3</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287957.8</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922735"/>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2007</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3055.88</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286878.79</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724709"/>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2008</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3425.1</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286289.14</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629598"/>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2009</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5850.74</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287732.91</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564344"/>
                  </a:ext>
                </a:extLst>
              </a:tr>
              <a:tr h="417660">
                <a:tc>
                  <a:txBody>
                    <a:bodyPr/>
                    <a:lstStyle/>
                    <a:p>
                      <a:pPr marL="0" marR="0" algn="just" fontAlgn="t">
                        <a:lnSpc>
                          <a:spcPct val="107000"/>
                        </a:lnSpc>
                        <a:spcBef>
                          <a:spcPts val="0"/>
                        </a:spcBef>
                        <a:spcAft>
                          <a:spcPts val="0"/>
                        </a:spcAft>
                      </a:pPr>
                      <a:r>
                        <a:rPr lang="en-US" sz="2100" b="1" i="0" u="none" strike="noStrike">
                          <a:effectLst/>
                          <a:latin typeface="Times New Roman" panose="02020603050405020304" pitchFamily="18" charset="0"/>
                          <a:ea typeface="Calibri" panose="020F0502020204030204" pitchFamily="34" charset="0"/>
                          <a:cs typeface="Times New Roman" panose="02020603050405020304" pitchFamily="18" charset="0"/>
                        </a:rPr>
                        <a:t>2010</a:t>
                      </a:r>
                      <a:endParaRPr lang="en-US" sz="3100" b="0" i="0" u="none" strike="noStrike">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2908.2</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07000"/>
                        </a:lnSpc>
                        <a:spcBef>
                          <a:spcPts val="0"/>
                        </a:spcBef>
                        <a:spcAft>
                          <a:spcPts val="0"/>
                        </a:spcAft>
                      </a:pPr>
                      <a:r>
                        <a:rPr lang="en-US" sz="21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287330.14</a:t>
                      </a:r>
                      <a:endParaRPr lang="en-US" sz="3100" b="0" i="0" u="none" strike="noStrike" dirty="0">
                        <a:effectLst/>
                        <a:latin typeface="Arial" panose="020B0604020202020204" pitchFamily="34" charset="0"/>
                      </a:endParaRPr>
                    </a:p>
                  </a:txBody>
                  <a:tcPr marL="118454" marR="118454" marT="16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120269"/>
                  </a:ext>
                </a:extLst>
              </a:tr>
            </a:tbl>
          </a:graphicData>
        </a:graphic>
      </p:graphicFrame>
      <p:sp>
        <p:nvSpPr>
          <p:cNvPr id="3" name="TextBox 2">
            <a:extLst>
              <a:ext uri="{FF2B5EF4-FFF2-40B4-BE49-F238E27FC236}">
                <a16:creationId xmlns:a16="http://schemas.microsoft.com/office/drawing/2014/main" id="{77157CA7-7A93-BB65-438D-446EB60C7A3D}"/>
              </a:ext>
            </a:extLst>
          </p:cNvPr>
          <p:cNvSpPr txBox="1"/>
          <p:nvPr/>
        </p:nvSpPr>
        <p:spPr>
          <a:xfrm>
            <a:off x="1184988" y="181800"/>
            <a:ext cx="9840407" cy="646331"/>
          </a:xfrm>
          <a:prstGeom prst="rect">
            <a:avLst/>
          </a:prstGeom>
          <a:noFill/>
        </p:spPr>
        <p:txBody>
          <a:bodyPr wrap="square" rtlCol="0">
            <a:spAutoFit/>
          </a:bodyPr>
          <a:lstStyle/>
          <a:p>
            <a:pPr algn="just"/>
            <a:r>
              <a:rPr lang="en-US" sz="1800" dirty="0">
                <a:effectLst/>
                <a:latin typeface="Times New Roman" panose="02020603050405020304" pitchFamily="18" charset="0"/>
                <a:ea typeface="Calibri" panose="020F0502020204030204" pitchFamily="34" charset="0"/>
              </a:rPr>
              <a:t>Table 3: Comparison of VCI (0-40%) and TCI (0-40%) for the Vegetation Condition of the </a:t>
            </a:r>
            <a:r>
              <a:rPr lang="en-US" sz="1800" dirty="0" err="1">
                <a:effectLst/>
                <a:latin typeface="Times New Roman" panose="02020603050405020304" pitchFamily="18" charset="0"/>
                <a:ea typeface="Calibri" panose="020F0502020204030204" pitchFamily="34" charset="0"/>
              </a:rPr>
              <a:t>Sudano</a:t>
            </a:r>
            <a:r>
              <a:rPr lang="en-US" sz="1800" dirty="0">
                <a:effectLst/>
                <a:latin typeface="Times New Roman" panose="02020603050405020304" pitchFamily="18" charset="0"/>
                <a:ea typeface="Calibri" panose="020F0502020204030204" pitchFamily="34" charset="0"/>
              </a:rPr>
              <a:t>-Sahelian region of Nigeria (SSRN)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20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21" y="6437087"/>
            <a:ext cx="10622643" cy="391886"/>
          </a:xfrm>
        </p:spPr>
        <p:txBody>
          <a:bodyPr>
            <a:normAutofit fontScale="90000"/>
          </a:bodyPr>
          <a:lstStyle/>
          <a:p>
            <a:r>
              <a:rPr lang="en-US" sz="2400" b="1" dirty="0">
                <a:solidFill>
                  <a:prstClr val="black"/>
                </a:solidFill>
                <a:latin typeface="Times New Roman" panose="02020603050405020304" pitchFamily="18" charset="0"/>
                <a:cs typeface="Times New Roman" panose="02020603050405020304" pitchFamily="18" charset="0"/>
              </a:rPr>
              <a:t>Figure 5:  LST time series graph for SSRN region from Feb.2000-Dec.2010</a:t>
            </a:r>
            <a:endParaRPr lang="en-US" dirty="0"/>
          </a:p>
        </p:txBody>
      </p:sp>
      <p:graphicFrame>
        <p:nvGraphicFramePr>
          <p:cNvPr id="5" name="Content Placeholder 4"/>
          <p:cNvGraphicFramePr>
            <a:graphicFrameLocks noGrp="1"/>
          </p:cNvGraphicFramePr>
          <p:nvPr>
            <p:ph idx="1"/>
          </p:nvPr>
        </p:nvGraphicFramePr>
        <p:xfrm>
          <a:off x="653143" y="101599"/>
          <a:ext cx="11219543" cy="6335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45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6" y="5951348"/>
            <a:ext cx="11391255" cy="737211"/>
          </a:xfrm>
        </p:spPr>
        <p:txBody>
          <a:bodyPr>
            <a:normAutofit/>
          </a:bodyPr>
          <a:lstStyle/>
          <a:p>
            <a:r>
              <a:rPr lang="en-US" sz="2400" b="1" dirty="0">
                <a:solidFill>
                  <a:prstClr val="black"/>
                </a:solidFill>
                <a:latin typeface="Times New Roman" panose="02020603050405020304" pitchFamily="18" charset="0"/>
                <a:cs typeface="Times New Roman" panose="02020603050405020304" pitchFamily="18" charset="0"/>
              </a:rPr>
              <a:t>Figure 6:  NDVI time series graph for SSRN from Feb.2000-Dec.2010</a:t>
            </a:r>
            <a:endParaRPr lang="en-US" dirty="0"/>
          </a:p>
        </p:txBody>
      </p:sp>
      <p:graphicFrame>
        <p:nvGraphicFramePr>
          <p:cNvPr id="4" name="Content Placeholder 3"/>
          <p:cNvGraphicFramePr>
            <a:graphicFrameLocks noGrp="1"/>
          </p:cNvGraphicFramePr>
          <p:nvPr>
            <p:ph idx="1"/>
          </p:nvPr>
        </p:nvGraphicFramePr>
        <p:xfrm>
          <a:off x="245660" y="360625"/>
          <a:ext cx="11491415" cy="5289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049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7" y="5935850"/>
            <a:ext cx="11174278" cy="721560"/>
          </a:xfrm>
        </p:spPr>
        <p:txBody>
          <a:bodyPr>
            <a:normAutofit fontScale="90000"/>
          </a:bodyPr>
          <a:lstStyle/>
          <a:p>
            <a:r>
              <a:rPr lang="en-US" sz="2400" b="1" dirty="0">
                <a:solidFill>
                  <a:prstClr val="black"/>
                </a:solidFill>
                <a:latin typeface="Times New Roman" panose="02020603050405020304" pitchFamily="18" charset="0"/>
                <a:cs typeface="Times New Roman" panose="02020603050405020304" pitchFamily="18" charset="0"/>
              </a:rPr>
              <a:t>Figure 7: Graph of yearly mean LST against monthly mean NDVI for SSRN from Feb.2000-Dec.2010</a:t>
            </a:r>
            <a:endParaRPr lang="en-US" sz="2000" dirty="0"/>
          </a:p>
        </p:txBody>
      </p:sp>
      <p:graphicFrame>
        <p:nvGraphicFramePr>
          <p:cNvPr id="6" name="Content Placeholder 5"/>
          <p:cNvGraphicFramePr>
            <a:graphicFrameLocks noGrp="1"/>
          </p:cNvGraphicFramePr>
          <p:nvPr>
            <p:ph idx="1"/>
          </p:nvPr>
        </p:nvGraphicFramePr>
        <p:xfrm>
          <a:off x="371960" y="244475"/>
          <a:ext cx="11469204" cy="5691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45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67587"/>
            <a:ext cx="10515600" cy="627681"/>
          </a:xfrm>
        </p:spPr>
        <p:txBody>
          <a:bodyPr>
            <a:normAutofit/>
          </a:bodyPr>
          <a:lstStyle/>
          <a:p>
            <a:r>
              <a:rPr lang="en-US" sz="2400" b="1" dirty="0">
                <a:solidFill>
                  <a:prstClr val="black"/>
                </a:solidFill>
                <a:latin typeface="Times New Roman" panose="02020603050405020304" pitchFamily="18" charset="0"/>
                <a:cs typeface="Times New Roman" panose="02020603050405020304" pitchFamily="18" charset="0"/>
              </a:rPr>
              <a:t>Figure 8:  Graph showing yearly VCI variation for SSRN from 2000-2010</a:t>
            </a:r>
            <a:endParaRPr lang="en-US" dirty="0"/>
          </a:p>
        </p:txBody>
      </p:sp>
      <p:graphicFrame>
        <p:nvGraphicFramePr>
          <p:cNvPr id="4" name="Content Placeholder 3"/>
          <p:cNvGraphicFramePr>
            <a:graphicFrameLocks noGrp="1"/>
          </p:cNvGraphicFramePr>
          <p:nvPr>
            <p:ph idx="1"/>
          </p:nvPr>
        </p:nvGraphicFramePr>
        <p:xfrm>
          <a:off x="325464" y="290513"/>
          <a:ext cx="11028336" cy="5777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844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11" y="5951349"/>
            <a:ext cx="10515600" cy="697424"/>
          </a:xfrm>
        </p:spPr>
        <p:txBody>
          <a:bodyPr>
            <a:normAutofit fontScale="90000"/>
          </a:bodyPr>
          <a:lstStyle/>
          <a:p>
            <a:r>
              <a:rPr lang="en-US" sz="2400" b="1" dirty="0">
                <a:solidFill>
                  <a:prstClr val="black"/>
                </a:solidFill>
                <a:latin typeface="Times New Roman" panose="02020603050405020304" pitchFamily="18" charset="0"/>
                <a:cs typeface="Times New Roman" panose="02020603050405020304" pitchFamily="18" charset="0"/>
              </a:rPr>
              <a:t>Figure 9:  Graph showing yearly TCI variation for SSRN region from 2000-2010 (linear relationship)</a:t>
            </a:r>
            <a:endParaRPr lang="en-US" dirty="0"/>
          </a:p>
        </p:txBody>
      </p:sp>
      <p:graphicFrame>
        <p:nvGraphicFramePr>
          <p:cNvPr id="7" name="Content Placeholder 6"/>
          <p:cNvGraphicFramePr>
            <a:graphicFrameLocks noGrp="1"/>
          </p:cNvGraphicFramePr>
          <p:nvPr>
            <p:ph idx="1"/>
          </p:nvPr>
        </p:nvGraphicFramePr>
        <p:xfrm>
          <a:off x="409434" y="464949"/>
          <a:ext cx="10835878" cy="5486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176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5AC7-29DE-4F59-D047-4A2D51861464}"/>
              </a:ext>
            </a:extLst>
          </p:cNvPr>
          <p:cNvSpPr>
            <a:spLocks noGrp="1"/>
          </p:cNvSpPr>
          <p:nvPr>
            <p:ph type="title"/>
          </p:nvPr>
        </p:nvSpPr>
        <p:spPr>
          <a:xfrm>
            <a:off x="4965430" y="629268"/>
            <a:ext cx="6586491" cy="537056"/>
          </a:xfrm>
        </p:spPr>
        <p:txBody>
          <a:bodyPr anchor="b">
            <a:normAutofit fontScale="90000"/>
          </a:bodyPr>
          <a:lstStyle/>
          <a:p>
            <a:r>
              <a:rPr lang="en-US" sz="3600" dirty="0">
                <a:latin typeface="Times New Roman" panose="02020603050405020304" pitchFamily="18" charset="0"/>
                <a:cs typeface="Times New Roman" panose="02020603050405020304" pitchFamily="18" charset="0"/>
              </a:rPr>
              <a:t>Conclusion</a:t>
            </a:r>
            <a:endParaRPr lang="en-US" sz="3600" dirty="0"/>
          </a:p>
        </p:txBody>
      </p:sp>
      <p:sp>
        <p:nvSpPr>
          <p:cNvPr id="3" name="Content Placeholder 2">
            <a:extLst>
              <a:ext uri="{FF2B5EF4-FFF2-40B4-BE49-F238E27FC236}">
                <a16:creationId xmlns:a16="http://schemas.microsoft.com/office/drawing/2014/main" id="{A44201BD-056A-1D77-69D1-FC3845BDDD68}"/>
              </a:ext>
            </a:extLst>
          </p:cNvPr>
          <p:cNvSpPr>
            <a:spLocks noGrp="1"/>
          </p:cNvSpPr>
          <p:nvPr>
            <p:ph idx="1"/>
          </p:nvPr>
        </p:nvSpPr>
        <p:spPr>
          <a:xfrm>
            <a:off x="4730620" y="1166324"/>
            <a:ext cx="7249886" cy="5505064"/>
          </a:xfrm>
        </p:spPr>
        <p:txBody>
          <a:bodyPr>
            <a:noAutofit/>
          </a:bodyPr>
          <a:lstStyle/>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According to VCI, there was less than fair (that is, below normal) vegetation condition in years 2000, 2001 and 2002. </a:t>
            </a:r>
          </a:p>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This suggests that the stress on vegetation due to photosynthesis and soil moisture content in the region is less throughout the period of study except for the above 3 years because there are more high values of VCI than low values throughout the period.</a:t>
            </a:r>
          </a:p>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 On the other hand, from TCI result, there was below normal vegetation condition throughout all the years. It was observed that TCI had more area covered within its lower range from 0 to 40% than the VCI. </a:t>
            </a:r>
          </a:p>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prevalence of low TCI values in the region depicted that the stress on the vegetation in the region is majorly as a result dryness of the soil and high land surface temperature. </a:t>
            </a:r>
          </a:p>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fact that a large extent of the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Sudano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-Sahelian region is dominantly semi-desert and steppe, could be a reason for this, as it is expected that there would be less photosynthetic activities in the region due to less dense vegetation.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v"/>
            </a:pPr>
            <a:endParaRPr lang="en-US" sz="1800" dirty="0">
              <a:effectLst/>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v"/>
            </a:pPr>
            <a:endParaRPr lang="en-US" sz="1800" dirty="0">
              <a:latin typeface="Times New Roman" panose="02020603050405020304" pitchFamily="18" charset="0"/>
            </a:endParaRPr>
          </a:p>
          <a:p>
            <a:pPr marL="285750" indent="-285750" algn="just">
              <a:buFont typeface="Wingdings" panose="05000000000000000000" pitchFamily="2" charset="2"/>
              <a:buChar char="v"/>
            </a:pPr>
            <a:endParaRPr lang="en-US" sz="1800" dirty="0">
              <a:latin typeface="Times New Roman" panose="02020603050405020304" pitchFamily="18" charset="0"/>
            </a:endParaRPr>
          </a:p>
          <a:p>
            <a:pPr algn="just"/>
            <a:endParaRPr lang="en-US" sz="1800" dirty="0"/>
          </a:p>
        </p:txBody>
      </p:sp>
      <p:pic>
        <p:nvPicPr>
          <p:cNvPr id="11" name="Picture 4" descr="Cross section of young plant and roots">
            <a:extLst>
              <a:ext uri="{FF2B5EF4-FFF2-40B4-BE49-F238E27FC236}">
                <a16:creationId xmlns:a16="http://schemas.microsoft.com/office/drawing/2014/main" id="{726A4F9D-A709-7210-468F-B62BB01D346A}"/>
              </a:ext>
            </a:extLst>
          </p:cNvPr>
          <p:cNvPicPr>
            <a:picLocks noChangeAspect="1"/>
          </p:cNvPicPr>
          <p:nvPr/>
        </p:nvPicPr>
        <p:blipFill rotWithShape="1">
          <a:blip r:embed="rId2"/>
          <a:srcRect l="47324" r="4347"/>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1B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81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CB32-901A-4DA0-AA8A-9A7B5A88BFCD}"/>
              </a:ext>
            </a:extLst>
          </p:cNvPr>
          <p:cNvSpPr>
            <a:spLocks noGrp="1"/>
          </p:cNvSpPr>
          <p:nvPr>
            <p:ph type="title"/>
          </p:nvPr>
        </p:nvSpPr>
        <p:spPr>
          <a:xfrm>
            <a:off x="593430" y="189885"/>
            <a:ext cx="10058400" cy="686801"/>
          </a:xfrm>
        </p:spPr>
        <p:txBody>
          <a:bodyPr>
            <a:normAutofit fontScale="90000"/>
          </a:bodyPr>
          <a:lstStyle/>
          <a:p>
            <a:r>
              <a:rPr lang="en-US" sz="4000" dirty="0">
                <a:latin typeface="Times New Roman" panose="02020603050405020304" pitchFamily="18" charset="0"/>
                <a:cs typeface="Times New Roman" panose="02020603050405020304" pitchFamily="18" charset="0"/>
              </a:rPr>
              <a:t>Introduction</a:t>
            </a:r>
            <a:r>
              <a:rPr lang="en-US" dirty="0"/>
              <a:t> </a:t>
            </a:r>
          </a:p>
        </p:txBody>
      </p:sp>
      <p:graphicFrame>
        <p:nvGraphicFramePr>
          <p:cNvPr id="14" name="Content Placeholder 2" descr="SmartArt timeline">
            <a:extLst>
              <a:ext uri="{FF2B5EF4-FFF2-40B4-BE49-F238E27FC236}">
                <a16:creationId xmlns:a16="http://schemas.microsoft.com/office/drawing/2014/main" id="{62612D72-5A4E-430E-8505-B2C209DA7C74}"/>
              </a:ext>
            </a:extLst>
          </p:cNvPr>
          <p:cNvGraphicFramePr>
            <a:graphicFrameLocks noGrp="1"/>
          </p:cNvGraphicFramePr>
          <p:nvPr>
            <p:ph idx="1"/>
            <p:extLst>
              <p:ext uri="{D42A27DB-BD31-4B8C-83A1-F6EECF244321}">
                <p14:modId xmlns:p14="http://schemas.microsoft.com/office/powerpoint/2010/main" val="3120548263"/>
              </p:ext>
            </p:extLst>
          </p:nvPr>
        </p:nvGraphicFramePr>
        <p:xfrm>
          <a:off x="867747" y="973405"/>
          <a:ext cx="10287616" cy="4911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B6EE367-ED63-5A08-679B-17E60F30A7EF}"/>
              </a:ext>
            </a:extLst>
          </p:cNvPr>
          <p:cNvSpPr txBox="1"/>
          <p:nvPr/>
        </p:nvSpPr>
        <p:spPr>
          <a:xfrm>
            <a:off x="488302" y="973405"/>
            <a:ext cx="11215396" cy="4524315"/>
          </a:xfrm>
          <a:prstGeom prst="rect">
            <a:avLst/>
          </a:prstGeom>
          <a:noFill/>
        </p:spPr>
        <p:txBody>
          <a:bodyPr wrap="square">
            <a:spAutoFit/>
          </a:bodyPr>
          <a:lstStyle/>
          <a:p>
            <a:pPr marL="285750" indent="-285750" algn="just">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Examining the Land Surface Temperature (LST) and Normalized </a:t>
            </a:r>
            <a:r>
              <a:rPr lang="en-US" dirty="0">
                <a:latin typeface="Times New Roman" panose="02020603050405020304" pitchFamily="18" charset="0"/>
                <a:ea typeface="Calibri" panose="020F0502020204030204" pitchFamily="34" charset="0"/>
              </a:rPr>
              <a:t>Dif</a:t>
            </a:r>
            <a:r>
              <a:rPr lang="en-US" sz="1800" dirty="0">
                <a:effectLst/>
                <a:latin typeface="Times New Roman" panose="02020603050405020304" pitchFamily="18" charset="0"/>
                <a:ea typeface="Calibri" panose="020F0502020204030204" pitchFamily="34" charset="0"/>
              </a:rPr>
              <a:t>ference Vegetation Index (NDVI) of the </a:t>
            </a:r>
            <a:r>
              <a:rPr lang="en-US" sz="1800" dirty="0" err="1">
                <a:effectLst/>
                <a:latin typeface="Times New Roman" panose="02020603050405020304" pitchFamily="18" charset="0"/>
                <a:ea typeface="Calibri" panose="020F0502020204030204" pitchFamily="34" charset="0"/>
              </a:rPr>
              <a:t>Sudano</a:t>
            </a:r>
            <a:r>
              <a:rPr lang="en-US" sz="1800" dirty="0">
                <a:effectLst/>
                <a:latin typeface="Times New Roman" panose="02020603050405020304" pitchFamily="18" charset="0"/>
                <a:ea typeface="Calibri" panose="020F0502020204030204" pitchFamily="34" charset="0"/>
              </a:rPr>
              <a:t>-Sahelian Savannah Region of Nigeria (SSRN) is crucial to the climate and ecosystem of the region. They serve as proxy for assessing evapotranspiration, vegetation water stress, soil moisture, and thermal inertia.</a:t>
            </a: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study area, SSRN, covered two different scenes of MODIS dataset: MOD13A3 monthly Terra Vegetation Index and MOD11A2 8-day Terra Land Surface Temperature imageries. The two scenes; h18/v07 and h19/v07, were downloaded, mosaicked together using the ‘Mosaic to New Raster’ Function of ArcGIS software. Subsequently, the imageries were converted to float format using the ‘Float’ function under the spatial analyst tool of the ArcGIS (since they were initially in integer form) and average to yearly spatial maps. </a:t>
            </a:r>
          </a:p>
          <a:p>
            <a:endParaRPr lang="en-US" sz="180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v"/>
            </a:pPr>
            <a:r>
              <a:rPr lang="en-US" dirty="0">
                <a:latin typeface="Times New Roman" panose="02020603050405020304" pitchFamily="18" charset="0"/>
              </a:rPr>
              <a:t>The Vegetation Condition Index (VCI) and Temperature Condition Index (TCI)were calculated from the downloaded MODIS LST and NDVI datasets respectively with the ArcGIS software and computed into yearly maps from year 2000 to 2010. </a:t>
            </a: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endParaRPr lang="en-US" dirty="0">
              <a:latin typeface="Times New Roman" panose="02020603050405020304" pitchFamily="18" charset="0"/>
            </a:endParaRP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2482546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7A6B-559A-42C5-9714-6BE5EAF434A9}"/>
              </a:ext>
            </a:extLst>
          </p:cNvPr>
          <p:cNvSpPr>
            <a:spLocks noGrp="1"/>
          </p:cNvSpPr>
          <p:nvPr>
            <p:ph type="title"/>
          </p:nvPr>
        </p:nvSpPr>
        <p:spPr>
          <a:xfrm>
            <a:off x="838200" y="365125"/>
            <a:ext cx="10515600" cy="707895"/>
          </a:xfrm>
        </p:spPr>
        <p:txBody>
          <a:bodyPr>
            <a:normAutofit/>
          </a:bodyPr>
          <a:lstStyle/>
          <a:p>
            <a:r>
              <a:rPr lang="en-US" sz="3600" b="1" dirty="0">
                <a:latin typeface="Times New Roman" panose="02020603050405020304" pitchFamily="18" charset="0"/>
                <a:cs typeface="Times New Roman" panose="02020603050405020304" pitchFamily="18" charset="0"/>
              </a:rPr>
              <a:t>Some References</a:t>
            </a:r>
          </a:p>
        </p:txBody>
      </p:sp>
      <p:sp>
        <p:nvSpPr>
          <p:cNvPr id="3" name="Content Placeholder 2">
            <a:extLst>
              <a:ext uri="{FF2B5EF4-FFF2-40B4-BE49-F238E27FC236}">
                <a16:creationId xmlns:a16="http://schemas.microsoft.com/office/drawing/2014/main" id="{D906A0A3-0637-67DB-AA48-75A8E8E8D437}"/>
              </a:ext>
            </a:extLst>
          </p:cNvPr>
          <p:cNvSpPr>
            <a:spLocks noGrp="1"/>
          </p:cNvSpPr>
          <p:nvPr>
            <p:ph idx="1"/>
          </p:nvPr>
        </p:nvSpPr>
        <p:spPr>
          <a:xfrm>
            <a:off x="838200" y="1399592"/>
            <a:ext cx="10515600" cy="5225143"/>
          </a:xfrm>
        </p:spPr>
        <p:txBody>
          <a:bodyPr>
            <a:normAutofit/>
          </a:bodyPr>
          <a:lstStyle/>
          <a:p>
            <a:pPr algn="just"/>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Abaje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 B.,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Ati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 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Iguisi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 O., and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Jidauna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 (2013). Droughts in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sudano-sahelian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ecological zone of Nigeria: implications for agriculture and water resources development.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Global Journal of Human-Social Science Research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13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p>
            <a:pPr algn="just"/>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Anyamba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and Tucker, C.J. (2005) Analysis of Sahelian vegetation dynamics using NOAA-AVHRR NDVI data from 1981–2003.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Arid Environments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63, 596–614</a:t>
            </a:r>
          </a:p>
          <a:p>
            <a:pPr algn="just"/>
            <a:r>
              <a:rPr lang="en-US" sz="1800" dirty="0" err="1">
                <a:effectLst/>
                <a:latin typeface="Times New Roman" panose="02020603050405020304" pitchFamily="18" charset="0"/>
                <a:ea typeface="Calibri" panose="020F0502020204030204" pitchFamily="34" charset="0"/>
              </a:rPr>
              <a:t>Ayuba</a:t>
            </a:r>
            <a:r>
              <a:rPr lang="en-US" sz="1800" dirty="0">
                <a:effectLst/>
                <a:latin typeface="Times New Roman" panose="02020603050405020304" pitchFamily="18" charset="0"/>
                <a:ea typeface="Calibri" panose="020F0502020204030204" pitchFamily="34" charset="0"/>
              </a:rPr>
              <a:t>, H.K., </a:t>
            </a:r>
            <a:r>
              <a:rPr lang="en-US" sz="1800" dirty="0" err="1">
                <a:effectLst/>
                <a:latin typeface="Times New Roman" panose="02020603050405020304" pitchFamily="18" charset="0"/>
                <a:ea typeface="Calibri" panose="020F0502020204030204" pitchFamily="34" charset="0"/>
              </a:rPr>
              <a:t>Maryah</a:t>
            </a:r>
            <a:r>
              <a:rPr lang="en-US" sz="1800" dirty="0">
                <a:effectLst/>
                <a:latin typeface="Times New Roman" panose="02020603050405020304" pitchFamily="18" charset="0"/>
                <a:ea typeface="Calibri" panose="020F0502020204030204" pitchFamily="34" charset="0"/>
              </a:rPr>
              <a:t>, U.M. and </a:t>
            </a:r>
            <a:r>
              <a:rPr lang="en-US" sz="1800" dirty="0" err="1">
                <a:effectLst/>
                <a:latin typeface="Times New Roman" panose="02020603050405020304" pitchFamily="18" charset="0"/>
                <a:ea typeface="Calibri" panose="020F0502020204030204" pitchFamily="34" charset="0"/>
              </a:rPr>
              <a:t>Gwary</a:t>
            </a:r>
            <a:r>
              <a:rPr lang="en-US" sz="1800" dirty="0">
                <a:effectLst/>
                <a:latin typeface="Times New Roman" panose="02020603050405020304" pitchFamily="18" charset="0"/>
                <a:ea typeface="Calibri" panose="020F0502020204030204" pitchFamily="34" charset="0"/>
              </a:rPr>
              <a:t>, D.M. (2007). Climate Change Impact on Plant Species Composition in Six Semi-Arid Rangelands of Northeastern Nigeria. </a:t>
            </a:r>
            <a:r>
              <a:rPr lang="en-US" sz="1800" i="1" dirty="0">
                <a:effectLst/>
                <a:latin typeface="Times New Roman" panose="02020603050405020304" pitchFamily="18" charset="0"/>
                <a:ea typeface="Calibri" panose="020F0502020204030204" pitchFamily="34" charset="0"/>
              </a:rPr>
              <a:t>The Nigerian Geographical Journal</a:t>
            </a:r>
            <a:r>
              <a:rPr lang="en-US" sz="1800" dirty="0">
                <a:effectLst/>
                <a:latin typeface="Times New Roman" panose="02020603050405020304" pitchFamily="18" charset="0"/>
                <a:ea typeface="Calibri" panose="020F0502020204030204" pitchFamily="34" charset="0"/>
              </a:rPr>
              <a:t>, 5 (1), 35-42.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Huete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Didan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 Miura, T., Rodriguez, E. P., Gao, X. and Ferreira, L. G. (2002). Overview of the radiometric and biophysical performance of the MODIS vegetation indices.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Remote sensing of environment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83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195-213.</a:t>
            </a: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Kogan, F.N., (1995) Application of vegetation index and brightness temperature for drought detection.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Advances in Space Research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15(11):91–100.</a:t>
            </a:r>
          </a:p>
          <a:p>
            <a:pPr algn="just"/>
            <a:r>
              <a:rPr lang="en-US" sz="1800" dirty="0">
                <a:effectLst/>
                <a:latin typeface="Times New Roman" panose="02020603050405020304" pitchFamily="18" charset="0"/>
                <a:ea typeface="Calibri" panose="020F0502020204030204" pitchFamily="34" charset="0"/>
              </a:rPr>
              <a:t>Kogan, F. N. (1997). "Global Drought Watch from Space." </a:t>
            </a:r>
            <a:r>
              <a:rPr lang="en-US" sz="1800" i="1" dirty="0">
                <a:effectLst/>
                <a:latin typeface="Times New Roman" panose="02020603050405020304" pitchFamily="18" charset="0"/>
                <a:ea typeface="Calibri" panose="020F0502020204030204" pitchFamily="34" charset="0"/>
              </a:rPr>
              <a:t>Bulletin of the American Meteorological Society</a:t>
            </a:r>
            <a:r>
              <a:rPr lang="en-US" sz="1800" dirty="0">
                <a:effectLst/>
                <a:latin typeface="Times New Roman" panose="02020603050405020304" pitchFamily="18" charset="0"/>
                <a:ea typeface="Calibri" panose="020F0502020204030204" pitchFamily="34" charset="0"/>
              </a:rPr>
              <a:t> 621-636</a:t>
            </a:r>
          </a:p>
          <a:p>
            <a:pPr algn="just"/>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Tucker, C.J. (1979). Red and Photographic Infrared Linear Combinations for Monitoring Vegetation.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Remote Sensing of Environment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8(2), 127-150.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470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3">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25">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5" name="Freeform: Shape 27">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ABD70C3A-BE18-2CD3-F2D2-03365FF3C460}"/>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200" kern="1200" dirty="0">
                <a:solidFill>
                  <a:srgbClr val="080808"/>
                </a:solidFill>
                <a:latin typeface="Times New Roman" panose="02020603050405020304" pitchFamily="18" charset="0"/>
                <a:cs typeface="Times New Roman" panose="02020603050405020304" pitchFamily="18" charset="0"/>
              </a:rPr>
              <a:t>THANK YOU FOR YOUR RAPT ATTENTION </a:t>
            </a:r>
          </a:p>
        </p:txBody>
      </p:sp>
      <p:sp>
        <p:nvSpPr>
          <p:cNvPr id="32" name="Freeform: Shape 31">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7181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211" y="278628"/>
            <a:ext cx="10515600" cy="981762"/>
          </a:xfrm>
        </p:spPr>
        <p:txBody>
          <a:bodyPr/>
          <a:lstStyle/>
          <a:p>
            <a:r>
              <a:rPr lang="en-US" dirty="0"/>
              <a:t>STUDY AREA MAP</a:t>
            </a:r>
          </a:p>
        </p:txBody>
      </p:sp>
      <p:pic>
        <p:nvPicPr>
          <p:cNvPr id="4" name="Content Placeholder 3" descr="C:\Users\Olapeju\Desktop\sis peju\study area.bmp"/>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10646" y="1115186"/>
            <a:ext cx="6083643" cy="47381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07772" y="1102486"/>
            <a:ext cx="5502874" cy="5100605"/>
          </a:xfrm>
          <a:prstGeom prst="rect">
            <a:avLst/>
          </a:prstGeom>
          <a:noFill/>
          <a:ln>
            <a:noFill/>
          </a:ln>
        </p:spPr>
      </p:pic>
      <p:sp>
        <p:nvSpPr>
          <p:cNvPr id="7" name="TextBox 6"/>
          <p:cNvSpPr txBox="1"/>
          <p:nvPr/>
        </p:nvSpPr>
        <p:spPr>
          <a:xfrm>
            <a:off x="407772" y="6203091"/>
            <a:ext cx="11586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Figure 1:  showing Sudan-Sahel region in Africa(on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leftside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and Sudan-Sahel region in Nigeria (on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rightside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Arrow Connector 7"/>
          <p:cNvCxnSpPr/>
          <p:nvPr/>
        </p:nvCxnSpPr>
        <p:spPr>
          <a:xfrm>
            <a:off x="8509000" y="2463800"/>
            <a:ext cx="1092200" cy="46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509000" y="3314700"/>
            <a:ext cx="774700" cy="15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65400" y="3405820"/>
            <a:ext cx="4318000" cy="128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95600" y="2463800"/>
            <a:ext cx="3708400" cy="469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68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1871"/>
          </a:xfrm>
        </p:spPr>
        <p:txBody>
          <a:bodyPr>
            <a:normAutofit/>
          </a:bodyPr>
          <a:lstStyle/>
          <a:p>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40972"/>
            <a:ext cx="10515600" cy="5439746"/>
          </a:xfrm>
        </p:spPr>
        <p:txBody>
          <a:bodyPr>
            <a:normAutofit/>
          </a:bodyPr>
          <a:lstStyle/>
          <a:p>
            <a:pPr algn="just"/>
            <a:r>
              <a:rPr lang="en-US" sz="2000" dirty="0">
                <a:latin typeface="Times New Roman" panose="02020603050405020304" pitchFamily="18" charset="0"/>
                <a:cs typeface="Times New Roman" panose="02020603050405020304" pitchFamily="18" charset="0"/>
              </a:rPr>
              <a:t>Yearly spatial map of Normalized Differential Vegetation Index (NDVI) and Vegetation Condition Index (VCI) are produced from MOD13A3 MODIS terra imageries to study the vegetation health and condition of the study area.</a:t>
            </a:r>
          </a:p>
          <a:p>
            <a:pPr algn="just"/>
            <a:r>
              <a:rPr lang="en-US" sz="2000" dirty="0">
                <a:latin typeface="Times New Roman" panose="02020603050405020304" pitchFamily="18" charset="0"/>
                <a:cs typeface="Times New Roman" panose="02020603050405020304" pitchFamily="18" charset="0"/>
              </a:rPr>
              <a:t>Yearly land surface temperature (LST) spatial maps are produced from MOD11A2 MODIS terra imageries of the study area from the year 2001 to 2010 to study the variation in these parameters over these years .</a:t>
            </a:r>
          </a:p>
          <a:p>
            <a:pPr algn="just"/>
            <a:r>
              <a:rPr lang="en-US" sz="2000" dirty="0">
                <a:effectLst/>
                <a:latin typeface="Times New Roman" panose="02020603050405020304" pitchFamily="18" charset="0"/>
                <a:ea typeface="Calibri" panose="020F0502020204030204" pitchFamily="34" charset="0"/>
              </a:rPr>
              <a:t>The study area, SSRN, covered two different scenes of MODIS dataset: MOD13A3 monthly Terra Vegetation Index and MOD11A2 8-day Terra Land Surface Temperature imageries. The two scenes; h18/v07 and h19/v07, were downloaded, mosaicked together using the ‘Mosaic to New Raster’ Function of ArcGIS software. </a:t>
            </a:r>
          </a:p>
          <a:p>
            <a:pPr algn="just">
              <a:buFont typeface="Wingdings" panose="05000000000000000000" pitchFamily="2" charset="2"/>
              <a:buChar char="v"/>
            </a:pPr>
            <a:r>
              <a:rPr lang="en-US" sz="2000" dirty="0">
                <a:effectLst/>
                <a:latin typeface="Times New Roman" panose="02020603050405020304" pitchFamily="18" charset="0"/>
                <a:ea typeface="Calibri" panose="020F0502020204030204" pitchFamily="34" charset="0"/>
              </a:rPr>
              <a:t>Subsequently, the imageries were converted to float format using the ‘Float’ function under the spatial analyst tool of the ArcGIS (since they were initially in integer form) and average to yearly spatial maps. </a:t>
            </a:r>
          </a:p>
          <a:p>
            <a:pPr algn="just">
              <a:buFont typeface="Wingdings" panose="05000000000000000000" pitchFamily="2" charset="2"/>
              <a:buChar char="v"/>
            </a:pPr>
            <a:r>
              <a:rPr lang="en-US" sz="2000" dirty="0">
                <a:effectLst/>
                <a:latin typeface="Times New Roman" panose="02020603050405020304" pitchFamily="18" charset="0"/>
                <a:ea typeface="Calibri" panose="020F0502020204030204" pitchFamily="34" charset="0"/>
              </a:rPr>
              <a:t>The Vegetation Condition Index (VCI) and Temperature Condition Index (TCI)were calculated from the downloaded MODIS LST and NDVI datasets respectively with the ArcGIS software and computed into yearly maps from year 2000 to 2010. </a:t>
            </a:r>
            <a:endParaRPr lang="en-US" sz="2000" dirty="0"/>
          </a:p>
          <a:p>
            <a:pPr algn="just">
              <a:buFont typeface="Wingdings" panose="05000000000000000000" pitchFamily="2" charset="2"/>
              <a:buChar char="v"/>
            </a:pP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3206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5752"/>
          </a:xfrm>
        </p:spPr>
        <p:txBody>
          <a:bodyPr/>
          <a:lstStyle/>
          <a:p>
            <a:r>
              <a:rPr lang="en-US" sz="4400" dirty="0">
                <a:latin typeface="Times New Roman" panose="02020603050405020304" pitchFamily="18" charset="0"/>
                <a:cs typeface="Times New Roman" panose="02020603050405020304" pitchFamily="18" charset="0"/>
              </a:rPr>
              <a:t>Methods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24656" y="1379095"/>
                <a:ext cx="10829145" cy="5228182"/>
              </a:xfrm>
            </p:spPr>
            <p:txBody>
              <a:bodyPr>
                <a:normAutofit fontScale="25000" lnSpcReduction="20000"/>
              </a:bodyPr>
              <a:lstStyle/>
              <a:p>
                <a14:m>
                  <m:oMath xmlns:m="http://schemas.openxmlformats.org/officeDocument/2006/math">
                    <m:r>
                      <a:rPr lang="en-US" sz="9600" i="1">
                        <a:latin typeface="Cambria Math" panose="02040503050406030204" pitchFamily="18" charset="0"/>
                      </a:rPr>
                      <m:t>𝑁𝐷𝑉𝐼</m:t>
                    </m:r>
                    <m:r>
                      <a:rPr lang="en-US" sz="9600" i="1">
                        <a:latin typeface="Cambria Math" panose="02040503050406030204" pitchFamily="18" charset="0"/>
                      </a:rPr>
                      <m:t>= </m:t>
                    </m:r>
                    <m:f>
                      <m:fPr>
                        <m:ctrlPr>
                          <a:rPr lang="en-US" sz="9600" i="1">
                            <a:latin typeface="Cambria Math" panose="02040503050406030204" pitchFamily="18" charset="0"/>
                          </a:rPr>
                        </m:ctrlPr>
                      </m:fPr>
                      <m:num>
                        <m:r>
                          <a:rPr lang="en-US" sz="9600" i="1">
                            <a:latin typeface="Cambria Math" panose="02040503050406030204" pitchFamily="18" charset="0"/>
                          </a:rPr>
                          <m:t>𝑁𝐼𝑅</m:t>
                        </m:r>
                        <m:r>
                          <a:rPr lang="en-US" sz="9600" i="1">
                            <a:latin typeface="Cambria Math" panose="02040503050406030204" pitchFamily="18" charset="0"/>
                          </a:rPr>
                          <m:t>−</m:t>
                        </m:r>
                        <m:r>
                          <a:rPr lang="en-US" sz="9600" i="1">
                            <a:latin typeface="Cambria Math" panose="02040503050406030204" pitchFamily="18" charset="0"/>
                          </a:rPr>
                          <m:t>𝑅</m:t>
                        </m:r>
                      </m:num>
                      <m:den>
                        <m:r>
                          <a:rPr lang="en-US" sz="9600" i="1">
                            <a:latin typeface="Cambria Math" panose="02040503050406030204" pitchFamily="18" charset="0"/>
                          </a:rPr>
                          <m:t>𝑁𝐼𝑅</m:t>
                        </m:r>
                        <m:r>
                          <a:rPr lang="en-US" sz="9600" i="1">
                            <a:latin typeface="Cambria Math" panose="02040503050406030204" pitchFamily="18" charset="0"/>
                          </a:rPr>
                          <m:t>+</m:t>
                        </m:r>
                        <m:r>
                          <a:rPr lang="en-US" sz="9600" i="1">
                            <a:latin typeface="Cambria Math" panose="02040503050406030204" pitchFamily="18" charset="0"/>
                          </a:rPr>
                          <m:t>𝑅</m:t>
                        </m:r>
                      </m:den>
                    </m:f>
                  </m:oMath>
                </a14:m>
                <a:r>
                  <a:rPr lang="en-US" sz="7200" dirty="0">
                    <a:latin typeface="Times New Roman" panose="02020603050405020304" pitchFamily="18" charset="0"/>
                    <a:cs typeface="Times New Roman" panose="02020603050405020304" pitchFamily="18" charset="0"/>
                  </a:rPr>
                  <a:t>   </a:t>
                </a:r>
              </a:p>
              <a:p>
                <a:r>
                  <a:rPr lang="en-US" sz="7200" dirty="0">
                    <a:latin typeface="Times New Roman" panose="02020603050405020304" pitchFamily="18" charset="0"/>
                    <a:cs typeface="Times New Roman" panose="02020603050405020304" pitchFamily="18" charset="0"/>
                  </a:rPr>
                  <a:t>where NIR is the near-infrared region and R is the red part of the visible light region of </a:t>
                </a:r>
              </a:p>
              <a:p>
                <a:pPr marL="0" indent="0">
                  <a:buNone/>
                </a:pPr>
                <a:r>
                  <a:rPr lang="en-US" sz="7200" dirty="0">
                    <a:latin typeface="Times New Roman" panose="02020603050405020304" pitchFamily="18" charset="0"/>
                    <a:cs typeface="Times New Roman" panose="02020603050405020304" pitchFamily="18" charset="0"/>
                  </a:rPr>
                  <a:t>	the electromagnetic spectrum.</a:t>
                </a:r>
              </a:p>
              <a:p>
                <a:pPr marL="0" indent="0">
                  <a:buNone/>
                </a:pPr>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VCI= (</a:t>
                </a:r>
                <a14:m>
                  <m:oMath xmlns:m="http://schemas.openxmlformats.org/officeDocument/2006/math">
                    <m:f>
                      <m:fPr>
                        <m:ctrlPr>
                          <a:rPr lang="en-US" sz="7200" i="1">
                            <a:latin typeface="Cambria Math" panose="02040503050406030204" pitchFamily="18" charset="0"/>
                          </a:rPr>
                        </m:ctrlPr>
                      </m:fPr>
                      <m:num>
                        <m:r>
                          <a:rPr lang="en-US" sz="7200" i="1">
                            <a:latin typeface="Cambria Math" panose="02040503050406030204" pitchFamily="18" charset="0"/>
                          </a:rPr>
                          <m:t>𝑁𝐷𝑉𝐼</m:t>
                        </m:r>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𝑁𝐷𝑉𝐼</m:t>
                            </m:r>
                          </m:e>
                          <m:sub>
                            <m:r>
                              <a:rPr lang="en-US" sz="7200" i="1">
                                <a:latin typeface="Cambria Math" panose="02040503050406030204" pitchFamily="18" charset="0"/>
                              </a:rPr>
                              <m:t>𝑚𝑖𝑛</m:t>
                            </m:r>
                          </m:sub>
                        </m:sSub>
                      </m:num>
                      <m:den>
                        <m:sSub>
                          <m:sSubPr>
                            <m:ctrlPr>
                              <a:rPr lang="en-US" sz="7200" i="1">
                                <a:latin typeface="Cambria Math" panose="02040503050406030204" pitchFamily="18" charset="0"/>
                              </a:rPr>
                            </m:ctrlPr>
                          </m:sSubPr>
                          <m:e>
                            <m:r>
                              <a:rPr lang="en-US" sz="7200" i="1">
                                <a:latin typeface="Cambria Math" panose="02040503050406030204" pitchFamily="18" charset="0"/>
                              </a:rPr>
                              <m:t>𝑁𝐷𝑉𝐼</m:t>
                            </m:r>
                          </m:e>
                          <m:sub>
                            <m:r>
                              <a:rPr lang="en-US" sz="7200" i="1">
                                <a:latin typeface="Cambria Math" panose="02040503050406030204" pitchFamily="18" charset="0"/>
                              </a:rPr>
                              <m:t>𝑚𝑎𝑥</m:t>
                            </m:r>
                          </m:sub>
                        </m:sSub>
                        <m:r>
                          <a:rPr lang="en-US" sz="7200" i="1">
                            <a:latin typeface="Cambria Math" panose="02040503050406030204" pitchFamily="18" charset="0"/>
                          </a:rPr>
                          <m:t>−</m:t>
                        </m:r>
                        <m:sSub>
                          <m:sSubPr>
                            <m:ctrlPr>
                              <a:rPr lang="en-US" sz="7200" i="1">
                                <a:latin typeface="Cambria Math" panose="02040503050406030204" pitchFamily="18" charset="0"/>
                              </a:rPr>
                            </m:ctrlPr>
                          </m:sSubPr>
                          <m:e>
                            <m:r>
                              <a:rPr lang="en-US" sz="7200" i="1">
                                <a:latin typeface="Cambria Math" panose="02040503050406030204" pitchFamily="18" charset="0"/>
                              </a:rPr>
                              <m:t>𝑁𝐷𝑉𝐼</m:t>
                            </m:r>
                          </m:e>
                          <m:sub>
                            <m:r>
                              <a:rPr lang="en-US" sz="7200" i="1">
                                <a:latin typeface="Cambria Math" panose="02040503050406030204" pitchFamily="18" charset="0"/>
                              </a:rPr>
                              <m:t>𝑚𝑖𝑛</m:t>
                            </m:r>
                          </m:sub>
                        </m:sSub>
                      </m:den>
                    </m:f>
                  </m:oMath>
                </a14:m>
                <a:r>
                  <a:rPr lang="en-US" sz="7200" dirty="0">
                    <a:latin typeface="Times New Roman" panose="02020603050405020304" pitchFamily="18" charset="0"/>
                    <a:cs typeface="Times New Roman" panose="02020603050405020304" pitchFamily="18" charset="0"/>
                  </a:rPr>
                  <a:t>) * 100</a:t>
                </a:r>
              </a:p>
              <a:p>
                <a:r>
                  <a:rPr lang="en-US" sz="7200" dirty="0">
                    <a:latin typeface="Times New Roman" panose="02020603050405020304" pitchFamily="18" charset="0"/>
                    <a:cs typeface="Times New Roman" panose="02020603050405020304" pitchFamily="18" charset="0"/>
                  </a:rPr>
                  <a:t>Where </a:t>
                </a:r>
                <a:r>
                  <a:rPr lang="en-US" sz="7200" dirty="0" err="1">
                    <a:latin typeface="Times New Roman" panose="02020603050405020304" pitchFamily="18" charset="0"/>
                    <a:cs typeface="Times New Roman" panose="02020603050405020304" pitchFamily="18" charset="0"/>
                  </a:rPr>
                  <a:t>NDVImax</a:t>
                </a:r>
                <a:r>
                  <a:rPr lang="en-US" sz="7200" dirty="0">
                    <a:latin typeface="Times New Roman" panose="02020603050405020304" pitchFamily="18" charset="0"/>
                    <a:cs typeface="Times New Roman" panose="02020603050405020304" pitchFamily="18" charset="0"/>
                  </a:rPr>
                  <a:t> and </a:t>
                </a:r>
                <a:r>
                  <a:rPr lang="en-US" sz="7200" dirty="0" err="1">
                    <a:latin typeface="Times New Roman" panose="02020603050405020304" pitchFamily="18" charset="0"/>
                    <a:cs typeface="Times New Roman" panose="02020603050405020304" pitchFamily="18" charset="0"/>
                  </a:rPr>
                  <a:t>NDVImin</a:t>
                </a:r>
                <a:r>
                  <a:rPr lang="en-US" sz="7200" dirty="0">
                    <a:latin typeface="Times New Roman" panose="02020603050405020304" pitchFamily="18" charset="0"/>
                    <a:cs typeface="Times New Roman" panose="02020603050405020304" pitchFamily="18" charset="0"/>
                  </a:rPr>
                  <a:t> are maximum and minimum NDVI while </a:t>
                </a:r>
                <a:r>
                  <a:rPr lang="en-US" sz="7200" dirty="0" err="1">
                    <a:latin typeface="Times New Roman" panose="02020603050405020304" pitchFamily="18" charset="0"/>
                    <a:cs typeface="Times New Roman" panose="02020603050405020304" pitchFamily="18" charset="0"/>
                  </a:rPr>
                  <a:t>NDVIi</a:t>
                </a:r>
                <a:r>
                  <a:rPr lang="en-US" sz="7200" dirty="0">
                    <a:latin typeface="Times New Roman" panose="02020603050405020304" pitchFamily="18" charset="0"/>
                    <a:cs typeface="Times New Roman" panose="02020603050405020304" pitchFamily="18" charset="0"/>
                  </a:rPr>
                  <a:t> was instantaneous NDVI   </a:t>
                </a:r>
              </a:p>
              <a:p>
                <a:endParaRPr lang="en-US" sz="2500" dirty="0">
                  <a:latin typeface="Times New Roman" panose="02020603050405020304" pitchFamily="18" charset="0"/>
                  <a:cs typeface="Times New Roman" panose="02020603050405020304" pitchFamily="18" charset="0"/>
                </a:endParaRPr>
              </a:p>
              <a:p>
                <a:endParaRPr lang="en-US" sz="7200" dirty="0">
                  <a:latin typeface="Times New Roman" panose="02020603050405020304" pitchFamily="18" charset="0"/>
                  <a:cs typeface="Times New Roman" panose="02020603050405020304" pitchFamily="18" charset="0"/>
                </a:endParaRPr>
              </a:p>
              <a:p>
                <a:pPr marL="0" indent="0">
                  <a:buNone/>
                </a:pPr>
                <a:endParaRPr lang="en-US" sz="7200" dirty="0">
                  <a:latin typeface="Times New Roman" panose="02020603050405020304" pitchFamily="18" charset="0"/>
                  <a:cs typeface="Times New Roman" panose="02020603050405020304" pitchFamily="18" charset="0"/>
                </a:endParaRPr>
              </a:p>
              <a:p>
                <a:r>
                  <a:rPr lang="en-US" sz="7200" dirty="0">
                    <a:latin typeface="Times New Roman" panose="02020603050405020304" pitchFamily="18" charset="0"/>
                    <a:cs typeface="Times New Roman" panose="02020603050405020304" pitchFamily="18" charset="0"/>
                  </a:rPr>
                  <a:t>TCI= (</a:t>
                </a:r>
                <a:r>
                  <a:rPr lang="en-US" sz="7200" dirty="0" err="1">
                    <a:latin typeface="Times New Roman" panose="02020603050405020304" pitchFamily="18" charset="0"/>
                    <a:cs typeface="Times New Roman" panose="02020603050405020304" pitchFamily="18" charset="0"/>
                  </a:rPr>
                  <a:t>LST</a:t>
                </a:r>
                <a:r>
                  <a:rPr lang="en-US" sz="7200" baseline="-25000" dirty="0" err="1">
                    <a:latin typeface="Times New Roman" panose="02020603050405020304" pitchFamily="18" charset="0"/>
                    <a:cs typeface="Times New Roman" panose="02020603050405020304" pitchFamily="18" charset="0"/>
                  </a:rPr>
                  <a:t>max</a:t>
                </a:r>
                <a:r>
                  <a:rPr lang="en-US" sz="7200" baseline="-250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LST</a:t>
                </a:r>
                <a:r>
                  <a:rPr lang="en-US" sz="7200" baseline="-25000" dirty="0" err="1">
                    <a:latin typeface="Times New Roman" panose="02020603050405020304" pitchFamily="18" charset="0"/>
                    <a:cs typeface="Times New Roman" panose="02020603050405020304" pitchFamily="18" charset="0"/>
                  </a:rPr>
                  <a:t>i</a:t>
                </a:r>
                <a:r>
                  <a:rPr lang="en-US" sz="7200" dirty="0">
                    <a:latin typeface="Times New Roman" panose="02020603050405020304" pitchFamily="18" charset="0"/>
                    <a:cs typeface="Times New Roman" panose="02020603050405020304" pitchFamily="18" charset="0"/>
                  </a:rPr>
                  <a:t>) / (</a:t>
                </a:r>
                <a:r>
                  <a:rPr lang="en-US" sz="7200" dirty="0" err="1">
                    <a:latin typeface="Times New Roman" panose="02020603050405020304" pitchFamily="18" charset="0"/>
                    <a:cs typeface="Times New Roman" panose="02020603050405020304" pitchFamily="18" charset="0"/>
                  </a:rPr>
                  <a:t>LST</a:t>
                </a:r>
                <a:r>
                  <a:rPr lang="en-US" sz="7200" baseline="-25000" dirty="0" err="1">
                    <a:latin typeface="Times New Roman" panose="02020603050405020304" pitchFamily="18" charset="0"/>
                    <a:cs typeface="Times New Roman" panose="02020603050405020304" pitchFamily="18" charset="0"/>
                  </a:rPr>
                  <a:t>max</a:t>
                </a:r>
                <a:r>
                  <a:rPr lang="en-US" sz="7200" baseline="-25000" dirty="0">
                    <a:latin typeface="Times New Roman" panose="02020603050405020304" pitchFamily="18" charset="0"/>
                    <a:cs typeface="Times New Roman" panose="02020603050405020304" pitchFamily="18" charset="0"/>
                  </a:rPr>
                  <a:t> </a:t>
                </a:r>
                <a:r>
                  <a:rPr lang="en-US" sz="7200" dirty="0">
                    <a:latin typeface="Times New Roman" panose="02020603050405020304" pitchFamily="18" charset="0"/>
                    <a:cs typeface="Times New Roman" panose="02020603050405020304" pitchFamily="18" charset="0"/>
                  </a:rPr>
                  <a:t>- </a:t>
                </a:r>
                <a:r>
                  <a:rPr lang="en-US" sz="7200" dirty="0" err="1">
                    <a:latin typeface="Times New Roman" panose="02020603050405020304" pitchFamily="18" charset="0"/>
                    <a:cs typeface="Times New Roman" panose="02020603050405020304" pitchFamily="18" charset="0"/>
                  </a:rPr>
                  <a:t>LST</a:t>
                </a:r>
                <a:r>
                  <a:rPr lang="en-US" sz="7200" baseline="-25000" dirty="0" err="1">
                    <a:latin typeface="Times New Roman" panose="02020603050405020304" pitchFamily="18" charset="0"/>
                    <a:cs typeface="Times New Roman" panose="02020603050405020304" pitchFamily="18" charset="0"/>
                  </a:rPr>
                  <a:t>min</a:t>
                </a:r>
                <a:r>
                  <a:rPr lang="en-US" sz="7200" dirty="0">
                    <a:latin typeface="Times New Roman" panose="02020603050405020304" pitchFamily="18" charset="0"/>
                    <a:cs typeface="Times New Roman" panose="02020603050405020304" pitchFamily="18" charset="0"/>
                  </a:rPr>
                  <a:t>) *100</a:t>
                </a:r>
              </a:p>
              <a:p>
                <a:r>
                  <a:rPr lang="en-US" sz="7200" dirty="0">
                    <a:latin typeface="Times New Roman" panose="02020603050405020304" pitchFamily="18" charset="0"/>
                    <a:cs typeface="Times New Roman" panose="02020603050405020304" pitchFamily="18" charset="0"/>
                  </a:rPr>
                  <a:t>where </a:t>
                </a:r>
                <a:r>
                  <a:rPr lang="en-US" sz="7200" dirty="0" err="1">
                    <a:latin typeface="Times New Roman" panose="02020603050405020304" pitchFamily="18" charset="0"/>
                    <a:cs typeface="Times New Roman" panose="02020603050405020304" pitchFamily="18" charset="0"/>
                  </a:rPr>
                  <a:t>LSTmax</a:t>
                </a:r>
                <a:r>
                  <a:rPr lang="en-US" sz="7200" dirty="0">
                    <a:latin typeface="Times New Roman" panose="02020603050405020304" pitchFamily="18" charset="0"/>
                    <a:cs typeface="Times New Roman" panose="02020603050405020304" pitchFamily="18" charset="0"/>
                  </a:rPr>
                  <a:t> and </a:t>
                </a:r>
                <a:r>
                  <a:rPr lang="en-US" sz="7200" dirty="0" err="1">
                    <a:latin typeface="Times New Roman" panose="02020603050405020304" pitchFamily="18" charset="0"/>
                    <a:cs typeface="Times New Roman" panose="02020603050405020304" pitchFamily="18" charset="0"/>
                  </a:rPr>
                  <a:t>LSTmin</a:t>
                </a:r>
                <a:r>
                  <a:rPr lang="en-US" sz="7200" dirty="0">
                    <a:latin typeface="Times New Roman" panose="02020603050405020304" pitchFamily="18" charset="0"/>
                    <a:cs typeface="Times New Roman" panose="02020603050405020304" pitchFamily="18" charset="0"/>
                  </a:rPr>
                  <a:t> are maximum and minimum LST while </a:t>
                </a:r>
                <a:r>
                  <a:rPr lang="en-US" sz="7200" dirty="0" err="1">
                    <a:latin typeface="Times New Roman" panose="02020603050405020304" pitchFamily="18" charset="0"/>
                    <a:cs typeface="Times New Roman" panose="02020603050405020304" pitchFamily="18" charset="0"/>
                  </a:rPr>
                  <a:t>LSTi</a:t>
                </a:r>
                <a:r>
                  <a:rPr lang="en-US" sz="7200" dirty="0">
                    <a:latin typeface="Times New Roman" panose="02020603050405020304" pitchFamily="18" charset="0"/>
                    <a:cs typeface="Times New Roman" panose="02020603050405020304" pitchFamily="18" charset="0"/>
                  </a:rPr>
                  <a:t> was instantaneous LST   </a:t>
                </a:r>
              </a:p>
              <a:p>
                <a:endParaRPr lang="en-US" sz="2500" dirty="0">
                  <a:latin typeface="Times New Roman" panose="02020603050405020304" pitchFamily="18" charset="0"/>
                  <a:cs typeface="Times New Roman" panose="02020603050405020304" pitchFamily="18" charset="0"/>
                </a:endParaRPr>
              </a:p>
              <a:p>
                <a:endParaRPr lang="en-US" sz="2000" dirty="0"/>
              </a:p>
              <a:p>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24656" y="1379095"/>
                <a:ext cx="10829145" cy="5228182"/>
              </a:xfrm>
              <a:blipFill>
                <a:blip r:embed="rId2"/>
                <a:stretch>
                  <a:fillRect l="-338" t="-466"/>
                </a:stretch>
              </a:blipFill>
            </p:spPr>
            <p:txBody>
              <a:bodyPr/>
              <a:lstStyle/>
              <a:p>
                <a:r>
                  <a:rPr lang="en-US">
                    <a:noFill/>
                  </a:rPr>
                  <a:t> </a:t>
                </a:r>
              </a:p>
            </p:txBody>
          </p:sp>
        </mc:Fallback>
      </mc:AlternateContent>
    </p:spTree>
    <p:extLst>
      <p:ext uri="{BB962C8B-B14F-4D97-AF65-F5344CB8AC3E}">
        <p14:creationId xmlns:p14="http://schemas.microsoft.com/office/powerpoint/2010/main" val="31698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2910205"/>
            <a:ext cx="10515600" cy="1325563"/>
          </a:xfrm>
        </p:spPr>
        <p:txBody>
          <a:bodyPr/>
          <a:lstStyle/>
          <a:p>
            <a:pPr algn="ctr"/>
            <a:r>
              <a:rPr lang="en-US" dirty="0"/>
              <a:t>RESULTS AND DISCUSSION</a:t>
            </a:r>
          </a:p>
        </p:txBody>
      </p:sp>
    </p:spTree>
    <p:extLst>
      <p:ext uri="{BB962C8B-B14F-4D97-AF65-F5344CB8AC3E}">
        <p14:creationId xmlns:p14="http://schemas.microsoft.com/office/powerpoint/2010/main" val="110566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90" y="6668846"/>
            <a:ext cx="10731039" cy="263800"/>
          </a:xfrm>
        </p:spPr>
        <p:txBody>
          <a:bodyPr>
            <a:normAutofit fontScale="90000"/>
          </a:bodyPr>
          <a:lstStyle/>
          <a:p>
            <a:r>
              <a:rPr lang="en-US" sz="2400" b="1" dirty="0">
                <a:latin typeface="Times New Roman" panose="02020603050405020304" pitchFamily="18" charset="0"/>
                <a:cs typeface="Times New Roman" panose="02020603050405020304" pitchFamily="18" charset="0"/>
              </a:rPr>
              <a:t>Figure 2: Spatial maps of  VCI </a:t>
            </a:r>
            <a:r>
              <a:rPr lang="en-US" sz="2400" b="1" dirty="0" err="1">
                <a:latin typeface="Times New Roman" panose="02020603050405020304" pitchFamily="18" charset="0"/>
                <a:cs typeface="Times New Roman" panose="02020603050405020304" pitchFamily="18" charset="0"/>
              </a:rPr>
              <a:t>andTCI</a:t>
            </a:r>
            <a:r>
              <a:rPr lang="en-US" sz="2400" b="1" dirty="0">
                <a:latin typeface="Times New Roman" panose="02020603050405020304" pitchFamily="18" charset="0"/>
                <a:cs typeface="Times New Roman" panose="02020603050405020304" pitchFamily="18" charset="0"/>
              </a:rPr>
              <a:t> for year 2000 -2003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88" y="-60050"/>
            <a:ext cx="2941651" cy="3393800"/>
          </a:xfrm>
          <a:prstGeom prst="rect">
            <a:avLst/>
          </a:prstGeom>
        </p:spPr>
      </p:pic>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3056" b="3056"/>
          <a:stretch/>
        </p:blipFill>
        <p:spPr>
          <a:xfrm>
            <a:off x="118188" y="3238500"/>
            <a:ext cx="2931377" cy="3260451"/>
          </a:xfrm>
          <a:prstGeom prst="rect">
            <a:avLst/>
          </a:prstGeom>
        </p:spPr>
      </p:pic>
      <p:pic>
        <p:nvPicPr>
          <p:cNvPr id="4" name="Content Placeholder 8">
            <a:extLst>
              <a:ext uri="{FF2B5EF4-FFF2-40B4-BE49-F238E27FC236}">
                <a16:creationId xmlns:a16="http://schemas.microsoft.com/office/drawing/2014/main" id="{0D85C393-B97F-6DD2-7253-6863372988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6" t="3001" r="3492" b="2866"/>
          <a:stretch/>
        </p:blipFill>
        <p:spPr>
          <a:xfrm>
            <a:off x="3116989" y="33775"/>
            <a:ext cx="2740886" cy="3204725"/>
          </a:xfrm>
          <a:prstGeom prst="rect">
            <a:avLst/>
          </a:prstGeom>
        </p:spPr>
      </p:pic>
      <p:pic>
        <p:nvPicPr>
          <p:cNvPr id="10" name="Content Placeholder 3">
            <a:extLst>
              <a:ext uri="{FF2B5EF4-FFF2-40B4-BE49-F238E27FC236}">
                <a16:creationId xmlns:a16="http://schemas.microsoft.com/office/drawing/2014/main" id="{758B5E62-84E0-D07A-24F5-409BBA75C2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3" b="3080"/>
          <a:stretch/>
        </p:blipFill>
        <p:spPr>
          <a:xfrm>
            <a:off x="5936674" y="33776"/>
            <a:ext cx="3016825" cy="3204724"/>
          </a:xfrm>
          <a:prstGeom prst="rect">
            <a:avLst/>
          </a:prstGeom>
        </p:spPr>
      </p:pic>
      <p:pic>
        <p:nvPicPr>
          <p:cNvPr id="11" name="Content Placeholder 3">
            <a:extLst>
              <a:ext uri="{FF2B5EF4-FFF2-40B4-BE49-F238E27FC236}">
                <a16:creationId xmlns:a16="http://schemas.microsoft.com/office/drawing/2014/main" id="{24BF8150-4340-2C3F-B7FD-BB171FD75A11}"/>
              </a:ext>
            </a:extLst>
          </p:cNvPr>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2915" t="3726" b="3402"/>
          <a:stretch/>
        </p:blipFill>
        <p:spPr>
          <a:xfrm>
            <a:off x="3049565" y="3238499"/>
            <a:ext cx="2810909" cy="3260451"/>
          </a:xfrm>
        </p:spPr>
      </p:pic>
      <p:pic>
        <p:nvPicPr>
          <p:cNvPr id="13" name="Content Placeholder 3">
            <a:extLst>
              <a:ext uri="{FF2B5EF4-FFF2-40B4-BE49-F238E27FC236}">
                <a16:creationId xmlns:a16="http://schemas.microsoft.com/office/drawing/2014/main" id="{9BB7910E-0262-7D00-759B-0DA66F9614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29" t="4829" b="4110"/>
          <a:stretch/>
        </p:blipFill>
        <p:spPr>
          <a:xfrm>
            <a:off x="5917624" y="3303751"/>
            <a:ext cx="3016825" cy="3204724"/>
          </a:xfrm>
          <a:prstGeom prst="rect">
            <a:avLst/>
          </a:prstGeom>
        </p:spPr>
      </p:pic>
      <p:pic>
        <p:nvPicPr>
          <p:cNvPr id="14" name="Content Placeholder 3">
            <a:extLst>
              <a:ext uri="{FF2B5EF4-FFF2-40B4-BE49-F238E27FC236}">
                <a16:creationId xmlns:a16="http://schemas.microsoft.com/office/drawing/2014/main" id="{7DFE8412-8136-4D66-D98B-1EA10269B13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80" t="1395" r="1" b="3397"/>
          <a:stretch/>
        </p:blipFill>
        <p:spPr>
          <a:xfrm>
            <a:off x="9056986" y="0"/>
            <a:ext cx="3016825" cy="3222242"/>
          </a:xfrm>
          <a:prstGeom prst="rect">
            <a:avLst/>
          </a:prstGeom>
        </p:spPr>
      </p:pic>
      <p:pic>
        <p:nvPicPr>
          <p:cNvPr id="15" name="Content Placeholder 3">
            <a:extLst>
              <a:ext uri="{FF2B5EF4-FFF2-40B4-BE49-F238E27FC236}">
                <a16:creationId xmlns:a16="http://schemas.microsoft.com/office/drawing/2014/main" id="{81F1372C-C14E-C466-018F-D62C671618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28" t="3258" b="1942"/>
          <a:stretch/>
        </p:blipFill>
        <p:spPr>
          <a:xfrm>
            <a:off x="8986337" y="3238500"/>
            <a:ext cx="3087474" cy="3339444"/>
          </a:xfrm>
          <a:prstGeom prst="rect">
            <a:avLst/>
          </a:prstGeom>
        </p:spPr>
      </p:pic>
    </p:spTree>
    <p:extLst>
      <p:ext uri="{BB962C8B-B14F-4D97-AF65-F5344CB8AC3E}">
        <p14:creationId xmlns:p14="http://schemas.microsoft.com/office/powerpoint/2010/main" val="178003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19" y="6636774"/>
            <a:ext cx="10515600" cy="241699"/>
          </a:xfrm>
        </p:spPr>
        <p:txBody>
          <a:bodyPr>
            <a:normAutofit fontScale="90000"/>
          </a:bodyPr>
          <a:lstStyle/>
          <a:p>
            <a:r>
              <a:rPr lang="en-US" sz="2400" b="1" dirty="0">
                <a:latin typeface="Times New Roman" panose="02020603050405020304" pitchFamily="18" charset="0"/>
                <a:cs typeface="Times New Roman" panose="02020603050405020304" pitchFamily="18" charset="0"/>
              </a:rPr>
              <a:t>Figure 3: Spatial maps of VCI and TCI for year </a:t>
            </a:r>
            <a:r>
              <a:rPr lang="en-US" sz="2400" b="1" dirty="0">
                <a:solidFill>
                  <a:prstClr val="black"/>
                </a:solidFill>
                <a:latin typeface="Times New Roman" panose="02020603050405020304" pitchFamily="18" charset="0"/>
                <a:cs typeface="Times New Roman" panose="02020603050405020304" pitchFamily="18" charset="0"/>
              </a:rPr>
              <a:t>2004-2007</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05" t="1540" b="4434"/>
          <a:stretch/>
        </p:blipFill>
        <p:spPr>
          <a:xfrm>
            <a:off x="-28807" y="3308783"/>
            <a:ext cx="2814663" cy="3222637"/>
          </a:xfrm>
        </p:spPr>
      </p:pic>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3300" t="1502" r="3100" b="2565"/>
          <a:stretch/>
        </p:blipFill>
        <p:spPr>
          <a:xfrm>
            <a:off x="96328" y="121299"/>
            <a:ext cx="2689527" cy="3222637"/>
          </a:xfrm>
          <a:prstGeom prst="rect">
            <a:avLst/>
          </a:prstGeom>
        </p:spPr>
      </p:pic>
      <p:pic>
        <p:nvPicPr>
          <p:cNvPr id="6" name="Content Placeholder 5">
            <a:extLst>
              <a:ext uri="{FF2B5EF4-FFF2-40B4-BE49-F238E27FC236}">
                <a16:creationId xmlns:a16="http://schemas.microsoft.com/office/drawing/2014/main" id="{1D1AA0E3-1E46-324F-97CE-2792331E5B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26" r="1987" b="1526"/>
          <a:stretch/>
        </p:blipFill>
        <p:spPr>
          <a:xfrm>
            <a:off x="2919896" y="59553"/>
            <a:ext cx="2835291" cy="3346128"/>
          </a:xfrm>
          <a:prstGeom prst="rect">
            <a:avLst/>
          </a:prstGeom>
        </p:spPr>
      </p:pic>
      <p:pic>
        <p:nvPicPr>
          <p:cNvPr id="10" name="Content Placeholder 3">
            <a:extLst>
              <a:ext uri="{FF2B5EF4-FFF2-40B4-BE49-F238E27FC236}">
                <a16:creationId xmlns:a16="http://schemas.microsoft.com/office/drawing/2014/main" id="{B16ACC61-AA07-F906-142A-F29E260542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5" t="2398" r="1915" b="4290"/>
          <a:stretch/>
        </p:blipFill>
        <p:spPr>
          <a:xfrm>
            <a:off x="2920087" y="3343936"/>
            <a:ext cx="2835291" cy="3236959"/>
          </a:xfrm>
          <a:prstGeom prst="rect">
            <a:avLst/>
          </a:prstGeom>
        </p:spPr>
      </p:pic>
      <p:pic>
        <p:nvPicPr>
          <p:cNvPr id="12" name="Content Placeholder 3">
            <a:extLst>
              <a:ext uri="{FF2B5EF4-FFF2-40B4-BE49-F238E27FC236}">
                <a16:creationId xmlns:a16="http://schemas.microsoft.com/office/drawing/2014/main" id="{78550C45-7AD6-DD15-2DA7-2CC5F4263C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283"/>
          <a:stretch/>
        </p:blipFill>
        <p:spPr>
          <a:xfrm>
            <a:off x="5841544" y="77252"/>
            <a:ext cx="2834851" cy="3231531"/>
          </a:xfrm>
          <a:prstGeom prst="rect">
            <a:avLst/>
          </a:prstGeom>
        </p:spPr>
      </p:pic>
      <p:pic>
        <p:nvPicPr>
          <p:cNvPr id="13" name="Content Placeholder 3">
            <a:extLst>
              <a:ext uri="{FF2B5EF4-FFF2-40B4-BE49-F238E27FC236}">
                <a16:creationId xmlns:a16="http://schemas.microsoft.com/office/drawing/2014/main" id="{FFA3B616-4BF5-C54E-8DE3-4F9FBA1455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76" t="1541" b="4764"/>
          <a:stretch/>
        </p:blipFill>
        <p:spPr>
          <a:xfrm>
            <a:off x="5841104" y="3328892"/>
            <a:ext cx="2835291" cy="3261528"/>
          </a:xfrm>
          <a:prstGeom prst="rect">
            <a:avLst/>
          </a:prstGeom>
        </p:spPr>
      </p:pic>
      <p:pic>
        <p:nvPicPr>
          <p:cNvPr id="14" name="Content Placeholder 3">
            <a:extLst>
              <a:ext uri="{FF2B5EF4-FFF2-40B4-BE49-F238E27FC236}">
                <a16:creationId xmlns:a16="http://schemas.microsoft.com/office/drawing/2014/main" id="{58AAF10C-28C4-986A-547A-9451A88C5C1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91" t="3291" b="3887"/>
          <a:stretch/>
        </p:blipFill>
        <p:spPr>
          <a:xfrm>
            <a:off x="8808866" y="3328892"/>
            <a:ext cx="3116434" cy="3307882"/>
          </a:xfrm>
          <a:prstGeom prst="rect">
            <a:avLst/>
          </a:prstGeom>
        </p:spPr>
      </p:pic>
      <p:pic>
        <p:nvPicPr>
          <p:cNvPr id="15" name="Picture 14">
            <a:extLst>
              <a:ext uri="{FF2B5EF4-FFF2-40B4-BE49-F238E27FC236}">
                <a16:creationId xmlns:a16="http://schemas.microsoft.com/office/drawing/2014/main" id="{3C18DD71-5893-4870-6913-A766E395EA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08866" y="142875"/>
            <a:ext cx="3116434" cy="3191842"/>
          </a:xfrm>
          <a:prstGeom prst="rect">
            <a:avLst/>
          </a:prstGeom>
        </p:spPr>
      </p:pic>
    </p:spTree>
    <p:extLst>
      <p:ext uri="{BB962C8B-B14F-4D97-AF65-F5344CB8AC3E}">
        <p14:creationId xmlns:p14="http://schemas.microsoft.com/office/powerpoint/2010/main" val="387049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6591868"/>
            <a:ext cx="11532358" cy="266131"/>
          </a:xfrm>
        </p:spPr>
        <p:txBody>
          <a:bodyPr>
            <a:normAutofit fontScale="90000"/>
          </a:bodyPr>
          <a:lstStyle/>
          <a:p>
            <a:r>
              <a:rPr lang="en-US" sz="2400" b="1" dirty="0">
                <a:solidFill>
                  <a:prstClr val="black"/>
                </a:solidFill>
                <a:latin typeface="Times New Roman" panose="02020603050405020304" pitchFamily="18" charset="0"/>
                <a:cs typeface="Times New Roman" panose="02020603050405020304" pitchFamily="18" charset="0"/>
              </a:rPr>
              <a:t>Figure 4: Spatial maps of VCI and TCI for year 2008-2010</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94" b="2116"/>
          <a:stretch/>
        </p:blipFill>
        <p:spPr>
          <a:xfrm>
            <a:off x="345743" y="3163078"/>
            <a:ext cx="2979807" cy="3428790"/>
          </a:xfrm>
        </p:spPr>
      </p:pic>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790" b="2967"/>
          <a:stretch/>
        </p:blipFill>
        <p:spPr>
          <a:xfrm>
            <a:off x="429207" y="0"/>
            <a:ext cx="2883159" cy="3181739"/>
          </a:xfrm>
          <a:prstGeom prst="rect">
            <a:avLst/>
          </a:prstGeom>
        </p:spPr>
      </p:pic>
      <p:pic>
        <p:nvPicPr>
          <p:cNvPr id="6" name="Content Placeholder 3">
            <a:extLst>
              <a:ext uri="{FF2B5EF4-FFF2-40B4-BE49-F238E27FC236}">
                <a16:creationId xmlns:a16="http://schemas.microsoft.com/office/drawing/2014/main" id="{D7A4C69B-BB4B-123D-B744-494AA10D07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43" t="1022" r="2067" b="3532"/>
          <a:stretch/>
        </p:blipFill>
        <p:spPr>
          <a:xfrm>
            <a:off x="3474468" y="28575"/>
            <a:ext cx="2821557" cy="3163078"/>
          </a:xfrm>
          <a:prstGeom prst="rect">
            <a:avLst/>
          </a:prstGeom>
        </p:spPr>
      </p:pic>
      <p:pic>
        <p:nvPicPr>
          <p:cNvPr id="10" name="Picture 9">
            <a:extLst>
              <a:ext uri="{FF2B5EF4-FFF2-40B4-BE49-F238E27FC236}">
                <a16:creationId xmlns:a16="http://schemas.microsoft.com/office/drawing/2014/main" id="{B29AAA05-B8F8-38C7-B083-45DF03A433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8" t="3569" b="2478"/>
          <a:stretch/>
        </p:blipFill>
        <p:spPr>
          <a:xfrm>
            <a:off x="3438822" y="3163078"/>
            <a:ext cx="2914353" cy="3353475"/>
          </a:xfrm>
          <a:prstGeom prst="rect">
            <a:avLst/>
          </a:prstGeom>
        </p:spPr>
      </p:pic>
      <p:pic>
        <p:nvPicPr>
          <p:cNvPr id="12" name="Content Placeholder 3">
            <a:extLst>
              <a:ext uri="{FF2B5EF4-FFF2-40B4-BE49-F238E27FC236}">
                <a16:creationId xmlns:a16="http://schemas.microsoft.com/office/drawing/2014/main" id="{0711F46D-9D51-09C4-F9C3-EDD75E94458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86" t="852" b="2577"/>
          <a:stretch/>
        </p:blipFill>
        <p:spPr>
          <a:xfrm>
            <a:off x="6981824" y="28575"/>
            <a:ext cx="2990851" cy="3163078"/>
          </a:xfrm>
          <a:prstGeom prst="rect">
            <a:avLst/>
          </a:prstGeom>
        </p:spPr>
      </p:pic>
      <p:pic>
        <p:nvPicPr>
          <p:cNvPr id="13" name="Content Placeholder 3">
            <a:extLst>
              <a:ext uri="{FF2B5EF4-FFF2-40B4-BE49-F238E27FC236}">
                <a16:creationId xmlns:a16="http://schemas.microsoft.com/office/drawing/2014/main" id="{F31CA83F-A4FA-235F-412B-271B0859C28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32" t="4167" b="4167"/>
          <a:stretch/>
        </p:blipFill>
        <p:spPr>
          <a:xfrm>
            <a:off x="6965354" y="3236847"/>
            <a:ext cx="3007321" cy="3279706"/>
          </a:xfrm>
          <a:prstGeom prst="rect">
            <a:avLst/>
          </a:prstGeom>
        </p:spPr>
      </p:pic>
    </p:spTree>
    <p:extLst>
      <p:ext uri="{BB962C8B-B14F-4D97-AF65-F5344CB8AC3E}">
        <p14:creationId xmlns:p14="http://schemas.microsoft.com/office/powerpoint/2010/main" val="3139010459"/>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2.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3.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{9A68E2DF-7D87-4F8F-91F2-ED77A22AC29B}tf33845126_win32</Template>
  <TotalTime>875</TotalTime>
  <Words>1344</Words>
  <Application>Microsoft Office PowerPoint</Application>
  <PresentationFormat>Widescreen</PresentationFormat>
  <Paragraphs>118</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Bookman Old Style</vt:lpstr>
      <vt:lpstr>Calibri</vt:lpstr>
      <vt:lpstr>Calibri Light</vt:lpstr>
      <vt:lpstr>Cambria Math</vt:lpstr>
      <vt:lpstr>Franklin Gothic Book</vt:lpstr>
      <vt:lpstr>Times New Roman</vt:lpstr>
      <vt:lpstr>Wingdings</vt:lpstr>
      <vt:lpstr>1_RetrospectVTI</vt:lpstr>
      <vt:lpstr>Office Theme</vt:lpstr>
      <vt:lpstr>Land Surface Temperature and NDVI for Assessing Vegetation Stress in the data-scarce Sudano-Sahelian Region of Nigeria (SSRN) An Oral Presentation at</vt:lpstr>
      <vt:lpstr>Introduction </vt:lpstr>
      <vt:lpstr>STUDY AREA MAP</vt:lpstr>
      <vt:lpstr>PowerPoint Presentation</vt:lpstr>
      <vt:lpstr>Methods</vt:lpstr>
      <vt:lpstr>RESULTS AND DISCUSSION</vt:lpstr>
      <vt:lpstr>Figure 2: Spatial maps of  VCI andTCI for year 2000 -2003</vt:lpstr>
      <vt:lpstr>Figure 3: Spatial maps of VCI and TCI for year 2004-2007</vt:lpstr>
      <vt:lpstr>Figure 4: Spatial maps of VCI and TCI for year 2008-2010</vt:lpstr>
      <vt:lpstr>PowerPoint Presentation</vt:lpstr>
      <vt:lpstr>PowerPoint Presentation</vt:lpstr>
      <vt:lpstr>PowerPoint Presentation</vt:lpstr>
      <vt:lpstr>PowerPoint Presentation</vt:lpstr>
      <vt:lpstr>Figure 5:  LST time series graph for SSRN region from Feb.2000-Dec.2010</vt:lpstr>
      <vt:lpstr>Figure 6:  NDVI time series graph for SSRN from Feb.2000-Dec.2010</vt:lpstr>
      <vt:lpstr>Figure 7: Graph of yearly mean LST against monthly mean NDVI for SSRN from Feb.2000-Dec.2010</vt:lpstr>
      <vt:lpstr>Figure 8:  Graph showing yearly VCI variation for SSRN from 2000-2010</vt:lpstr>
      <vt:lpstr>Figure 9:  Graph showing yearly TCI variation for SSRN region from 2000-2010 (linear relationship)</vt:lpstr>
      <vt:lpstr>Conclusion</vt:lpstr>
      <vt:lpstr>Some References</vt:lpstr>
      <vt:lpstr>THANK YOU FOR YOUR RAPT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Surface Temperature and NDVI for Assessing Vegetation Stress in the data-scarce Sudano-Sahelian Region of Nigeria</dc:title>
  <dc:creator>OLAPEJU EKUNDAYO</dc:creator>
  <cp:lastModifiedBy>OLAPEJU EKUNDAYO</cp:lastModifiedBy>
  <cp:revision>46</cp:revision>
  <dcterms:created xsi:type="dcterms:W3CDTF">2022-09-25T14:56:12Z</dcterms:created>
  <dcterms:modified xsi:type="dcterms:W3CDTF">2022-09-26T19:35:09Z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