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Lst>
  <p:notesMasterIdLst>
    <p:notesMasterId r:id="rId31"/>
  </p:notesMasterIdLst>
  <p:sldIdLst>
    <p:sldId id="256" r:id="rId5"/>
    <p:sldId id="257" r:id="rId6"/>
    <p:sldId id="284" r:id="rId7"/>
    <p:sldId id="259" r:id="rId8"/>
    <p:sldId id="258" r:id="rId9"/>
    <p:sldId id="262" r:id="rId10"/>
    <p:sldId id="261" r:id="rId11"/>
    <p:sldId id="273" r:id="rId12"/>
    <p:sldId id="263" r:id="rId13"/>
    <p:sldId id="274" r:id="rId14"/>
    <p:sldId id="264" r:id="rId15"/>
    <p:sldId id="275" r:id="rId16"/>
    <p:sldId id="271" r:id="rId17"/>
    <p:sldId id="276" r:id="rId18"/>
    <p:sldId id="266" r:id="rId19"/>
    <p:sldId id="267" r:id="rId20"/>
    <p:sldId id="268" r:id="rId21"/>
    <p:sldId id="277" r:id="rId22"/>
    <p:sldId id="269" r:id="rId23"/>
    <p:sldId id="278" r:id="rId24"/>
    <p:sldId id="279" r:id="rId25"/>
    <p:sldId id="280" r:id="rId26"/>
    <p:sldId id="282" r:id="rId27"/>
    <p:sldId id="281" r:id="rId28"/>
    <p:sldId id="285" r:id="rId29"/>
    <p:sldId id="286" r:id="rId30"/>
  </p:sldIdLst>
  <p:sldSz cx="18288000" cy="10287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57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87423"/>
  </p:normalViewPr>
  <p:slideViewPr>
    <p:cSldViewPr snapToGrid="0">
      <p:cViewPr varScale="1">
        <p:scale>
          <a:sx n="64" d="100"/>
          <a:sy n="64" d="100"/>
        </p:scale>
        <p:origin x="1056" y="84"/>
      </p:cViewPr>
      <p:guideLst>
        <p:guide orient="horz" pos="2160"/>
        <p:guide pos="288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a:extLst>
            <a:ext uri="{FF2B5EF4-FFF2-40B4-BE49-F238E27FC236}">
              <a16:creationId xmlns:a16="http://schemas.microsoft.com/office/drawing/2014/main" id="{9CDBB072-BB6F-C1B8-F8E4-FE380FEA0457}"/>
            </a:ext>
          </a:extLst>
        </p:cNvPr>
        <p:cNvGrpSpPr/>
        <p:nvPr/>
      </p:nvGrpSpPr>
      <p:grpSpPr>
        <a:xfrm>
          <a:off x="0" y="0"/>
          <a:ext cx="0" cy="0"/>
          <a:chOff x="0" y="0"/>
          <a:chExt cx="0" cy="0"/>
        </a:xfrm>
      </p:grpSpPr>
      <p:sp>
        <p:nvSpPr>
          <p:cNvPr id="120" name="Google Shape;120;g340f94d1b8a_0_18:notes">
            <a:extLst>
              <a:ext uri="{FF2B5EF4-FFF2-40B4-BE49-F238E27FC236}">
                <a16:creationId xmlns:a16="http://schemas.microsoft.com/office/drawing/2014/main" id="{D9681C87-CA56-6B9E-C595-AEDC3F95F6F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 name="Google Shape;121;g340f94d1b8a_0_18:notes">
            <a:extLst>
              <a:ext uri="{FF2B5EF4-FFF2-40B4-BE49-F238E27FC236}">
                <a16:creationId xmlns:a16="http://schemas.microsoft.com/office/drawing/2014/main" id="{B6F41723-BAC3-4E33-4268-BC7EF0FB0E5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5733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a:extLst>
            <a:ext uri="{FF2B5EF4-FFF2-40B4-BE49-F238E27FC236}">
              <a16:creationId xmlns:a16="http://schemas.microsoft.com/office/drawing/2014/main" id="{02868CBF-2D7C-4AFE-65AB-5F4DE22D9C4C}"/>
            </a:ext>
          </a:extLst>
        </p:cNvPr>
        <p:cNvGrpSpPr/>
        <p:nvPr/>
      </p:nvGrpSpPr>
      <p:grpSpPr>
        <a:xfrm>
          <a:off x="0" y="0"/>
          <a:ext cx="0" cy="0"/>
          <a:chOff x="0" y="0"/>
          <a:chExt cx="0" cy="0"/>
        </a:xfrm>
      </p:grpSpPr>
      <p:sp>
        <p:nvSpPr>
          <p:cNvPr id="120" name="Google Shape;120;g340f94d1b8a_0_18:notes">
            <a:extLst>
              <a:ext uri="{FF2B5EF4-FFF2-40B4-BE49-F238E27FC236}">
                <a16:creationId xmlns:a16="http://schemas.microsoft.com/office/drawing/2014/main" id="{D6199DA4-D326-EA77-74B2-5D299C0BA31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Using ESA CCI Biomass maps + secondary forest age maps – space for time substitution </a:t>
            </a:r>
            <a:endParaRPr dirty="0"/>
          </a:p>
        </p:txBody>
      </p:sp>
      <p:sp>
        <p:nvSpPr>
          <p:cNvPr id="121" name="Google Shape;121;g340f94d1b8a_0_18:notes">
            <a:extLst>
              <a:ext uri="{FF2B5EF4-FFF2-40B4-BE49-F238E27FC236}">
                <a16:creationId xmlns:a16="http://schemas.microsoft.com/office/drawing/2014/main" id="{CD052C3F-3CF2-AF91-47FC-DA53DB80A8A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2046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a:extLst>
            <a:ext uri="{FF2B5EF4-FFF2-40B4-BE49-F238E27FC236}">
              <a16:creationId xmlns:a16="http://schemas.microsoft.com/office/drawing/2014/main" id="{F11143C8-A52F-56FD-3E33-C6D5676F0417}"/>
            </a:ext>
          </a:extLst>
        </p:cNvPr>
        <p:cNvGrpSpPr/>
        <p:nvPr/>
      </p:nvGrpSpPr>
      <p:grpSpPr>
        <a:xfrm>
          <a:off x="0" y="0"/>
          <a:ext cx="0" cy="0"/>
          <a:chOff x="0" y="0"/>
          <a:chExt cx="0" cy="0"/>
        </a:xfrm>
      </p:grpSpPr>
      <p:sp>
        <p:nvSpPr>
          <p:cNvPr id="120" name="Google Shape;120;g340f94d1b8a_0_18:notes">
            <a:extLst>
              <a:ext uri="{FF2B5EF4-FFF2-40B4-BE49-F238E27FC236}">
                <a16:creationId xmlns:a16="http://schemas.microsoft.com/office/drawing/2014/main" id="{9471E4E0-28A6-5CDE-0631-3D1A8D67EFC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Using ESA CCI Biomass maps + secondary forest age maps – space for time substitution </a:t>
            </a:r>
            <a:endParaRPr dirty="0"/>
          </a:p>
        </p:txBody>
      </p:sp>
      <p:sp>
        <p:nvSpPr>
          <p:cNvPr id="121" name="Google Shape;121;g340f94d1b8a_0_18:notes">
            <a:extLst>
              <a:ext uri="{FF2B5EF4-FFF2-40B4-BE49-F238E27FC236}">
                <a16:creationId xmlns:a16="http://schemas.microsoft.com/office/drawing/2014/main" id="{423B1634-31F7-661E-5A89-9B4095711CA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59204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a:extLst>
            <a:ext uri="{FF2B5EF4-FFF2-40B4-BE49-F238E27FC236}">
              <a16:creationId xmlns:a16="http://schemas.microsoft.com/office/drawing/2014/main" id="{AF59A96A-994F-7DB0-53E0-CD6AE7046E1C}"/>
            </a:ext>
          </a:extLst>
        </p:cNvPr>
        <p:cNvGrpSpPr/>
        <p:nvPr/>
      </p:nvGrpSpPr>
      <p:grpSpPr>
        <a:xfrm>
          <a:off x="0" y="0"/>
          <a:ext cx="0" cy="0"/>
          <a:chOff x="0" y="0"/>
          <a:chExt cx="0" cy="0"/>
        </a:xfrm>
      </p:grpSpPr>
      <p:sp>
        <p:nvSpPr>
          <p:cNvPr id="120" name="Google Shape;120;g340f94d1b8a_0_18:notes">
            <a:extLst>
              <a:ext uri="{FF2B5EF4-FFF2-40B4-BE49-F238E27FC236}">
                <a16:creationId xmlns:a16="http://schemas.microsoft.com/office/drawing/2014/main" id="{6FBC3A8E-4EA9-3CE5-F6CF-04E8FB8BD52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 name="Google Shape;121;g340f94d1b8a_0_18:notes">
            <a:extLst>
              <a:ext uri="{FF2B5EF4-FFF2-40B4-BE49-F238E27FC236}">
                <a16:creationId xmlns:a16="http://schemas.microsoft.com/office/drawing/2014/main" id="{D35CF89E-32D3-7318-98A1-E2094A639DE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47692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a:extLst>
            <a:ext uri="{FF2B5EF4-FFF2-40B4-BE49-F238E27FC236}">
              <a16:creationId xmlns:a16="http://schemas.microsoft.com/office/drawing/2014/main" id="{4A9460B4-8E69-B67D-6542-34D492FB5A86}"/>
            </a:ext>
          </a:extLst>
        </p:cNvPr>
        <p:cNvGrpSpPr/>
        <p:nvPr/>
      </p:nvGrpSpPr>
      <p:grpSpPr>
        <a:xfrm>
          <a:off x="0" y="0"/>
          <a:ext cx="0" cy="0"/>
          <a:chOff x="0" y="0"/>
          <a:chExt cx="0" cy="0"/>
        </a:xfrm>
      </p:grpSpPr>
      <p:sp>
        <p:nvSpPr>
          <p:cNvPr id="120" name="Google Shape;120;g340f94d1b8a_0_18:notes">
            <a:extLst>
              <a:ext uri="{FF2B5EF4-FFF2-40B4-BE49-F238E27FC236}">
                <a16:creationId xmlns:a16="http://schemas.microsoft.com/office/drawing/2014/main" id="{085F6640-B923-77EA-FB07-80DF4DBE345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 name="Google Shape;121;g340f94d1b8a_0_18:notes">
            <a:extLst>
              <a:ext uri="{FF2B5EF4-FFF2-40B4-BE49-F238E27FC236}">
                <a16:creationId xmlns:a16="http://schemas.microsoft.com/office/drawing/2014/main" id="{D056422C-006C-F5D1-2877-303FF3033F7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369949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a:extLst>
            <a:ext uri="{FF2B5EF4-FFF2-40B4-BE49-F238E27FC236}">
              <a16:creationId xmlns:a16="http://schemas.microsoft.com/office/drawing/2014/main" id="{7A55A6B5-A164-B93F-6ED0-C45317EFA3A2}"/>
            </a:ext>
          </a:extLst>
        </p:cNvPr>
        <p:cNvGrpSpPr/>
        <p:nvPr/>
      </p:nvGrpSpPr>
      <p:grpSpPr>
        <a:xfrm>
          <a:off x="0" y="0"/>
          <a:ext cx="0" cy="0"/>
          <a:chOff x="0" y="0"/>
          <a:chExt cx="0" cy="0"/>
        </a:xfrm>
      </p:grpSpPr>
      <p:sp>
        <p:nvSpPr>
          <p:cNvPr id="120" name="Google Shape;120;g340f94d1b8a_0_18:notes">
            <a:extLst>
              <a:ext uri="{FF2B5EF4-FFF2-40B4-BE49-F238E27FC236}">
                <a16:creationId xmlns:a16="http://schemas.microsoft.com/office/drawing/2014/main" id="{0E832B54-E3F5-F4AF-8C49-D148A231F22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ESA CCI biomass</a:t>
            </a:r>
          </a:p>
          <a:p>
            <a:pPr marL="0" lvl="0" indent="0" algn="l" rtl="0">
              <a:spcBef>
                <a:spcPts val="0"/>
              </a:spcBef>
              <a:spcAft>
                <a:spcPts val="0"/>
              </a:spcAft>
              <a:buNone/>
            </a:pPr>
            <a:r>
              <a:rPr lang="en-GB" dirty="0"/>
              <a:t>Aim is to use a range of fire data, including ESA FIRE CCI</a:t>
            </a:r>
            <a:endParaRPr dirty="0"/>
          </a:p>
        </p:txBody>
      </p:sp>
      <p:sp>
        <p:nvSpPr>
          <p:cNvPr id="121" name="Google Shape;121;g340f94d1b8a_0_18:notes">
            <a:extLst>
              <a:ext uri="{FF2B5EF4-FFF2-40B4-BE49-F238E27FC236}">
                <a16:creationId xmlns:a16="http://schemas.microsoft.com/office/drawing/2014/main" id="{C3EEBEB6-50C1-7D59-E324-3ACFEC0A837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384517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a:extLst>
            <a:ext uri="{FF2B5EF4-FFF2-40B4-BE49-F238E27FC236}">
              <a16:creationId xmlns:a16="http://schemas.microsoft.com/office/drawing/2014/main" id="{FF7318CB-3DC9-2677-97DB-F95153D29ED7}"/>
            </a:ext>
          </a:extLst>
        </p:cNvPr>
        <p:cNvGrpSpPr/>
        <p:nvPr/>
      </p:nvGrpSpPr>
      <p:grpSpPr>
        <a:xfrm>
          <a:off x="0" y="0"/>
          <a:ext cx="0" cy="0"/>
          <a:chOff x="0" y="0"/>
          <a:chExt cx="0" cy="0"/>
        </a:xfrm>
      </p:grpSpPr>
      <p:sp>
        <p:nvSpPr>
          <p:cNvPr id="120" name="Google Shape;120;g340f94d1b8a_0_18:notes">
            <a:extLst>
              <a:ext uri="{FF2B5EF4-FFF2-40B4-BE49-F238E27FC236}">
                <a16:creationId xmlns:a16="http://schemas.microsoft.com/office/drawing/2014/main" id="{441ECC20-91FF-536B-1E8C-1B7A6A590D2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 name="Google Shape;121;g340f94d1b8a_0_18:notes">
            <a:extLst>
              <a:ext uri="{FF2B5EF4-FFF2-40B4-BE49-F238E27FC236}">
                <a16:creationId xmlns:a16="http://schemas.microsoft.com/office/drawing/2014/main" id="{9F88F35F-2EEF-5587-F454-2B66A3C8D5C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505603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a:extLst>
            <a:ext uri="{FF2B5EF4-FFF2-40B4-BE49-F238E27FC236}">
              <a16:creationId xmlns:a16="http://schemas.microsoft.com/office/drawing/2014/main" id="{A8D719B9-5706-E7C8-2E0B-1160F5CD64DF}"/>
            </a:ext>
          </a:extLst>
        </p:cNvPr>
        <p:cNvGrpSpPr/>
        <p:nvPr/>
      </p:nvGrpSpPr>
      <p:grpSpPr>
        <a:xfrm>
          <a:off x="0" y="0"/>
          <a:ext cx="0" cy="0"/>
          <a:chOff x="0" y="0"/>
          <a:chExt cx="0" cy="0"/>
        </a:xfrm>
      </p:grpSpPr>
      <p:sp>
        <p:nvSpPr>
          <p:cNvPr id="120" name="Google Shape;120;g340f94d1b8a_0_18:notes">
            <a:extLst>
              <a:ext uri="{FF2B5EF4-FFF2-40B4-BE49-F238E27FC236}">
                <a16:creationId xmlns:a16="http://schemas.microsoft.com/office/drawing/2014/main" id="{BA10515A-8F39-18CC-840B-EF121FEEAF3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DGVMs biogeochemical processes not directly observed</a:t>
            </a:r>
            <a:endParaRPr dirty="0"/>
          </a:p>
        </p:txBody>
      </p:sp>
      <p:sp>
        <p:nvSpPr>
          <p:cNvPr id="121" name="Google Shape;121;g340f94d1b8a_0_18:notes">
            <a:extLst>
              <a:ext uri="{FF2B5EF4-FFF2-40B4-BE49-F238E27FC236}">
                <a16:creationId xmlns:a16="http://schemas.microsoft.com/office/drawing/2014/main" id="{446B4B94-5AB1-1209-16EA-D0299708E85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33630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a:extLst>
            <a:ext uri="{FF2B5EF4-FFF2-40B4-BE49-F238E27FC236}">
              <a16:creationId xmlns:a16="http://schemas.microsoft.com/office/drawing/2014/main" id="{A46479A8-E03F-EB3F-8E5B-5AB51DE58B09}"/>
            </a:ext>
          </a:extLst>
        </p:cNvPr>
        <p:cNvGrpSpPr/>
        <p:nvPr/>
      </p:nvGrpSpPr>
      <p:grpSpPr>
        <a:xfrm>
          <a:off x="0" y="0"/>
          <a:ext cx="0" cy="0"/>
          <a:chOff x="0" y="0"/>
          <a:chExt cx="0" cy="0"/>
        </a:xfrm>
      </p:grpSpPr>
      <p:sp>
        <p:nvSpPr>
          <p:cNvPr id="120" name="Google Shape;120;g340f94d1b8a_0_18:notes">
            <a:extLst>
              <a:ext uri="{FF2B5EF4-FFF2-40B4-BE49-F238E27FC236}">
                <a16:creationId xmlns:a16="http://schemas.microsoft.com/office/drawing/2014/main" id="{D3B0F86C-4DC4-9308-BC0B-B4D80A4B825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Aim to expand it by using fire cci data to prescribe fires in the DGVMs; track extreme fire events</a:t>
            </a:r>
          </a:p>
          <a:p>
            <a:pPr marL="0" lvl="0" indent="0" algn="l" rtl="0">
              <a:spcBef>
                <a:spcPts val="0"/>
              </a:spcBef>
              <a:spcAft>
                <a:spcPts val="0"/>
              </a:spcAft>
              <a:buNone/>
            </a:pPr>
            <a:r>
              <a:rPr lang="en-GB" dirty="0"/>
              <a:t>Prescribe PFT from </a:t>
            </a:r>
            <a:r>
              <a:rPr lang="en-GB"/>
              <a:t>ESA CCI land </a:t>
            </a:r>
            <a:r>
              <a:rPr lang="en-GB" dirty="0"/>
              <a:t>cover</a:t>
            </a:r>
            <a:endParaRPr dirty="0"/>
          </a:p>
        </p:txBody>
      </p:sp>
      <p:sp>
        <p:nvSpPr>
          <p:cNvPr id="121" name="Google Shape;121;g340f94d1b8a_0_18:notes">
            <a:extLst>
              <a:ext uri="{FF2B5EF4-FFF2-40B4-BE49-F238E27FC236}">
                <a16:creationId xmlns:a16="http://schemas.microsoft.com/office/drawing/2014/main" id="{57F58BF1-8BA5-8B38-7B5F-255B02E4B16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944096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a:extLst>
            <a:ext uri="{FF2B5EF4-FFF2-40B4-BE49-F238E27FC236}">
              <a16:creationId xmlns:a16="http://schemas.microsoft.com/office/drawing/2014/main" id="{FC90DFEB-FD10-224E-2EEB-55292D0250DB}"/>
            </a:ext>
          </a:extLst>
        </p:cNvPr>
        <p:cNvGrpSpPr/>
        <p:nvPr/>
      </p:nvGrpSpPr>
      <p:grpSpPr>
        <a:xfrm>
          <a:off x="0" y="0"/>
          <a:ext cx="0" cy="0"/>
          <a:chOff x="0" y="0"/>
          <a:chExt cx="0" cy="0"/>
        </a:xfrm>
      </p:grpSpPr>
      <p:sp>
        <p:nvSpPr>
          <p:cNvPr id="120" name="Google Shape;120;g340f94d1b8a_0_18:notes">
            <a:extLst>
              <a:ext uri="{FF2B5EF4-FFF2-40B4-BE49-F238E27FC236}">
                <a16:creationId xmlns:a16="http://schemas.microsoft.com/office/drawing/2014/main" id="{679B8121-BC63-6D63-0667-6B8CE1E21D8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 name="Google Shape;121;g340f94d1b8a_0_18:notes">
            <a:extLst>
              <a:ext uri="{FF2B5EF4-FFF2-40B4-BE49-F238E27FC236}">
                <a16:creationId xmlns:a16="http://schemas.microsoft.com/office/drawing/2014/main" id="{E727E890-7D7D-6B31-8276-C8EBAC776A3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1814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 name="Google Shape;9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a:extLst>
            <a:ext uri="{FF2B5EF4-FFF2-40B4-BE49-F238E27FC236}">
              <a16:creationId xmlns:a16="http://schemas.microsoft.com/office/drawing/2014/main" id="{4B417457-7866-D6FF-A6AB-854B56474FFB}"/>
            </a:ext>
          </a:extLst>
        </p:cNvPr>
        <p:cNvGrpSpPr/>
        <p:nvPr/>
      </p:nvGrpSpPr>
      <p:grpSpPr>
        <a:xfrm>
          <a:off x="0" y="0"/>
          <a:ext cx="0" cy="0"/>
          <a:chOff x="0" y="0"/>
          <a:chExt cx="0" cy="0"/>
        </a:xfrm>
      </p:grpSpPr>
      <p:sp>
        <p:nvSpPr>
          <p:cNvPr id="120" name="Google Shape;120;g340f94d1b8a_0_18:notes">
            <a:extLst>
              <a:ext uri="{FF2B5EF4-FFF2-40B4-BE49-F238E27FC236}">
                <a16:creationId xmlns:a16="http://schemas.microsoft.com/office/drawing/2014/main" id="{83EBDC4C-063C-9160-15D1-461F77D234E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 name="Google Shape;121;g340f94d1b8a_0_18:notes">
            <a:extLst>
              <a:ext uri="{FF2B5EF4-FFF2-40B4-BE49-F238E27FC236}">
                <a16:creationId xmlns:a16="http://schemas.microsoft.com/office/drawing/2014/main" id="{E7623A08-F909-2849-F756-7D4C138D804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66272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a:extLst>
            <a:ext uri="{FF2B5EF4-FFF2-40B4-BE49-F238E27FC236}">
              <a16:creationId xmlns:a16="http://schemas.microsoft.com/office/drawing/2014/main" id="{E2166B72-0A08-7E0F-9FF1-972D64E1EE5C}"/>
            </a:ext>
          </a:extLst>
        </p:cNvPr>
        <p:cNvGrpSpPr/>
        <p:nvPr/>
      </p:nvGrpSpPr>
      <p:grpSpPr>
        <a:xfrm>
          <a:off x="0" y="0"/>
          <a:ext cx="0" cy="0"/>
          <a:chOff x="0" y="0"/>
          <a:chExt cx="0" cy="0"/>
        </a:xfrm>
      </p:grpSpPr>
      <p:sp>
        <p:nvSpPr>
          <p:cNvPr id="120" name="Google Shape;120;g340f94d1b8a_0_18:notes">
            <a:extLst>
              <a:ext uri="{FF2B5EF4-FFF2-40B4-BE49-F238E27FC236}">
                <a16:creationId xmlns:a16="http://schemas.microsoft.com/office/drawing/2014/main" id="{402DAC73-CB16-ED4B-0767-1DC6703329D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 name="Google Shape;121;g340f94d1b8a_0_18:notes">
            <a:extLst>
              <a:ext uri="{FF2B5EF4-FFF2-40B4-BE49-F238E27FC236}">
                <a16:creationId xmlns:a16="http://schemas.microsoft.com/office/drawing/2014/main" id="{3E579DD0-9237-29DA-7FCD-963C5DF2811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50483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a:extLst>
            <a:ext uri="{FF2B5EF4-FFF2-40B4-BE49-F238E27FC236}">
              <a16:creationId xmlns:a16="http://schemas.microsoft.com/office/drawing/2014/main" id="{7BC575A5-7784-F71A-6F6C-D0A447065F84}"/>
            </a:ext>
          </a:extLst>
        </p:cNvPr>
        <p:cNvGrpSpPr/>
        <p:nvPr/>
      </p:nvGrpSpPr>
      <p:grpSpPr>
        <a:xfrm>
          <a:off x="0" y="0"/>
          <a:ext cx="0" cy="0"/>
          <a:chOff x="0" y="0"/>
          <a:chExt cx="0" cy="0"/>
        </a:xfrm>
      </p:grpSpPr>
      <p:sp>
        <p:nvSpPr>
          <p:cNvPr id="120" name="Google Shape;120;g340f94d1b8a_0_18:notes">
            <a:extLst>
              <a:ext uri="{FF2B5EF4-FFF2-40B4-BE49-F238E27FC236}">
                <a16:creationId xmlns:a16="http://schemas.microsoft.com/office/drawing/2014/main" id="{41DFFC87-C03C-3872-8CFF-B7C6269BE7D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 name="Google Shape;121;g340f94d1b8a_0_18:notes">
            <a:extLst>
              <a:ext uri="{FF2B5EF4-FFF2-40B4-BE49-F238E27FC236}">
                <a16:creationId xmlns:a16="http://schemas.microsoft.com/office/drawing/2014/main" id="{4762A304-AB1F-B880-4F99-A9CA2EDEBF4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39997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a:extLst>
            <a:ext uri="{FF2B5EF4-FFF2-40B4-BE49-F238E27FC236}">
              <a16:creationId xmlns:a16="http://schemas.microsoft.com/office/drawing/2014/main" id="{605250DD-95AB-4A72-0AD5-88DE48EB8D6F}"/>
            </a:ext>
          </a:extLst>
        </p:cNvPr>
        <p:cNvGrpSpPr/>
        <p:nvPr/>
      </p:nvGrpSpPr>
      <p:grpSpPr>
        <a:xfrm>
          <a:off x="0" y="0"/>
          <a:ext cx="0" cy="0"/>
          <a:chOff x="0" y="0"/>
          <a:chExt cx="0" cy="0"/>
        </a:xfrm>
      </p:grpSpPr>
      <p:sp>
        <p:nvSpPr>
          <p:cNvPr id="120" name="Google Shape;120;g340f94d1b8a_0_18:notes">
            <a:extLst>
              <a:ext uri="{FF2B5EF4-FFF2-40B4-BE49-F238E27FC236}">
                <a16:creationId xmlns:a16="http://schemas.microsoft.com/office/drawing/2014/main" id="{AD8A3716-9C79-9F57-94ED-B206C478B59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1" name="Google Shape;121;g340f94d1b8a_0_18:notes">
            <a:extLst>
              <a:ext uri="{FF2B5EF4-FFF2-40B4-BE49-F238E27FC236}">
                <a16:creationId xmlns:a16="http://schemas.microsoft.com/office/drawing/2014/main" id="{7C7442E6-A88C-CEBC-A74A-5730D430D82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197082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a:extLst>
            <a:ext uri="{FF2B5EF4-FFF2-40B4-BE49-F238E27FC236}">
              <a16:creationId xmlns:a16="http://schemas.microsoft.com/office/drawing/2014/main" id="{AB984747-5CB4-50BD-116D-108D543A4649}"/>
            </a:ext>
          </a:extLst>
        </p:cNvPr>
        <p:cNvGrpSpPr/>
        <p:nvPr/>
      </p:nvGrpSpPr>
      <p:grpSpPr>
        <a:xfrm>
          <a:off x="0" y="0"/>
          <a:ext cx="0" cy="0"/>
          <a:chOff x="0" y="0"/>
          <a:chExt cx="0" cy="0"/>
        </a:xfrm>
      </p:grpSpPr>
      <p:sp>
        <p:nvSpPr>
          <p:cNvPr id="120" name="Google Shape;120;g340f94d1b8a_0_18:notes">
            <a:extLst>
              <a:ext uri="{FF2B5EF4-FFF2-40B4-BE49-F238E27FC236}">
                <a16:creationId xmlns:a16="http://schemas.microsoft.com/office/drawing/2014/main" id="{C2FEFF0A-67AD-F974-E0C3-0678261D2AD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 name="Google Shape;121;g340f94d1b8a_0_18:notes">
            <a:extLst>
              <a:ext uri="{FF2B5EF4-FFF2-40B4-BE49-F238E27FC236}">
                <a16:creationId xmlns:a16="http://schemas.microsoft.com/office/drawing/2014/main" id="{F282860C-AC51-3EEF-4773-ADC9E68303F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785889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a:extLst>
            <a:ext uri="{FF2B5EF4-FFF2-40B4-BE49-F238E27FC236}">
              <a16:creationId xmlns:a16="http://schemas.microsoft.com/office/drawing/2014/main" id="{044F3EE1-651A-FCC0-E46B-D28CA351FF47}"/>
            </a:ext>
          </a:extLst>
        </p:cNvPr>
        <p:cNvGrpSpPr/>
        <p:nvPr/>
      </p:nvGrpSpPr>
      <p:grpSpPr>
        <a:xfrm>
          <a:off x="0" y="0"/>
          <a:ext cx="0" cy="0"/>
          <a:chOff x="0" y="0"/>
          <a:chExt cx="0" cy="0"/>
        </a:xfrm>
      </p:grpSpPr>
      <p:sp>
        <p:nvSpPr>
          <p:cNvPr id="81" name="Google Shape;81;p1:notes">
            <a:extLst>
              <a:ext uri="{FF2B5EF4-FFF2-40B4-BE49-F238E27FC236}">
                <a16:creationId xmlns:a16="http://schemas.microsoft.com/office/drawing/2014/main" id="{E44D4A40-7881-CC16-D2C5-7876B9A8FA0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EO </a:t>
            </a:r>
            <a:r>
              <a:rPr lang="en-GB" dirty="0" err="1"/>
              <a:t>revol</a:t>
            </a:r>
            <a:r>
              <a:rPr lang="en-GB" dirty="0"/>
              <a:t>. for regional carbon budgets – fire dynamics, secondary</a:t>
            </a:r>
          </a:p>
          <a:p>
            <a:pPr marL="0" lvl="0" indent="0" algn="l" rtl="0">
              <a:spcBef>
                <a:spcPts val="0"/>
              </a:spcBef>
              <a:spcAft>
                <a:spcPts val="0"/>
              </a:spcAft>
              <a:buNone/>
            </a:pPr>
            <a:r>
              <a:rPr lang="en-GB" dirty="0"/>
              <a:t>Nature based solutions </a:t>
            </a:r>
          </a:p>
          <a:p>
            <a:pPr marL="0" lvl="0" indent="0" algn="l" rtl="0">
              <a:spcBef>
                <a:spcPts val="0"/>
              </a:spcBef>
              <a:spcAft>
                <a:spcPts val="0"/>
              </a:spcAft>
              <a:buNone/>
            </a:pPr>
            <a:r>
              <a:rPr lang="en-GB" dirty="0"/>
              <a:t>ECVs </a:t>
            </a:r>
          </a:p>
          <a:p>
            <a:pPr marL="0" lvl="0" indent="0" algn="l" rtl="0">
              <a:spcBef>
                <a:spcPts val="0"/>
              </a:spcBef>
              <a:spcAft>
                <a:spcPts val="0"/>
              </a:spcAft>
              <a:buNone/>
            </a:pPr>
            <a:r>
              <a:rPr lang="en-GB" dirty="0"/>
              <a:t>Moving forwards – biomass satellite </a:t>
            </a:r>
          </a:p>
          <a:p>
            <a:pPr marL="0" lvl="0" indent="0" algn="l" rtl="0">
              <a:spcBef>
                <a:spcPts val="0"/>
              </a:spcBef>
              <a:spcAft>
                <a:spcPts val="0"/>
              </a:spcAft>
              <a:buNone/>
            </a:pPr>
            <a:r>
              <a:rPr lang="en-GB" dirty="0"/>
              <a:t>Improving representation </a:t>
            </a:r>
            <a:endParaRPr dirty="0"/>
          </a:p>
        </p:txBody>
      </p:sp>
      <p:sp>
        <p:nvSpPr>
          <p:cNvPr id="82" name="Google Shape;82;p1:notes">
            <a:extLst>
              <a:ext uri="{FF2B5EF4-FFF2-40B4-BE49-F238E27FC236}">
                <a16:creationId xmlns:a16="http://schemas.microsoft.com/office/drawing/2014/main" id="{B64AD5A5-3D68-E67D-0DEF-37E6ADC43EA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12050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a:extLst>
            <a:ext uri="{FF2B5EF4-FFF2-40B4-BE49-F238E27FC236}">
              <a16:creationId xmlns:a16="http://schemas.microsoft.com/office/drawing/2014/main" id="{FF560181-B1EE-C98D-24C4-DDBFB3560269}"/>
            </a:ext>
          </a:extLst>
        </p:cNvPr>
        <p:cNvGrpSpPr/>
        <p:nvPr/>
      </p:nvGrpSpPr>
      <p:grpSpPr>
        <a:xfrm>
          <a:off x="0" y="0"/>
          <a:ext cx="0" cy="0"/>
          <a:chOff x="0" y="0"/>
          <a:chExt cx="0" cy="0"/>
        </a:xfrm>
      </p:grpSpPr>
      <p:sp>
        <p:nvSpPr>
          <p:cNvPr id="81" name="Google Shape;81;p1:notes">
            <a:extLst>
              <a:ext uri="{FF2B5EF4-FFF2-40B4-BE49-F238E27FC236}">
                <a16:creationId xmlns:a16="http://schemas.microsoft.com/office/drawing/2014/main" id="{C73886DA-A437-702D-B45D-3CD80E24D9E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EO </a:t>
            </a:r>
            <a:r>
              <a:rPr lang="en-GB" dirty="0" err="1"/>
              <a:t>revol</a:t>
            </a:r>
            <a:r>
              <a:rPr lang="en-GB" dirty="0"/>
              <a:t>. for regional carbon budgets – fire dynamics, secondary</a:t>
            </a:r>
          </a:p>
          <a:p>
            <a:pPr marL="0" lvl="0" indent="0" algn="l" rtl="0">
              <a:spcBef>
                <a:spcPts val="0"/>
              </a:spcBef>
              <a:spcAft>
                <a:spcPts val="0"/>
              </a:spcAft>
              <a:buNone/>
            </a:pPr>
            <a:r>
              <a:rPr lang="en-GB" dirty="0"/>
              <a:t>Nature based solutions </a:t>
            </a:r>
          </a:p>
          <a:p>
            <a:pPr marL="0" lvl="0" indent="0" algn="l" rtl="0">
              <a:spcBef>
                <a:spcPts val="0"/>
              </a:spcBef>
              <a:spcAft>
                <a:spcPts val="0"/>
              </a:spcAft>
              <a:buNone/>
            </a:pPr>
            <a:r>
              <a:rPr lang="en-GB" dirty="0"/>
              <a:t>ECVs </a:t>
            </a:r>
          </a:p>
          <a:p>
            <a:pPr marL="0" lvl="0" indent="0" algn="l" rtl="0">
              <a:spcBef>
                <a:spcPts val="0"/>
              </a:spcBef>
              <a:spcAft>
                <a:spcPts val="0"/>
              </a:spcAft>
              <a:buNone/>
            </a:pPr>
            <a:r>
              <a:rPr lang="en-GB" dirty="0"/>
              <a:t>Moving forwards – biomass satellite </a:t>
            </a:r>
          </a:p>
          <a:p>
            <a:pPr marL="0" lvl="0" indent="0" algn="l" rtl="0">
              <a:spcBef>
                <a:spcPts val="0"/>
              </a:spcBef>
              <a:spcAft>
                <a:spcPts val="0"/>
              </a:spcAft>
              <a:buNone/>
            </a:pPr>
            <a:r>
              <a:rPr lang="en-GB" dirty="0"/>
              <a:t>Improving representation </a:t>
            </a:r>
            <a:endParaRPr dirty="0"/>
          </a:p>
        </p:txBody>
      </p:sp>
      <p:sp>
        <p:nvSpPr>
          <p:cNvPr id="82" name="Google Shape;82;p1:notes">
            <a:extLst>
              <a:ext uri="{FF2B5EF4-FFF2-40B4-BE49-F238E27FC236}">
                <a16:creationId xmlns:a16="http://schemas.microsoft.com/office/drawing/2014/main" id="{97632FD0-3898-A4F7-26B4-4D3521AA0BE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4033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a:extLst>
            <a:ext uri="{FF2B5EF4-FFF2-40B4-BE49-F238E27FC236}">
              <a16:creationId xmlns:a16="http://schemas.microsoft.com/office/drawing/2014/main" id="{6768FB3D-C8EF-BD27-95F8-1A99256BFD26}"/>
            </a:ext>
          </a:extLst>
        </p:cNvPr>
        <p:cNvGrpSpPr/>
        <p:nvPr/>
      </p:nvGrpSpPr>
      <p:grpSpPr>
        <a:xfrm>
          <a:off x="0" y="0"/>
          <a:ext cx="0" cy="0"/>
          <a:chOff x="0" y="0"/>
          <a:chExt cx="0" cy="0"/>
        </a:xfrm>
      </p:grpSpPr>
      <p:sp>
        <p:nvSpPr>
          <p:cNvPr id="94" name="Google Shape;94;p2:notes">
            <a:extLst>
              <a:ext uri="{FF2B5EF4-FFF2-40B4-BE49-F238E27FC236}">
                <a16:creationId xmlns:a16="http://schemas.microsoft.com/office/drawing/2014/main" id="{DD403D68-0299-26C3-FE98-899DE711865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 name="Google Shape;95;p2:notes">
            <a:extLst>
              <a:ext uri="{FF2B5EF4-FFF2-40B4-BE49-F238E27FC236}">
                <a16:creationId xmlns:a16="http://schemas.microsoft.com/office/drawing/2014/main" id="{0552AA0D-C0DA-8575-D8A9-3F81DF99C76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2222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340f94d1b8a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dirty="0">
                <a:solidFill>
                  <a:srgbClr val="000000"/>
                </a:solidFill>
                <a:effectLst/>
                <a:latin typeface="-webkit-standard"/>
              </a:rPr>
              <a:t>“Traditional ground-based methods for tracking emissions are limited in coverage and can’t provide the global view needed for climate action. Satellites overcome this limitation by offering continuous, large-scale observations of carbon sources and sinks.”</a:t>
            </a:r>
            <a:endParaRPr lang="en-US" sz="110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0" i="0" u="none" strike="noStrike" dirty="0">
                <a:solidFill>
                  <a:srgbClr val="000000"/>
                </a:solidFill>
                <a:effectLst/>
              </a:rPr>
              <a:t>Earth Observation (EO) data strengthens estimates</a:t>
            </a:r>
          </a:p>
          <a:p>
            <a:pPr marL="0" lvl="0" indent="0" algn="l" rtl="0">
              <a:spcBef>
                <a:spcPts val="0"/>
              </a:spcBef>
              <a:spcAft>
                <a:spcPts val="0"/>
              </a:spcAft>
              <a:buNone/>
            </a:pPr>
            <a:endParaRPr dirty="0"/>
          </a:p>
        </p:txBody>
      </p:sp>
      <p:sp>
        <p:nvSpPr>
          <p:cNvPr id="121" name="Google Shape;121;g340f94d1b8a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40f94d1b8a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i="1" dirty="0"/>
              <a:t>“ESA’s Climate Change Initiative provides high-quality, long-term satellite datasets that are essential for refining carbon budget assessments. These datasets span biomass, fire, greenhouse gases, and land cover, among others.”</a:t>
            </a:r>
          </a:p>
          <a:p>
            <a:pPr marL="0" lvl="0" indent="0" algn="l" rtl="0">
              <a:spcBef>
                <a:spcPts val="0"/>
              </a:spcBef>
              <a:spcAft>
                <a:spcPts val="0"/>
              </a:spcAft>
              <a:buNone/>
            </a:pPr>
            <a:r>
              <a:rPr lang="en-GB" i="1" dirty="0"/>
              <a:t>“By integrating these datasets, we can improve the accuracy of emissions estimates and better inform climate policy.”</a:t>
            </a:r>
            <a:endParaRPr dirty="0"/>
          </a:p>
        </p:txBody>
      </p:sp>
      <p:sp>
        <p:nvSpPr>
          <p:cNvPr id="110" name="Google Shape;110;g340f94d1b8a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a:extLst>
            <a:ext uri="{FF2B5EF4-FFF2-40B4-BE49-F238E27FC236}">
              <a16:creationId xmlns:a16="http://schemas.microsoft.com/office/drawing/2014/main" id="{8CCC47C1-7026-EB24-BDDC-0753C7C5DCFA}"/>
            </a:ext>
          </a:extLst>
        </p:cNvPr>
        <p:cNvGrpSpPr/>
        <p:nvPr/>
      </p:nvGrpSpPr>
      <p:grpSpPr>
        <a:xfrm>
          <a:off x="0" y="0"/>
          <a:ext cx="0" cy="0"/>
          <a:chOff x="0" y="0"/>
          <a:chExt cx="0" cy="0"/>
        </a:xfrm>
      </p:grpSpPr>
      <p:sp>
        <p:nvSpPr>
          <p:cNvPr id="81" name="Google Shape;81;p1:notes">
            <a:extLst>
              <a:ext uri="{FF2B5EF4-FFF2-40B4-BE49-F238E27FC236}">
                <a16:creationId xmlns:a16="http://schemas.microsoft.com/office/drawing/2014/main" id="{D569368E-452B-E124-1FAC-27E6A86604C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a:extLst>
              <a:ext uri="{FF2B5EF4-FFF2-40B4-BE49-F238E27FC236}">
                <a16:creationId xmlns:a16="http://schemas.microsoft.com/office/drawing/2014/main" id="{E0A1B992-E73A-A153-B5DB-7993EACD3FA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41329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a:extLst>
            <a:ext uri="{FF2B5EF4-FFF2-40B4-BE49-F238E27FC236}">
              <a16:creationId xmlns:a16="http://schemas.microsoft.com/office/drawing/2014/main" id="{98E67DEB-98B3-4B9D-1152-48841D255BC1}"/>
            </a:ext>
          </a:extLst>
        </p:cNvPr>
        <p:cNvGrpSpPr/>
        <p:nvPr/>
      </p:nvGrpSpPr>
      <p:grpSpPr>
        <a:xfrm>
          <a:off x="0" y="0"/>
          <a:ext cx="0" cy="0"/>
          <a:chOff x="0" y="0"/>
          <a:chExt cx="0" cy="0"/>
        </a:xfrm>
      </p:grpSpPr>
      <p:sp>
        <p:nvSpPr>
          <p:cNvPr id="120" name="Google Shape;120;g340f94d1b8a_0_18:notes">
            <a:extLst>
              <a:ext uri="{FF2B5EF4-FFF2-40B4-BE49-F238E27FC236}">
                <a16:creationId xmlns:a16="http://schemas.microsoft.com/office/drawing/2014/main" id="{13DA3629-CA62-148F-968F-1D5FDDB0A31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0" i="0" u="none" strike="noStrike" dirty="0">
                <a:solidFill>
                  <a:srgbClr val="000000"/>
                </a:solidFill>
                <a:effectLst/>
                <a:latin typeface="-webkit-standard"/>
              </a:rPr>
              <a:t>The ESA CCI satellite-based land cover data has significantly enhanced the spatial representation of land use and land cover change (LULCC) in Brazil, improving the accuracy of global datasets like HYDE 3.3 and strengthening model estimates of LULCC emissions, ultimately reducing uncertainty in global carbon budget assessments.</a:t>
            </a:r>
            <a:endParaRPr dirty="0"/>
          </a:p>
        </p:txBody>
      </p:sp>
      <p:sp>
        <p:nvSpPr>
          <p:cNvPr id="121" name="Google Shape;121;g340f94d1b8a_0_18:notes">
            <a:extLst>
              <a:ext uri="{FF2B5EF4-FFF2-40B4-BE49-F238E27FC236}">
                <a16:creationId xmlns:a16="http://schemas.microsoft.com/office/drawing/2014/main" id="{EFA5CE2E-71CD-E785-58D9-282AC9EB85B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4874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a:extLst>
            <a:ext uri="{FF2B5EF4-FFF2-40B4-BE49-F238E27FC236}">
              <a16:creationId xmlns:a16="http://schemas.microsoft.com/office/drawing/2014/main" id="{0ECA83C4-B47F-72B9-96B2-8D4152450668}"/>
            </a:ext>
          </a:extLst>
        </p:cNvPr>
        <p:cNvGrpSpPr/>
        <p:nvPr/>
      </p:nvGrpSpPr>
      <p:grpSpPr>
        <a:xfrm>
          <a:off x="0" y="0"/>
          <a:ext cx="0" cy="0"/>
          <a:chOff x="0" y="0"/>
          <a:chExt cx="0" cy="0"/>
        </a:xfrm>
      </p:grpSpPr>
      <p:sp>
        <p:nvSpPr>
          <p:cNvPr id="120" name="Google Shape;120;g340f94d1b8a_0_18:notes">
            <a:extLst>
              <a:ext uri="{FF2B5EF4-FFF2-40B4-BE49-F238E27FC236}">
                <a16:creationId xmlns:a16="http://schemas.microsoft.com/office/drawing/2014/main" id="{48C4D699-85D3-68DA-77D3-E802B8B5F0D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 name="Google Shape;121;g340f94d1b8a_0_18:notes">
            <a:extLst>
              <a:ext uri="{FF2B5EF4-FFF2-40B4-BE49-F238E27FC236}">
                <a16:creationId xmlns:a16="http://schemas.microsoft.com/office/drawing/2014/main" id="{9773C124-6B64-236D-E4F4-8D229029E40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94935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a:extLst>
            <a:ext uri="{FF2B5EF4-FFF2-40B4-BE49-F238E27FC236}">
              <a16:creationId xmlns:a16="http://schemas.microsoft.com/office/drawing/2014/main" id="{D8E51CD6-C05D-DDC3-FA04-6BA0D36AFBA4}"/>
            </a:ext>
          </a:extLst>
        </p:cNvPr>
        <p:cNvGrpSpPr/>
        <p:nvPr/>
      </p:nvGrpSpPr>
      <p:grpSpPr>
        <a:xfrm>
          <a:off x="0" y="0"/>
          <a:ext cx="0" cy="0"/>
          <a:chOff x="0" y="0"/>
          <a:chExt cx="0" cy="0"/>
        </a:xfrm>
      </p:grpSpPr>
      <p:sp>
        <p:nvSpPr>
          <p:cNvPr id="120" name="Google Shape;120;g340f94d1b8a_0_18:notes">
            <a:extLst>
              <a:ext uri="{FF2B5EF4-FFF2-40B4-BE49-F238E27FC236}">
                <a16:creationId xmlns:a16="http://schemas.microsoft.com/office/drawing/2014/main" id="{B0C27248-D76E-2487-6EE9-2845746089D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Relevance for COP, national GHG inventory</a:t>
            </a:r>
            <a:endParaRPr dirty="0"/>
          </a:p>
        </p:txBody>
      </p:sp>
      <p:sp>
        <p:nvSpPr>
          <p:cNvPr id="121" name="Google Shape;121;g340f94d1b8a_0_18:notes">
            <a:extLst>
              <a:ext uri="{FF2B5EF4-FFF2-40B4-BE49-F238E27FC236}">
                <a16:creationId xmlns:a16="http://schemas.microsoft.com/office/drawing/2014/main" id="{B53D0DCB-D647-E7A4-5D4D-A16EEBB0FC0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4391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612775"/>
            <a:ext cx="5486400" cy="4114800"/>
          </a:xfrm>
          <a:prstGeom prst="rect">
            <a:avLst/>
          </a:prstGeom>
          <a:noFill/>
          <a:ln>
            <a:noFill/>
          </a:ln>
        </p:spPr>
      </p:sp>
      <p:sp>
        <p:nvSpPr>
          <p:cNvPr id="64" name="Google Shape;64;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3" r:id="rId3"/>
    <p:sldLayoutId id="2147483654" r:id="rId4"/>
    <p:sldLayoutId id="2147483655" r:id="rId5"/>
    <p:sldLayoutId id="2147483656" r:id="rId6"/>
    <p:sldLayoutId id="2147483657" r:id="rId7"/>
    <p:sldLayoutId id="214748365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2.png"/><Relationship Id="rId7" Type="http://schemas.openxmlformats.org/officeDocument/2006/relationships/hyperlink" Target="https://globalcarbonbudget.org/carbonbudget"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hyperlink" Target="https://globalcarbonatlas.org/" TargetMode="Externa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2.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jpeg"/><Relationship Id="rId2" Type="http://schemas.openxmlformats.org/officeDocument/2006/relationships/notesSlide" Target="../notesSlides/notesSlide15.xml"/><Relationship Id="rId16"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3.png"/><Relationship Id="rId9" Type="http://schemas.openxmlformats.org/officeDocument/2006/relationships/image" Target="../media/image24.png"/><Relationship Id="rId1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5.emf"/><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6.emf"/><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7.jpe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hyperlink" Target="https://www.ipcc.ch/report/ar6/wg1/" TargetMode="External"/><Relationship Id="rId3" Type="http://schemas.openxmlformats.org/officeDocument/2006/relationships/image" Target="../media/image2.png"/><Relationship Id="rId7" Type="http://schemas.openxmlformats.org/officeDocument/2006/relationships/hyperlink" Target="https://essd.copernicus.org/preprints/essd-2024-519"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s://gml.noaa.gov/ccgg/trends/" TargetMode="External"/><Relationship Id="rId5" Type="http://schemas.openxmlformats.org/officeDocument/2006/relationships/image" Target="../media/image4.jpg"/><Relationship Id="rId4" Type="http://schemas.openxmlformats.org/officeDocument/2006/relationships/image" Target="../media/image3.png"/><Relationship Id="rId9" Type="http://schemas.openxmlformats.org/officeDocument/2006/relationships/hyperlink" Target="http://www.globalcarbonproject.org/carbonbudget/"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2.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png"/><Relationship Id="rId9"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hyperlink" Target="https://climate.esa.int/en/data/#/dashboard" TargetMode="External"/><Relationship Id="rId5" Type="http://schemas.openxmlformats.org/officeDocument/2006/relationships/image" Target="../media/image5.jpe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hyperlink" Target="https://climate.esa.int/en/about-us-new/climate-change-initiative/Climate-Change-Initiative/" TargetMode="External"/><Relationship Id="rId5" Type="http://schemas.openxmlformats.org/officeDocument/2006/relationships/image" Target="../media/image6.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www.globalcarbonproject.org/carbonbudget/"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hyperlink" Target="https://essd.copernicus.org/preprints/essd-2024-519" TargetMode="External"/><Relationship Id="rId5" Type="http://schemas.openxmlformats.org/officeDocument/2006/relationships/image" Target="../media/image11.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C003B"/>
        </a:solidFill>
        <a:effectLst/>
      </p:bgPr>
    </p:bg>
    <p:spTree>
      <p:nvGrpSpPr>
        <p:cNvPr id="1" name="Shape 83"/>
        <p:cNvGrpSpPr/>
        <p:nvPr/>
      </p:nvGrpSpPr>
      <p:grpSpPr>
        <a:xfrm>
          <a:off x="0" y="0"/>
          <a:ext cx="0" cy="0"/>
          <a:chOff x="0" y="0"/>
          <a:chExt cx="0" cy="0"/>
        </a:xfrm>
      </p:grpSpPr>
      <p:sp>
        <p:nvSpPr>
          <p:cNvPr id="84" name="Google Shape;84;p13"/>
          <p:cNvSpPr/>
          <p:nvPr/>
        </p:nvSpPr>
        <p:spPr>
          <a:xfrm>
            <a:off x="7728350" y="-1757502"/>
            <a:ext cx="11893945" cy="12044502"/>
          </a:xfrm>
          <a:custGeom>
            <a:avLst/>
            <a:gdLst/>
            <a:ahLst/>
            <a:cxnLst/>
            <a:rect l="l" t="t" r="r" b="b"/>
            <a:pathLst>
              <a:path w="11893945" h="12044502" extrusionOk="0">
                <a:moveTo>
                  <a:pt x="0" y="0"/>
                </a:moveTo>
                <a:lnTo>
                  <a:pt x="11893945" y="0"/>
                </a:lnTo>
                <a:lnTo>
                  <a:pt x="11893945" y="12044502"/>
                </a:lnTo>
                <a:lnTo>
                  <a:pt x="0" y="12044502"/>
                </a:lnTo>
                <a:lnTo>
                  <a:pt x="0" y="0"/>
                </a:lnTo>
                <a:close/>
              </a:path>
            </a:pathLst>
          </a:custGeom>
          <a:blipFill rotWithShape="1">
            <a:blip r:embed="rId3">
              <a:alphaModFix/>
            </a:blip>
            <a:stretch>
              <a:fillRect/>
            </a:stretch>
          </a:blipFill>
          <a:ln>
            <a:noFill/>
          </a:ln>
        </p:spPr>
        <p:txBody>
          <a:bodyPr/>
          <a:lstStyle/>
          <a:p>
            <a:endParaRPr lang="en-US"/>
          </a:p>
        </p:txBody>
      </p:sp>
      <p:grpSp>
        <p:nvGrpSpPr>
          <p:cNvPr id="85" name="Google Shape;85;p13"/>
          <p:cNvGrpSpPr/>
          <p:nvPr/>
        </p:nvGrpSpPr>
        <p:grpSpPr>
          <a:xfrm>
            <a:off x="0" y="-51721"/>
            <a:ext cx="3989953" cy="1344580"/>
            <a:chOff x="0" y="-433983"/>
            <a:chExt cx="5319937" cy="1792773"/>
          </a:xfrm>
        </p:grpSpPr>
        <p:grpSp>
          <p:nvGrpSpPr>
            <p:cNvPr id="86" name="Google Shape;86;p13"/>
            <p:cNvGrpSpPr/>
            <p:nvPr/>
          </p:nvGrpSpPr>
          <p:grpSpPr>
            <a:xfrm>
              <a:off x="0" y="-433983"/>
              <a:ext cx="5319937" cy="1792773"/>
              <a:chOff x="0" y="-85725"/>
              <a:chExt cx="1050852" cy="354128"/>
            </a:xfrm>
          </p:grpSpPr>
          <p:sp>
            <p:nvSpPr>
              <p:cNvPr id="87" name="Google Shape;87;p13"/>
              <p:cNvSpPr/>
              <p:nvPr/>
            </p:nvSpPr>
            <p:spPr>
              <a:xfrm>
                <a:off x="0" y="0"/>
                <a:ext cx="1050852" cy="268403"/>
              </a:xfrm>
              <a:custGeom>
                <a:avLst/>
                <a:gdLst/>
                <a:ahLst/>
                <a:cxnLst/>
                <a:rect l="l" t="t" r="r" b="b"/>
                <a:pathLst>
                  <a:path w="1050852" h="268403" extrusionOk="0">
                    <a:moveTo>
                      <a:pt x="0" y="0"/>
                    </a:moveTo>
                    <a:lnTo>
                      <a:pt x="1050852" y="0"/>
                    </a:lnTo>
                    <a:lnTo>
                      <a:pt x="1050852" y="268403"/>
                    </a:lnTo>
                    <a:lnTo>
                      <a:pt x="0" y="268403"/>
                    </a:lnTo>
                    <a:close/>
                  </a:path>
                </a:pathLst>
              </a:custGeom>
              <a:solidFill>
                <a:srgbClr val="FFFFFF"/>
              </a:solidFill>
              <a:ln>
                <a:noFill/>
              </a:ln>
            </p:spPr>
            <p:txBody>
              <a:bodyPr/>
              <a:lstStyle/>
              <a:p>
                <a:endParaRPr lang="en-US"/>
              </a:p>
            </p:txBody>
          </p:sp>
          <p:sp>
            <p:nvSpPr>
              <p:cNvPr id="88" name="Google Shape;88;p13"/>
              <p:cNvSpPr txBox="1"/>
              <p:nvPr/>
            </p:nvSpPr>
            <p:spPr>
              <a:xfrm>
                <a:off x="0" y="-85725"/>
                <a:ext cx="1050852" cy="354128"/>
              </a:xfrm>
              <a:prstGeom prst="rect">
                <a:avLst/>
              </a:prstGeom>
              <a:noFill/>
              <a:ln>
                <a:noFill/>
              </a:ln>
            </p:spPr>
            <p:txBody>
              <a:bodyPr spcFirstLastPara="1" wrap="square" lIns="50800" tIns="50800" rIns="50800" bIns="50800" anchor="ctr" anchorCtr="0">
                <a:noAutofit/>
              </a:bodyPr>
              <a:lstStyle/>
              <a:p>
                <a:pPr marL="0" marR="0" lvl="0" indent="0" algn="ctr" rtl="0">
                  <a:lnSpc>
                    <a:spcPct val="14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89" name="Google Shape;89;p13"/>
            <p:cNvSpPr/>
            <p:nvPr/>
          </p:nvSpPr>
          <p:spPr>
            <a:xfrm>
              <a:off x="3194650" y="0"/>
              <a:ext cx="2125287" cy="1358790"/>
            </a:xfrm>
            <a:custGeom>
              <a:avLst/>
              <a:gdLst/>
              <a:ahLst/>
              <a:cxnLst/>
              <a:rect l="l" t="t" r="r" b="b"/>
              <a:pathLst>
                <a:path w="2125287" h="1358790" extrusionOk="0">
                  <a:moveTo>
                    <a:pt x="0" y="0"/>
                  </a:moveTo>
                  <a:lnTo>
                    <a:pt x="2125287" y="0"/>
                  </a:lnTo>
                  <a:lnTo>
                    <a:pt x="2125287" y="1358790"/>
                  </a:lnTo>
                  <a:lnTo>
                    <a:pt x="0" y="1358790"/>
                  </a:lnTo>
                  <a:lnTo>
                    <a:pt x="0" y="0"/>
                  </a:lnTo>
                  <a:close/>
                </a:path>
              </a:pathLst>
            </a:custGeom>
            <a:blipFill rotWithShape="1">
              <a:blip r:embed="rId4">
                <a:alphaModFix/>
              </a:blip>
              <a:stretch>
                <a:fillRect/>
              </a:stretch>
            </a:blipFill>
            <a:ln>
              <a:noFill/>
            </a:ln>
          </p:spPr>
          <p:txBody>
            <a:bodyPr/>
            <a:lstStyle/>
            <a:p>
              <a:endParaRPr lang="en-US"/>
            </a:p>
          </p:txBody>
        </p:sp>
        <p:sp>
          <p:nvSpPr>
            <p:cNvPr id="90" name="Google Shape;90;p13"/>
            <p:cNvSpPr/>
            <p:nvPr/>
          </p:nvSpPr>
          <p:spPr>
            <a:xfrm>
              <a:off x="433934" y="132067"/>
              <a:ext cx="2760717" cy="1226723"/>
            </a:xfrm>
            <a:custGeom>
              <a:avLst/>
              <a:gdLst/>
              <a:ahLst/>
              <a:cxnLst/>
              <a:rect l="l" t="t" r="r" b="b"/>
              <a:pathLst>
                <a:path w="2760717" h="1226723" extrusionOk="0">
                  <a:moveTo>
                    <a:pt x="0" y="0"/>
                  </a:moveTo>
                  <a:lnTo>
                    <a:pt x="2760716" y="0"/>
                  </a:lnTo>
                  <a:lnTo>
                    <a:pt x="2760716" y="1226723"/>
                  </a:lnTo>
                  <a:lnTo>
                    <a:pt x="0" y="1226723"/>
                  </a:lnTo>
                  <a:lnTo>
                    <a:pt x="0" y="0"/>
                  </a:lnTo>
                  <a:close/>
                </a:path>
              </a:pathLst>
            </a:custGeom>
            <a:blipFill rotWithShape="1">
              <a:blip r:embed="rId5">
                <a:alphaModFix/>
              </a:blip>
              <a:stretch>
                <a:fillRect t="-10764"/>
              </a:stretch>
            </a:blipFill>
            <a:ln>
              <a:noFill/>
            </a:ln>
          </p:spPr>
          <p:txBody>
            <a:bodyPr/>
            <a:lstStyle/>
            <a:p>
              <a:endParaRPr lang="en-US"/>
            </a:p>
          </p:txBody>
        </p:sp>
      </p:grpSp>
      <p:sp>
        <p:nvSpPr>
          <p:cNvPr id="91" name="Google Shape;91;p13"/>
          <p:cNvSpPr txBox="1"/>
          <p:nvPr/>
        </p:nvSpPr>
        <p:spPr>
          <a:xfrm>
            <a:off x="214350" y="2934625"/>
            <a:ext cx="13805400" cy="5613011"/>
          </a:xfrm>
          <a:prstGeom prst="rect">
            <a:avLst/>
          </a:prstGeom>
          <a:noFill/>
          <a:ln>
            <a:noFill/>
          </a:ln>
        </p:spPr>
        <p:txBody>
          <a:bodyPr spcFirstLastPara="1" wrap="square" lIns="0" tIns="0" rIns="0" bIns="0" anchor="t" anchorCtr="0">
            <a:spAutoFit/>
          </a:bodyPr>
          <a:lstStyle/>
          <a:p>
            <a:pPr marL="0" lvl="0" indent="0" algn="ctr" rtl="0">
              <a:lnSpc>
                <a:spcPct val="115000"/>
              </a:lnSpc>
              <a:spcBef>
                <a:spcPts val="1200"/>
              </a:spcBef>
              <a:spcAft>
                <a:spcPts val="0"/>
              </a:spcAft>
              <a:buClr>
                <a:schemeClr val="dk1"/>
              </a:buClr>
              <a:buSzPts val="1100"/>
              <a:buFont typeface="Arial"/>
              <a:buNone/>
            </a:pPr>
            <a:r>
              <a:rPr lang="en-US" sz="5799" b="1" dirty="0">
                <a:solidFill>
                  <a:srgbClr val="FFFFFF"/>
                </a:solidFill>
              </a:rPr>
              <a:t>Transforming Carbon Emission Estimates with ESA CCI Data</a:t>
            </a:r>
            <a:endParaRPr sz="5799" b="1" dirty="0">
              <a:solidFill>
                <a:srgbClr val="FFFFFF"/>
              </a:solidFill>
            </a:endParaRPr>
          </a:p>
          <a:p>
            <a:pPr marL="0" marR="0" lvl="0" indent="0" algn="ctr" rtl="0">
              <a:lnSpc>
                <a:spcPct val="140006"/>
              </a:lnSpc>
              <a:spcBef>
                <a:spcPts val="1200"/>
              </a:spcBef>
              <a:spcAft>
                <a:spcPts val="0"/>
              </a:spcAft>
              <a:buNone/>
            </a:pPr>
            <a:r>
              <a:rPr lang="en-US" sz="5099" b="1" i="0" u="none" strike="noStrike" cap="none" dirty="0">
                <a:solidFill>
                  <a:srgbClr val="FFFFFF"/>
                </a:solidFill>
                <a:latin typeface="Arial"/>
                <a:ea typeface="Arial"/>
                <a:cs typeface="Arial"/>
                <a:sym typeface="Arial"/>
              </a:rPr>
              <a:t> </a:t>
            </a:r>
            <a:r>
              <a:rPr lang="en-US" sz="4199" b="1" dirty="0">
                <a:solidFill>
                  <a:srgbClr val="FFFFFF"/>
                </a:solidFill>
              </a:rPr>
              <a:t>Insights from the University of Exeter Carbon Cycle group</a:t>
            </a:r>
            <a:endParaRPr sz="4199" b="1" dirty="0">
              <a:solidFill>
                <a:srgbClr val="FFFFFF"/>
              </a:solidFill>
            </a:endParaRPr>
          </a:p>
          <a:p>
            <a:pPr marL="0" marR="0" lvl="0" indent="0" algn="ctr" rtl="0">
              <a:lnSpc>
                <a:spcPct val="140006"/>
              </a:lnSpc>
              <a:spcBef>
                <a:spcPts val="0"/>
              </a:spcBef>
              <a:spcAft>
                <a:spcPts val="0"/>
              </a:spcAft>
              <a:buNone/>
            </a:pPr>
            <a:endParaRPr sz="5799" b="1" dirty="0">
              <a:solidFill>
                <a:srgbClr val="FFFFFF"/>
              </a:solidFill>
            </a:endParaRPr>
          </a:p>
        </p:txBody>
      </p:sp>
      <p:sp>
        <p:nvSpPr>
          <p:cNvPr id="92" name="Google Shape;92;p13"/>
          <p:cNvSpPr txBox="1"/>
          <p:nvPr/>
        </p:nvSpPr>
        <p:spPr>
          <a:xfrm>
            <a:off x="583825" y="8989950"/>
            <a:ext cx="18035100" cy="600300"/>
          </a:xfrm>
          <a:prstGeom prst="rect">
            <a:avLst/>
          </a:prstGeom>
          <a:noFill/>
          <a:ln>
            <a:noFill/>
          </a:ln>
        </p:spPr>
        <p:txBody>
          <a:bodyPr spcFirstLastPara="1" wrap="square" lIns="0" tIns="0" rIns="0" bIns="0" anchor="t" anchorCtr="0">
            <a:spAutoFit/>
          </a:bodyPr>
          <a:lstStyle/>
          <a:p>
            <a:pPr marL="0" marR="0" lvl="0" indent="0" algn="l" rtl="0">
              <a:lnSpc>
                <a:spcPct val="140010"/>
              </a:lnSpc>
              <a:spcBef>
                <a:spcPts val="0"/>
              </a:spcBef>
              <a:spcAft>
                <a:spcPts val="0"/>
              </a:spcAft>
              <a:buNone/>
            </a:pPr>
            <a:r>
              <a:rPr lang="en-US" sz="3799" b="0" i="0" u="none" strike="noStrike" cap="none">
                <a:solidFill>
                  <a:srgbClr val="FFFFFF"/>
                </a:solidFill>
                <a:latin typeface="Arial"/>
                <a:ea typeface="Arial"/>
                <a:cs typeface="Arial"/>
                <a:sym typeface="Arial"/>
              </a:rPr>
              <a:t>Dr. Thais M. Rosan </a:t>
            </a:r>
            <a:r>
              <a:rPr lang="en-US" sz="3799">
                <a:solidFill>
                  <a:srgbClr val="FFFFFF"/>
                </a:solidFill>
              </a:rPr>
              <a:t>| University of Exeter | </a:t>
            </a:r>
            <a:r>
              <a:rPr lang="en-US" sz="3900">
                <a:solidFill>
                  <a:srgbClr val="FFFFFF"/>
                </a:solidFill>
              </a:rPr>
              <a:t>40TH </a:t>
            </a:r>
            <a:r>
              <a:rPr lang="en-US" sz="3799">
                <a:solidFill>
                  <a:srgbClr val="FFFFFF"/>
                </a:solidFill>
              </a:rPr>
              <a:t>ISRSE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2">
          <a:extLst>
            <a:ext uri="{FF2B5EF4-FFF2-40B4-BE49-F238E27FC236}">
              <a16:creationId xmlns:a16="http://schemas.microsoft.com/office/drawing/2014/main" id="{5F1FCC25-9649-6D3E-78D4-6D72A12CB118}"/>
            </a:ext>
          </a:extLst>
        </p:cNvPr>
        <p:cNvGrpSpPr/>
        <p:nvPr/>
      </p:nvGrpSpPr>
      <p:grpSpPr>
        <a:xfrm>
          <a:off x="0" y="0"/>
          <a:ext cx="0" cy="0"/>
          <a:chOff x="0" y="0"/>
          <a:chExt cx="0" cy="0"/>
        </a:xfrm>
      </p:grpSpPr>
      <p:sp>
        <p:nvSpPr>
          <p:cNvPr id="123" name="Google Shape;123;p16">
            <a:extLst>
              <a:ext uri="{FF2B5EF4-FFF2-40B4-BE49-F238E27FC236}">
                <a16:creationId xmlns:a16="http://schemas.microsoft.com/office/drawing/2014/main" id="{1B8D3B31-94C5-F679-3128-2489459DBC2C}"/>
              </a:ext>
            </a:extLst>
          </p:cNvPr>
          <p:cNvSpPr/>
          <p:nvPr/>
        </p:nvSpPr>
        <p:spPr>
          <a:xfrm>
            <a:off x="-44500" y="-51723"/>
            <a:ext cx="18377100" cy="1344600"/>
          </a:xfrm>
          <a:prstGeom prst="rect">
            <a:avLst/>
          </a:prstGeom>
          <a:solidFill>
            <a:srgbClr val="02223B"/>
          </a:solidFill>
          <a:ln w="9525" cap="flat" cmpd="sng">
            <a:solidFill>
              <a:srgbClr val="02223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nvGrpSpPr>
          <p:cNvPr id="124" name="Google Shape;124;p16">
            <a:extLst>
              <a:ext uri="{FF2B5EF4-FFF2-40B4-BE49-F238E27FC236}">
                <a16:creationId xmlns:a16="http://schemas.microsoft.com/office/drawing/2014/main" id="{0286D918-EE3D-1238-0911-1A30F15B4FA8}"/>
              </a:ext>
            </a:extLst>
          </p:cNvPr>
          <p:cNvGrpSpPr/>
          <p:nvPr/>
        </p:nvGrpSpPr>
        <p:grpSpPr>
          <a:xfrm>
            <a:off x="0" y="9543414"/>
            <a:ext cx="18288118" cy="552449"/>
            <a:chOff x="0" y="-85725"/>
            <a:chExt cx="4816592" cy="145500"/>
          </a:xfrm>
        </p:grpSpPr>
        <p:sp>
          <p:nvSpPr>
            <p:cNvPr id="125" name="Google Shape;125;p16">
              <a:extLst>
                <a:ext uri="{FF2B5EF4-FFF2-40B4-BE49-F238E27FC236}">
                  <a16:creationId xmlns:a16="http://schemas.microsoft.com/office/drawing/2014/main" id="{78A70AE0-5F7D-C059-1319-9F2E9CF0F278}"/>
                </a:ext>
              </a:extLst>
            </p:cNvPr>
            <p:cNvSpPr/>
            <p:nvPr/>
          </p:nvSpPr>
          <p:spPr>
            <a:xfrm>
              <a:off x="0" y="0"/>
              <a:ext cx="4816592" cy="59735"/>
            </a:xfrm>
            <a:custGeom>
              <a:avLst/>
              <a:gdLst/>
              <a:ahLst/>
              <a:cxnLst/>
              <a:rect l="l" t="t" r="r" b="b"/>
              <a:pathLst>
                <a:path w="4816592" h="59735" extrusionOk="0">
                  <a:moveTo>
                    <a:pt x="0" y="0"/>
                  </a:moveTo>
                  <a:lnTo>
                    <a:pt x="4816592" y="0"/>
                  </a:lnTo>
                  <a:lnTo>
                    <a:pt x="4816592" y="59735"/>
                  </a:lnTo>
                  <a:lnTo>
                    <a:pt x="0" y="59735"/>
                  </a:lnTo>
                  <a:close/>
                </a:path>
              </a:pathLst>
            </a:custGeom>
            <a:solidFill>
              <a:srgbClr val="02223B"/>
            </a:solidFill>
            <a:ln>
              <a:noFill/>
            </a:ln>
          </p:spPr>
          <p:txBody>
            <a:bodyPr/>
            <a:lstStyle/>
            <a:p>
              <a:endParaRPr lang="en-US"/>
            </a:p>
          </p:txBody>
        </p:sp>
        <p:sp>
          <p:nvSpPr>
            <p:cNvPr id="126" name="Google Shape;126;p16">
              <a:extLst>
                <a:ext uri="{FF2B5EF4-FFF2-40B4-BE49-F238E27FC236}">
                  <a16:creationId xmlns:a16="http://schemas.microsoft.com/office/drawing/2014/main" id="{6E45711C-4FF2-4B43-B477-2F739980D86D}"/>
                </a:ext>
              </a:extLst>
            </p:cNvPr>
            <p:cNvSpPr txBox="1"/>
            <p:nvPr/>
          </p:nvSpPr>
          <p:spPr>
            <a:xfrm>
              <a:off x="0" y="-85725"/>
              <a:ext cx="4816500" cy="145500"/>
            </a:xfrm>
            <a:prstGeom prst="rect">
              <a:avLst/>
            </a:prstGeom>
            <a:noFill/>
            <a:ln>
              <a:noFill/>
            </a:ln>
          </p:spPr>
          <p:txBody>
            <a:bodyPr spcFirstLastPara="1" wrap="square" lIns="50800" tIns="50800" rIns="50800" bIns="50800" anchor="ctr" anchorCtr="0">
              <a:noAutofit/>
            </a:bodyPr>
            <a:lstStyle/>
            <a:p>
              <a:pPr marL="0" marR="0" lvl="0" indent="0" algn="ctr" rtl="0">
                <a:lnSpc>
                  <a:spcPct val="14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7" name="Google Shape;127;p16">
            <a:extLst>
              <a:ext uri="{FF2B5EF4-FFF2-40B4-BE49-F238E27FC236}">
                <a16:creationId xmlns:a16="http://schemas.microsoft.com/office/drawing/2014/main" id="{CD8EDACD-A75A-6D82-2D01-83401BC00CB4}"/>
              </a:ext>
            </a:extLst>
          </p:cNvPr>
          <p:cNvSpPr txBox="1"/>
          <p:nvPr/>
        </p:nvSpPr>
        <p:spPr>
          <a:xfrm>
            <a:off x="2798113" y="251260"/>
            <a:ext cx="13460971" cy="738633"/>
          </a:xfrm>
          <a:prstGeom prst="rect">
            <a:avLst/>
          </a:prstGeom>
          <a:noFill/>
          <a:ln>
            <a:noFill/>
          </a:ln>
        </p:spPr>
        <p:txBody>
          <a:bodyPr spcFirstLastPara="1" wrap="square" lIns="91425" tIns="91425" rIns="91425" bIns="91425" anchor="t" anchorCtr="0">
            <a:spAutoFit/>
          </a:bodyPr>
          <a:lstStyle/>
          <a:p>
            <a:pPr algn="ctr"/>
            <a:r>
              <a:rPr lang="en-GB" sz="3600" b="1" i="0" u="none" strike="noStrike" dirty="0">
                <a:solidFill>
                  <a:schemeClr val="bg1"/>
                </a:solidFill>
                <a:effectLst/>
              </a:rPr>
              <a:t>Global Carbon Budget</a:t>
            </a:r>
          </a:p>
        </p:txBody>
      </p:sp>
      <p:sp>
        <p:nvSpPr>
          <p:cNvPr id="128" name="Google Shape;128;p16">
            <a:extLst>
              <a:ext uri="{FF2B5EF4-FFF2-40B4-BE49-F238E27FC236}">
                <a16:creationId xmlns:a16="http://schemas.microsoft.com/office/drawing/2014/main" id="{F6040070-5728-B617-65AC-658567E4B0D6}"/>
              </a:ext>
            </a:extLst>
          </p:cNvPr>
          <p:cNvSpPr/>
          <p:nvPr/>
        </p:nvSpPr>
        <p:spPr>
          <a:xfrm>
            <a:off x="16526713" y="8827766"/>
            <a:ext cx="1593965" cy="1019093"/>
          </a:xfrm>
          <a:custGeom>
            <a:avLst/>
            <a:gdLst/>
            <a:ahLst/>
            <a:cxnLst/>
            <a:rect l="l" t="t" r="r" b="b"/>
            <a:pathLst>
              <a:path w="2125287" h="1358790" extrusionOk="0">
                <a:moveTo>
                  <a:pt x="0" y="0"/>
                </a:moveTo>
                <a:lnTo>
                  <a:pt x="2125287" y="0"/>
                </a:lnTo>
                <a:lnTo>
                  <a:pt x="2125287" y="1358790"/>
                </a:lnTo>
                <a:lnTo>
                  <a:pt x="0" y="1358790"/>
                </a:lnTo>
                <a:lnTo>
                  <a:pt x="0" y="0"/>
                </a:lnTo>
                <a:close/>
              </a:path>
            </a:pathLst>
          </a:custGeom>
          <a:blipFill rotWithShape="1">
            <a:blip r:embed="rId3">
              <a:alphaModFix/>
            </a:blip>
            <a:stretch>
              <a:fillRect/>
            </a:stretch>
          </a:blipFill>
          <a:ln>
            <a:noFill/>
          </a:ln>
        </p:spPr>
        <p:txBody>
          <a:bodyPr/>
          <a:lstStyle/>
          <a:p>
            <a:endParaRPr lang="en-US"/>
          </a:p>
        </p:txBody>
      </p:sp>
      <p:sp>
        <p:nvSpPr>
          <p:cNvPr id="129" name="Google Shape;129;p16">
            <a:extLst>
              <a:ext uri="{FF2B5EF4-FFF2-40B4-BE49-F238E27FC236}">
                <a16:creationId xmlns:a16="http://schemas.microsoft.com/office/drawing/2014/main" id="{255E2E8D-F3A2-56FD-B952-4800850B0E86}"/>
              </a:ext>
            </a:extLst>
          </p:cNvPr>
          <p:cNvSpPr/>
          <p:nvPr/>
        </p:nvSpPr>
        <p:spPr>
          <a:xfrm>
            <a:off x="14678376" y="8926816"/>
            <a:ext cx="2070538" cy="920042"/>
          </a:xfrm>
          <a:custGeom>
            <a:avLst/>
            <a:gdLst/>
            <a:ahLst/>
            <a:cxnLst/>
            <a:rect l="l" t="t" r="r" b="b"/>
            <a:pathLst>
              <a:path w="2760717" h="1226723" extrusionOk="0">
                <a:moveTo>
                  <a:pt x="0" y="0"/>
                </a:moveTo>
                <a:lnTo>
                  <a:pt x="2760716" y="0"/>
                </a:lnTo>
                <a:lnTo>
                  <a:pt x="2760716" y="1226723"/>
                </a:lnTo>
                <a:lnTo>
                  <a:pt x="0" y="1226723"/>
                </a:lnTo>
                <a:lnTo>
                  <a:pt x="0" y="0"/>
                </a:lnTo>
                <a:close/>
              </a:path>
            </a:pathLst>
          </a:custGeom>
          <a:blipFill rotWithShape="1">
            <a:blip r:embed="rId4">
              <a:alphaModFix/>
            </a:blip>
            <a:stretch>
              <a:fillRect t="-10759"/>
            </a:stretch>
          </a:blipFill>
          <a:ln>
            <a:noFill/>
          </a:ln>
        </p:spPr>
        <p:txBody>
          <a:bodyPr/>
          <a:lstStyle/>
          <a:p>
            <a:endParaRPr lang="en-US"/>
          </a:p>
        </p:txBody>
      </p:sp>
      <p:sp>
        <p:nvSpPr>
          <p:cNvPr id="9" name="TextBox 8">
            <a:extLst>
              <a:ext uri="{FF2B5EF4-FFF2-40B4-BE49-F238E27FC236}">
                <a16:creationId xmlns:a16="http://schemas.microsoft.com/office/drawing/2014/main" id="{942DC7DF-17FE-70AF-A48E-26B910DB1E78}"/>
              </a:ext>
            </a:extLst>
          </p:cNvPr>
          <p:cNvSpPr txBox="1"/>
          <p:nvPr/>
        </p:nvSpPr>
        <p:spPr>
          <a:xfrm>
            <a:off x="10423078" y="6782007"/>
            <a:ext cx="6796668" cy="1200329"/>
          </a:xfrm>
          <a:prstGeom prst="rect">
            <a:avLst/>
          </a:prstGeom>
          <a:noFill/>
        </p:spPr>
        <p:txBody>
          <a:bodyPr wrap="square">
            <a:spAutoFit/>
          </a:bodyPr>
          <a:lstStyle/>
          <a:p>
            <a:r>
              <a:rPr lang="en-US" sz="3600" dirty="0">
                <a:hlinkClick r:id="rId5"/>
              </a:rPr>
              <a:t>https://globalcarbonatlas.org</a:t>
            </a:r>
            <a:endParaRPr lang="en-US" sz="3600" dirty="0"/>
          </a:p>
          <a:p>
            <a:endParaRPr lang="en-US" sz="3600" dirty="0"/>
          </a:p>
        </p:txBody>
      </p:sp>
      <p:pic>
        <p:nvPicPr>
          <p:cNvPr id="2" name="Google Shape;85;p4">
            <a:extLst>
              <a:ext uri="{FF2B5EF4-FFF2-40B4-BE49-F238E27FC236}">
                <a16:creationId xmlns:a16="http://schemas.microsoft.com/office/drawing/2014/main" id="{9B6BC562-7992-504D-688F-1E78EFBB5E4C}"/>
              </a:ext>
            </a:extLst>
          </p:cNvPr>
          <p:cNvPicPr preferRelativeResize="0"/>
          <p:nvPr/>
        </p:nvPicPr>
        <p:blipFill rotWithShape="1">
          <a:blip r:embed="rId6">
            <a:alphaModFix/>
          </a:blip>
          <a:srcRect/>
          <a:stretch/>
        </p:blipFill>
        <p:spPr>
          <a:xfrm>
            <a:off x="9144000" y="2237357"/>
            <a:ext cx="8075746" cy="4392762"/>
          </a:xfrm>
          <a:prstGeom prst="rect">
            <a:avLst/>
          </a:prstGeom>
          <a:noFill/>
          <a:ln>
            <a:noFill/>
          </a:ln>
        </p:spPr>
      </p:pic>
      <p:sp>
        <p:nvSpPr>
          <p:cNvPr id="3" name="Google Shape;81;p4">
            <a:extLst>
              <a:ext uri="{FF2B5EF4-FFF2-40B4-BE49-F238E27FC236}">
                <a16:creationId xmlns:a16="http://schemas.microsoft.com/office/drawing/2014/main" id="{4495A388-4483-D277-EA8F-70B873801D68}"/>
              </a:ext>
            </a:extLst>
          </p:cNvPr>
          <p:cNvSpPr txBox="1"/>
          <p:nvPr/>
        </p:nvSpPr>
        <p:spPr>
          <a:xfrm>
            <a:off x="1184531" y="6346940"/>
            <a:ext cx="7176440" cy="55245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3600" b="0" i="0" u="none" strike="noStrike" cap="none" dirty="0">
                <a:solidFill>
                  <a:schemeClr val="bg2">
                    <a:lumMod val="50000"/>
                  </a:schemeClr>
                </a:solidFill>
                <a:latin typeface="Calibri"/>
                <a:ea typeface="Calibri"/>
                <a:cs typeface="Calibri"/>
                <a:sym typeface="Calibri"/>
              </a:rPr>
              <a:t>More information, </a:t>
            </a:r>
            <a:r>
              <a:rPr lang="en-GB" sz="3600" dirty="0">
                <a:solidFill>
                  <a:schemeClr val="bg2">
                    <a:lumMod val="50000"/>
                  </a:schemeClr>
                </a:solidFill>
                <a:latin typeface="Calibri"/>
                <a:ea typeface="Calibri"/>
                <a:cs typeface="Calibri"/>
                <a:sym typeface="Calibri"/>
              </a:rPr>
              <a:t>data sources and data files: </a:t>
            </a:r>
            <a:endParaRPr sz="3600" dirty="0">
              <a:solidFill>
                <a:schemeClr val="bg2">
                  <a:lumMod val="50000"/>
                </a:schemeClr>
              </a:solidFill>
              <a:latin typeface="Calibri"/>
              <a:ea typeface="Calibri"/>
              <a:cs typeface="Calibri"/>
            </a:endParaRPr>
          </a:p>
          <a:p>
            <a:pPr marL="0" marR="0" lvl="0" indent="0" algn="ctr" rtl="0">
              <a:lnSpc>
                <a:spcPct val="100000"/>
              </a:lnSpc>
              <a:spcBef>
                <a:spcPts val="0"/>
              </a:spcBef>
              <a:spcAft>
                <a:spcPts val="0"/>
              </a:spcAft>
              <a:buClr>
                <a:srgbClr val="000000"/>
              </a:buClr>
              <a:buSzPts val="1600"/>
              <a:buFont typeface="Arial"/>
              <a:buNone/>
            </a:pPr>
            <a:r>
              <a:rPr lang="en-GB" sz="3600" dirty="0">
                <a:solidFill>
                  <a:schemeClr val="bg2">
                    <a:lumMod val="50000"/>
                  </a:schemeClr>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https://globalcarbonbudget.org/carbonbudget</a:t>
            </a:r>
            <a:endParaRPr lang="en-GB" sz="3600" dirty="0">
              <a:solidFill>
                <a:schemeClr val="bg2">
                  <a:lumMod val="50000"/>
                </a:schemeClr>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endParaRPr sz="1600" dirty="0">
              <a:solidFill>
                <a:schemeClr val="bg2">
                  <a:lumMod val="50000"/>
                </a:schemeClr>
              </a:solidFill>
              <a:latin typeface="Calibri"/>
              <a:ea typeface="Calibri"/>
              <a:cs typeface="Calibri"/>
              <a:sym typeface="Calibri"/>
            </a:endParaRPr>
          </a:p>
        </p:txBody>
      </p:sp>
      <p:pic>
        <p:nvPicPr>
          <p:cNvPr id="4" name="Picture 4">
            <a:extLst>
              <a:ext uri="{FF2B5EF4-FFF2-40B4-BE49-F238E27FC236}">
                <a16:creationId xmlns:a16="http://schemas.microsoft.com/office/drawing/2014/main" id="{029455C9-E643-5131-0832-D5AFF3AE5592}"/>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b="13869"/>
          <a:stretch/>
        </p:blipFill>
        <p:spPr bwMode="auto">
          <a:xfrm>
            <a:off x="762132" y="2433537"/>
            <a:ext cx="8021237" cy="3545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25678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2">
          <a:extLst>
            <a:ext uri="{FF2B5EF4-FFF2-40B4-BE49-F238E27FC236}">
              <a16:creationId xmlns:a16="http://schemas.microsoft.com/office/drawing/2014/main" id="{C2967BB0-38E0-3DCA-A9CB-9B71E58E8FEE}"/>
            </a:ext>
          </a:extLst>
        </p:cNvPr>
        <p:cNvGrpSpPr/>
        <p:nvPr/>
      </p:nvGrpSpPr>
      <p:grpSpPr>
        <a:xfrm>
          <a:off x="0" y="0"/>
          <a:ext cx="0" cy="0"/>
          <a:chOff x="0" y="0"/>
          <a:chExt cx="0" cy="0"/>
        </a:xfrm>
      </p:grpSpPr>
      <p:sp>
        <p:nvSpPr>
          <p:cNvPr id="123" name="Google Shape;123;p16">
            <a:extLst>
              <a:ext uri="{FF2B5EF4-FFF2-40B4-BE49-F238E27FC236}">
                <a16:creationId xmlns:a16="http://schemas.microsoft.com/office/drawing/2014/main" id="{74587D4D-E717-95AD-2FD6-5FE295669924}"/>
              </a:ext>
            </a:extLst>
          </p:cNvPr>
          <p:cNvSpPr/>
          <p:nvPr/>
        </p:nvSpPr>
        <p:spPr>
          <a:xfrm>
            <a:off x="0" y="-40818"/>
            <a:ext cx="18377100" cy="1344600"/>
          </a:xfrm>
          <a:prstGeom prst="rect">
            <a:avLst/>
          </a:prstGeom>
          <a:solidFill>
            <a:srgbClr val="02223B"/>
          </a:solidFill>
          <a:ln w="9525" cap="flat" cmpd="sng">
            <a:solidFill>
              <a:srgbClr val="02223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nvGrpSpPr>
          <p:cNvPr id="124" name="Google Shape;124;p16">
            <a:extLst>
              <a:ext uri="{FF2B5EF4-FFF2-40B4-BE49-F238E27FC236}">
                <a16:creationId xmlns:a16="http://schemas.microsoft.com/office/drawing/2014/main" id="{A39DA8C7-6E8A-B87C-4EAF-1AB7352B5741}"/>
              </a:ext>
            </a:extLst>
          </p:cNvPr>
          <p:cNvGrpSpPr/>
          <p:nvPr/>
        </p:nvGrpSpPr>
        <p:grpSpPr>
          <a:xfrm>
            <a:off x="0" y="9543414"/>
            <a:ext cx="18288118" cy="552449"/>
            <a:chOff x="0" y="-85725"/>
            <a:chExt cx="4816592" cy="145500"/>
          </a:xfrm>
        </p:grpSpPr>
        <p:sp>
          <p:nvSpPr>
            <p:cNvPr id="125" name="Google Shape;125;p16">
              <a:extLst>
                <a:ext uri="{FF2B5EF4-FFF2-40B4-BE49-F238E27FC236}">
                  <a16:creationId xmlns:a16="http://schemas.microsoft.com/office/drawing/2014/main" id="{429EEB7D-C901-3B99-E2E4-BCBCF8B60605}"/>
                </a:ext>
              </a:extLst>
            </p:cNvPr>
            <p:cNvSpPr/>
            <p:nvPr/>
          </p:nvSpPr>
          <p:spPr>
            <a:xfrm>
              <a:off x="0" y="0"/>
              <a:ext cx="4816592" cy="59735"/>
            </a:xfrm>
            <a:custGeom>
              <a:avLst/>
              <a:gdLst/>
              <a:ahLst/>
              <a:cxnLst/>
              <a:rect l="l" t="t" r="r" b="b"/>
              <a:pathLst>
                <a:path w="4816592" h="59735" extrusionOk="0">
                  <a:moveTo>
                    <a:pt x="0" y="0"/>
                  </a:moveTo>
                  <a:lnTo>
                    <a:pt x="4816592" y="0"/>
                  </a:lnTo>
                  <a:lnTo>
                    <a:pt x="4816592" y="59735"/>
                  </a:lnTo>
                  <a:lnTo>
                    <a:pt x="0" y="59735"/>
                  </a:lnTo>
                  <a:close/>
                </a:path>
              </a:pathLst>
            </a:custGeom>
            <a:solidFill>
              <a:srgbClr val="02223B"/>
            </a:solidFill>
            <a:ln>
              <a:noFill/>
            </a:ln>
          </p:spPr>
          <p:txBody>
            <a:bodyPr/>
            <a:lstStyle/>
            <a:p>
              <a:endParaRPr lang="en-US"/>
            </a:p>
          </p:txBody>
        </p:sp>
        <p:sp>
          <p:nvSpPr>
            <p:cNvPr id="126" name="Google Shape;126;p16">
              <a:extLst>
                <a:ext uri="{FF2B5EF4-FFF2-40B4-BE49-F238E27FC236}">
                  <a16:creationId xmlns:a16="http://schemas.microsoft.com/office/drawing/2014/main" id="{CD1DC92C-5C26-2188-AF34-DEB2C0E60902}"/>
                </a:ext>
              </a:extLst>
            </p:cNvPr>
            <p:cNvSpPr txBox="1"/>
            <p:nvPr/>
          </p:nvSpPr>
          <p:spPr>
            <a:xfrm>
              <a:off x="0" y="-85725"/>
              <a:ext cx="4816500" cy="145500"/>
            </a:xfrm>
            <a:prstGeom prst="rect">
              <a:avLst/>
            </a:prstGeom>
            <a:noFill/>
            <a:ln>
              <a:noFill/>
            </a:ln>
          </p:spPr>
          <p:txBody>
            <a:bodyPr spcFirstLastPara="1" wrap="square" lIns="50800" tIns="50800" rIns="50800" bIns="50800" anchor="ctr" anchorCtr="0">
              <a:noAutofit/>
            </a:bodyPr>
            <a:lstStyle/>
            <a:p>
              <a:pPr marL="0" marR="0" lvl="0" indent="0" algn="ctr" rtl="0">
                <a:lnSpc>
                  <a:spcPct val="14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7" name="Google Shape;127;p16">
            <a:extLst>
              <a:ext uri="{FF2B5EF4-FFF2-40B4-BE49-F238E27FC236}">
                <a16:creationId xmlns:a16="http://schemas.microsoft.com/office/drawing/2014/main" id="{A23525B1-7067-7749-F66C-77C294D68DC2}"/>
              </a:ext>
            </a:extLst>
          </p:cNvPr>
          <p:cNvSpPr txBox="1"/>
          <p:nvPr/>
        </p:nvSpPr>
        <p:spPr>
          <a:xfrm>
            <a:off x="1956709" y="277205"/>
            <a:ext cx="15366986" cy="738633"/>
          </a:xfrm>
          <a:prstGeom prst="rect">
            <a:avLst/>
          </a:prstGeom>
          <a:noFill/>
          <a:ln>
            <a:noFill/>
          </a:ln>
        </p:spPr>
        <p:txBody>
          <a:bodyPr spcFirstLastPara="1" wrap="square" lIns="91425" tIns="91425" rIns="91425" bIns="91425" anchor="t" anchorCtr="0">
            <a:spAutoFit/>
          </a:bodyPr>
          <a:lstStyle/>
          <a:p>
            <a:r>
              <a:rPr lang="en-GB" sz="3600" b="1" dirty="0">
                <a:solidFill>
                  <a:schemeClr val="bg1"/>
                </a:solidFill>
              </a:rPr>
              <a:t>Estimating the carbon potential of secondary forests in the Amazon</a:t>
            </a:r>
            <a:endParaRPr lang="en-GB" sz="3600" b="1" i="0" u="none" strike="noStrike" dirty="0">
              <a:solidFill>
                <a:schemeClr val="bg1"/>
              </a:solidFill>
              <a:effectLst/>
            </a:endParaRPr>
          </a:p>
        </p:txBody>
      </p:sp>
      <p:sp>
        <p:nvSpPr>
          <p:cNvPr id="128" name="Google Shape;128;p16">
            <a:extLst>
              <a:ext uri="{FF2B5EF4-FFF2-40B4-BE49-F238E27FC236}">
                <a16:creationId xmlns:a16="http://schemas.microsoft.com/office/drawing/2014/main" id="{DBDE6F01-BDCC-3346-4996-F5B70F9E432A}"/>
              </a:ext>
            </a:extLst>
          </p:cNvPr>
          <p:cNvSpPr/>
          <p:nvPr/>
        </p:nvSpPr>
        <p:spPr>
          <a:xfrm>
            <a:off x="16526713" y="8827766"/>
            <a:ext cx="1593965" cy="1019093"/>
          </a:xfrm>
          <a:custGeom>
            <a:avLst/>
            <a:gdLst/>
            <a:ahLst/>
            <a:cxnLst/>
            <a:rect l="l" t="t" r="r" b="b"/>
            <a:pathLst>
              <a:path w="2125287" h="1358790" extrusionOk="0">
                <a:moveTo>
                  <a:pt x="0" y="0"/>
                </a:moveTo>
                <a:lnTo>
                  <a:pt x="2125287" y="0"/>
                </a:lnTo>
                <a:lnTo>
                  <a:pt x="2125287" y="1358790"/>
                </a:lnTo>
                <a:lnTo>
                  <a:pt x="0" y="1358790"/>
                </a:lnTo>
                <a:lnTo>
                  <a:pt x="0" y="0"/>
                </a:lnTo>
                <a:close/>
              </a:path>
            </a:pathLst>
          </a:custGeom>
          <a:blipFill rotWithShape="1">
            <a:blip r:embed="rId3">
              <a:alphaModFix/>
            </a:blip>
            <a:stretch>
              <a:fillRect/>
            </a:stretch>
          </a:blipFill>
          <a:ln>
            <a:noFill/>
          </a:ln>
        </p:spPr>
        <p:txBody>
          <a:bodyPr/>
          <a:lstStyle/>
          <a:p>
            <a:endParaRPr lang="en-US"/>
          </a:p>
        </p:txBody>
      </p:sp>
      <p:sp>
        <p:nvSpPr>
          <p:cNvPr id="129" name="Google Shape;129;p16">
            <a:extLst>
              <a:ext uri="{FF2B5EF4-FFF2-40B4-BE49-F238E27FC236}">
                <a16:creationId xmlns:a16="http://schemas.microsoft.com/office/drawing/2014/main" id="{785AE921-AB19-353B-53D3-B79132F142FB}"/>
              </a:ext>
            </a:extLst>
          </p:cNvPr>
          <p:cNvSpPr/>
          <p:nvPr/>
        </p:nvSpPr>
        <p:spPr>
          <a:xfrm>
            <a:off x="14678376" y="8926816"/>
            <a:ext cx="2070538" cy="920042"/>
          </a:xfrm>
          <a:custGeom>
            <a:avLst/>
            <a:gdLst/>
            <a:ahLst/>
            <a:cxnLst/>
            <a:rect l="l" t="t" r="r" b="b"/>
            <a:pathLst>
              <a:path w="2760717" h="1226723" extrusionOk="0">
                <a:moveTo>
                  <a:pt x="0" y="0"/>
                </a:moveTo>
                <a:lnTo>
                  <a:pt x="2760716" y="0"/>
                </a:lnTo>
                <a:lnTo>
                  <a:pt x="2760716" y="1226723"/>
                </a:lnTo>
                <a:lnTo>
                  <a:pt x="0" y="1226723"/>
                </a:lnTo>
                <a:lnTo>
                  <a:pt x="0" y="0"/>
                </a:lnTo>
                <a:close/>
              </a:path>
            </a:pathLst>
          </a:custGeom>
          <a:blipFill rotWithShape="1">
            <a:blip r:embed="rId4">
              <a:alphaModFix/>
            </a:blip>
            <a:stretch>
              <a:fillRect t="-10759"/>
            </a:stretch>
          </a:blipFill>
          <a:ln>
            <a:noFill/>
          </a:ln>
        </p:spPr>
        <p:txBody>
          <a:bodyPr/>
          <a:lstStyle/>
          <a:p>
            <a:endParaRPr lang="en-US"/>
          </a:p>
        </p:txBody>
      </p:sp>
      <p:pic>
        <p:nvPicPr>
          <p:cNvPr id="2" name="Picture 1">
            <a:extLst>
              <a:ext uri="{FF2B5EF4-FFF2-40B4-BE49-F238E27FC236}">
                <a16:creationId xmlns:a16="http://schemas.microsoft.com/office/drawing/2014/main" id="{9B078C0E-6778-BF53-38C0-B3BDE5BF0EFD}"/>
              </a:ext>
            </a:extLst>
          </p:cNvPr>
          <p:cNvPicPr>
            <a:picLocks noChangeAspect="1"/>
          </p:cNvPicPr>
          <p:nvPr/>
        </p:nvPicPr>
        <p:blipFill>
          <a:blip r:embed="rId5"/>
          <a:stretch>
            <a:fillRect/>
          </a:stretch>
        </p:blipFill>
        <p:spPr>
          <a:xfrm>
            <a:off x="245272" y="1595860"/>
            <a:ext cx="8235177" cy="4052771"/>
          </a:xfrm>
          <a:prstGeom prst="rect">
            <a:avLst/>
          </a:prstGeom>
        </p:spPr>
      </p:pic>
      <p:pic>
        <p:nvPicPr>
          <p:cNvPr id="3" name="Picture 2">
            <a:extLst>
              <a:ext uri="{FF2B5EF4-FFF2-40B4-BE49-F238E27FC236}">
                <a16:creationId xmlns:a16="http://schemas.microsoft.com/office/drawing/2014/main" id="{C2E3D66E-1EC1-943B-8765-FBD56EEA3729}"/>
              </a:ext>
            </a:extLst>
          </p:cNvPr>
          <p:cNvPicPr>
            <a:picLocks noChangeAspect="1"/>
          </p:cNvPicPr>
          <p:nvPr/>
        </p:nvPicPr>
        <p:blipFill>
          <a:blip r:embed="rId6"/>
          <a:stretch>
            <a:fillRect/>
          </a:stretch>
        </p:blipFill>
        <p:spPr>
          <a:xfrm>
            <a:off x="8480449" y="1466526"/>
            <a:ext cx="9640229" cy="7449267"/>
          </a:xfrm>
          <a:prstGeom prst="rect">
            <a:avLst/>
          </a:prstGeom>
        </p:spPr>
      </p:pic>
      <p:sp>
        <p:nvSpPr>
          <p:cNvPr id="4" name="TextBox 3">
            <a:extLst>
              <a:ext uri="{FF2B5EF4-FFF2-40B4-BE49-F238E27FC236}">
                <a16:creationId xmlns:a16="http://schemas.microsoft.com/office/drawing/2014/main" id="{20B18299-89DF-628A-C3E8-623B70BE3207}"/>
              </a:ext>
            </a:extLst>
          </p:cNvPr>
          <p:cNvSpPr txBox="1"/>
          <p:nvPr/>
        </p:nvSpPr>
        <p:spPr>
          <a:xfrm>
            <a:off x="677324" y="6505781"/>
            <a:ext cx="7371072" cy="1815882"/>
          </a:xfrm>
          <a:prstGeom prst="rect">
            <a:avLst/>
          </a:prstGeom>
          <a:noFill/>
        </p:spPr>
        <p:txBody>
          <a:bodyPr wrap="square">
            <a:spAutoFit/>
          </a:bodyPr>
          <a:lstStyle/>
          <a:p>
            <a:pPr algn="ctr"/>
            <a:r>
              <a:rPr lang="en-GB" sz="2800" b="0" i="0" u="none" strike="noStrike" dirty="0">
                <a:solidFill>
                  <a:srgbClr val="2157A0"/>
                </a:solidFill>
                <a:effectLst/>
                <a:latin typeface="+mj-lt"/>
              </a:rPr>
              <a:t>“Utilizing ESA CCI aboveground biomass and secondary forest age maps, we </a:t>
            </a:r>
            <a:r>
              <a:rPr lang="en-GB" sz="2800" b="0" i="0" u="none" strike="noStrike" dirty="0" err="1">
                <a:solidFill>
                  <a:srgbClr val="2157A0"/>
                </a:solidFill>
                <a:effectLst/>
                <a:latin typeface="+mj-lt"/>
              </a:rPr>
              <a:t>modeled</a:t>
            </a:r>
            <a:r>
              <a:rPr lang="en-GB" sz="2800" b="0" i="0" u="none" strike="noStrike" dirty="0">
                <a:solidFill>
                  <a:srgbClr val="2157A0"/>
                </a:solidFill>
                <a:effectLst/>
                <a:latin typeface="+mj-lt"/>
              </a:rPr>
              <a:t> the regrowth rates of secondary forests and their carbon sink potential.”</a:t>
            </a:r>
            <a:endParaRPr lang="en-US" sz="2800" dirty="0">
              <a:solidFill>
                <a:srgbClr val="2157A0"/>
              </a:solidFill>
              <a:latin typeface="+mj-lt"/>
            </a:endParaRPr>
          </a:p>
        </p:txBody>
      </p:sp>
    </p:spTree>
    <p:extLst>
      <p:ext uri="{BB962C8B-B14F-4D97-AF65-F5344CB8AC3E}">
        <p14:creationId xmlns:p14="http://schemas.microsoft.com/office/powerpoint/2010/main" val="32352816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2">
          <a:extLst>
            <a:ext uri="{FF2B5EF4-FFF2-40B4-BE49-F238E27FC236}">
              <a16:creationId xmlns:a16="http://schemas.microsoft.com/office/drawing/2014/main" id="{86E6711A-F9B3-74D0-78AF-48FF307DB299}"/>
            </a:ext>
          </a:extLst>
        </p:cNvPr>
        <p:cNvGrpSpPr/>
        <p:nvPr/>
      </p:nvGrpSpPr>
      <p:grpSpPr>
        <a:xfrm>
          <a:off x="0" y="0"/>
          <a:ext cx="0" cy="0"/>
          <a:chOff x="0" y="0"/>
          <a:chExt cx="0" cy="0"/>
        </a:xfrm>
      </p:grpSpPr>
      <p:sp>
        <p:nvSpPr>
          <p:cNvPr id="123" name="Google Shape;123;p16">
            <a:extLst>
              <a:ext uri="{FF2B5EF4-FFF2-40B4-BE49-F238E27FC236}">
                <a16:creationId xmlns:a16="http://schemas.microsoft.com/office/drawing/2014/main" id="{7F440765-390E-5516-6929-ABFBE624E04E}"/>
              </a:ext>
            </a:extLst>
          </p:cNvPr>
          <p:cNvSpPr/>
          <p:nvPr/>
        </p:nvSpPr>
        <p:spPr>
          <a:xfrm>
            <a:off x="0" y="-40818"/>
            <a:ext cx="18377100" cy="1344600"/>
          </a:xfrm>
          <a:prstGeom prst="rect">
            <a:avLst/>
          </a:prstGeom>
          <a:solidFill>
            <a:srgbClr val="02223B"/>
          </a:solidFill>
          <a:ln w="9525" cap="flat" cmpd="sng">
            <a:solidFill>
              <a:srgbClr val="02223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nvGrpSpPr>
          <p:cNvPr id="124" name="Google Shape;124;p16">
            <a:extLst>
              <a:ext uri="{FF2B5EF4-FFF2-40B4-BE49-F238E27FC236}">
                <a16:creationId xmlns:a16="http://schemas.microsoft.com/office/drawing/2014/main" id="{975DDFAE-EA0C-A515-D262-B247FD3E4B05}"/>
              </a:ext>
            </a:extLst>
          </p:cNvPr>
          <p:cNvGrpSpPr/>
          <p:nvPr/>
        </p:nvGrpSpPr>
        <p:grpSpPr>
          <a:xfrm>
            <a:off x="0" y="9543414"/>
            <a:ext cx="18288118" cy="552449"/>
            <a:chOff x="0" y="-85725"/>
            <a:chExt cx="4816592" cy="145500"/>
          </a:xfrm>
        </p:grpSpPr>
        <p:sp>
          <p:nvSpPr>
            <p:cNvPr id="125" name="Google Shape;125;p16">
              <a:extLst>
                <a:ext uri="{FF2B5EF4-FFF2-40B4-BE49-F238E27FC236}">
                  <a16:creationId xmlns:a16="http://schemas.microsoft.com/office/drawing/2014/main" id="{9741FFDE-4B14-971E-E708-FB76A164EC3C}"/>
                </a:ext>
              </a:extLst>
            </p:cNvPr>
            <p:cNvSpPr/>
            <p:nvPr/>
          </p:nvSpPr>
          <p:spPr>
            <a:xfrm>
              <a:off x="0" y="0"/>
              <a:ext cx="4816592" cy="59735"/>
            </a:xfrm>
            <a:custGeom>
              <a:avLst/>
              <a:gdLst/>
              <a:ahLst/>
              <a:cxnLst/>
              <a:rect l="l" t="t" r="r" b="b"/>
              <a:pathLst>
                <a:path w="4816592" h="59735" extrusionOk="0">
                  <a:moveTo>
                    <a:pt x="0" y="0"/>
                  </a:moveTo>
                  <a:lnTo>
                    <a:pt x="4816592" y="0"/>
                  </a:lnTo>
                  <a:lnTo>
                    <a:pt x="4816592" y="59735"/>
                  </a:lnTo>
                  <a:lnTo>
                    <a:pt x="0" y="59735"/>
                  </a:lnTo>
                  <a:close/>
                </a:path>
              </a:pathLst>
            </a:custGeom>
            <a:solidFill>
              <a:srgbClr val="02223B"/>
            </a:solidFill>
            <a:ln>
              <a:noFill/>
            </a:ln>
          </p:spPr>
          <p:txBody>
            <a:bodyPr/>
            <a:lstStyle/>
            <a:p>
              <a:endParaRPr lang="en-US"/>
            </a:p>
          </p:txBody>
        </p:sp>
        <p:sp>
          <p:nvSpPr>
            <p:cNvPr id="126" name="Google Shape;126;p16">
              <a:extLst>
                <a:ext uri="{FF2B5EF4-FFF2-40B4-BE49-F238E27FC236}">
                  <a16:creationId xmlns:a16="http://schemas.microsoft.com/office/drawing/2014/main" id="{7361522F-A6AC-9041-0F1C-DE6B1180E199}"/>
                </a:ext>
              </a:extLst>
            </p:cNvPr>
            <p:cNvSpPr txBox="1"/>
            <p:nvPr/>
          </p:nvSpPr>
          <p:spPr>
            <a:xfrm>
              <a:off x="0" y="-85725"/>
              <a:ext cx="4816500" cy="145500"/>
            </a:xfrm>
            <a:prstGeom prst="rect">
              <a:avLst/>
            </a:prstGeom>
            <a:noFill/>
            <a:ln>
              <a:noFill/>
            </a:ln>
          </p:spPr>
          <p:txBody>
            <a:bodyPr spcFirstLastPara="1" wrap="square" lIns="50800" tIns="50800" rIns="50800" bIns="50800" anchor="ctr" anchorCtr="0">
              <a:noAutofit/>
            </a:bodyPr>
            <a:lstStyle/>
            <a:p>
              <a:pPr marL="0" marR="0" lvl="0" indent="0" algn="ctr" rtl="0">
                <a:lnSpc>
                  <a:spcPct val="14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7" name="Google Shape;127;p16">
            <a:extLst>
              <a:ext uri="{FF2B5EF4-FFF2-40B4-BE49-F238E27FC236}">
                <a16:creationId xmlns:a16="http://schemas.microsoft.com/office/drawing/2014/main" id="{61EB838B-F3DB-A014-128E-D3EFF253DE85}"/>
              </a:ext>
            </a:extLst>
          </p:cNvPr>
          <p:cNvSpPr txBox="1"/>
          <p:nvPr/>
        </p:nvSpPr>
        <p:spPr>
          <a:xfrm>
            <a:off x="1956709" y="277205"/>
            <a:ext cx="15366986" cy="738633"/>
          </a:xfrm>
          <a:prstGeom prst="rect">
            <a:avLst/>
          </a:prstGeom>
          <a:noFill/>
          <a:ln>
            <a:noFill/>
          </a:ln>
        </p:spPr>
        <p:txBody>
          <a:bodyPr spcFirstLastPara="1" wrap="square" lIns="91425" tIns="91425" rIns="91425" bIns="91425" anchor="t" anchorCtr="0">
            <a:spAutoFit/>
          </a:bodyPr>
          <a:lstStyle/>
          <a:p>
            <a:r>
              <a:rPr lang="en-GB" sz="3600" b="1" dirty="0">
                <a:solidFill>
                  <a:schemeClr val="bg1"/>
                </a:solidFill>
              </a:rPr>
              <a:t>Estimating the carbon potential of secondary forests in the Amazon</a:t>
            </a:r>
            <a:endParaRPr lang="en-GB" sz="3600" b="1" i="0" u="none" strike="noStrike" dirty="0">
              <a:solidFill>
                <a:schemeClr val="bg1"/>
              </a:solidFill>
              <a:effectLst/>
            </a:endParaRPr>
          </a:p>
        </p:txBody>
      </p:sp>
      <p:sp>
        <p:nvSpPr>
          <p:cNvPr id="128" name="Google Shape;128;p16">
            <a:extLst>
              <a:ext uri="{FF2B5EF4-FFF2-40B4-BE49-F238E27FC236}">
                <a16:creationId xmlns:a16="http://schemas.microsoft.com/office/drawing/2014/main" id="{FD385E76-6C68-7074-5919-529D9CE11428}"/>
              </a:ext>
            </a:extLst>
          </p:cNvPr>
          <p:cNvSpPr/>
          <p:nvPr/>
        </p:nvSpPr>
        <p:spPr>
          <a:xfrm>
            <a:off x="16526713" y="8827766"/>
            <a:ext cx="1593965" cy="1019093"/>
          </a:xfrm>
          <a:custGeom>
            <a:avLst/>
            <a:gdLst/>
            <a:ahLst/>
            <a:cxnLst/>
            <a:rect l="l" t="t" r="r" b="b"/>
            <a:pathLst>
              <a:path w="2125287" h="1358790" extrusionOk="0">
                <a:moveTo>
                  <a:pt x="0" y="0"/>
                </a:moveTo>
                <a:lnTo>
                  <a:pt x="2125287" y="0"/>
                </a:lnTo>
                <a:lnTo>
                  <a:pt x="2125287" y="1358790"/>
                </a:lnTo>
                <a:lnTo>
                  <a:pt x="0" y="1358790"/>
                </a:lnTo>
                <a:lnTo>
                  <a:pt x="0" y="0"/>
                </a:lnTo>
                <a:close/>
              </a:path>
            </a:pathLst>
          </a:custGeom>
          <a:blipFill rotWithShape="1">
            <a:blip r:embed="rId3">
              <a:alphaModFix/>
            </a:blip>
            <a:stretch>
              <a:fillRect/>
            </a:stretch>
          </a:blipFill>
          <a:ln>
            <a:noFill/>
          </a:ln>
        </p:spPr>
        <p:txBody>
          <a:bodyPr/>
          <a:lstStyle/>
          <a:p>
            <a:endParaRPr lang="en-US"/>
          </a:p>
        </p:txBody>
      </p:sp>
      <p:sp>
        <p:nvSpPr>
          <p:cNvPr id="129" name="Google Shape;129;p16">
            <a:extLst>
              <a:ext uri="{FF2B5EF4-FFF2-40B4-BE49-F238E27FC236}">
                <a16:creationId xmlns:a16="http://schemas.microsoft.com/office/drawing/2014/main" id="{EE56FCB1-220F-C444-9809-BD3621E9845C}"/>
              </a:ext>
            </a:extLst>
          </p:cNvPr>
          <p:cNvSpPr/>
          <p:nvPr/>
        </p:nvSpPr>
        <p:spPr>
          <a:xfrm>
            <a:off x="14678376" y="8926816"/>
            <a:ext cx="2070538" cy="920042"/>
          </a:xfrm>
          <a:custGeom>
            <a:avLst/>
            <a:gdLst/>
            <a:ahLst/>
            <a:cxnLst/>
            <a:rect l="l" t="t" r="r" b="b"/>
            <a:pathLst>
              <a:path w="2760717" h="1226723" extrusionOk="0">
                <a:moveTo>
                  <a:pt x="0" y="0"/>
                </a:moveTo>
                <a:lnTo>
                  <a:pt x="2760716" y="0"/>
                </a:lnTo>
                <a:lnTo>
                  <a:pt x="2760716" y="1226723"/>
                </a:lnTo>
                <a:lnTo>
                  <a:pt x="0" y="1226723"/>
                </a:lnTo>
                <a:lnTo>
                  <a:pt x="0" y="0"/>
                </a:lnTo>
                <a:close/>
              </a:path>
            </a:pathLst>
          </a:custGeom>
          <a:blipFill rotWithShape="1">
            <a:blip r:embed="rId4">
              <a:alphaModFix/>
            </a:blip>
            <a:stretch>
              <a:fillRect t="-10759"/>
            </a:stretch>
          </a:blipFill>
          <a:ln>
            <a:noFill/>
          </a:ln>
        </p:spPr>
        <p:txBody>
          <a:bodyPr/>
          <a:lstStyle/>
          <a:p>
            <a:endParaRPr lang="en-US"/>
          </a:p>
        </p:txBody>
      </p:sp>
      <p:pic>
        <p:nvPicPr>
          <p:cNvPr id="2" name="Picture 1">
            <a:extLst>
              <a:ext uri="{FF2B5EF4-FFF2-40B4-BE49-F238E27FC236}">
                <a16:creationId xmlns:a16="http://schemas.microsoft.com/office/drawing/2014/main" id="{33A09C98-D7F8-8E7E-D74A-82E405B6B043}"/>
              </a:ext>
            </a:extLst>
          </p:cNvPr>
          <p:cNvPicPr>
            <a:picLocks noChangeAspect="1"/>
          </p:cNvPicPr>
          <p:nvPr/>
        </p:nvPicPr>
        <p:blipFill>
          <a:blip r:embed="rId5"/>
          <a:stretch>
            <a:fillRect/>
          </a:stretch>
        </p:blipFill>
        <p:spPr>
          <a:xfrm>
            <a:off x="245272" y="1595860"/>
            <a:ext cx="8235177" cy="4052771"/>
          </a:xfrm>
          <a:prstGeom prst="rect">
            <a:avLst/>
          </a:prstGeom>
        </p:spPr>
      </p:pic>
      <p:sp>
        <p:nvSpPr>
          <p:cNvPr id="4" name="TextBox 3">
            <a:extLst>
              <a:ext uri="{FF2B5EF4-FFF2-40B4-BE49-F238E27FC236}">
                <a16:creationId xmlns:a16="http://schemas.microsoft.com/office/drawing/2014/main" id="{2583ACB3-84A7-C208-9912-F9D5B750798A}"/>
              </a:ext>
            </a:extLst>
          </p:cNvPr>
          <p:cNvSpPr txBox="1"/>
          <p:nvPr/>
        </p:nvSpPr>
        <p:spPr>
          <a:xfrm>
            <a:off x="245271" y="6026362"/>
            <a:ext cx="7850513" cy="2677656"/>
          </a:xfrm>
          <a:prstGeom prst="rect">
            <a:avLst/>
          </a:prstGeom>
          <a:noFill/>
        </p:spPr>
        <p:txBody>
          <a:bodyPr wrap="square">
            <a:spAutoFit/>
          </a:bodyPr>
          <a:lstStyle/>
          <a:p>
            <a:pPr marL="571500" indent="-571500">
              <a:buFont typeface="Arial" panose="020B0604020202020204" pitchFamily="34" charset="0"/>
              <a:buChar char="•"/>
            </a:pPr>
            <a:r>
              <a:rPr lang="en-GB" sz="2800" dirty="0">
                <a:solidFill>
                  <a:srgbClr val="2157A0"/>
                </a:solidFill>
              </a:rPr>
              <a:t>Fires &amp; deforestation </a:t>
            </a:r>
            <a:r>
              <a:rPr lang="en-GB" sz="2800" b="1" dirty="0">
                <a:solidFill>
                  <a:srgbClr val="2157A0"/>
                </a:solidFill>
              </a:rPr>
              <a:t>reduce regrowth by 8–55%</a:t>
            </a:r>
          </a:p>
          <a:p>
            <a:pPr marL="571500" indent="-571500">
              <a:buFont typeface="Arial" panose="020B0604020202020204" pitchFamily="34" charset="0"/>
              <a:buChar char="•"/>
            </a:pPr>
            <a:endParaRPr lang="en-GB" sz="2800" b="1" dirty="0">
              <a:solidFill>
                <a:srgbClr val="2157A0"/>
              </a:solidFill>
            </a:endParaRPr>
          </a:p>
          <a:p>
            <a:pPr marL="571500" indent="-571500">
              <a:buFont typeface="Arial" panose="020B0604020202020204" pitchFamily="34" charset="0"/>
              <a:buChar char="•"/>
            </a:pPr>
            <a:r>
              <a:rPr lang="en-GB" sz="2800" dirty="0">
                <a:solidFill>
                  <a:srgbClr val="2157A0"/>
                </a:solidFill>
              </a:rPr>
              <a:t>Protecting secondary forests enhances their carbon sink potential and can contribute to reduction emissions targets</a:t>
            </a:r>
            <a:endParaRPr lang="en-US" sz="2000" dirty="0">
              <a:solidFill>
                <a:srgbClr val="2157A0"/>
              </a:solidFill>
              <a:latin typeface="+mj-lt"/>
            </a:endParaRPr>
          </a:p>
        </p:txBody>
      </p:sp>
      <p:pic>
        <p:nvPicPr>
          <p:cNvPr id="5" name="Picture 4">
            <a:extLst>
              <a:ext uri="{FF2B5EF4-FFF2-40B4-BE49-F238E27FC236}">
                <a16:creationId xmlns:a16="http://schemas.microsoft.com/office/drawing/2014/main" id="{DD24EF62-BB54-E406-FA87-67181776A00B}"/>
              </a:ext>
            </a:extLst>
          </p:cNvPr>
          <p:cNvPicPr>
            <a:picLocks noChangeAspect="1"/>
          </p:cNvPicPr>
          <p:nvPr/>
        </p:nvPicPr>
        <p:blipFill>
          <a:blip r:embed="rId6"/>
          <a:stretch>
            <a:fillRect/>
          </a:stretch>
        </p:blipFill>
        <p:spPr>
          <a:xfrm>
            <a:off x="8705585" y="2166997"/>
            <a:ext cx="9671515" cy="6401995"/>
          </a:xfrm>
          <a:prstGeom prst="rect">
            <a:avLst/>
          </a:prstGeom>
        </p:spPr>
      </p:pic>
    </p:spTree>
    <p:extLst>
      <p:ext uri="{BB962C8B-B14F-4D97-AF65-F5344CB8AC3E}">
        <p14:creationId xmlns:p14="http://schemas.microsoft.com/office/powerpoint/2010/main" val="33027498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2">
          <a:extLst>
            <a:ext uri="{FF2B5EF4-FFF2-40B4-BE49-F238E27FC236}">
              <a16:creationId xmlns:a16="http://schemas.microsoft.com/office/drawing/2014/main" id="{B6AB1676-0652-DD3A-986D-540D6886D73B}"/>
            </a:ext>
          </a:extLst>
        </p:cNvPr>
        <p:cNvGrpSpPr/>
        <p:nvPr/>
      </p:nvGrpSpPr>
      <p:grpSpPr>
        <a:xfrm>
          <a:off x="0" y="0"/>
          <a:ext cx="0" cy="0"/>
          <a:chOff x="0" y="0"/>
          <a:chExt cx="0" cy="0"/>
        </a:xfrm>
      </p:grpSpPr>
      <p:sp>
        <p:nvSpPr>
          <p:cNvPr id="123" name="Google Shape;123;p16">
            <a:extLst>
              <a:ext uri="{FF2B5EF4-FFF2-40B4-BE49-F238E27FC236}">
                <a16:creationId xmlns:a16="http://schemas.microsoft.com/office/drawing/2014/main" id="{5DEAA56C-D97D-7EF1-0DAC-D95E160E1AAD}"/>
              </a:ext>
            </a:extLst>
          </p:cNvPr>
          <p:cNvSpPr/>
          <p:nvPr/>
        </p:nvSpPr>
        <p:spPr>
          <a:xfrm>
            <a:off x="-44500" y="-51723"/>
            <a:ext cx="18377100" cy="1344600"/>
          </a:xfrm>
          <a:prstGeom prst="rect">
            <a:avLst/>
          </a:prstGeom>
          <a:solidFill>
            <a:srgbClr val="02223B"/>
          </a:solidFill>
          <a:ln w="9525" cap="flat" cmpd="sng">
            <a:solidFill>
              <a:srgbClr val="02223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nvGrpSpPr>
          <p:cNvPr id="124" name="Google Shape;124;p16">
            <a:extLst>
              <a:ext uri="{FF2B5EF4-FFF2-40B4-BE49-F238E27FC236}">
                <a16:creationId xmlns:a16="http://schemas.microsoft.com/office/drawing/2014/main" id="{ACB8274B-6170-596A-8D2D-8E89A833E356}"/>
              </a:ext>
            </a:extLst>
          </p:cNvPr>
          <p:cNvGrpSpPr/>
          <p:nvPr/>
        </p:nvGrpSpPr>
        <p:grpSpPr>
          <a:xfrm>
            <a:off x="0" y="9543414"/>
            <a:ext cx="18288118" cy="552449"/>
            <a:chOff x="0" y="-85725"/>
            <a:chExt cx="4816592" cy="145500"/>
          </a:xfrm>
        </p:grpSpPr>
        <p:sp>
          <p:nvSpPr>
            <p:cNvPr id="125" name="Google Shape;125;p16">
              <a:extLst>
                <a:ext uri="{FF2B5EF4-FFF2-40B4-BE49-F238E27FC236}">
                  <a16:creationId xmlns:a16="http://schemas.microsoft.com/office/drawing/2014/main" id="{D9CE2AFC-429E-33F1-A42F-2E62251B5634}"/>
                </a:ext>
              </a:extLst>
            </p:cNvPr>
            <p:cNvSpPr/>
            <p:nvPr/>
          </p:nvSpPr>
          <p:spPr>
            <a:xfrm>
              <a:off x="0" y="0"/>
              <a:ext cx="4816592" cy="59735"/>
            </a:xfrm>
            <a:custGeom>
              <a:avLst/>
              <a:gdLst/>
              <a:ahLst/>
              <a:cxnLst/>
              <a:rect l="l" t="t" r="r" b="b"/>
              <a:pathLst>
                <a:path w="4816592" h="59735" extrusionOk="0">
                  <a:moveTo>
                    <a:pt x="0" y="0"/>
                  </a:moveTo>
                  <a:lnTo>
                    <a:pt x="4816592" y="0"/>
                  </a:lnTo>
                  <a:lnTo>
                    <a:pt x="4816592" y="59735"/>
                  </a:lnTo>
                  <a:lnTo>
                    <a:pt x="0" y="59735"/>
                  </a:lnTo>
                  <a:close/>
                </a:path>
              </a:pathLst>
            </a:custGeom>
            <a:solidFill>
              <a:srgbClr val="02223B"/>
            </a:solidFill>
            <a:ln>
              <a:noFill/>
            </a:ln>
          </p:spPr>
          <p:txBody>
            <a:bodyPr/>
            <a:lstStyle/>
            <a:p>
              <a:endParaRPr lang="en-US"/>
            </a:p>
          </p:txBody>
        </p:sp>
        <p:sp>
          <p:nvSpPr>
            <p:cNvPr id="126" name="Google Shape;126;p16">
              <a:extLst>
                <a:ext uri="{FF2B5EF4-FFF2-40B4-BE49-F238E27FC236}">
                  <a16:creationId xmlns:a16="http://schemas.microsoft.com/office/drawing/2014/main" id="{1F90921B-61F3-52B6-77BD-329590553A57}"/>
                </a:ext>
              </a:extLst>
            </p:cNvPr>
            <p:cNvSpPr txBox="1"/>
            <p:nvPr/>
          </p:nvSpPr>
          <p:spPr>
            <a:xfrm>
              <a:off x="0" y="-85725"/>
              <a:ext cx="4816500" cy="145500"/>
            </a:xfrm>
            <a:prstGeom prst="rect">
              <a:avLst/>
            </a:prstGeom>
            <a:noFill/>
            <a:ln>
              <a:noFill/>
            </a:ln>
          </p:spPr>
          <p:txBody>
            <a:bodyPr spcFirstLastPara="1" wrap="square" lIns="50800" tIns="50800" rIns="50800" bIns="50800" anchor="ctr" anchorCtr="0">
              <a:noAutofit/>
            </a:bodyPr>
            <a:lstStyle/>
            <a:p>
              <a:pPr marL="0" marR="0" lvl="0" indent="0" algn="ctr" rtl="0">
                <a:lnSpc>
                  <a:spcPct val="14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7" name="Google Shape;127;p16">
            <a:extLst>
              <a:ext uri="{FF2B5EF4-FFF2-40B4-BE49-F238E27FC236}">
                <a16:creationId xmlns:a16="http://schemas.microsoft.com/office/drawing/2014/main" id="{360B2C27-51C9-63A5-D08B-0DA118ECE03C}"/>
              </a:ext>
            </a:extLst>
          </p:cNvPr>
          <p:cNvSpPr txBox="1"/>
          <p:nvPr/>
        </p:nvSpPr>
        <p:spPr>
          <a:xfrm>
            <a:off x="1259880" y="195950"/>
            <a:ext cx="15768008" cy="738633"/>
          </a:xfrm>
          <a:prstGeom prst="rect">
            <a:avLst/>
          </a:prstGeom>
          <a:noFill/>
          <a:ln>
            <a:noFill/>
          </a:ln>
        </p:spPr>
        <p:txBody>
          <a:bodyPr spcFirstLastPara="1" wrap="square" lIns="91425" tIns="91425" rIns="91425" bIns="91425" anchor="t" anchorCtr="0">
            <a:spAutoFit/>
          </a:bodyPr>
          <a:lstStyle/>
          <a:p>
            <a:r>
              <a:rPr lang="en-GB" sz="3600" b="1" i="0" u="none" strike="noStrike" dirty="0">
                <a:solidFill>
                  <a:schemeClr val="bg1"/>
                </a:solidFill>
                <a:effectLst/>
              </a:rPr>
              <a:t>Estimating the carbon sink of secondary and degraded humid forests</a:t>
            </a:r>
          </a:p>
        </p:txBody>
      </p:sp>
      <p:sp>
        <p:nvSpPr>
          <p:cNvPr id="128" name="Google Shape;128;p16">
            <a:extLst>
              <a:ext uri="{FF2B5EF4-FFF2-40B4-BE49-F238E27FC236}">
                <a16:creationId xmlns:a16="http://schemas.microsoft.com/office/drawing/2014/main" id="{EB04336E-CEB7-BF1C-35E6-EAB6829E896A}"/>
              </a:ext>
            </a:extLst>
          </p:cNvPr>
          <p:cNvSpPr/>
          <p:nvPr/>
        </p:nvSpPr>
        <p:spPr>
          <a:xfrm>
            <a:off x="16526713" y="8827766"/>
            <a:ext cx="1593965" cy="1019093"/>
          </a:xfrm>
          <a:custGeom>
            <a:avLst/>
            <a:gdLst/>
            <a:ahLst/>
            <a:cxnLst/>
            <a:rect l="l" t="t" r="r" b="b"/>
            <a:pathLst>
              <a:path w="2125287" h="1358790" extrusionOk="0">
                <a:moveTo>
                  <a:pt x="0" y="0"/>
                </a:moveTo>
                <a:lnTo>
                  <a:pt x="2125287" y="0"/>
                </a:lnTo>
                <a:lnTo>
                  <a:pt x="2125287" y="1358790"/>
                </a:lnTo>
                <a:lnTo>
                  <a:pt x="0" y="1358790"/>
                </a:lnTo>
                <a:lnTo>
                  <a:pt x="0" y="0"/>
                </a:lnTo>
                <a:close/>
              </a:path>
            </a:pathLst>
          </a:custGeom>
          <a:blipFill rotWithShape="1">
            <a:blip r:embed="rId3">
              <a:alphaModFix/>
            </a:blip>
            <a:stretch>
              <a:fillRect/>
            </a:stretch>
          </a:blipFill>
          <a:ln>
            <a:noFill/>
          </a:ln>
        </p:spPr>
        <p:txBody>
          <a:bodyPr/>
          <a:lstStyle/>
          <a:p>
            <a:endParaRPr lang="en-US"/>
          </a:p>
        </p:txBody>
      </p:sp>
      <p:sp>
        <p:nvSpPr>
          <p:cNvPr id="129" name="Google Shape;129;p16">
            <a:extLst>
              <a:ext uri="{FF2B5EF4-FFF2-40B4-BE49-F238E27FC236}">
                <a16:creationId xmlns:a16="http://schemas.microsoft.com/office/drawing/2014/main" id="{FB1C5239-BA55-4CC5-F055-20620AB6B651}"/>
              </a:ext>
            </a:extLst>
          </p:cNvPr>
          <p:cNvSpPr/>
          <p:nvPr/>
        </p:nvSpPr>
        <p:spPr>
          <a:xfrm>
            <a:off x="14678376" y="8926816"/>
            <a:ext cx="2070538" cy="920042"/>
          </a:xfrm>
          <a:custGeom>
            <a:avLst/>
            <a:gdLst/>
            <a:ahLst/>
            <a:cxnLst/>
            <a:rect l="l" t="t" r="r" b="b"/>
            <a:pathLst>
              <a:path w="2760717" h="1226723" extrusionOk="0">
                <a:moveTo>
                  <a:pt x="0" y="0"/>
                </a:moveTo>
                <a:lnTo>
                  <a:pt x="2760716" y="0"/>
                </a:lnTo>
                <a:lnTo>
                  <a:pt x="2760716" y="1226723"/>
                </a:lnTo>
                <a:lnTo>
                  <a:pt x="0" y="1226723"/>
                </a:lnTo>
                <a:lnTo>
                  <a:pt x="0" y="0"/>
                </a:lnTo>
                <a:close/>
              </a:path>
            </a:pathLst>
          </a:custGeom>
          <a:blipFill rotWithShape="1">
            <a:blip r:embed="rId4">
              <a:alphaModFix/>
            </a:blip>
            <a:stretch>
              <a:fillRect t="-10759"/>
            </a:stretch>
          </a:blipFill>
          <a:ln>
            <a:noFill/>
          </a:ln>
        </p:spPr>
        <p:txBody>
          <a:bodyPr/>
          <a:lstStyle/>
          <a:p>
            <a:endParaRPr lang="en-US"/>
          </a:p>
        </p:txBody>
      </p:sp>
      <p:pic>
        <p:nvPicPr>
          <p:cNvPr id="2" name="Picture 1">
            <a:extLst>
              <a:ext uri="{FF2B5EF4-FFF2-40B4-BE49-F238E27FC236}">
                <a16:creationId xmlns:a16="http://schemas.microsoft.com/office/drawing/2014/main" id="{73229468-9435-1707-8529-C0366159705E}"/>
              </a:ext>
            </a:extLst>
          </p:cNvPr>
          <p:cNvPicPr>
            <a:picLocks noChangeAspect="1"/>
          </p:cNvPicPr>
          <p:nvPr/>
        </p:nvPicPr>
        <p:blipFill>
          <a:blip r:embed="rId5"/>
          <a:stretch>
            <a:fillRect/>
          </a:stretch>
        </p:blipFill>
        <p:spPr>
          <a:xfrm>
            <a:off x="172844" y="1705541"/>
            <a:ext cx="8413596" cy="2951197"/>
          </a:xfrm>
          <a:prstGeom prst="rect">
            <a:avLst/>
          </a:prstGeom>
        </p:spPr>
      </p:pic>
      <p:pic>
        <p:nvPicPr>
          <p:cNvPr id="4" name="Picture 3">
            <a:extLst>
              <a:ext uri="{FF2B5EF4-FFF2-40B4-BE49-F238E27FC236}">
                <a16:creationId xmlns:a16="http://schemas.microsoft.com/office/drawing/2014/main" id="{F30DE308-1B4D-FE9B-05D1-ADDC1D0E2E17}"/>
              </a:ext>
            </a:extLst>
          </p:cNvPr>
          <p:cNvPicPr>
            <a:picLocks noChangeAspect="1"/>
          </p:cNvPicPr>
          <p:nvPr/>
        </p:nvPicPr>
        <p:blipFill>
          <a:blip r:embed="rId6"/>
          <a:srcRect b="33602"/>
          <a:stretch/>
        </p:blipFill>
        <p:spPr>
          <a:xfrm>
            <a:off x="8643887" y="2821914"/>
            <a:ext cx="9688713" cy="5192463"/>
          </a:xfrm>
          <a:prstGeom prst="rect">
            <a:avLst/>
          </a:prstGeom>
        </p:spPr>
      </p:pic>
      <p:sp>
        <p:nvSpPr>
          <p:cNvPr id="7" name="TextBox 6">
            <a:extLst>
              <a:ext uri="{FF2B5EF4-FFF2-40B4-BE49-F238E27FC236}">
                <a16:creationId xmlns:a16="http://schemas.microsoft.com/office/drawing/2014/main" id="{DCEE72FF-D55B-DB8D-576F-1874E06CB425}"/>
              </a:ext>
            </a:extLst>
          </p:cNvPr>
          <p:cNvSpPr txBox="1"/>
          <p:nvPr/>
        </p:nvSpPr>
        <p:spPr>
          <a:xfrm>
            <a:off x="172844" y="4982227"/>
            <a:ext cx="7850513" cy="3970318"/>
          </a:xfrm>
          <a:prstGeom prst="rect">
            <a:avLst/>
          </a:prstGeom>
          <a:noFill/>
        </p:spPr>
        <p:txBody>
          <a:bodyPr wrap="square">
            <a:spAutoFit/>
          </a:bodyPr>
          <a:lstStyle/>
          <a:p>
            <a:pPr marL="571500" indent="-571500">
              <a:buFont typeface="Arial" panose="020B0604020202020204" pitchFamily="34" charset="0"/>
              <a:buChar char="•"/>
            </a:pPr>
            <a:r>
              <a:rPr lang="en-GB" sz="2800" dirty="0">
                <a:solidFill>
                  <a:srgbClr val="2157A0"/>
                </a:solidFill>
              </a:rPr>
              <a:t>In the first 20 years of recovery, regrowth rates in Borneo were up to </a:t>
            </a:r>
            <a:r>
              <a:rPr lang="en-GB" sz="2800" b="1" dirty="0">
                <a:solidFill>
                  <a:srgbClr val="2157A0"/>
                </a:solidFill>
              </a:rPr>
              <a:t>45% and 58%</a:t>
            </a:r>
            <a:r>
              <a:rPr lang="en-GB" sz="2800" dirty="0">
                <a:solidFill>
                  <a:srgbClr val="2157A0"/>
                </a:solidFill>
              </a:rPr>
              <a:t> higher than in Central Africa and the Amazon, respectively.</a:t>
            </a:r>
          </a:p>
          <a:p>
            <a:pPr marL="571500" indent="-571500">
              <a:buFont typeface="Arial" panose="020B0604020202020204" pitchFamily="34" charset="0"/>
              <a:buChar char="•"/>
            </a:pPr>
            <a:endParaRPr lang="en-GB" sz="2800" b="1" dirty="0">
              <a:solidFill>
                <a:srgbClr val="2157A0"/>
              </a:solidFill>
            </a:endParaRPr>
          </a:p>
          <a:p>
            <a:pPr marL="571500" indent="-571500">
              <a:buFont typeface="Arial" panose="020B0604020202020204" pitchFamily="34" charset="0"/>
              <a:buChar char="•"/>
            </a:pPr>
            <a:r>
              <a:rPr lang="en-GB" sz="2800" b="0" i="0" u="none" strike="noStrike" dirty="0">
                <a:solidFill>
                  <a:srgbClr val="2157A0"/>
                </a:solidFill>
                <a:effectLst/>
                <a:latin typeface="+mn-lt"/>
              </a:rPr>
              <a:t>Understanding regional variations in forest regrowth can guide tailored reforestation and conservation strategies, optimizing carbon sequestration outcomes.</a:t>
            </a:r>
            <a:endParaRPr lang="en-US" sz="1600" dirty="0">
              <a:solidFill>
                <a:srgbClr val="2157A0"/>
              </a:solidFill>
              <a:latin typeface="+mn-lt"/>
            </a:endParaRPr>
          </a:p>
        </p:txBody>
      </p:sp>
    </p:spTree>
    <p:extLst>
      <p:ext uri="{BB962C8B-B14F-4D97-AF65-F5344CB8AC3E}">
        <p14:creationId xmlns:p14="http://schemas.microsoft.com/office/powerpoint/2010/main" val="40412587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2">
          <a:extLst>
            <a:ext uri="{FF2B5EF4-FFF2-40B4-BE49-F238E27FC236}">
              <a16:creationId xmlns:a16="http://schemas.microsoft.com/office/drawing/2014/main" id="{96F8A73D-8AB8-B3A0-53DE-6AAA5C386625}"/>
            </a:ext>
          </a:extLst>
        </p:cNvPr>
        <p:cNvGrpSpPr/>
        <p:nvPr/>
      </p:nvGrpSpPr>
      <p:grpSpPr>
        <a:xfrm>
          <a:off x="0" y="0"/>
          <a:ext cx="0" cy="0"/>
          <a:chOff x="0" y="0"/>
          <a:chExt cx="0" cy="0"/>
        </a:xfrm>
      </p:grpSpPr>
      <p:sp>
        <p:nvSpPr>
          <p:cNvPr id="123" name="Google Shape;123;p16">
            <a:extLst>
              <a:ext uri="{FF2B5EF4-FFF2-40B4-BE49-F238E27FC236}">
                <a16:creationId xmlns:a16="http://schemas.microsoft.com/office/drawing/2014/main" id="{982F622C-5AF4-EAC1-9E2B-D1EF92431302}"/>
              </a:ext>
            </a:extLst>
          </p:cNvPr>
          <p:cNvSpPr/>
          <p:nvPr/>
        </p:nvSpPr>
        <p:spPr>
          <a:xfrm>
            <a:off x="-44500" y="-51723"/>
            <a:ext cx="18377100" cy="1344600"/>
          </a:xfrm>
          <a:prstGeom prst="rect">
            <a:avLst/>
          </a:prstGeom>
          <a:solidFill>
            <a:srgbClr val="02223B"/>
          </a:solidFill>
          <a:ln w="9525" cap="flat" cmpd="sng">
            <a:solidFill>
              <a:srgbClr val="02223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nvGrpSpPr>
          <p:cNvPr id="124" name="Google Shape;124;p16">
            <a:extLst>
              <a:ext uri="{FF2B5EF4-FFF2-40B4-BE49-F238E27FC236}">
                <a16:creationId xmlns:a16="http://schemas.microsoft.com/office/drawing/2014/main" id="{C8C29BC0-CD70-4747-3E52-1AC149AA834E}"/>
              </a:ext>
            </a:extLst>
          </p:cNvPr>
          <p:cNvGrpSpPr/>
          <p:nvPr/>
        </p:nvGrpSpPr>
        <p:grpSpPr>
          <a:xfrm>
            <a:off x="0" y="9543414"/>
            <a:ext cx="18288118" cy="552449"/>
            <a:chOff x="0" y="-85725"/>
            <a:chExt cx="4816592" cy="145500"/>
          </a:xfrm>
        </p:grpSpPr>
        <p:sp>
          <p:nvSpPr>
            <p:cNvPr id="125" name="Google Shape;125;p16">
              <a:extLst>
                <a:ext uri="{FF2B5EF4-FFF2-40B4-BE49-F238E27FC236}">
                  <a16:creationId xmlns:a16="http://schemas.microsoft.com/office/drawing/2014/main" id="{DF8E9219-6FE7-90F7-6E3A-653F0B3205B4}"/>
                </a:ext>
              </a:extLst>
            </p:cNvPr>
            <p:cNvSpPr/>
            <p:nvPr/>
          </p:nvSpPr>
          <p:spPr>
            <a:xfrm>
              <a:off x="0" y="0"/>
              <a:ext cx="4816592" cy="59735"/>
            </a:xfrm>
            <a:custGeom>
              <a:avLst/>
              <a:gdLst/>
              <a:ahLst/>
              <a:cxnLst/>
              <a:rect l="l" t="t" r="r" b="b"/>
              <a:pathLst>
                <a:path w="4816592" h="59735" extrusionOk="0">
                  <a:moveTo>
                    <a:pt x="0" y="0"/>
                  </a:moveTo>
                  <a:lnTo>
                    <a:pt x="4816592" y="0"/>
                  </a:lnTo>
                  <a:lnTo>
                    <a:pt x="4816592" y="59735"/>
                  </a:lnTo>
                  <a:lnTo>
                    <a:pt x="0" y="59735"/>
                  </a:lnTo>
                  <a:close/>
                </a:path>
              </a:pathLst>
            </a:custGeom>
            <a:solidFill>
              <a:srgbClr val="02223B"/>
            </a:solidFill>
            <a:ln>
              <a:noFill/>
            </a:ln>
          </p:spPr>
          <p:txBody>
            <a:bodyPr/>
            <a:lstStyle/>
            <a:p>
              <a:endParaRPr lang="en-US"/>
            </a:p>
          </p:txBody>
        </p:sp>
        <p:sp>
          <p:nvSpPr>
            <p:cNvPr id="126" name="Google Shape;126;p16">
              <a:extLst>
                <a:ext uri="{FF2B5EF4-FFF2-40B4-BE49-F238E27FC236}">
                  <a16:creationId xmlns:a16="http://schemas.microsoft.com/office/drawing/2014/main" id="{14FF71CA-07D5-5D20-203C-1091D56742F4}"/>
                </a:ext>
              </a:extLst>
            </p:cNvPr>
            <p:cNvSpPr txBox="1"/>
            <p:nvPr/>
          </p:nvSpPr>
          <p:spPr>
            <a:xfrm>
              <a:off x="0" y="-85725"/>
              <a:ext cx="4816500" cy="145500"/>
            </a:xfrm>
            <a:prstGeom prst="rect">
              <a:avLst/>
            </a:prstGeom>
            <a:noFill/>
            <a:ln>
              <a:noFill/>
            </a:ln>
          </p:spPr>
          <p:txBody>
            <a:bodyPr spcFirstLastPara="1" wrap="square" lIns="50800" tIns="50800" rIns="50800" bIns="50800" anchor="ctr" anchorCtr="0">
              <a:noAutofit/>
            </a:bodyPr>
            <a:lstStyle/>
            <a:p>
              <a:pPr marL="0" marR="0" lvl="0" indent="0" algn="ctr" rtl="0">
                <a:lnSpc>
                  <a:spcPct val="14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7" name="Google Shape;127;p16">
            <a:extLst>
              <a:ext uri="{FF2B5EF4-FFF2-40B4-BE49-F238E27FC236}">
                <a16:creationId xmlns:a16="http://schemas.microsoft.com/office/drawing/2014/main" id="{67B0DE7F-2F74-3123-B9BD-A22B7B19BD30}"/>
              </a:ext>
            </a:extLst>
          </p:cNvPr>
          <p:cNvSpPr txBox="1"/>
          <p:nvPr/>
        </p:nvSpPr>
        <p:spPr>
          <a:xfrm>
            <a:off x="1259880" y="195950"/>
            <a:ext cx="15768008" cy="738633"/>
          </a:xfrm>
          <a:prstGeom prst="rect">
            <a:avLst/>
          </a:prstGeom>
          <a:noFill/>
          <a:ln>
            <a:noFill/>
          </a:ln>
        </p:spPr>
        <p:txBody>
          <a:bodyPr spcFirstLastPara="1" wrap="square" lIns="91425" tIns="91425" rIns="91425" bIns="91425" anchor="t" anchorCtr="0">
            <a:spAutoFit/>
          </a:bodyPr>
          <a:lstStyle/>
          <a:p>
            <a:r>
              <a:rPr lang="en-GB" sz="3600" b="1" i="0" u="none" strike="noStrike" dirty="0">
                <a:solidFill>
                  <a:schemeClr val="bg1"/>
                </a:solidFill>
                <a:effectLst/>
              </a:rPr>
              <a:t>Estimating the carbon sink of secondary and degraded humid forests</a:t>
            </a:r>
          </a:p>
        </p:txBody>
      </p:sp>
      <p:sp>
        <p:nvSpPr>
          <p:cNvPr id="128" name="Google Shape;128;p16">
            <a:extLst>
              <a:ext uri="{FF2B5EF4-FFF2-40B4-BE49-F238E27FC236}">
                <a16:creationId xmlns:a16="http://schemas.microsoft.com/office/drawing/2014/main" id="{53F86EA7-97CF-DC98-069C-F2AC3D77F044}"/>
              </a:ext>
            </a:extLst>
          </p:cNvPr>
          <p:cNvSpPr/>
          <p:nvPr/>
        </p:nvSpPr>
        <p:spPr>
          <a:xfrm>
            <a:off x="16526713" y="8827766"/>
            <a:ext cx="1593965" cy="1019093"/>
          </a:xfrm>
          <a:custGeom>
            <a:avLst/>
            <a:gdLst/>
            <a:ahLst/>
            <a:cxnLst/>
            <a:rect l="l" t="t" r="r" b="b"/>
            <a:pathLst>
              <a:path w="2125287" h="1358790" extrusionOk="0">
                <a:moveTo>
                  <a:pt x="0" y="0"/>
                </a:moveTo>
                <a:lnTo>
                  <a:pt x="2125287" y="0"/>
                </a:lnTo>
                <a:lnTo>
                  <a:pt x="2125287" y="1358790"/>
                </a:lnTo>
                <a:lnTo>
                  <a:pt x="0" y="1358790"/>
                </a:lnTo>
                <a:lnTo>
                  <a:pt x="0" y="0"/>
                </a:lnTo>
                <a:close/>
              </a:path>
            </a:pathLst>
          </a:custGeom>
          <a:blipFill rotWithShape="1">
            <a:blip r:embed="rId3">
              <a:alphaModFix/>
            </a:blip>
            <a:stretch>
              <a:fillRect/>
            </a:stretch>
          </a:blipFill>
          <a:ln>
            <a:noFill/>
          </a:ln>
        </p:spPr>
        <p:txBody>
          <a:bodyPr/>
          <a:lstStyle/>
          <a:p>
            <a:endParaRPr lang="en-US"/>
          </a:p>
        </p:txBody>
      </p:sp>
      <p:sp>
        <p:nvSpPr>
          <p:cNvPr id="129" name="Google Shape;129;p16">
            <a:extLst>
              <a:ext uri="{FF2B5EF4-FFF2-40B4-BE49-F238E27FC236}">
                <a16:creationId xmlns:a16="http://schemas.microsoft.com/office/drawing/2014/main" id="{08A51A8E-B370-CE21-1F06-1FDA9E265E91}"/>
              </a:ext>
            </a:extLst>
          </p:cNvPr>
          <p:cNvSpPr/>
          <p:nvPr/>
        </p:nvSpPr>
        <p:spPr>
          <a:xfrm>
            <a:off x="14678376" y="8926816"/>
            <a:ext cx="2070538" cy="920042"/>
          </a:xfrm>
          <a:custGeom>
            <a:avLst/>
            <a:gdLst/>
            <a:ahLst/>
            <a:cxnLst/>
            <a:rect l="l" t="t" r="r" b="b"/>
            <a:pathLst>
              <a:path w="2760717" h="1226723" extrusionOk="0">
                <a:moveTo>
                  <a:pt x="0" y="0"/>
                </a:moveTo>
                <a:lnTo>
                  <a:pt x="2760716" y="0"/>
                </a:lnTo>
                <a:lnTo>
                  <a:pt x="2760716" y="1226723"/>
                </a:lnTo>
                <a:lnTo>
                  <a:pt x="0" y="1226723"/>
                </a:lnTo>
                <a:lnTo>
                  <a:pt x="0" y="0"/>
                </a:lnTo>
                <a:close/>
              </a:path>
            </a:pathLst>
          </a:custGeom>
          <a:blipFill rotWithShape="1">
            <a:blip r:embed="rId4">
              <a:alphaModFix/>
            </a:blip>
            <a:stretch>
              <a:fillRect t="-10759"/>
            </a:stretch>
          </a:blipFill>
          <a:ln>
            <a:noFill/>
          </a:ln>
        </p:spPr>
        <p:txBody>
          <a:bodyPr/>
          <a:lstStyle/>
          <a:p>
            <a:endParaRPr lang="en-US"/>
          </a:p>
        </p:txBody>
      </p:sp>
      <p:pic>
        <p:nvPicPr>
          <p:cNvPr id="2" name="Picture 1">
            <a:extLst>
              <a:ext uri="{FF2B5EF4-FFF2-40B4-BE49-F238E27FC236}">
                <a16:creationId xmlns:a16="http://schemas.microsoft.com/office/drawing/2014/main" id="{EDBD270E-CB9F-787D-CCDC-49C16BEAD9D5}"/>
              </a:ext>
            </a:extLst>
          </p:cNvPr>
          <p:cNvPicPr>
            <a:picLocks noChangeAspect="1"/>
          </p:cNvPicPr>
          <p:nvPr/>
        </p:nvPicPr>
        <p:blipFill>
          <a:blip r:embed="rId5"/>
          <a:stretch>
            <a:fillRect/>
          </a:stretch>
        </p:blipFill>
        <p:spPr>
          <a:xfrm>
            <a:off x="172844" y="1705541"/>
            <a:ext cx="8413596" cy="2951197"/>
          </a:xfrm>
          <a:prstGeom prst="rect">
            <a:avLst/>
          </a:prstGeom>
        </p:spPr>
      </p:pic>
      <p:pic>
        <p:nvPicPr>
          <p:cNvPr id="3" name="Picture 2">
            <a:extLst>
              <a:ext uri="{FF2B5EF4-FFF2-40B4-BE49-F238E27FC236}">
                <a16:creationId xmlns:a16="http://schemas.microsoft.com/office/drawing/2014/main" id="{94DFDF89-505D-F63B-6A46-4243D54F9DB5}"/>
              </a:ext>
            </a:extLst>
          </p:cNvPr>
          <p:cNvPicPr>
            <a:picLocks noChangeAspect="1"/>
          </p:cNvPicPr>
          <p:nvPr/>
        </p:nvPicPr>
        <p:blipFill>
          <a:blip r:embed="rId6"/>
          <a:stretch>
            <a:fillRect/>
          </a:stretch>
        </p:blipFill>
        <p:spPr>
          <a:xfrm>
            <a:off x="8586440" y="1618366"/>
            <a:ext cx="9350297" cy="7413449"/>
          </a:xfrm>
          <a:prstGeom prst="rect">
            <a:avLst/>
          </a:prstGeom>
        </p:spPr>
      </p:pic>
      <p:sp>
        <p:nvSpPr>
          <p:cNvPr id="4" name="TextBox 3">
            <a:extLst>
              <a:ext uri="{FF2B5EF4-FFF2-40B4-BE49-F238E27FC236}">
                <a16:creationId xmlns:a16="http://schemas.microsoft.com/office/drawing/2014/main" id="{64B8752F-2408-E9E8-3125-A31FDEEFA926}"/>
              </a:ext>
            </a:extLst>
          </p:cNvPr>
          <p:cNvSpPr txBox="1"/>
          <p:nvPr/>
        </p:nvSpPr>
        <p:spPr>
          <a:xfrm>
            <a:off x="1232210" y="5515908"/>
            <a:ext cx="6294863" cy="2677656"/>
          </a:xfrm>
          <a:prstGeom prst="rect">
            <a:avLst/>
          </a:prstGeom>
          <a:noFill/>
        </p:spPr>
        <p:txBody>
          <a:bodyPr wrap="square">
            <a:spAutoFit/>
          </a:bodyPr>
          <a:lstStyle/>
          <a:p>
            <a:r>
              <a:rPr lang="en-GB" sz="2800" dirty="0">
                <a:solidFill>
                  <a:srgbClr val="2157A0"/>
                </a:solidFill>
              </a:rPr>
              <a:t>“Regrowing degraded and secondary forests accumulated 107 </a:t>
            </a:r>
            <a:r>
              <a:rPr lang="en-GB" sz="2800" dirty="0" err="1">
                <a:solidFill>
                  <a:srgbClr val="2157A0"/>
                </a:solidFill>
              </a:rPr>
              <a:t>Tg</a:t>
            </a:r>
            <a:r>
              <a:rPr lang="en-GB" sz="2800" dirty="0">
                <a:solidFill>
                  <a:srgbClr val="2157A0"/>
                </a:solidFill>
              </a:rPr>
              <a:t> C year</a:t>
            </a:r>
            <a:r>
              <a:rPr lang="en-GB" sz="2800" baseline="30000" dirty="0">
                <a:solidFill>
                  <a:srgbClr val="2157A0"/>
                </a:solidFill>
              </a:rPr>
              <a:t>−1</a:t>
            </a:r>
            <a:r>
              <a:rPr lang="en-GB" sz="2800" dirty="0">
                <a:solidFill>
                  <a:srgbClr val="2157A0"/>
                </a:solidFill>
              </a:rPr>
              <a:t> between 1984 and 2018, counterbalancing </a:t>
            </a:r>
            <a:r>
              <a:rPr lang="en-GB" sz="2800" b="1" dirty="0">
                <a:solidFill>
                  <a:srgbClr val="2157A0"/>
                </a:solidFill>
              </a:rPr>
              <a:t>26%</a:t>
            </a:r>
            <a:r>
              <a:rPr lang="en-GB" sz="2800" dirty="0">
                <a:solidFill>
                  <a:srgbClr val="2157A0"/>
                </a:solidFill>
              </a:rPr>
              <a:t> (21–34%) of carbon emissions from humid tropical forest loss during the same period”</a:t>
            </a:r>
            <a:endParaRPr lang="en-US" sz="2000" dirty="0">
              <a:solidFill>
                <a:srgbClr val="2157A0"/>
              </a:solidFill>
              <a:latin typeface="+mj-lt"/>
            </a:endParaRPr>
          </a:p>
        </p:txBody>
      </p:sp>
    </p:spTree>
    <p:extLst>
      <p:ext uri="{BB962C8B-B14F-4D97-AF65-F5344CB8AC3E}">
        <p14:creationId xmlns:p14="http://schemas.microsoft.com/office/powerpoint/2010/main" val="1780458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2">
          <a:extLst>
            <a:ext uri="{FF2B5EF4-FFF2-40B4-BE49-F238E27FC236}">
              <a16:creationId xmlns:a16="http://schemas.microsoft.com/office/drawing/2014/main" id="{97E4F26F-FC13-A14C-D37B-49CD9590D75E}"/>
            </a:ext>
          </a:extLst>
        </p:cNvPr>
        <p:cNvGrpSpPr/>
        <p:nvPr/>
      </p:nvGrpSpPr>
      <p:grpSpPr>
        <a:xfrm>
          <a:off x="0" y="0"/>
          <a:ext cx="0" cy="0"/>
          <a:chOff x="0" y="0"/>
          <a:chExt cx="0" cy="0"/>
        </a:xfrm>
      </p:grpSpPr>
      <p:sp>
        <p:nvSpPr>
          <p:cNvPr id="123" name="Google Shape;123;p16">
            <a:extLst>
              <a:ext uri="{FF2B5EF4-FFF2-40B4-BE49-F238E27FC236}">
                <a16:creationId xmlns:a16="http://schemas.microsoft.com/office/drawing/2014/main" id="{CFF10F8F-BFFE-7A4A-6AD4-96C6DED1BBE4}"/>
              </a:ext>
            </a:extLst>
          </p:cNvPr>
          <p:cNvSpPr/>
          <p:nvPr/>
        </p:nvSpPr>
        <p:spPr>
          <a:xfrm>
            <a:off x="-44500" y="-51723"/>
            <a:ext cx="18377100" cy="1344600"/>
          </a:xfrm>
          <a:prstGeom prst="rect">
            <a:avLst/>
          </a:prstGeom>
          <a:solidFill>
            <a:srgbClr val="02223B"/>
          </a:solidFill>
          <a:ln w="9525" cap="flat" cmpd="sng">
            <a:solidFill>
              <a:srgbClr val="02223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nvGrpSpPr>
          <p:cNvPr id="124" name="Google Shape;124;p16">
            <a:extLst>
              <a:ext uri="{FF2B5EF4-FFF2-40B4-BE49-F238E27FC236}">
                <a16:creationId xmlns:a16="http://schemas.microsoft.com/office/drawing/2014/main" id="{6711A949-2D81-C27C-24BA-2035AB6F2560}"/>
              </a:ext>
            </a:extLst>
          </p:cNvPr>
          <p:cNvGrpSpPr/>
          <p:nvPr/>
        </p:nvGrpSpPr>
        <p:grpSpPr>
          <a:xfrm>
            <a:off x="0" y="9543414"/>
            <a:ext cx="18288118" cy="552449"/>
            <a:chOff x="0" y="-85725"/>
            <a:chExt cx="4816592" cy="145500"/>
          </a:xfrm>
        </p:grpSpPr>
        <p:sp>
          <p:nvSpPr>
            <p:cNvPr id="125" name="Google Shape;125;p16">
              <a:extLst>
                <a:ext uri="{FF2B5EF4-FFF2-40B4-BE49-F238E27FC236}">
                  <a16:creationId xmlns:a16="http://schemas.microsoft.com/office/drawing/2014/main" id="{0A9D7222-6690-E3E9-3901-21A503A31773}"/>
                </a:ext>
              </a:extLst>
            </p:cNvPr>
            <p:cNvSpPr/>
            <p:nvPr/>
          </p:nvSpPr>
          <p:spPr>
            <a:xfrm>
              <a:off x="0" y="0"/>
              <a:ext cx="4816592" cy="59735"/>
            </a:xfrm>
            <a:custGeom>
              <a:avLst/>
              <a:gdLst/>
              <a:ahLst/>
              <a:cxnLst/>
              <a:rect l="l" t="t" r="r" b="b"/>
              <a:pathLst>
                <a:path w="4816592" h="59735" extrusionOk="0">
                  <a:moveTo>
                    <a:pt x="0" y="0"/>
                  </a:moveTo>
                  <a:lnTo>
                    <a:pt x="4816592" y="0"/>
                  </a:lnTo>
                  <a:lnTo>
                    <a:pt x="4816592" y="59735"/>
                  </a:lnTo>
                  <a:lnTo>
                    <a:pt x="0" y="59735"/>
                  </a:lnTo>
                  <a:close/>
                </a:path>
              </a:pathLst>
            </a:custGeom>
            <a:solidFill>
              <a:srgbClr val="02223B"/>
            </a:solidFill>
            <a:ln>
              <a:noFill/>
            </a:ln>
          </p:spPr>
          <p:txBody>
            <a:bodyPr/>
            <a:lstStyle/>
            <a:p>
              <a:endParaRPr lang="en-US"/>
            </a:p>
          </p:txBody>
        </p:sp>
        <p:sp>
          <p:nvSpPr>
            <p:cNvPr id="126" name="Google Shape;126;p16">
              <a:extLst>
                <a:ext uri="{FF2B5EF4-FFF2-40B4-BE49-F238E27FC236}">
                  <a16:creationId xmlns:a16="http://schemas.microsoft.com/office/drawing/2014/main" id="{0DDC24E7-DEFE-CD73-9F6D-F6E6E9F6DE78}"/>
                </a:ext>
              </a:extLst>
            </p:cNvPr>
            <p:cNvSpPr txBox="1"/>
            <p:nvPr/>
          </p:nvSpPr>
          <p:spPr>
            <a:xfrm>
              <a:off x="0" y="-85725"/>
              <a:ext cx="4816500" cy="145500"/>
            </a:xfrm>
            <a:prstGeom prst="rect">
              <a:avLst/>
            </a:prstGeom>
            <a:noFill/>
            <a:ln>
              <a:noFill/>
            </a:ln>
          </p:spPr>
          <p:txBody>
            <a:bodyPr spcFirstLastPara="1" wrap="square" lIns="50800" tIns="50800" rIns="50800" bIns="50800" anchor="ctr" anchorCtr="0">
              <a:noAutofit/>
            </a:bodyPr>
            <a:lstStyle/>
            <a:p>
              <a:pPr marL="0" marR="0" lvl="0" indent="0" algn="ctr" rtl="0">
                <a:lnSpc>
                  <a:spcPct val="14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7" name="Google Shape;127;p16">
            <a:extLst>
              <a:ext uri="{FF2B5EF4-FFF2-40B4-BE49-F238E27FC236}">
                <a16:creationId xmlns:a16="http://schemas.microsoft.com/office/drawing/2014/main" id="{5C8994DE-97EE-E948-541A-177FF507B56A}"/>
              </a:ext>
            </a:extLst>
          </p:cNvPr>
          <p:cNvSpPr txBox="1"/>
          <p:nvPr/>
        </p:nvSpPr>
        <p:spPr>
          <a:xfrm>
            <a:off x="3512397" y="189705"/>
            <a:ext cx="14174043" cy="861744"/>
          </a:xfrm>
          <a:prstGeom prst="rect">
            <a:avLst/>
          </a:prstGeom>
          <a:noFill/>
          <a:ln>
            <a:noFill/>
          </a:ln>
        </p:spPr>
        <p:txBody>
          <a:bodyPr spcFirstLastPara="1" wrap="square" lIns="91425" tIns="91425" rIns="91425" bIns="91425" anchor="t" anchorCtr="0">
            <a:spAutoFit/>
          </a:bodyPr>
          <a:lstStyle/>
          <a:p>
            <a:pPr algn="l"/>
            <a:r>
              <a:rPr lang="en-GB" sz="4400" b="1" i="0" u="none" strike="noStrike" dirty="0">
                <a:solidFill>
                  <a:schemeClr val="bg1"/>
                </a:solidFill>
                <a:effectLst/>
              </a:rPr>
              <a:t>Fire Emissions Monitoring in the Amazon</a:t>
            </a:r>
          </a:p>
        </p:txBody>
      </p:sp>
      <p:sp>
        <p:nvSpPr>
          <p:cNvPr id="128" name="Google Shape;128;p16">
            <a:extLst>
              <a:ext uri="{FF2B5EF4-FFF2-40B4-BE49-F238E27FC236}">
                <a16:creationId xmlns:a16="http://schemas.microsoft.com/office/drawing/2014/main" id="{69E8B8F5-E174-6CE7-CC07-0D34A025FFFA}"/>
              </a:ext>
            </a:extLst>
          </p:cNvPr>
          <p:cNvSpPr/>
          <p:nvPr/>
        </p:nvSpPr>
        <p:spPr>
          <a:xfrm>
            <a:off x="16526713" y="8827766"/>
            <a:ext cx="1593965" cy="1019093"/>
          </a:xfrm>
          <a:custGeom>
            <a:avLst/>
            <a:gdLst/>
            <a:ahLst/>
            <a:cxnLst/>
            <a:rect l="l" t="t" r="r" b="b"/>
            <a:pathLst>
              <a:path w="2125287" h="1358790" extrusionOk="0">
                <a:moveTo>
                  <a:pt x="0" y="0"/>
                </a:moveTo>
                <a:lnTo>
                  <a:pt x="2125287" y="0"/>
                </a:lnTo>
                <a:lnTo>
                  <a:pt x="2125287" y="1358790"/>
                </a:lnTo>
                <a:lnTo>
                  <a:pt x="0" y="1358790"/>
                </a:lnTo>
                <a:lnTo>
                  <a:pt x="0" y="0"/>
                </a:lnTo>
                <a:close/>
              </a:path>
            </a:pathLst>
          </a:custGeom>
          <a:blipFill rotWithShape="1">
            <a:blip r:embed="rId3">
              <a:alphaModFix/>
            </a:blip>
            <a:stretch>
              <a:fillRect/>
            </a:stretch>
          </a:blipFill>
          <a:ln>
            <a:noFill/>
          </a:ln>
        </p:spPr>
        <p:txBody>
          <a:bodyPr/>
          <a:lstStyle/>
          <a:p>
            <a:endParaRPr lang="en-US"/>
          </a:p>
        </p:txBody>
      </p:sp>
      <p:sp>
        <p:nvSpPr>
          <p:cNvPr id="129" name="Google Shape;129;p16">
            <a:extLst>
              <a:ext uri="{FF2B5EF4-FFF2-40B4-BE49-F238E27FC236}">
                <a16:creationId xmlns:a16="http://schemas.microsoft.com/office/drawing/2014/main" id="{B849F3A7-12D6-A5E4-D1EE-EE5BFA116E7B}"/>
              </a:ext>
            </a:extLst>
          </p:cNvPr>
          <p:cNvSpPr/>
          <p:nvPr/>
        </p:nvSpPr>
        <p:spPr>
          <a:xfrm>
            <a:off x="14678376" y="8926816"/>
            <a:ext cx="2070538" cy="920042"/>
          </a:xfrm>
          <a:custGeom>
            <a:avLst/>
            <a:gdLst/>
            <a:ahLst/>
            <a:cxnLst/>
            <a:rect l="l" t="t" r="r" b="b"/>
            <a:pathLst>
              <a:path w="2760717" h="1226723" extrusionOk="0">
                <a:moveTo>
                  <a:pt x="0" y="0"/>
                </a:moveTo>
                <a:lnTo>
                  <a:pt x="2760716" y="0"/>
                </a:lnTo>
                <a:lnTo>
                  <a:pt x="2760716" y="1226723"/>
                </a:lnTo>
                <a:lnTo>
                  <a:pt x="0" y="1226723"/>
                </a:lnTo>
                <a:lnTo>
                  <a:pt x="0" y="0"/>
                </a:lnTo>
                <a:close/>
              </a:path>
            </a:pathLst>
          </a:custGeom>
          <a:blipFill rotWithShape="1">
            <a:blip r:embed="rId4">
              <a:alphaModFix/>
            </a:blip>
            <a:stretch>
              <a:fillRect t="-10759"/>
            </a:stretch>
          </a:blipFill>
          <a:ln>
            <a:noFill/>
          </a:ln>
        </p:spPr>
        <p:txBody>
          <a:bodyPr/>
          <a:lstStyle/>
          <a:p>
            <a:endParaRPr lang="en-US"/>
          </a:p>
        </p:txBody>
      </p:sp>
      <p:sp>
        <p:nvSpPr>
          <p:cNvPr id="2" name="Arrow: Right 51">
            <a:extLst>
              <a:ext uri="{FF2B5EF4-FFF2-40B4-BE49-F238E27FC236}">
                <a16:creationId xmlns:a16="http://schemas.microsoft.com/office/drawing/2014/main" id="{E15778C4-A561-EFBE-C15D-DF3D3D947A47}"/>
              </a:ext>
            </a:extLst>
          </p:cNvPr>
          <p:cNvSpPr/>
          <p:nvPr/>
        </p:nvSpPr>
        <p:spPr>
          <a:xfrm>
            <a:off x="3382877" y="3088867"/>
            <a:ext cx="5605008" cy="747643"/>
          </a:xfrm>
          <a:prstGeom prst="rightArrow">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3" name="Connector: Elbow 67">
            <a:extLst>
              <a:ext uri="{FF2B5EF4-FFF2-40B4-BE49-F238E27FC236}">
                <a16:creationId xmlns:a16="http://schemas.microsoft.com/office/drawing/2014/main" id="{94A36D12-EB14-7A99-BAEE-93F9E723080F}"/>
              </a:ext>
            </a:extLst>
          </p:cNvPr>
          <p:cNvCxnSpPr>
            <a:cxnSpLocks/>
          </p:cNvCxnSpPr>
          <p:nvPr/>
        </p:nvCxnSpPr>
        <p:spPr>
          <a:xfrm>
            <a:off x="3178653" y="6470485"/>
            <a:ext cx="1832168" cy="229788"/>
          </a:xfrm>
          <a:prstGeom prst="bentConnector2">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 name="Connector: Elbow 79">
            <a:extLst>
              <a:ext uri="{FF2B5EF4-FFF2-40B4-BE49-F238E27FC236}">
                <a16:creationId xmlns:a16="http://schemas.microsoft.com/office/drawing/2014/main" id="{CE4E2A3B-29EB-B399-4E39-D2CE554B0191}"/>
              </a:ext>
            </a:extLst>
          </p:cNvPr>
          <p:cNvCxnSpPr>
            <a:cxnSpLocks/>
          </p:cNvCxnSpPr>
          <p:nvPr/>
        </p:nvCxnSpPr>
        <p:spPr>
          <a:xfrm rot="16200000" flipH="1">
            <a:off x="5705974" y="5610356"/>
            <a:ext cx="1157173" cy="1022660"/>
          </a:xfrm>
          <a:prstGeom prst="bentConnector3">
            <a:avLst>
              <a:gd name="adj1" fmla="val 50000"/>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9CFE2E8-B828-8EED-8B46-4E3C8EB13DF0}"/>
              </a:ext>
            </a:extLst>
          </p:cNvPr>
          <p:cNvPicPr>
            <a:picLocks noChangeAspect="1"/>
          </p:cNvPicPr>
          <p:nvPr/>
        </p:nvPicPr>
        <p:blipFill>
          <a:blip r:embed="rId5"/>
          <a:stretch>
            <a:fillRect/>
          </a:stretch>
        </p:blipFill>
        <p:spPr>
          <a:xfrm>
            <a:off x="8692289" y="7107896"/>
            <a:ext cx="1613233" cy="1541356"/>
          </a:xfrm>
          <a:prstGeom prst="rect">
            <a:avLst/>
          </a:prstGeom>
        </p:spPr>
      </p:pic>
      <p:pic>
        <p:nvPicPr>
          <p:cNvPr id="6" name="Picture 5">
            <a:extLst>
              <a:ext uri="{FF2B5EF4-FFF2-40B4-BE49-F238E27FC236}">
                <a16:creationId xmlns:a16="http://schemas.microsoft.com/office/drawing/2014/main" id="{A05041FC-0609-A13B-27C0-3C0EDC2EC361}"/>
              </a:ext>
            </a:extLst>
          </p:cNvPr>
          <p:cNvPicPr>
            <a:picLocks noChangeAspect="1"/>
          </p:cNvPicPr>
          <p:nvPr/>
        </p:nvPicPr>
        <p:blipFill>
          <a:blip r:embed="rId6"/>
          <a:stretch>
            <a:fillRect/>
          </a:stretch>
        </p:blipFill>
        <p:spPr>
          <a:xfrm>
            <a:off x="6008283" y="7122689"/>
            <a:ext cx="1622272" cy="1557543"/>
          </a:xfrm>
          <a:prstGeom prst="rect">
            <a:avLst/>
          </a:prstGeom>
        </p:spPr>
      </p:pic>
      <p:pic>
        <p:nvPicPr>
          <p:cNvPr id="7" name="Picture 6">
            <a:extLst>
              <a:ext uri="{FF2B5EF4-FFF2-40B4-BE49-F238E27FC236}">
                <a16:creationId xmlns:a16="http://schemas.microsoft.com/office/drawing/2014/main" id="{E5B4C663-E557-733B-889B-01571C7CB9FA}"/>
              </a:ext>
            </a:extLst>
          </p:cNvPr>
          <p:cNvPicPr>
            <a:picLocks noChangeAspect="1"/>
          </p:cNvPicPr>
          <p:nvPr/>
        </p:nvPicPr>
        <p:blipFill>
          <a:blip r:embed="rId7"/>
          <a:stretch>
            <a:fillRect/>
          </a:stretch>
        </p:blipFill>
        <p:spPr>
          <a:xfrm>
            <a:off x="4207079" y="7128541"/>
            <a:ext cx="1605579" cy="1545671"/>
          </a:xfrm>
          <a:prstGeom prst="rect">
            <a:avLst/>
          </a:prstGeom>
        </p:spPr>
      </p:pic>
      <p:pic>
        <p:nvPicPr>
          <p:cNvPr id="8" name="Picture 7">
            <a:extLst>
              <a:ext uri="{FF2B5EF4-FFF2-40B4-BE49-F238E27FC236}">
                <a16:creationId xmlns:a16="http://schemas.microsoft.com/office/drawing/2014/main" id="{EF69EF44-FE9D-1124-4426-481EB117378A}"/>
              </a:ext>
            </a:extLst>
          </p:cNvPr>
          <p:cNvPicPr>
            <a:picLocks noChangeAspect="1"/>
          </p:cNvPicPr>
          <p:nvPr/>
        </p:nvPicPr>
        <p:blipFill>
          <a:blip r:embed="rId8"/>
          <a:stretch>
            <a:fillRect/>
          </a:stretch>
        </p:blipFill>
        <p:spPr>
          <a:xfrm>
            <a:off x="8980342" y="4484583"/>
            <a:ext cx="1590719" cy="1527249"/>
          </a:xfrm>
          <a:prstGeom prst="rect">
            <a:avLst/>
          </a:prstGeom>
        </p:spPr>
      </p:pic>
      <p:pic>
        <p:nvPicPr>
          <p:cNvPr id="9" name="Picture 8">
            <a:extLst>
              <a:ext uri="{FF2B5EF4-FFF2-40B4-BE49-F238E27FC236}">
                <a16:creationId xmlns:a16="http://schemas.microsoft.com/office/drawing/2014/main" id="{F5DEDDD5-6652-11D4-E3F6-40E65BC60CAE}"/>
              </a:ext>
            </a:extLst>
          </p:cNvPr>
          <p:cNvPicPr>
            <a:picLocks noChangeAspect="1"/>
          </p:cNvPicPr>
          <p:nvPr/>
        </p:nvPicPr>
        <p:blipFill>
          <a:blip r:embed="rId9"/>
          <a:stretch>
            <a:fillRect/>
          </a:stretch>
        </p:blipFill>
        <p:spPr>
          <a:xfrm>
            <a:off x="1553830" y="2682679"/>
            <a:ext cx="1599220" cy="1531591"/>
          </a:xfrm>
          <a:prstGeom prst="rect">
            <a:avLst/>
          </a:prstGeom>
        </p:spPr>
      </p:pic>
      <p:pic>
        <p:nvPicPr>
          <p:cNvPr id="10" name="Picture 9">
            <a:extLst>
              <a:ext uri="{FF2B5EF4-FFF2-40B4-BE49-F238E27FC236}">
                <a16:creationId xmlns:a16="http://schemas.microsoft.com/office/drawing/2014/main" id="{87562370-AE42-F0E5-2503-52D4632FE3D5}"/>
              </a:ext>
            </a:extLst>
          </p:cNvPr>
          <p:cNvPicPr>
            <a:picLocks noChangeAspect="1"/>
          </p:cNvPicPr>
          <p:nvPr/>
        </p:nvPicPr>
        <p:blipFill>
          <a:blip r:embed="rId10"/>
          <a:stretch>
            <a:fillRect/>
          </a:stretch>
        </p:blipFill>
        <p:spPr>
          <a:xfrm>
            <a:off x="8992166" y="2540366"/>
            <a:ext cx="1586060" cy="1522933"/>
          </a:xfrm>
          <a:prstGeom prst="rect">
            <a:avLst/>
          </a:prstGeom>
        </p:spPr>
      </p:pic>
      <p:cxnSp>
        <p:nvCxnSpPr>
          <p:cNvPr id="11" name="Connector: Elbow 25">
            <a:extLst>
              <a:ext uri="{FF2B5EF4-FFF2-40B4-BE49-F238E27FC236}">
                <a16:creationId xmlns:a16="http://schemas.microsoft.com/office/drawing/2014/main" id="{A5D2048A-674E-3B97-686B-9F6083307ACC}"/>
              </a:ext>
            </a:extLst>
          </p:cNvPr>
          <p:cNvCxnSpPr>
            <a:cxnSpLocks/>
            <a:stCxn id="18" idx="3"/>
            <a:endCxn id="21" idx="0"/>
          </p:cNvCxnSpPr>
          <p:nvPr/>
        </p:nvCxnSpPr>
        <p:spPr>
          <a:xfrm>
            <a:off x="3178652" y="6470485"/>
            <a:ext cx="1832168" cy="229788"/>
          </a:xfrm>
          <a:prstGeom prst="bentConnector2">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A44B16E7-D321-5E2A-576A-F21B8FEDB1EF}"/>
              </a:ext>
            </a:extLst>
          </p:cNvPr>
          <p:cNvSpPr/>
          <p:nvPr/>
        </p:nvSpPr>
        <p:spPr>
          <a:xfrm>
            <a:off x="1525063" y="2252334"/>
            <a:ext cx="1704975" cy="329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Pre fire AGB</a:t>
            </a:r>
          </a:p>
        </p:txBody>
      </p:sp>
      <p:pic>
        <p:nvPicPr>
          <p:cNvPr id="13" name="Picture 12">
            <a:extLst>
              <a:ext uri="{FF2B5EF4-FFF2-40B4-BE49-F238E27FC236}">
                <a16:creationId xmlns:a16="http://schemas.microsoft.com/office/drawing/2014/main" id="{79B5E5A6-EA55-ED12-5E14-B5EA952FFD70}"/>
              </a:ext>
            </a:extLst>
          </p:cNvPr>
          <p:cNvPicPr>
            <a:picLocks noChangeAspect="1"/>
          </p:cNvPicPr>
          <p:nvPr/>
        </p:nvPicPr>
        <p:blipFill rotWithShape="1">
          <a:blip r:embed="rId11"/>
          <a:srcRect r="80003" b="8684"/>
          <a:stretch/>
        </p:blipFill>
        <p:spPr>
          <a:xfrm>
            <a:off x="3218603" y="2707577"/>
            <a:ext cx="150471" cy="452288"/>
          </a:xfrm>
          <a:prstGeom prst="rect">
            <a:avLst/>
          </a:prstGeom>
        </p:spPr>
      </p:pic>
      <p:sp>
        <p:nvSpPr>
          <p:cNvPr id="14" name="Rectangle 13">
            <a:extLst>
              <a:ext uri="{FF2B5EF4-FFF2-40B4-BE49-F238E27FC236}">
                <a16:creationId xmlns:a16="http://schemas.microsoft.com/office/drawing/2014/main" id="{07D82FEE-7A3B-5DB6-5E6E-D68949884DF7}"/>
              </a:ext>
            </a:extLst>
          </p:cNvPr>
          <p:cNvSpPr/>
          <p:nvPr/>
        </p:nvSpPr>
        <p:spPr>
          <a:xfrm>
            <a:off x="4819645" y="4987442"/>
            <a:ext cx="1907163" cy="5556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Fuel load</a:t>
            </a:r>
          </a:p>
        </p:txBody>
      </p:sp>
      <p:sp>
        <p:nvSpPr>
          <p:cNvPr id="15" name="TextBox 14">
            <a:extLst>
              <a:ext uri="{FF2B5EF4-FFF2-40B4-BE49-F238E27FC236}">
                <a16:creationId xmlns:a16="http://schemas.microsoft.com/office/drawing/2014/main" id="{A2863721-997D-38B9-4CCE-2EE2F28D07F8}"/>
              </a:ext>
            </a:extLst>
          </p:cNvPr>
          <p:cNvSpPr txBox="1"/>
          <p:nvPr/>
        </p:nvSpPr>
        <p:spPr>
          <a:xfrm>
            <a:off x="3614705" y="3652361"/>
            <a:ext cx="2024272" cy="646331"/>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Post-fire Mortality,</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Deforestation</a:t>
            </a:r>
          </a:p>
        </p:txBody>
      </p:sp>
      <p:pic>
        <p:nvPicPr>
          <p:cNvPr id="16" name="Picture 15">
            <a:extLst>
              <a:ext uri="{FF2B5EF4-FFF2-40B4-BE49-F238E27FC236}">
                <a16:creationId xmlns:a16="http://schemas.microsoft.com/office/drawing/2014/main" id="{AE28ED95-4CCD-747C-DC96-5A3EE9AF28A2}"/>
              </a:ext>
            </a:extLst>
          </p:cNvPr>
          <p:cNvPicPr>
            <a:picLocks noChangeAspect="1"/>
          </p:cNvPicPr>
          <p:nvPr/>
        </p:nvPicPr>
        <p:blipFill rotWithShape="1">
          <a:blip r:embed="rId12"/>
          <a:srcRect r="78490" b="14646"/>
          <a:stretch/>
        </p:blipFill>
        <p:spPr>
          <a:xfrm>
            <a:off x="7664477" y="7378633"/>
            <a:ext cx="157755" cy="430888"/>
          </a:xfrm>
          <a:prstGeom prst="rect">
            <a:avLst/>
          </a:prstGeom>
        </p:spPr>
      </p:pic>
      <p:sp>
        <p:nvSpPr>
          <p:cNvPr id="17" name="Rectangle 16">
            <a:extLst>
              <a:ext uri="{FF2B5EF4-FFF2-40B4-BE49-F238E27FC236}">
                <a16:creationId xmlns:a16="http://schemas.microsoft.com/office/drawing/2014/main" id="{86D356B9-3AA3-C21E-BEF3-2CA62C1A759B}"/>
              </a:ext>
            </a:extLst>
          </p:cNvPr>
          <p:cNvSpPr/>
          <p:nvPr/>
        </p:nvSpPr>
        <p:spPr>
          <a:xfrm>
            <a:off x="1260407" y="5296370"/>
            <a:ext cx="2059648" cy="32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Fire (Burned area)</a:t>
            </a:r>
          </a:p>
        </p:txBody>
      </p:sp>
      <p:pic>
        <p:nvPicPr>
          <p:cNvPr id="18" name="Picture 17">
            <a:extLst>
              <a:ext uri="{FF2B5EF4-FFF2-40B4-BE49-F238E27FC236}">
                <a16:creationId xmlns:a16="http://schemas.microsoft.com/office/drawing/2014/main" id="{88666667-8867-7431-F579-44737FC38443}"/>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581428" y="5704365"/>
            <a:ext cx="1597224" cy="1532240"/>
          </a:xfrm>
          <a:prstGeom prst="rect">
            <a:avLst/>
          </a:prstGeom>
        </p:spPr>
      </p:pic>
      <p:cxnSp>
        <p:nvCxnSpPr>
          <p:cNvPr id="19" name="Connector: Elbow 18">
            <a:extLst>
              <a:ext uri="{FF2B5EF4-FFF2-40B4-BE49-F238E27FC236}">
                <a16:creationId xmlns:a16="http://schemas.microsoft.com/office/drawing/2014/main" id="{BB7153BB-C36B-352E-0205-25C41982C7EC}"/>
              </a:ext>
            </a:extLst>
          </p:cNvPr>
          <p:cNvCxnSpPr>
            <a:cxnSpLocks/>
            <a:stCxn id="14" idx="2"/>
            <a:endCxn id="21" idx="0"/>
          </p:cNvCxnSpPr>
          <p:nvPr/>
        </p:nvCxnSpPr>
        <p:spPr>
          <a:xfrm rot="5400000">
            <a:off x="4813438" y="5740484"/>
            <a:ext cx="1157175" cy="762407"/>
          </a:xfrm>
          <a:prstGeom prst="bentConnector3">
            <a:avLst>
              <a:gd name="adj1" fmla="val 50000"/>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FE26E5D3-DE6C-4651-A819-429F92B17D45}"/>
              </a:ext>
            </a:extLst>
          </p:cNvPr>
          <p:cNvSpPr/>
          <p:nvPr/>
        </p:nvSpPr>
        <p:spPr>
          <a:xfrm>
            <a:off x="5943401" y="6700272"/>
            <a:ext cx="1704975" cy="329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Decomposition</a:t>
            </a:r>
          </a:p>
        </p:txBody>
      </p:sp>
      <p:sp>
        <p:nvSpPr>
          <p:cNvPr id="21" name="Rectangle 20">
            <a:extLst>
              <a:ext uri="{FF2B5EF4-FFF2-40B4-BE49-F238E27FC236}">
                <a16:creationId xmlns:a16="http://schemas.microsoft.com/office/drawing/2014/main" id="{F9B04D76-87DA-A79C-DE2F-0E67207D4E9B}"/>
              </a:ext>
            </a:extLst>
          </p:cNvPr>
          <p:cNvSpPr/>
          <p:nvPr/>
        </p:nvSpPr>
        <p:spPr>
          <a:xfrm>
            <a:off x="4158334" y="6700273"/>
            <a:ext cx="1704975" cy="329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Combustion</a:t>
            </a:r>
          </a:p>
        </p:txBody>
      </p:sp>
      <p:sp>
        <p:nvSpPr>
          <p:cNvPr id="22" name="Rectangle 21">
            <a:extLst>
              <a:ext uri="{FF2B5EF4-FFF2-40B4-BE49-F238E27FC236}">
                <a16:creationId xmlns:a16="http://schemas.microsoft.com/office/drawing/2014/main" id="{0C381C5F-432B-6912-3885-97F7AA8D22F4}"/>
              </a:ext>
            </a:extLst>
          </p:cNvPr>
          <p:cNvSpPr/>
          <p:nvPr/>
        </p:nvSpPr>
        <p:spPr>
          <a:xfrm>
            <a:off x="8633134" y="6709018"/>
            <a:ext cx="1704975" cy="329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Regrowth</a:t>
            </a:r>
          </a:p>
        </p:txBody>
      </p:sp>
      <p:pic>
        <p:nvPicPr>
          <p:cNvPr id="23" name="Picture 22">
            <a:extLst>
              <a:ext uri="{FF2B5EF4-FFF2-40B4-BE49-F238E27FC236}">
                <a16:creationId xmlns:a16="http://schemas.microsoft.com/office/drawing/2014/main" id="{A0A835B9-4B6E-EBFF-7417-1DF9213BFC71}"/>
              </a:ext>
            </a:extLst>
          </p:cNvPr>
          <p:cNvPicPr>
            <a:picLocks noChangeAspect="1"/>
          </p:cNvPicPr>
          <p:nvPr/>
        </p:nvPicPr>
        <p:blipFill rotWithShape="1">
          <a:blip r:embed="rId14"/>
          <a:srcRect r="68088" b="11430"/>
          <a:stretch/>
        </p:blipFill>
        <p:spPr>
          <a:xfrm>
            <a:off x="10337009" y="7379269"/>
            <a:ext cx="234051" cy="430252"/>
          </a:xfrm>
          <a:prstGeom prst="rect">
            <a:avLst/>
          </a:prstGeom>
        </p:spPr>
      </p:pic>
      <p:sp>
        <p:nvSpPr>
          <p:cNvPr id="24" name="Rectangle 23">
            <a:extLst>
              <a:ext uri="{FF2B5EF4-FFF2-40B4-BE49-F238E27FC236}">
                <a16:creationId xmlns:a16="http://schemas.microsoft.com/office/drawing/2014/main" id="{9C10C33A-87F2-7551-E729-85D276999F8B}"/>
              </a:ext>
            </a:extLst>
          </p:cNvPr>
          <p:cNvSpPr/>
          <p:nvPr/>
        </p:nvSpPr>
        <p:spPr>
          <a:xfrm>
            <a:off x="3671628" y="6097563"/>
            <a:ext cx="7637417" cy="2752124"/>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20777401-7929-7052-92D8-3787FA9A1267}"/>
              </a:ext>
            </a:extLst>
          </p:cNvPr>
          <p:cNvSpPr txBox="1"/>
          <p:nvPr/>
        </p:nvSpPr>
        <p:spPr>
          <a:xfrm rot="16200000">
            <a:off x="2922855" y="7230378"/>
            <a:ext cx="1099981" cy="369332"/>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Emissions</a:t>
            </a:r>
          </a:p>
        </p:txBody>
      </p:sp>
      <p:sp>
        <p:nvSpPr>
          <p:cNvPr id="26" name="Arrow: Bent 5">
            <a:extLst>
              <a:ext uri="{FF2B5EF4-FFF2-40B4-BE49-F238E27FC236}">
                <a16:creationId xmlns:a16="http://schemas.microsoft.com/office/drawing/2014/main" id="{59F15224-A724-BA13-19D9-5C66D9DABD29}"/>
              </a:ext>
            </a:extLst>
          </p:cNvPr>
          <p:cNvSpPr/>
          <p:nvPr/>
        </p:nvSpPr>
        <p:spPr>
          <a:xfrm rot="5400000">
            <a:off x="3889660" y="2843505"/>
            <a:ext cx="1637155" cy="2650720"/>
          </a:xfrm>
          <a:prstGeom prst="bentArrow">
            <a:avLst>
              <a:gd name="adj1" fmla="val 18178"/>
              <a:gd name="adj2" fmla="val 17541"/>
              <a:gd name="adj3" fmla="val 25000"/>
              <a:gd name="adj4" fmla="val 4375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id="{3E81447C-9D18-0E69-58ED-B9C8ED806F2E}"/>
              </a:ext>
            </a:extLst>
          </p:cNvPr>
          <p:cNvSpPr/>
          <p:nvPr/>
        </p:nvSpPr>
        <p:spPr>
          <a:xfrm>
            <a:off x="8912782" y="2132054"/>
            <a:ext cx="1704975" cy="329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Post fire AGB</a:t>
            </a:r>
          </a:p>
        </p:txBody>
      </p:sp>
      <p:pic>
        <p:nvPicPr>
          <p:cNvPr id="28" name="Picture 27">
            <a:extLst>
              <a:ext uri="{FF2B5EF4-FFF2-40B4-BE49-F238E27FC236}">
                <a16:creationId xmlns:a16="http://schemas.microsoft.com/office/drawing/2014/main" id="{BD8D4A16-F8E4-7425-6FE3-1CFA261FEC08}"/>
              </a:ext>
            </a:extLst>
          </p:cNvPr>
          <p:cNvPicPr>
            <a:picLocks noChangeAspect="1"/>
          </p:cNvPicPr>
          <p:nvPr/>
        </p:nvPicPr>
        <p:blipFill rotWithShape="1">
          <a:blip r:embed="rId11"/>
          <a:srcRect r="80576" b="15234"/>
          <a:stretch/>
        </p:blipFill>
        <p:spPr>
          <a:xfrm>
            <a:off x="10638482" y="2564583"/>
            <a:ext cx="146159" cy="419843"/>
          </a:xfrm>
          <a:prstGeom prst="rect">
            <a:avLst/>
          </a:prstGeom>
        </p:spPr>
      </p:pic>
      <p:pic>
        <p:nvPicPr>
          <p:cNvPr id="29" name="Picture 28">
            <a:extLst>
              <a:ext uri="{FF2B5EF4-FFF2-40B4-BE49-F238E27FC236}">
                <a16:creationId xmlns:a16="http://schemas.microsoft.com/office/drawing/2014/main" id="{89E007BF-6A1D-16C3-B4BD-C9840AD372F6}"/>
              </a:ext>
            </a:extLst>
          </p:cNvPr>
          <p:cNvPicPr>
            <a:picLocks noChangeAspect="1"/>
          </p:cNvPicPr>
          <p:nvPr/>
        </p:nvPicPr>
        <p:blipFill rotWithShape="1">
          <a:blip r:embed="rId15"/>
          <a:srcRect r="79821" b="-164"/>
          <a:stretch/>
        </p:blipFill>
        <p:spPr>
          <a:xfrm>
            <a:off x="10628955" y="4769643"/>
            <a:ext cx="155684" cy="505655"/>
          </a:xfrm>
          <a:prstGeom prst="rect">
            <a:avLst/>
          </a:prstGeom>
        </p:spPr>
      </p:pic>
      <p:sp>
        <p:nvSpPr>
          <p:cNvPr id="30" name="Rectangle 29">
            <a:extLst>
              <a:ext uri="{FF2B5EF4-FFF2-40B4-BE49-F238E27FC236}">
                <a16:creationId xmlns:a16="http://schemas.microsoft.com/office/drawing/2014/main" id="{ACE4B659-0DAA-DA15-C2F7-616BB93DC30E}"/>
              </a:ext>
            </a:extLst>
          </p:cNvPr>
          <p:cNvSpPr/>
          <p:nvPr/>
        </p:nvSpPr>
        <p:spPr>
          <a:xfrm>
            <a:off x="8780712" y="4114808"/>
            <a:ext cx="2003929" cy="3295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Dead wood pool</a:t>
            </a:r>
          </a:p>
        </p:txBody>
      </p:sp>
      <p:cxnSp>
        <p:nvCxnSpPr>
          <p:cNvPr id="31" name="Straight Arrow Connector 30">
            <a:extLst>
              <a:ext uri="{FF2B5EF4-FFF2-40B4-BE49-F238E27FC236}">
                <a16:creationId xmlns:a16="http://schemas.microsoft.com/office/drawing/2014/main" id="{62CE12A8-E5A3-E61A-646F-6EA1CBA2B99B}"/>
              </a:ext>
            </a:extLst>
          </p:cNvPr>
          <p:cNvCxnSpPr>
            <a:cxnSpLocks/>
            <a:stCxn id="14" idx="3"/>
          </p:cNvCxnSpPr>
          <p:nvPr/>
        </p:nvCxnSpPr>
        <p:spPr>
          <a:xfrm>
            <a:off x="6726810" y="5265271"/>
            <a:ext cx="2272719" cy="136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2" name="Connector: Elbow 69">
            <a:extLst>
              <a:ext uri="{FF2B5EF4-FFF2-40B4-BE49-F238E27FC236}">
                <a16:creationId xmlns:a16="http://schemas.microsoft.com/office/drawing/2014/main" id="{B26DFB05-4BF2-B226-45EC-AD1143FD87A8}"/>
              </a:ext>
            </a:extLst>
          </p:cNvPr>
          <p:cNvCxnSpPr>
            <a:cxnSpLocks/>
          </p:cNvCxnSpPr>
          <p:nvPr/>
        </p:nvCxnSpPr>
        <p:spPr>
          <a:xfrm flipV="1">
            <a:off x="10305520" y="3316019"/>
            <a:ext cx="271944" cy="4567439"/>
          </a:xfrm>
          <a:prstGeom prst="bentConnector3">
            <a:avLst>
              <a:gd name="adj1" fmla="val 478676"/>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EA5BECBC-2C27-88A7-924D-401FF961FD71}"/>
              </a:ext>
            </a:extLst>
          </p:cNvPr>
          <p:cNvSpPr txBox="1"/>
          <p:nvPr/>
        </p:nvSpPr>
        <p:spPr>
          <a:xfrm>
            <a:off x="3207015" y="2415893"/>
            <a:ext cx="660758" cy="26161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Mg ha</a:t>
            </a:r>
            <a:r>
              <a:rPr kumimoji="0" lang="en-GB" sz="11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-1</a:t>
            </a: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 name="TextBox 33">
            <a:extLst>
              <a:ext uri="{FF2B5EF4-FFF2-40B4-BE49-F238E27FC236}">
                <a16:creationId xmlns:a16="http://schemas.microsoft.com/office/drawing/2014/main" id="{FC748DA3-BDF6-EEC9-0D76-C5C0318F6E36}"/>
              </a:ext>
            </a:extLst>
          </p:cNvPr>
          <p:cNvSpPr txBox="1"/>
          <p:nvPr/>
        </p:nvSpPr>
        <p:spPr>
          <a:xfrm>
            <a:off x="10595928" y="2286478"/>
            <a:ext cx="660758" cy="26161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Mg ha</a:t>
            </a:r>
            <a:r>
              <a:rPr kumimoji="0" lang="en-GB" sz="11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-1</a:t>
            </a: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 name="TextBox 34">
            <a:extLst>
              <a:ext uri="{FF2B5EF4-FFF2-40B4-BE49-F238E27FC236}">
                <a16:creationId xmlns:a16="http://schemas.microsoft.com/office/drawing/2014/main" id="{082F050F-7F2A-31CD-CA2F-0241534AEC2F}"/>
              </a:ext>
            </a:extLst>
          </p:cNvPr>
          <p:cNvSpPr txBox="1"/>
          <p:nvPr/>
        </p:nvSpPr>
        <p:spPr>
          <a:xfrm>
            <a:off x="7617089" y="7104682"/>
            <a:ext cx="901209" cy="26161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Mg ha</a:t>
            </a:r>
            <a:r>
              <a:rPr kumimoji="0" lang="en-GB" sz="11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-1</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yr</a:t>
            </a:r>
            <a:r>
              <a:rPr kumimoji="0" lang="en-GB" sz="11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-1</a:t>
            </a: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 name="TextBox 35">
            <a:extLst>
              <a:ext uri="{FF2B5EF4-FFF2-40B4-BE49-F238E27FC236}">
                <a16:creationId xmlns:a16="http://schemas.microsoft.com/office/drawing/2014/main" id="{11E3B785-7BB8-977F-F068-F86066FE110F}"/>
              </a:ext>
            </a:extLst>
          </p:cNvPr>
          <p:cNvSpPr txBox="1"/>
          <p:nvPr/>
        </p:nvSpPr>
        <p:spPr>
          <a:xfrm>
            <a:off x="10265550" y="7087074"/>
            <a:ext cx="901209" cy="26161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Mg ha</a:t>
            </a:r>
            <a:r>
              <a:rPr kumimoji="0" lang="en-GB" sz="11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-1</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yr</a:t>
            </a:r>
            <a:r>
              <a:rPr kumimoji="0" lang="en-GB" sz="11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-1</a:t>
            </a: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 name="TextBox 36">
            <a:extLst>
              <a:ext uri="{FF2B5EF4-FFF2-40B4-BE49-F238E27FC236}">
                <a16:creationId xmlns:a16="http://schemas.microsoft.com/office/drawing/2014/main" id="{23E6627E-9C0C-8972-1094-649842F0B4CE}"/>
              </a:ext>
            </a:extLst>
          </p:cNvPr>
          <p:cNvSpPr txBox="1"/>
          <p:nvPr/>
        </p:nvSpPr>
        <p:spPr>
          <a:xfrm>
            <a:off x="10577464" y="4477369"/>
            <a:ext cx="660758" cy="26161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Mg ha</a:t>
            </a:r>
            <a:r>
              <a:rPr kumimoji="0" lang="en-GB" sz="11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-1</a:t>
            </a: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38" name="Connector: Elbow 8">
            <a:extLst>
              <a:ext uri="{FF2B5EF4-FFF2-40B4-BE49-F238E27FC236}">
                <a16:creationId xmlns:a16="http://schemas.microsoft.com/office/drawing/2014/main" id="{FBAA532A-4015-18FA-A63C-0388CC7F2D81}"/>
              </a:ext>
            </a:extLst>
          </p:cNvPr>
          <p:cNvCxnSpPr>
            <a:cxnSpLocks/>
            <a:stCxn id="18" idx="3"/>
            <a:endCxn id="15" idx="1"/>
          </p:cNvCxnSpPr>
          <p:nvPr/>
        </p:nvCxnSpPr>
        <p:spPr>
          <a:xfrm flipV="1">
            <a:off x="3178652" y="3975527"/>
            <a:ext cx="436053" cy="2494958"/>
          </a:xfrm>
          <a:prstGeom prst="bent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F958B866-1A3B-3EFC-0E21-4771F627BB6C}"/>
              </a:ext>
            </a:extLst>
          </p:cNvPr>
          <p:cNvSpPr txBox="1"/>
          <p:nvPr/>
        </p:nvSpPr>
        <p:spPr>
          <a:xfrm>
            <a:off x="3337017" y="2628144"/>
            <a:ext cx="420308" cy="430887"/>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250</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 name="TextBox 39">
            <a:extLst>
              <a:ext uri="{FF2B5EF4-FFF2-40B4-BE49-F238E27FC236}">
                <a16:creationId xmlns:a16="http://schemas.microsoft.com/office/drawing/2014/main" id="{DFC8F742-D69F-C4BE-F428-D6E048E51A39}"/>
              </a:ext>
            </a:extLst>
          </p:cNvPr>
          <p:cNvSpPr txBox="1"/>
          <p:nvPr/>
        </p:nvSpPr>
        <p:spPr>
          <a:xfrm>
            <a:off x="3321883" y="2951297"/>
            <a:ext cx="263214" cy="430887"/>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1" name="TextBox 40">
            <a:extLst>
              <a:ext uri="{FF2B5EF4-FFF2-40B4-BE49-F238E27FC236}">
                <a16:creationId xmlns:a16="http://schemas.microsoft.com/office/drawing/2014/main" id="{93F65CE4-362A-1B7E-F776-B3B592E548B3}"/>
              </a:ext>
            </a:extLst>
          </p:cNvPr>
          <p:cNvSpPr txBox="1"/>
          <p:nvPr/>
        </p:nvSpPr>
        <p:spPr>
          <a:xfrm>
            <a:off x="10760139" y="2506123"/>
            <a:ext cx="420308" cy="430887"/>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250</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 name="TextBox 41">
            <a:extLst>
              <a:ext uri="{FF2B5EF4-FFF2-40B4-BE49-F238E27FC236}">
                <a16:creationId xmlns:a16="http://schemas.microsoft.com/office/drawing/2014/main" id="{3746D505-EC83-323C-B2D6-ECDC6E2BCDC1}"/>
              </a:ext>
            </a:extLst>
          </p:cNvPr>
          <p:cNvSpPr txBox="1"/>
          <p:nvPr/>
        </p:nvSpPr>
        <p:spPr>
          <a:xfrm>
            <a:off x="10761121" y="2829275"/>
            <a:ext cx="263214" cy="430887"/>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3" name="TextBox 42">
            <a:extLst>
              <a:ext uri="{FF2B5EF4-FFF2-40B4-BE49-F238E27FC236}">
                <a16:creationId xmlns:a16="http://schemas.microsoft.com/office/drawing/2014/main" id="{EFED83AF-0FE3-4E2C-BA98-326355FF05D7}"/>
              </a:ext>
            </a:extLst>
          </p:cNvPr>
          <p:cNvSpPr txBox="1"/>
          <p:nvPr/>
        </p:nvSpPr>
        <p:spPr>
          <a:xfrm>
            <a:off x="10766708" y="4701909"/>
            <a:ext cx="420308" cy="430887"/>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125</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4" name="TextBox 43">
            <a:extLst>
              <a:ext uri="{FF2B5EF4-FFF2-40B4-BE49-F238E27FC236}">
                <a16:creationId xmlns:a16="http://schemas.microsoft.com/office/drawing/2014/main" id="{54F68223-2F15-C562-30DC-6933FEAF9D14}"/>
              </a:ext>
            </a:extLst>
          </p:cNvPr>
          <p:cNvSpPr txBox="1"/>
          <p:nvPr/>
        </p:nvSpPr>
        <p:spPr>
          <a:xfrm>
            <a:off x="10767689" y="5025063"/>
            <a:ext cx="263214" cy="430887"/>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5" name="TextBox 44">
            <a:extLst>
              <a:ext uri="{FF2B5EF4-FFF2-40B4-BE49-F238E27FC236}">
                <a16:creationId xmlns:a16="http://schemas.microsoft.com/office/drawing/2014/main" id="{AD28DCE1-59D5-78F1-07CD-F40E00027F5F}"/>
              </a:ext>
            </a:extLst>
          </p:cNvPr>
          <p:cNvSpPr txBox="1"/>
          <p:nvPr/>
        </p:nvSpPr>
        <p:spPr>
          <a:xfrm>
            <a:off x="7772219" y="7313740"/>
            <a:ext cx="420308" cy="430887"/>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200</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6" name="TextBox 45">
            <a:extLst>
              <a:ext uri="{FF2B5EF4-FFF2-40B4-BE49-F238E27FC236}">
                <a16:creationId xmlns:a16="http://schemas.microsoft.com/office/drawing/2014/main" id="{5FF8323F-7B70-FF9D-FC0B-FEB465E07E95}"/>
              </a:ext>
            </a:extLst>
          </p:cNvPr>
          <p:cNvSpPr txBox="1"/>
          <p:nvPr/>
        </p:nvSpPr>
        <p:spPr>
          <a:xfrm>
            <a:off x="7773201" y="7636893"/>
            <a:ext cx="263214" cy="430887"/>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7" name="TextBox 46">
            <a:extLst>
              <a:ext uri="{FF2B5EF4-FFF2-40B4-BE49-F238E27FC236}">
                <a16:creationId xmlns:a16="http://schemas.microsoft.com/office/drawing/2014/main" id="{07F97CC4-4931-0F47-13C6-276036B3CC94}"/>
              </a:ext>
            </a:extLst>
          </p:cNvPr>
          <p:cNvSpPr txBox="1"/>
          <p:nvPr/>
        </p:nvSpPr>
        <p:spPr>
          <a:xfrm>
            <a:off x="10497540" y="7288647"/>
            <a:ext cx="341760" cy="430887"/>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25</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8" name="TextBox 47">
            <a:extLst>
              <a:ext uri="{FF2B5EF4-FFF2-40B4-BE49-F238E27FC236}">
                <a16:creationId xmlns:a16="http://schemas.microsoft.com/office/drawing/2014/main" id="{859CCAE9-D5EF-760C-2855-1A8D43D4AD3F}"/>
              </a:ext>
            </a:extLst>
          </p:cNvPr>
          <p:cNvSpPr txBox="1"/>
          <p:nvPr/>
        </p:nvSpPr>
        <p:spPr>
          <a:xfrm>
            <a:off x="10498521" y="7611800"/>
            <a:ext cx="263214" cy="430887"/>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9" name="Picture 48">
            <a:extLst>
              <a:ext uri="{FF2B5EF4-FFF2-40B4-BE49-F238E27FC236}">
                <a16:creationId xmlns:a16="http://schemas.microsoft.com/office/drawing/2014/main" id="{8449DC05-76B9-B345-D422-D03AB8964996}"/>
              </a:ext>
            </a:extLst>
          </p:cNvPr>
          <p:cNvPicPr>
            <a:picLocks noChangeAspect="1"/>
          </p:cNvPicPr>
          <p:nvPr/>
        </p:nvPicPr>
        <p:blipFill>
          <a:blip r:embed="rId16"/>
          <a:stretch>
            <a:fillRect/>
          </a:stretch>
        </p:blipFill>
        <p:spPr>
          <a:xfrm>
            <a:off x="6321369" y="2052465"/>
            <a:ext cx="1020337" cy="981260"/>
          </a:xfrm>
          <a:prstGeom prst="rect">
            <a:avLst/>
          </a:prstGeom>
          <a:effectLst>
            <a:outerShdw blurRad="50800" dist="38100" dir="2700000" algn="tl" rotWithShape="0">
              <a:prstClr val="black">
                <a:alpha val="40000"/>
              </a:prstClr>
            </a:outerShdw>
          </a:effectLst>
        </p:spPr>
      </p:pic>
      <p:pic>
        <p:nvPicPr>
          <p:cNvPr id="50" name="Picture 49">
            <a:extLst>
              <a:ext uri="{FF2B5EF4-FFF2-40B4-BE49-F238E27FC236}">
                <a16:creationId xmlns:a16="http://schemas.microsoft.com/office/drawing/2014/main" id="{555C386D-7E6B-4B9B-CEA8-0D7BFD6802AB}"/>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4626841" y="2068280"/>
            <a:ext cx="1110723" cy="944175"/>
          </a:xfrm>
          <a:prstGeom prst="rect">
            <a:avLst/>
          </a:prstGeom>
        </p:spPr>
      </p:pic>
      <p:cxnSp>
        <p:nvCxnSpPr>
          <p:cNvPr id="51" name="Straight Connector 50">
            <a:extLst>
              <a:ext uri="{FF2B5EF4-FFF2-40B4-BE49-F238E27FC236}">
                <a16:creationId xmlns:a16="http://schemas.microsoft.com/office/drawing/2014/main" id="{BCD511EB-75B0-1A52-3C25-EBB6309AB23F}"/>
              </a:ext>
            </a:extLst>
          </p:cNvPr>
          <p:cNvCxnSpPr>
            <a:cxnSpLocks/>
          </p:cNvCxnSpPr>
          <p:nvPr/>
        </p:nvCxnSpPr>
        <p:spPr>
          <a:xfrm flipV="1">
            <a:off x="5314592" y="2091695"/>
            <a:ext cx="1006776" cy="592689"/>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CE374F6-FE1E-35BB-D67C-5CD2F8BE3BC5}"/>
              </a:ext>
            </a:extLst>
          </p:cNvPr>
          <p:cNvCxnSpPr>
            <a:cxnSpLocks/>
          </p:cNvCxnSpPr>
          <p:nvPr/>
        </p:nvCxnSpPr>
        <p:spPr>
          <a:xfrm>
            <a:off x="5314592" y="2684383"/>
            <a:ext cx="1022576" cy="326377"/>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E4DED3AA-0BB1-349F-E1B9-959DBB385D68}"/>
              </a:ext>
            </a:extLst>
          </p:cNvPr>
          <p:cNvSpPr txBox="1"/>
          <p:nvPr/>
        </p:nvSpPr>
        <p:spPr>
          <a:xfrm>
            <a:off x="1383944" y="4279592"/>
            <a:ext cx="1979773" cy="30777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ESA CCI Biomass, ML</a:t>
            </a:r>
          </a:p>
        </p:txBody>
      </p:sp>
      <p:sp>
        <p:nvSpPr>
          <p:cNvPr id="54" name="TextBox 53">
            <a:extLst>
              <a:ext uri="{FF2B5EF4-FFF2-40B4-BE49-F238E27FC236}">
                <a16:creationId xmlns:a16="http://schemas.microsoft.com/office/drawing/2014/main" id="{9EF83106-C6CE-EE9C-2B78-629A28FE6A2D}"/>
              </a:ext>
            </a:extLst>
          </p:cNvPr>
          <p:cNvSpPr txBox="1"/>
          <p:nvPr/>
        </p:nvSpPr>
        <p:spPr>
          <a:xfrm>
            <a:off x="1563516" y="7299511"/>
            <a:ext cx="1111202" cy="523220"/>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MCD64A1,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MOD43 </a:t>
            </a:r>
          </a:p>
        </p:txBody>
      </p:sp>
      <p:sp>
        <p:nvSpPr>
          <p:cNvPr id="55" name="TextBox 54">
            <a:extLst>
              <a:ext uri="{FF2B5EF4-FFF2-40B4-BE49-F238E27FC236}">
                <a16:creationId xmlns:a16="http://schemas.microsoft.com/office/drawing/2014/main" id="{D9E30AD4-41D9-D7C4-AD68-ACA1C9433569}"/>
              </a:ext>
            </a:extLst>
          </p:cNvPr>
          <p:cNvSpPr txBox="1"/>
          <p:nvPr/>
        </p:nvSpPr>
        <p:spPr>
          <a:xfrm>
            <a:off x="4104870" y="4251738"/>
            <a:ext cx="1228221" cy="30777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GB"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Mapbiomas</a:t>
            </a: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57" name="TextBox 56">
            <a:extLst>
              <a:ext uri="{FF2B5EF4-FFF2-40B4-BE49-F238E27FC236}">
                <a16:creationId xmlns:a16="http://schemas.microsoft.com/office/drawing/2014/main" id="{375CE984-6866-A063-2C04-5088C1BDF390}"/>
              </a:ext>
            </a:extLst>
          </p:cNvPr>
          <p:cNvSpPr txBox="1"/>
          <p:nvPr/>
        </p:nvSpPr>
        <p:spPr>
          <a:xfrm>
            <a:off x="11934629" y="2881180"/>
            <a:ext cx="6155622" cy="5159426"/>
          </a:xfrm>
          <a:prstGeom prst="rect">
            <a:avLst/>
          </a:prstGeom>
          <a:noFill/>
        </p:spPr>
        <p:txBody>
          <a:bodyPr wrap="square">
            <a:spAutoFit/>
          </a:bodyPr>
          <a:lstStyle/>
          <a:p>
            <a:pPr marL="342900" marR="0" lvl="1" indent="0" algn="l" defTabSz="342900" rtl="0" eaLnBrk="1" fontAlgn="auto" latinLnBrk="0" hangingPunct="1">
              <a:lnSpc>
                <a:spcPct val="120000"/>
              </a:lnSpc>
              <a:spcBef>
                <a:spcPct val="20000"/>
              </a:spcBef>
              <a:spcAft>
                <a:spcPts val="0"/>
              </a:spcAft>
              <a:buClrTx/>
              <a:buSzTx/>
              <a:buFont typeface="Arial" panose="020B0604020202020204" pitchFamily="34" charset="0"/>
              <a:buChar char="•"/>
              <a:tabLst/>
              <a:defRPr/>
            </a:pPr>
            <a:r>
              <a:rPr lang="en-GB" sz="3200" kern="1200" dirty="0">
                <a:solidFill>
                  <a:srgbClr val="2157A0"/>
                </a:solidFill>
                <a:latin typeface="+mn-lt"/>
                <a:ea typeface="Verdana" panose="020B0604030504040204" pitchFamily="34" charset="0"/>
                <a:cs typeface="Tahoma" panose="020B0604030504040204" pitchFamily="34" charset="0"/>
              </a:rPr>
              <a:t> S</a:t>
            </a:r>
            <a:r>
              <a:rPr kumimoji="0" lang="en-GB" sz="3200" b="0" i="0" u="none" strike="noStrike" kern="1200" cap="none" spc="0" normalizeH="0" baseline="0" noProof="0" dirty="0" err="1">
                <a:ln>
                  <a:noFill/>
                </a:ln>
                <a:solidFill>
                  <a:srgbClr val="2157A0"/>
                </a:solidFill>
                <a:effectLst/>
                <a:uLnTx/>
                <a:uFillTx/>
                <a:latin typeface="+mn-lt"/>
                <a:ea typeface="Verdana" panose="020B0604030504040204" pitchFamily="34" charset="0"/>
                <a:cs typeface="Tahoma" panose="020B0604030504040204" pitchFamily="34" charset="0"/>
              </a:rPr>
              <a:t>patial</a:t>
            </a:r>
            <a:r>
              <a:rPr kumimoji="0" lang="en-GB" sz="3200" b="0" i="0" u="none" strike="noStrike" kern="1200" cap="none" spc="0" normalizeH="0" baseline="0" noProof="0" dirty="0">
                <a:ln>
                  <a:noFill/>
                </a:ln>
                <a:solidFill>
                  <a:srgbClr val="2157A0"/>
                </a:solidFill>
                <a:effectLst/>
                <a:uLnTx/>
                <a:uFillTx/>
                <a:latin typeface="+mn-lt"/>
                <a:ea typeface="Verdana" panose="020B0604030504040204" pitchFamily="34" charset="0"/>
                <a:cs typeface="Tahoma" panose="020B0604030504040204" pitchFamily="34" charset="0"/>
              </a:rPr>
              <a:t> resolution</a:t>
            </a:r>
          </a:p>
          <a:p>
            <a:pPr marL="342900" marR="0" lvl="1" indent="0" algn="l" defTabSz="342900" rtl="0" eaLnBrk="1" fontAlgn="auto" latinLnBrk="0" hangingPunct="1">
              <a:lnSpc>
                <a:spcPct val="120000"/>
              </a:lnSpc>
              <a:spcBef>
                <a:spcPct val="20000"/>
              </a:spcBef>
              <a:spcAft>
                <a:spcPts val="0"/>
              </a:spcAft>
              <a:buClrTx/>
              <a:buSzTx/>
              <a:buFont typeface="Arial" panose="020B0604020202020204" pitchFamily="34" charset="0"/>
              <a:buChar char="•"/>
              <a:tabLst/>
              <a:defRPr/>
            </a:pPr>
            <a:endParaRPr kumimoji="0" lang="en-GB" sz="3200" b="0" i="0" u="none" strike="noStrike" kern="1200" cap="none" spc="0" normalizeH="0" baseline="0" noProof="0" dirty="0">
              <a:ln>
                <a:noFill/>
              </a:ln>
              <a:solidFill>
                <a:srgbClr val="2157A0"/>
              </a:solidFill>
              <a:effectLst/>
              <a:uLnTx/>
              <a:uFillTx/>
              <a:latin typeface="+mn-lt"/>
              <a:ea typeface="Verdana" panose="020B0604030504040204" pitchFamily="34" charset="0"/>
              <a:cs typeface="Tahoma" panose="020B0604030504040204" pitchFamily="34" charset="0"/>
            </a:endParaRPr>
          </a:p>
          <a:p>
            <a:pPr marL="342900" marR="0" lvl="1" indent="0" algn="l" defTabSz="342900" rtl="0" eaLnBrk="1" fontAlgn="auto" latinLnBrk="0" hangingPunct="1">
              <a:lnSpc>
                <a:spcPct val="120000"/>
              </a:lnSpc>
              <a:spcBef>
                <a:spcPct val="20000"/>
              </a:spcBef>
              <a:spcAft>
                <a:spcPts val="0"/>
              </a:spcAft>
              <a:buClrTx/>
              <a:buSzTx/>
              <a:buFont typeface="Arial" panose="020B0604020202020204" pitchFamily="34" charset="0"/>
              <a:buChar char="•"/>
              <a:tabLst/>
              <a:defRPr/>
            </a:pPr>
            <a:r>
              <a:rPr lang="en-GB" sz="3200" kern="1200" dirty="0">
                <a:solidFill>
                  <a:srgbClr val="2157A0"/>
                </a:solidFill>
                <a:latin typeface="+mn-lt"/>
                <a:ea typeface="Verdana" panose="020B0604030504040204" pitchFamily="34" charset="0"/>
                <a:cs typeface="Tahoma" panose="020B0604030504040204" pitchFamily="34" charset="0"/>
              </a:rPr>
              <a:t> W</a:t>
            </a:r>
            <a:r>
              <a:rPr kumimoji="0" lang="en-GB" sz="3200" b="0" i="0" u="none" strike="noStrike" kern="1200" cap="none" spc="0" normalizeH="0" baseline="0" noProof="0" dirty="0" err="1">
                <a:ln>
                  <a:noFill/>
                </a:ln>
                <a:solidFill>
                  <a:srgbClr val="2157A0"/>
                </a:solidFill>
                <a:effectLst/>
                <a:uLnTx/>
                <a:uFillTx/>
                <a:latin typeface="+mn-lt"/>
                <a:ea typeface="Verdana" panose="020B0604030504040204" pitchFamily="34" charset="0"/>
                <a:cs typeface="Tahoma" panose="020B0604030504040204" pitchFamily="34" charset="0"/>
              </a:rPr>
              <a:t>oody</a:t>
            </a:r>
            <a:r>
              <a:rPr kumimoji="0" lang="en-GB" sz="3200" b="0" i="0" u="none" strike="noStrike" kern="1200" cap="none" spc="0" normalizeH="0" baseline="0" noProof="0" dirty="0">
                <a:ln>
                  <a:noFill/>
                </a:ln>
                <a:solidFill>
                  <a:srgbClr val="2157A0"/>
                </a:solidFill>
                <a:effectLst/>
                <a:uLnTx/>
                <a:uFillTx/>
                <a:latin typeface="+mn-lt"/>
                <a:ea typeface="Verdana" panose="020B0604030504040204" pitchFamily="34" charset="0"/>
                <a:cs typeface="Tahoma" panose="020B0604030504040204" pitchFamily="34" charset="0"/>
              </a:rPr>
              <a:t> biomass density with regional variability</a:t>
            </a:r>
          </a:p>
          <a:p>
            <a:pPr marL="342900" marR="0" lvl="1" indent="0" algn="l" defTabSz="342900" rtl="0" eaLnBrk="1" fontAlgn="auto" latinLnBrk="0" hangingPunct="1">
              <a:lnSpc>
                <a:spcPct val="120000"/>
              </a:lnSpc>
              <a:spcBef>
                <a:spcPct val="20000"/>
              </a:spcBef>
              <a:spcAft>
                <a:spcPts val="0"/>
              </a:spcAft>
              <a:buClrTx/>
              <a:buSzTx/>
              <a:buFont typeface="Arial" panose="020B0604020202020204" pitchFamily="34" charset="0"/>
              <a:buChar char="•"/>
              <a:tabLst/>
              <a:defRPr/>
            </a:pPr>
            <a:endParaRPr kumimoji="0" lang="en-GB" sz="3200" b="0" i="0" u="none" strike="noStrike" kern="1200" cap="none" spc="0" normalizeH="0" baseline="0" noProof="0" dirty="0">
              <a:ln>
                <a:noFill/>
              </a:ln>
              <a:solidFill>
                <a:srgbClr val="2157A0"/>
              </a:solidFill>
              <a:effectLst/>
              <a:uLnTx/>
              <a:uFillTx/>
              <a:latin typeface="+mn-lt"/>
              <a:ea typeface="Verdana" panose="020B0604030504040204" pitchFamily="34" charset="0"/>
              <a:cs typeface="Tahoma" panose="020B0604030504040204" pitchFamily="34" charset="0"/>
            </a:endParaRPr>
          </a:p>
          <a:p>
            <a:pPr marL="342900" marR="0" lvl="1" indent="0" algn="l" defTabSz="342900" rtl="0" eaLnBrk="1" fontAlgn="auto" latinLnBrk="0" hangingPunct="1">
              <a:lnSpc>
                <a:spcPct val="120000"/>
              </a:lnSpc>
              <a:spcBef>
                <a:spcPct val="2000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srgbClr val="2157A0"/>
                </a:solidFill>
                <a:effectLst/>
                <a:uLnTx/>
                <a:uFillTx/>
                <a:latin typeface="+mn-lt"/>
                <a:ea typeface="Verdana" panose="020B0604030504040204" pitchFamily="34" charset="0"/>
                <a:cs typeface="Tahoma" panose="020B0604030504040204" pitchFamily="34" charset="0"/>
              </a:rPr>
              <a:t> Biome specific estimates of post-fire mortality and legacy fluxes</a:t>
            </a:r>
          </a:p>
        </p:txBody>
      </p:sp>
      <p:sp>
        <p:nvSpPr>
          <p:cNvPr id="58" name="TextBox 57">
            <a:extLst>
              <a:ext uri="{FF2B5EF4-FFF2-40B4-BE49-F238E27FC236}">
                <a16:creationId xmlns:a16="http://schemas.microsoft.com/office/drawing/2014/main" id="{8CD88086-4698-F3A8-A11F-9E62DB5699B7}"/>
              </a:ext>
            </a:extLst>
          </p:cNvPr>
          <p:cNvSpPr txBox="1"/>
          <p:nvPr/>
        </p:nvSpPr>
        <p:spPr>
          <a:xfrm>
            <a:off x="1490678" y="8042687"/>
            <a:ext cx="1346844" cy="338554"/>
          </a:xfrm>
          <a:prstGeom prst="rect">
            <a:avLst/>
          </a:prstGeom>
          <a:noFill/>
        </p:spPr>
        <p:txBody>
          <a:bodyPr wrap="none" rtlCol="0">
            <a:spAutoFit/>
          </a:bodyPr>
          <a:lstStyle/>
          <a:p>
            <a:r>
              <a:rPr lang="en-US" sz="1600" dirty="0">
                <a:solidFill>
                  <a:srgbClr val="C00000"/>
                </a:solidFill>
              </a:rPr>
              <a:t>ESA CCI fire</a:t>
            </a:r>
          </a:p>
        </p:txBody>
      </p:sp>
    </p:spTree>
    <p:extLst>
      <p:ext uri="{BB962C8B-B14F-4D97-AF65-F5344CB8AC3E}">
        <p14:creationId xmlns:p14="http://schemas.microsoft.com/office/powerpoint/2010/main" val="511825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7" grpId="0" animBg="1"/>
      <p:bldP spid="30" grpId="0" animBg="1"/>
      <p:bldP spid="34" grpId="0"/>
      <p:bldP spid="37" grpId="0"/>
      <p:bldP spid="41" grpId="0"/>
      <p:bldP spid="42" grpId="0"/>
      <p:bldP spid="43" grpId="0"/>
      <p:bldP spid="4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2">
          <a:extLst>
            <a:ext uri="{FF2B5EF4-FFF2-40B4-BE49-F238E27FC236}">
              <a16:creationId xmlns:a16="http://schemas.microsoft.com/office/drawing/2014/main" id="{8338750A-9306-82CA-CFDD-8913293C6797}"/>
            </a:ext>
          </a:extLst>
        </p:cNvPr>
        <p:cNvGrpSpPr/>
        <p:nvPr/>
      </p:nvGrpSpPr>
      <p:grpSpPr>
        <a:xfrm>
          <a:off x="0" y="0"/>
          <a:ext cx="0" cy="0"/>
          <a:chOff x="0" y="0"/>
          <a:chExt cx="0" cy="0"/>
        </a:xfrm>
      </p:grpSpPr>
      <p:sp>
        <p:nvSpPr>
          <p:cNvPr id="123" name="Google Shape;123;p16">
            <a:extLst>
              <a:ext uri="{FF2B5EF4-FFF2-40B4-BE49-F238E27FC236}">
                <a16:creationId xmlns:a16="http://schemas.microsoft.com/office/drawing/2014/main" id="{463E78EB-679F-0378-1877-4C46D40ADA6C}"/>
              </a:ext>
            </a:extLst>
          </p:cNvPr>
          <p:cNvSpPr/>
          <p:nvPr/>
        </p:nvSpPr>
        <p:spPr>
          <a:xfrm>
            <a:off x="-44500" y="-51723"/>
            <a:ext cx="18377100" cy="1344600"/>
          </a:xfrm>
          <a:prstGeom prst="rect">
            <a:avLst/>
          </a:prstGeom>
          <a:solidFill>
            <a:srgbClr val="02223B"/>
          </a:solidFill>
          <a:ln w="9525" cap="flat" cmpd="sng">
            <a:solidFill>
              <a:srgbClr val="02223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nvGrpSpPr>
          <p:cNvPr id="124" name="Google Shape;124;p16">
            <a:extLst>
              <a:ext uri="{FF2B5EF4-FFF2-40B4-BE49-F238E27FC236}">
                <a16:creationId xmlns:a16="http://schemas.microsoft.com/office/drawing/2014/main" id="{A30C973B-ABCD-FDF4-C211-C5998A3BD4D1}"/>
              </a:ext>
            </a:extLst>
          </p:cNvPr>
          <p:cNvGrpSpPr/>
          <p:nvPr/>
        </p:nvGrpSpPr>
        <p:grpSpPr>
          <a:xfrm>
            <a:off x="0" y="9543414"/>
            <a:ext cx="18288118" cy="552449"/>
            <a:chOff x="0" y="-85725"/>
            <a:chExt cx="4816592" cy="145500"/>
          </a:xfrm>
        </p:grpSpPr>
        <p:sp>
          <p:nvSpPr>
            <p:cNvPr id="125" name="Google Shape;125;p16">
              <a:extLst>
                <a:ext uri="{FF2B5EF4-FFF2-40B4-BE49-F238E27FC236}">
                  <a16:creationId xmlns:a16="http://schemas.microsoft.com/office/drawing/2014/main" id="{89A210B5-2C24-8D48-C1B3-D87D3FE1E33A}"/>
                </a:ext>
              </a:extLst>
            </p:cNvPr>
            <p:cNvSpPr/>
            <p:nvPr/>
          </p:nvSpPr>
          <p:spPr>
            <a:xfrm>
              <a:off x="0" y="0"/>
              <a:ext cx="4816592" cy="59735"/>
            </a:xfrm>
            <a:custGeom>
              <a:avLst/>
              <a:gdLst/>
              <a:ahLst/>
              <a:cxnLst/>
              <a:rect l="l" t="t" r="r" b="b"/>
              <a:pathLst>
                <a:path w="4816592" h="59735" extrusionOk="0">
                  <a:moveTo>
                    <a:pt x="0" y="0"/>
                  </a:moveTo>
                  <a:lnTo>
                    <a:pt x="4816592" y="0"/>
                  </a:lnTo>
                  <a:lnTo>
                    <a:pt x="4816592" y="59735"/>
                  </a:lnTo>
                  <a:lnTo>
                    <a:pt x="0" y="59735"/>
                  </a:lnTo>
                  <a:close/>
                </a:path>
              </a:pathLst>
            </a:custGeom>
            <a:solidFill>
              <a:srgbClr val="02223B"/>
            </a:solidFill>
            <a:ln>
              <a:noFill/>
            </a:ln>
          </p:spPr>
          <p:txBody>
            <a:bodyPr/>
            <a:lstStyle/>
            <a:p>
              <a:endParaRPr lang="en-US"/>
            </a:p>
          </p:txBody>
        </p:sp>
        <p:sp>
          <p:nvSpPr>
            <p:cNvPr id="126" name="Google Shape;126;p16">
              <a:extLst>
                <a:ext uri="{FF2B5EF4-FFF2-40B4-BE49-F238E27FC236}">
                  <a16:creationId xmlns:a16="http://schemas.microsoft.com/office/drawing/2014/main" id="{A1C8CBFA-6DA8-CB6E-DA67-8DD1B82D7106}"/>
                </a:ext>
              </a:extLst>
            </p:cNvPr>
            <p:cNvSpPr txBox="1"/>
            <p:nvPr/>
          </p:nvSpPr>
          <p:spPr>
            <a:xfrm>
              <a:off x="0" y="-85725"/>
              <a:ext cx="4816500" cy="145500"/>
            </a:xfrm>
            <a:prstGeom prst="rect">
              <a:avLst/>
            </a:prstGeom>
            <a:noFill/>
            <a:ln>
              <a:noFill/>
            </a:ln>
          </p:spPr>
          <p:txBody>
            <a:bodyPr spcFirstLastPara="1" wrap="square" lIns="50800" tIns="50800" rIns="50800" bIns="50800" anchor="ctr" anchorCtr="0">
              <a:noAutofit/>
            </a:bodyPr>
            <a:lstStyle/>
            <a:p>
              <a:pPr marL="0" marR="0" lvl="0" indent="0" algn="ctr" rtl="0">
                <a:lnSpc>
                  <a:spcPct val="14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7" name="Google Shape;127;p16">
            <a:extLst>
              <a:ext uri="{FF2B5EF4-FFF2-40B4-BE49-F238E27FC236}">
                <a16:creationId xmlns:a16="http://schemas.microsoft.com/office/drawing/2014/main" id="{FC525950-0F24-E889-582A-205E149587C7}"/>
              </a:ext>
            </a:extLst>
          </p:cNvPr>
          <p:cNvSpPr txBox="1"/>
          <p:nvPr/>
        </p:nvSpPr>
        <p:spPr>
          <a:xfrm>
            <a:off x="3512397" y="189705"/>
            <a:ext cx="14174043" cy="861744"/>
          </a:xfrm>
          <a:prstGeom prst="rect">
            <a:avLst/>
          </a:prstGeom>
          <a:noFill/>
          <a:ln>
            <a:noFill/>
          </a:ln>
        </p:spPr>
        <p:txBody>
          <a:bodyPr spcFirstLastPara="1" wrap="square" lIns="91425" tIns="91425" rIns="91425" bIns="91425" anchor="t" anchorCtr="0">
            <a:spAutoFit/>
          </a:bodyPr>
          <a:lstStyle/>
          <a:p>
            <a:pPr algn="l"/>
            <a:r>
              <a:rPr lang="en-GB" sz="4400" b="1" i="0" u="none" strike="noStrike" dirty="0">
                <a:solidFill>
                  <a:schemeClr val="bg1"/>
                </a:solidFill>
                <a:effectLst/>
              </a:rPr>
              <a:t>Fire Emissions Monitoring in the Amazon</a:t>
            </a:r>
          </a:p>
        </p:txBody>
      </p:sp>
      <p:sp>
        <p:nvSpPr>
          <p:cNvPr id="128" name="Google Shape;128;p16">
            <a:extLst>
              <a:ext uri="{FF2B5EF4-FFF2-40B4-BE49-F238E27FC236}">
                <a16:creationId xmlns:a16="http://schemas.microsoft.com/office/drawing/2014/main" id="{1631BA82-0970-EBCE-2E6E-38034AF2C571}"/>
              </a:ext>
            </a:extLst>
          </p:cNvPr>
          <p:cNvSpPr/>
          <p:nvPr/>
        </p:nvSpPr>
        <p:spPr>
          <a:xfrm>
            <a:off x="16526713" y="8827766"/>
            <a:ext cx="1593965" cy="1019093"/>
          </a:xfrm>
          <a:custGeom>
            <a:avLst/>
            <a:gdLst/>
            <a:ahLst/>
            <a:cxnLst/>
            <a:rect l="l" t="t" r="r" b="b"/>
            <a:pathLst>
              <a:path w="2125287" h="1358790" extrusionOk="0">
                <a:moveTo>
                  <a:pt x="0" y="0"/>
                </a:moveTo>
                <a:lnTo>
                  <a:pt x="2125287" y="0"/>
                </a:lnTo>
                <a:lnTo>
                  <a:pt x="2125287" y="1358790"/>
                </a:lnTo>
                <a:lnTo>
                  <a:pt x="0" y="1358790"/>
                </a:lnTo>
                <a:lnTo>
                  <a:pt x="0" y="0"/>
                </a:lnTo>
                <a:close/>
              </a:path>
            </a:pathLst>
          </a:custGeom>
          <a:blipFill rotWithShape="1">
            <a:blip r:embed="rId3">
              <a:alphaModFix/>
            </a:blip>
            <a:stretch>
              <a:fillRect/>
            </a:stretch>
          </a:blipFill>
          <a:ln>
            <a:noFill/>
          </a:ln>
        </p:spPr>
        <p:txBody>
          <a:bodyPr/>
          <a:lstStyle/>
          <a:p>
            <a:endParaRPr lang="en-US"/>
          </a:p>
        </p:txBody>
      </p:sp>
      <p:sp>
        <p:nvSpPr>
          <p:cNvPr id="129" name="Google Shape;129;p16">
            <a:extLst>
              <a:ext uri="{FF2B5EF4-FFF2-40B4-BE49-F238E27FC236}">
                <a16:creationId xmlns:a16="http://schemas.microsoft.com/office/drawing/2014/main" id="{E0017690-EBA2-F2F5-63A6-E5215D958215}"/>
              </a:ext>
            </a:extLst>
          </p:cNvPr>
          <p:cNvSpPr/>
          <p:nvPr/>
        </p:nvSpPr>
        <p:spPr>
          <a:xfrm>
            <a:off x="14678376" y="8926816"/>
            <a:ext cx="2070538" cy="920042"/>
          </a:xfrm>
          <a:custGeom>
            <a:avLst/>
            <a:gdLst/>
            <a:ahLst/>
            <a:cxnLst/>
            <a:rect l="l" t="t" r="r" b="b"/>
            <a:pathLst>
              <a:path w="2760717" h="1226723" extrusionOk="0">
                <a:moveTo>
                  <a:pt x="0" y="0"/>
                </a:moveTo>
                <a:lnTo>
                  <a:pt x="2760716" y="0"/>
                </a:lnTo>
                <a:lnTo>
                  <a:pt x="2760716" y="1226723"/>
                </a:lnTo>
                <a:lnTo>
                  <a:pt x="0" y="1226723"/>
                </a:lnTo>
                <a:lnTo>
                  <a:pt x="0" y="0"/>
                </a:lnTo>
                <a:close/>
              </a:path>
            </a:pathLst>
          </a:custGeom>
          <a:blipFill rotWithShape="1">
            <a:blip r:embed="rId4">
              <a:alphaModFix/>
            </a:blip>
            <a:stretch>
              <a:fillRect t="-10759"/>
            </a:stretch>
          </a:blipFill>
          <a:ln>
            <a:noFill/>
          </a:ln>
        </p:spPr>
        <p:txBody>
          <a:bodyPr/>
          <a:lstStyle/>
          <a:p>
            <a:endParaRPr lang="en-US"/>
          </a:p>
        </p:txBody>
      </p:sp>
      <p:pic>
        <p:nvPicPr>
          <p:cNvPr id="2" name="Picture 2" descr="A graph of different colored bars&#10;&#10;Description automatically generated">
            <a:extLst>
              <a:ext uri="{FF2B5EF4-FFF2-40B4-BE49-F238E27FC236}">
                <a16:creationId xmlns:a16="http://schemas.microsoft.com/office/drawing/2014/main" id="{990B6612-EF40-DCAB-EB36-87AA608883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322" y="1909475"/>
            <a:ext cx="9084707" cy="72384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F152B0D-D008-0E16-8A98-F12901D14DA6}"/>
              </a:ext>
            </a:extLst>
          </p:cNvPr>
          <p:cNvPicPr>
            <a:picLocks noChangeAspect="1"/>
          </p:cNvPicPr>
          <p:nvPr/>
        </p:nvPicPr>
        <p:blipFill>
          <a:blip r:embed="rId6"/>
          <a:stretch>
            <a:fillRect/>
          </a:stretch>
        </p:blipFill>
        <p:spPr>
          <a:xfrm>
            <a:off x="2993774" y="3009612"/>
            <a:ext cx="1037246" cy="976231"/>
          </a:xfrm>
          <a:prstGeom prst="rect">
            <a:avLst/>
          </a:prstGeom>
        </p:spPr>
      </p:pic>
      <p:sp>
        <p:nvSpPr>
          <p:cNvPr id="4" name="TextBox 3">
            <a:extLst>
              <a:ext uri="{FF2B5EF4-FFF2-40B4-BE49-F238E27FC236}">
                <a16:creationId xmlns:a16="http://schemas.microsoft.com/office/drawing/2014/main" id="{B06E09A4-1110-F536-3819-49B67B0C9DA0}"/>
              </a:ext>
            </a:extLst>
          </p:cNvPr>
          <p:cNvSpPr txBox="1"/>
          <p:nvPr/>
        </p:nvSpPr>
        <p:spPr>
          <a:xfrm>
            <a:off x="1301380" y="9288759"/>
            <a:ext cx="3984298" cy="461665"/>
          </a:xfrm>
          <a:prstGeom prst="rect">
            <a:avLst/>
          </a:prstGeom>
          <a:noFill/>
        </p:spPr>
        <p:txBody>
          <a:bodyPr wrap="square" rtlCol="0">
            <a:spAutoFit/>
          </a:bodyPr>
          <a:lstStyle/>
          <a:p>
            <a:pPr algn="l"/>
            <a:r>
              <a:rPr lang="en-US" sz="2400" dirty="0">
                <a:solidFill>
                  <a:srgbClr val="2157A0"/>
                </a:solidFill>
                <a:latin typeface="Arial" panose="020B0604020202020204" pitchFamily="34" charset="0"/>
                <a:ea typeface="MS PGothic" pitchFamily="34" charset="-128"/>
                <a:cs typeface="Arial" panose="020B0604020202020204" pitchFamily="34" charset="0"/>
              </a:rPr>
              <a:t>Fawcett et al., in prep</a:t>
            </a:r>
          </a:p>
        </p:txBody>
      </p:sp>
      <p:sp>
        <p:nvSpPr>
          <p:cNvPr id="6" name="TextBox 5">
            <a:extLst>
              <a:ext uri="{FF2B5EF4-FFF2-40B4-BE49-F238E27FC236}">
                <a16:creationId xmlns:a16="http://schemas.microsoft.com/office/drawing/2014/main" id="{B7ADF01E-1BC2-9397-9AA4-D9946D0C7898}"/>
              </a:ext>
            </a:extLst>
          </p:cNvPr>
          <p:cNvSpPr txBox="1"/>
          <p:nvPr/>
        </p:nvSpPr>
        <p:spPr>
          <a:xfrm>
            <a:off x="9717904" y="3604597"/>
            <a:ext cx="7605791" cy="3416320"/>
          </a:xfrm>
          <a:prstGeom prst="rect">
            <a:avLst/>
          </a:prstGeom>
          <a:noFill/>
        </p:spPr>
        <p:txBody>
          <a:bodyPr wrap="square">
            <a:spAutoFit/>
          </a:bodyPr>
          <a:lstStyle/>
          <a:p>
            <a:pPr marR="0" lvl="0" algn="ctr" defTabSz="457200" rtl="0" eaLnBrk="1" fontAlgn="auto" latinLnBrk="0" hangingPunct="1">
              <a:lnSpc>
                <a:spcPct val="100000"/>
              </a:lnSpc>
              <a:spcBef>
                <a:spcPts val="0"/>
              </a:spcBef>
              <a:spcAft>
                <a:spcPts val="0"/>
              </a:spcAft>
              <a:buClrTx/>
              <a:buSzTx/>
              <a:tabLst/>
              <a:defRPr/>
            </a:pPr>
            <a:r>
              <a:rPr lang="en-GB" sz="3600" kern="1200" dirty="0">
                <a:solidFill>
                  <a:srgbClr val="2157A0"/>
                </a:solidFill>
                <a:latin typeface="+mn-lt"/>
                <a:ea typeface="Tahoma" panose="020B0604030504040204" pitchFamily="34" charset="0"/>
                <a:cs typeface="Tahoma" panose="020B0604030504040204" pitchFamily="34" charset="0"/>
              </a:rPr>
              <a:t>“</a:t>
            </a:r>
            <a:r>
              <a:rPr kumimoji="0" lang="en-GB" sz="3600" b="0" i="0" u="none" strike="noStrike" kern="1200" cap="none" spc="0" normalizeH="0" baseline="0" noProof="0" dirty="0">
                <a:ln>
                  <a:noFill/>
                </a:ln>
                <a:solidFill>
                  <a:srgbClr val="2157A0"/>
                </a:solidFill>
                <a:effectLst/>
                <a:uLnTx/>
                <a:uFillTx/>
                <a:latin typeface="+mn-lt"/>
                <a:ea typeface="Tahoma" panose="020B0604030504040204" pitchFamily="34" charset="0"/>
                <a:cs typeface="Tahoma" panose="020B0604030504040204" pitchFamily="34" charset="0"/>
              </a:rPr>
              <a:t>While instantaneous degradation emissions are comparatively small (9.5% of total instantaneous emissions), legacy fluxes account for 30.3% of gross emissions on average”</a:t>
            </a:r>
          </a:p>
        </p:txBody>
      </p:sp>
    </p:spTree>
    <p:extLst>
      <p:ext uri="{BB962C8B-B14F-4D97-AF65-F5344CB8AC3E}">
        <p14:creationId xmlns:p14="http://schemas.microsoft.com/office/powerpoint/2010/main" val="39702831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2">
          <a:extLst>
            <a:ext uri="{FF2B5EF4-FFF2-40B4-BE49-F238E27FC236}">
              <a16:creationId xmlns:a16="http://schemas.microsoft.com/office/drawing/2014/main" id="{8FA97DCB-3018-81CA-021E-26E973BABD68}"/>
            </a:ext>
          </a:extLst>
        </p:cNvPr>
        <p:cNvGrpSpPr/>
        <p:nvPr/>
      </p:nvGrpSpPr>
      <p:grpSpPr>
        <a:xfrm>
          <a:off x="0" y="0"/>
          <a:ext cx="0" cy="0"/>
          <a:chOff x="0" y="0"/>
          <a:chExt cx="0" cy="0"/>
        </a:xfrm>
      </p:grpSpPr>
      <p:sp>
        <p:nvSpPr>
          <p:cNvPr id="123" name="Google Shape;123;p16">
            <a:extLst>
              <a:ext uri="{FF2B5EF4-FFF2-40B4-BE49-F238E27FC236}">
                <a16:creationId xmlns:a16="http://schemas.microsoft.com/office/drawing/2014/main" id="{3F9B7304-4632-B035-FCC8-EE8B48F9C71E}"/>
              </a:ext>
            </a:extLst>
          </p:cNvPr>
          <p:cNvSpPr/>
          <p:nvPr/>
        </p:nvSpPr>
        <p:spPr>
          <a:xfrm>
            <a:off x="-44500" y="-51723"/>
            <a:ext cx="18377100" cy="1344600"/>
          </a:xfrm>
          <a:prstGeom prst="rect">
            <a:avLst/>
          </a:prstGeom>
          <a:solidFill>
            <a:srgbClr val="02223B"/>
          </a:solidFill>
          <a:ln w="9525" cap="flat" cmpd="sng">
            <a:solidFill>
              <a:srgbClr val="02223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nvGrpSpPr>
          <p:cNvPr id="124" name="Google Shape;124;p16">
            <a:extLst>
              <a:ext uri="{FF2B5EF4-FFF2-40B4-BE49-F238E27FC236}">
                <a16:creationId xmlns:a16="http://schemas.microsoft.com/office/drawing/2014/main" id="{44094245-E7B2-F533-5F68-EFD3BBE81F28}"/>
              </a:ext>
            </a:extLst>
          </p:cNvPr>
          <p:cNvGrpSpPr/>
          <p:nvPr/>
        </p:nvGrpSpPr>
        <p:grpSpPr>
          <a:xfrm>
            <a:off x="0" y="9543414"/>
            <a:ext cx="18288118" cy="552449"/>
            <a:chOff x="0" y="-85725"/>
            <a:chExt cx="4816592" cy="145500"/>
          </a:xfrm>
        </p:grpSpPr>
        <p:sp>
          <p:nvSpPr>
            <p:cNvPr id="125" name="Google Shape;125;p16">
              <a:extLst>
                <a:ext uri="{FF2B5EF4-FFF2-40B4-BE49-F238E27FC236}">
                  <a16:creationId xmlns:a16="http://schemas.microsoft.com/office/drawing/2014/main" id="{952EC9DB-841D-DC83-8220-E192B895296E}"/>
                </a:ext>
              </a:extLst>
            </p:cNvPr>
            <p:cNvSpPr/>
            <p:nvPr/>
          </p:nvSpPr>
          <p:spPr>
            <a:xfrm>
              <a:off x="0" y="0"/>
              <a:ext cx="4816592" cy="59735"/>
            </a:xfrm>
            <a:custGeom>
              <a:avLst/>
              <a:gdLst/>
              <a:ahLst/>
              <a:cxnLst/>
              <a:rect l="l" t="t" r="r" b="b"/>
              <a:pathLst>
                <a:path w="4816592" h="59735" extrusionOk="0">
                  <a:moveTo>
                    <a:pt x="0" y="0"/>
                  </a:moveTo>
                  <a:lnTo>
                    <a:pt x="4816592" y="0"/>
                  </a:lnTo>
                  <a:lnTo>
                    <a:pt x="4816592" y="59735"/>
                  </a:lnTo>
                  <a:lnTo>
                    <a:pt x="0" y="59735"/>
                  </a:lnTo>
                  <a:close/>
                </a:path>
              </a:pathLst>
            </a:custGeom>
            <a:solidFill>
              <a:srgbClr val="02223B"/>
            </a:solidFill>
            <a:ln>
              <a:noFill/>
            </a:ln>
          </p:spPr>
          <p:txBody>
            <a:bodyPr/>
            <a:lstStyle/>
            <a:p>
              <a:endParaRPr lang="en-US"/>
            </a:p>
          </p:txBody>
        </p:sp>
        <p:sp>
          <p:nvSpPr>
            <p:cNvPr id="126" name="Google Shape;126;p16">
              <a:extLst>
                <a:ext uri="{FF2B5EF4-FFF2-40B4-BE49-F238E27FC236}">
                  <a16:creationId xmlns:a16="http://schemas.microsoft.com/office/drawing/2014/main" id="{6CE52C49-92FB-5839-3C89-C2D4B47C9C70}"/>
                </a:ext>
              </a:extLst>
            </p:cNvPr>
            <p:cNvSpPr txBox="1"/>
            <p:nvPr/>
          </p:nvSpPr>
          <p:spPr>
            <a:xfrm>
              <a:off x="0" y="-85725"/>
              <a:ext cx="4816500" cy="145500"/>
            </a:xfrm>
            <a:prstGeom prst="rect">
              <a:avLst/>
            </a:prstGeom>
            <a:noFill/>
            <a:ln>
              <a:noFill/>
            </a:ln>
          </p:spPr>
          <p:txBody>
            <a:bodyPr spcFirstLastPara="1" wrap="square" lIns="50800" tIns="50800" rIns="50800" bIns="50800" anchor="ctr" anchorCtr="0">
              <a:noAutofit/>
            </a:bodyPr>
            <a:lstStyle/>
            <a:p>
              <a:pPr marL="0" marR="0" lvl="0" indent="0" algn="ctr" rtl="0">
                <a:lnSpc>
                  <a:spcPct val="14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7" name="Google Shape;127;p16">
            <a:extLst>
              <a:ext uri="{FF2B5EF4-FFF2-40B4-BE49-F238E27FC236}">
                <a16:creationId xmlns:a16="http://schemas.microsoft.com/office/drawing/2014/main" id="{759BA3B3-B8E8-3EB1-2E84-A0CD8EA7F259}"/>
              </a:ext>
            </a:extLst>
          </p:cNvPr>
          <p:cNvSpPr txBox="1"/>
          <p:nvPr/>
        </p:nvSpPr>
        <p:spPr>
          <a:xfrm>
            <a:off x="3512397" y="189705"/>
            <a:ext cx="14174043" cy="861744"/>
          </a:xfrm>
          <a:prstGeom prst="rect">
            <a:avLst/>
          </a:prstGeom>
          <a:noFill/>
          <a:ln>
            <a:noFill/>
          </a:ln>
        </p:spPr>
        <p:txBody>
          <a:bodyPr spcFirstLastPara="1" wrap="square" lIns="91425" tIns="91425" rIns="91425" bIns="91425" anchor="t" anchorCtr="0">
            <a:spAutoFit/>
          </a:bodyPr>
          <a:lstStyle/>
          <a:p>
            <a:pPr algn="l"/>
            <a:r>
              <a:rPr lang="en-GB" sz="4400" dirty="0">
                <a:solidFill>
                  <a:schemeClr val="bg1"/>
                </a:solidFill>
              </a:rPr>
              <a:t>Near-Real-Time terrestrial carbon balance</a:t>
            </a:r>
            <a:endParaRPr lang="en-GB" sz="4400" b="1" i="0" u="none" strike="noStrike" dirty="0">
              <a:solidFill>
                <a:schemeClr val="bg1"/>
              </a:solidFill>
              <a:effectLst/>
            </a:endParaRPr>
          </a:p>
        </p:txBody>
      </p:sp>
      <p:sp>
        <p:nvSpPr>
          <p:cNvPr id="128" name="Google Shape;128;p16">
            <a:extLst>
              <a:ext uri="{FF2B5EF4-FFF2-40B4-BE49-F238E27FC236}">
                <a16:creationId xmlns:a16="http://schemas.microsoft.com/office/drawing/2014/main" id="{D9A381FA-642F-CC4F-B3E0-F07981D3FCDF}"/>
              </a:ext>
            </a:extLst>
          </p:cNvPr>
          <p:cNvSpPr/>
          <p:nvPr/>
        </p:nvSpPr>
        <p:spPr>
          <a:xfrm>
            <a:off x="16526713" y="8827766"/>
            <a:ext cx="1593965" cy="1019093"/>
          </a:xfrm>
          <a:custGeom>
            <a:avLst/>
            <a:gdLst/>
            <a:ahLst/>
            <a:cxnLst/>
            <a:rect l="l" t="t" r="r" b="b"/>
            <a:pathLst>
              <a:path w="2125287" h="1358790" extrusionOk="0">
                <a:moveTo>
                  <a:pt x="0" y="0"/>
                </a:moveTo>
                <a:lnTo>
                  <a:pt x="2125287" y="0"/>
                </a:lnTo>
                <a:lnTo>
                  <a:pt x="2125287" y="1358790"/>
                </a:lnTo>
                <a:lnTo>
                  <a:pt x="0" y="1358790"/>
                </a:lnTo>
                <a:lnTo>
                  <a:pt x="0" y="0"/>
                </a:lnTo>
                <a:close/>
              </a:path>
            </a:pathLst>
          </a:custGeom>
          <a:blipFill rotWithShape="1">
            <a:blip r:embed="rId3">
              <a:alphaModFix/>
            </a:blip>
            <a:stretch>
              <a:fillRect/>
            </a:stretch>
          </a:blipFill>
          <a:ln>
            <a:noFill/>
          </a:ln>
        </p:spPr>
        <p:txBody>
          <a:bodyPr/>
          <a:lstStyle/>
          <a:p>
            <a:endParaRPr lang="en-US"/>
          </a:p>
        </p:txBody>
      </p:sp>
      <p:sp>
        <p:nvSpPr>
          <p:cNvPr id="129" name="Google Shape;129;p16">
            <a:extLst>
              <a:ext uri="{FF2B5EF4-FFF2-40B4-BE49-F238E27FC236}">
                <a16:creationId xmlns:a16="http://schemas.microsoft.com/office/drawing/2014/main" id="{F70EFC7E-BFB3-E578-916F-F356BED01B17}"/>
              </a:ext>
            </a:extLst>
          </p:cNvPr>
          <p:cNvSpPr/>
          <p:nvPr/>
        </p:nvSpPr>
        <p:spPr>
          <a:xfrm>
            <a:off x="14678376" y="8926816"/>
            <a:ext cx="2070538" cy="920042"/>
          </a:xfrm>
          <a:custGeom>
            <a:avLst/>
            <a:gdLst/>
            <a:ahLst/>
            <a:cxnLst/>
            <a:rect l="l" t="t" r="r" b="b"/>
            <a:pathLst>
              <a:path w="2760717" h="1226723" extrusionOk="0">
                <a:moveTo>
                  <a:pt x="0" y="0"/>
                </a:moveTo>
                <a:lnTo>
                  <a:pt x="2760716" y="0"/>
                </a:lnTo>
                <a:lnTo>
                  <a:pt x="2760716" y="1226723"/>
                </a:lnTo>
                <a:lnTo>
                  <a:pt x="0" y="1226723"/>
                </a:lnTo>
                <a:lnTo>
                  <a:pt x="0" y="0"/>
                </a:lnTo>
                <a:close/>
              </a:path>
            </a:pathLst>
          </a:custGeom>
          <a:blipFill rotWithShape="1">
            <a:blip r:embed="rId4">
              <a:alphaModFix/>
            </a:blip>
            <a:stretch>
              <a:fillRect t="-10759"/>
            </a:stretch>
          </a:blipFill>
          <a:ln>
            <a:noFill/>
          </a:ln>
        </p:spPr>
        <p:txBody>
          <a:bodyPr/>
          <a:lstStyle/>
          <a:p>
            <a:endParaRPr lang="en-US"/>
          </a:p>
        </p:txBody>
      </p:sp>
      <p:sp>
        <p:nvSpPr>
          <p:cNvPr id="2" name="TextBox 1">
            <a:extLst>
              <a:ext uri="{FF2B5EF4-FFF2-40B4-BE49-F238E27FC236}">
                <a16:creationId xmlns:a16="http://schemas.microsoft.com/office/drawing/2014/main" id="{3D5B420A-7D49-E42F-2B7E-13261B27EBD2}"/>
              </a:ext>
            </a:extLst>
          </p:cNvPr>
          <p:cNvSpPr txBox="1"/>
          <p:nvPr/>
        </p:nvSpPr>
        <p:spPr>
          <a:xfrm>
            <a:off x="802915" y="3547241"/>
            <a:ext cx="5418963" cy="3416320"/>
          </a:xfrm>
          <a:prstGeom prst="rect">
            <a:avLst/>
          </a:prstGeom>
          <a:noFill/>
        </p:spPr>
        <p:txBody>
          <a:bodyPr wrap="square" rtlCol="0">
            <a:spAutoFit/>
          </a:bodyPr>
          <a:lstStyle/>
          <a:p>
            <a:pPr algn="ctr"/>
            <a:r>
              <a:rPr lang="en-DE" sz="3600" dirty="0">
                <a:solidFill>
                  <a:srgbClr val="2157A0"/>
                </a:solidFill>
                <a:latin typeface="+mn-lt"/>
              </a:rPr>
              <a:t>DGVMs allow to estimate anomalies in carbon fluxes (and other variables) that are not directly or easily observed</a:t>
            </a:r>
          </a:p>
        </p:txBody>
      </p:sp>
      <p:pic>
        <p:nvPicPr>
          <p:cNvPr id="5" name="Picture 4">
            <a:extLst>
              <a:ext uri="{FF2B5EF4-FFF2-40B4-BE49-F238E27FC236}">
                <a16:creationId xmlns:a16="http://schemas.microsoft.com/office/drawing/2014/main" id="{E6664E3B-918F-340C-A463-C92E8EDBA749}"/>
              </a:ext>
            </a:extLst>
          </p:cNvPr>
          <p:cNvPicPr>
            <a:picLocks noChangeAspect="1"/>
          </p:cNvPicPr>
          <p:nvPr/>
        </p:nvPicPr>
        <p:blipFill>
          <a:blip r:embed="rId5"/>
          <a:stretch>
            <a:fillRect/>
          </a:stretch>
        </p:blipFill>
        <p:spPr>
          <a:xfrm>
            <a:off x="8070215" y="1618366"/>
            <a:ext cx="8576026" cy="7465977"/>
          </a:xfrm>
          <a:prstGeom prst="rect">
            <a:avLst/>
          </a:prstGeom>
        </p:spPr>
      </p:pic>
    </p:spTree>
    <p:extLst>
      <p:ext uri="{BB962C8B-B14F-4D97-AF65-F5344CB8AC3E}">
        <p14:creationId xmlns:p14="http://schemas.microsoft.com/office/powerpoint/2010/main" val="28065150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2">
          <a:extLst>
            <a:ext uri="{FF2B5EF4-FFF2-40B4-BE49-F238E27FC236}">
              <a16:creationId xmlns:a16="http://schemas.microsoft.com/office/drawing/2014/main" id="{3AC8DD23-69A3-DEEE-6D9D-73D2D8F0E5A3}"/>
            </a:ext>
          </a:extLst>
        </p:cNvPr>
        <p:cNvGrpSpPr/>
        <p:nvPr/>
      </p:nvGrpSpPr>
      <p:grpSpPr>
        <a:xfrm>
          <a:off x="0" y="0"/>
          <a:ext cx="0" cy="0"/>
          <a:chOff x="0" y="0"/>
          <a:chExt cx="0" cy="0"/>
        </a:xfrm>
      </p:grpSpPr>
      <p:sp>
        <p:nvSpPr>
          <p:cNvPr id="123" name="Google Shape;123;p16">
            <a:extLst>
              <a:ext uri="{FF2B5EF4-FFF2-40B4-BE49-F238E27FC236}">
                <a16:creationId xmlns:a16="http://schemas.microsoft.com/office/drawing/2014/main" id="{7D3C7F90-996F-A1A5-B4B2-27B02E2FA32C}"/>
              </a:ext>
            </a:extLst>
          </p:cNvPr>
          <p:cNvSpPr/>
          <p:nvPr/>
        </p:nvSpPr>
        <p:spPr>
          <a:xfrm>
            <a:off x="-44500" y="-51723"/>
            <a:ext cx="18377100" cy="1344600"/>
          </a:xfrm>
          <a:prstGeom prst="rect">
            <a:avLst/>
          </a:prstGeom>
          <a:solidFill>
            <a:srgbClr val="02223B"/>
          </a:solidFill>
          <a:ln w="9525" cap="flat" cmpd="sng">
            <a:solidFill>
              <a:srgbClr val="02223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nvGrpSpPr>
          <p:cNvPr id="124" name="Google Shape;124;p16">
            <a:extLst>
              <a:ext uri="{FF2B5EF4-FFF2-40B4-BE49-F238E27FC236}">
                <a16:creationId xmlns:a16="http://schemas.microsoft.com/office/drawing/2014/main" id="{5A9096FC-1ABB-9E35-3E87-ED7FD9D70870}"/>
              </a:ext>
            </a:extLst>
          </p:cNvPr>
          <p:cNvGrpSpPr/>
          <p:nvPr/>
        </p:nvGrpSpPr>
        <p:grpSpPr>
          <a:xfrm>
            <a:off x="0" y="9543414"/>
            <a:ext cx="18288118" cy="552449"/>
            <a:chOff x="0" y="-85725"/>
            <a:chExt cx="4816592" cy="145500"/>
          </a:xfrm>
        </p:grpSpPr>
        <p:sp>
          <p:nvSpPr>
            <p:cNvPr id="125" name="Google Shape;125;p16">
              <a:extLst>
                <a:ext uri="{FF2B5EF4-FFF2-40B4-BE49-F238E27FC236}">
                  <a16:creationId xmlns:a16="http://schemas.microsoft.com/office/drawing/2014/main" id="{EFC37B23-2DE4-2BE8-D550-3B2D657D0F82}"/>
                </a:ext>
              </a:extLst>
            </p:cNvPr>
            <p:cNvSpPr/>
            <p:nvPr/>
          </p:nvSpPr>
          <p:spPr>
            <a:xfrm>
              <a:off x="0" y="0"/>
              <a:ext cx="4816592" cy="59735"/>
            </a:xfrm>
            <a:custGeom>
              <a:avLst/>
              <a:gdLst/>
              <a:ahLst/>
              <a:cxnLst/>
              <a:rect l="l" t="t" r="r" b="b"/>
              <a:pathLst>
                <a:path w="4816592" h="59735" extrusionOk="0">
                  <a:moveTo>
                    <a:pt x="0" y="0"/>
                  </a:moveTo>
                  <a:lnTo>
                    <a:pt x="4816592" y="0"/>
                  </a:lnTo>
                  <a:lnTo>
                    <a:pt x="4816592" y="59735"/>
                  </a:lnTo>
                  <a:lnTo>
                    <a:pt x="0" y="59735"/>
                  </a:lnTo>
                  <a:close/>
                </a:path>
              </a:pathLst>
            </a:custGeom>
            <a:solidFill>
              <a:srgbClr val="02223B"/>
            </a:solidFill>
            <a:ln>
              <a:noFill/>
            </a:ln>
          </p:spPr>
          <p:txBody>
            <a:bodyPr/>
            <a:lstStyle/>
            <a:p>
              <a:endParaRPr lang="en-US"/>
            </a:p>
          </p:txBody>
        </p:sp>
        <p:sp>
          <p:nvSpPr>
            <p:cNvPr id="126" name="Google Shape;126;p16">
              <a:extLst>
                <a:ext uri="{FF2B5EF4-FFF2-40B4-BE49-F238E27FC236}">
                  <a16:creationId xmlns:a16="http://schemas.microsoft.com/office/drawing/2014/main" id="{FE4B03B5-501B-DDB0-6D49-F51551582851}"/>
                </a:ext>
              </a:extLst>
            </p:cNvPr>
            <p:cNvSpPr txBox="1"/>
            <p:nvPr/>
          </p:nvSpPr>
          <p:spPr>
            <a:xfrm>
              <a:off x="0" y="-85725"/>
              <a:ext cx="4816500" cy="145500"/>
            </a:xfrm>
            <a:prstGeom prst="rect">
              <a:avLst/>
            </a:prstGeom>
            <a:noFill/>
            <a:ln>
              <a:noFill/>
            </a:ln>
          </p:spPr>
          <p:txBody>
            <a:bodyPr spcFirstLastPara="1" wrap="square" lIns="50800" tIns="50800" rIns="50800" bIns="50800" anchor="ctr" anchorCtr="0">
              <a:noAutofit/>
            </a:bodyPr>
            <a:lstStyle/>
            <a:p>
              <a:pPr marL="0" marR="0" lvl="0" indent="0" algn="ctr" rtl="0">
                <a:lnSpc>
                  <a:spcPct val="14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7" name="Google Shape;127;p16">
            <a:extLst>
              <a:ext uri="{FF2B5EF4-FFF2-40B4-BE49-F238E27FC236}">
                <a16:creationId xmlns:a16="http://schemas.microsoft.com/office/drawing/2014/main" id="{7E5EDA42-7451-F390-4203-0AB32C3CCC1E}"/>
              </a:ext>
            </a:extLst>
          </p:cNvPr>
          <p:cNvSpPr txBox="1"/>
          <p:nvPr/>
        </p:nvSpPr>
        <p:spPr>
          <a:xfrm>
            <a:off x="3512397" y="189705"/>
            <a:ext cx="14174043" cy="861744"/>
          </a:xfrm>
          <a:prstGeom prst="rect">
            <a:avLst/>
          </a:prstGeom>
          <a:noFill/>
          <a:ln>
            <a:noFill/>
          </a:ln>
        </p:spPr>
        <p:txBody>
          <a:bodyPr spcFirstLastPara="1" wrap="square" lIns="91425" tIns="91425" rIns="91425" bIns="91425" anchor="t" anchorCtr="0">
            <a:spAutoFit/>
          </a:bodyPr>
          <a:lstStyle/>
          <a:p>
            <a:pPr algn="l"/>
            <a:r>
              <a:rPr lang="en-GB" sz="4400" dirty="0">
                <a:solidFill>
                  <a:schemeClr val="bg1"/>
                </a:solidFill>
              </a:rPr>
              <a:t>Near-Real-Time terrestrial carbon balance</a:t>
            </a:r>
            <a:endParaRPr lang="en-GB" sz="4400" b="1" i="0" u="none" strike="noStrike" dirty="0">
              <a:solidFill>
                <a:schemeClr val="bg1"/>
              </a:solidFill>
              <a:effectLst/>
            </a:endParaRPr>
          </a:p>
        </p:txBody>
      </p:sp>
      <p:sp>
        <p:nvSpPr>
          <p:cNvPr id="128" name="Google Shape;128;p16">
            <a:extLst>
              <a:ext uri="{FF2B5EF4-FFF2-40B4-BE49-F238E27FC236}">
                <a16:creationId xmlns:a16="http://schemas.microsoft.com/office/drawing/2014/main" id="{F069409D-3B70-3FCD-F28F-C92D8B59E918}"/>
              </a:ext>
            </a:extLst>
          </p:cNvPr>
          <p:cNvSpPr/>
          <p:nvPr/>
        </p:nvSpPr>
        <p:spPr>
          <a:xfrm>
            <a:off x="16526713" y="8827766"/>
            <a:ext cx="1593965" cy="1019093"/>
          </a:xfrm>
          <a:custGeom>
            <a:avLst/>
            <a:gdLst/>
            <a:ahLst/>
            <a:cxnLst/>
            <a:rect l="l" t="t" r="r" b="b"/>
            <a:pathLst>
              <a:path w="2125287" h="1358790" extrusionOk="0">
                <a:moveTo>
                  <a:pt x="0" y="0"/>
                </a:moveTo>
                <a:lnTo>
                  <a:pt x="2125287" y="0"/>
                </a:lnTo>
                <a:lnTo>
                  <a:pt x="2125287" y="1358790"/>
                </a:lnTo>
                <a:lnTo>
                  <a:pt x="0" y="1358790"/>
                </a:lnTo>
                <a:lnTo>
                  <a:pt x="0" y="0"/>
                </a:lnTo>
                <a:close/>
              </a:path>
            </a:pathLst>
          </a:custGeom>
          <a:blipFill rotWithShape="1">
            <a:blip r:embed="rId3">
              <a:alphaModFix/>
            </a:blip>
            <a:stretch>
              <a:fillRect/>
            </a:stretch>
          </a:blipFill>
          <a:ln>
            <a:noFill/>
          </a:ln>
        </p:spPr>
        <p:txBody>
          <a:bodyPr/>
          <a:lstStyle/>
          <a:p>
            <a:endParaRPr lang="en-US"/>
          </a:p>
        </p:txBody>
      </p:sp>
      <p:sp>
        <p:nvSpPr>
          <p:cNvPr id="129" name="Google Shape;129;p16">
            <a:extLst>
              <a:ext uri="{FF2B5EF4-FFF2-40B4-BE49-F238E27FC236}">
                <a16:creationId xmlns:a16="http://schemas.microsoft.com/office/drawing/2014/main" id="{C7B0FD3B-729C-27CF-7753-08B58B58D17A}"/>
              </a:ext>
            </a:extLst>
          </p:cNvPr>
          <p:cNvSpPr/>
          <p:nvPr/>
        </p:nvSpPr>
        <p:spPr>
          <a:xfrm>
            <a:off x="14678376" y="8926816"/>
            <a:ext cx="2070538" cy="920042"/>
          </a:xfrm>
          <a:custGeom>
            <a:avLst/>
            <a:gdLst/>
            <a:ahLst/>
            <a:cxnLst/>
            <a:rect l="l" t="t" r="r" b="b"/>
            <a:pathLst>
              <a:path w="2760717" h="1226723" extrusionOk="0">
                <a:moveTo>
                  <a:pt x="0" y="0"/>
                </a:moveTo>
                <a:lnTo>
                  <a:pt x="2760716" y="0"/>
                </a:lnTo>
                <a:lnTo>
                  <a:pt x="2760716" y="1226723"/>
                </a:lnTo>
                <a:lnTo>
                  <a:pt x="0" y="1226723"/>
                </a:lnTo>
                <a:lnTo>
                  <a:pt x="0" y="0"/>
                </a:lnTo>
                <a:close/>
              </a:path>
            </a:pathLst>
          </a:custGeom>
          <a:blipFill rotWithShape="1">
            <a:blip r:embed="rId4">
              <a:alphaModFix/>
            </a:blip>
            <a:stretch>
              <a:fillRect t="-10759"/>
            </a:stretch>
          </a:blipFill>
          <a:ln>
            <a:noFill/>
          </a:ln>
        </p:spPr>
        <p:txBody>
          <a:bodyPr/>
          <a:lstStyle/>
          <a:p>
            <a:endParaRPr lang="en-US"/>
          </a:p>
        </p:txBody>
      </p:sp>
      <p:sp>
        <p:nvSpPr>
          <p:cNvPr id="2" name="TextBox 1">
            <a:extLst>
              <a:ext uri="{FF2B5EF4-FFF2-40B4-BE49-F238E27FC236}">
                <a16:creationId xmlns:a16="http://schemas.microsoft.com/office/drawing/2014/main" id="{AD410978-0126-C54D-C1E8-CAEEF26F3A9F}"/>
              </a:ext>
            </a:extLst>
          </p:cNvPr>
          <p:cNvSpPr txBox="1"/>
          <p:nvPr/>
        </p:nvSpPr>
        <p:spPr>
          <a:xfrm>
            <a:off x="133631" y="4263983"/>
            <a:ext cx="5418963" cy="2308324"/>
          </a:xfrm>
          <a:prstGeom prst="rect">
            <a:avLst/>
          </a:prstGeom>
          <a:noFill/>
        </p:spPr>
        <p:txBody>
          <a:bodyPr wrap="square" rtlCol="0">
            <a:spAutoFit/>
          </a:bodyPr>
          <a:lstStyle/>
          <a:p>
            <a:pPr algn="ctr"/>
            <a:r>
              <a:rPr lang="en-DE" sz="3600">
                <a:solidFill>
                  <a:srgbClr val="2157A0"/>
                </a:solidFill>
                <a:latin typeface="+mn-lt"/>
              </a:rPr>
              <a:t>DGVMs </a:t>
            </a:r>
            <a:r>
              <a:rPr lang="en-GB" sz="3600" dirty="0">
                <a:solidFill>
                  <a:srgbClr val="2157A0"/>
                </a:solidFill>
                <a:latin typeface="+mn-lt"/>
              </a:rPr>
              <a:t>Simulations targeted to extreme events that impacts the terrestrial carbon balance</a:t>
            </a:r>
            <a:endParaRPr lang="en-DE" sz="3600" dirty="0">
              <a:solidFill>
                <a:srgbClr val="2157A0"/>
              </a:solidFill>
              <a:latin typeface="+mn-lt"/>
            </a:endParaRPr>
          </a:p>
        </p:txBody>
      </p:sp>
      <p:pic>
        <p:nvPicPr>
          <p:cNvPr id="11" name="Picture 10">
            <a:extLst>
              <a:ext uri="{FF2B5EF4-FFF2-40B4-BE49-F238E27FC236}">
                <a16:creationId xmlns:a16="http://schemas.microsoft.com/office/drawing/2014/main" id="{681E07D4-94E1-8ED6-6B6B-410ECE328CFD}"/>
              </a:ext>
            </a:extLst>
          </p:cNvPr>
          <p:cNvPicPr>
            <a:picLocks noChangeAspect="1"/>
          </p:cNvPicPr>
          <p:nvPr/>
        </p:nvPicPr>
        <p:blipFill>
          <a:blip r:embed="rId5"/>
          <a:stretch>
            <a:fillRect/>
          </a:stretch>
        </p:blipFill>
        <p:spPr>
          <a:xfrm>
            <a:off x="3702205" y="2424732"/>
            <a:ext cx="14452164" cy="5986826"/>
          </a:xfrm>
          <a:prstGeom prst="rect">
            <a:avLst/>
          </a:prstGeom>
        </p:spPr>
      </p:pic>
      <p:sp>
        <p:nvSpPr>
          <p:cNvPr id="13" name="TextBox 12">
            <a:extLst>
              <a:ext uri="{FF2B5EF4-FFF2-40B4-BE49-F238E27FC236}">
                <a16:creationId xmlns:a16="http://schemas.microsoft.com/office/drawing/2014/main" id="{C7E62158-1E58-83BB-95C9-F8EB659A4397}"/>
              </a:ext>
            </a:extLst>
          </p:cNvPr>
          <p:cNvSpPr txBox="1"/>
          <p:nvPr/>
        </p:nvSpPr>
        <p:spPr>
          <a:xfrm>
            <a:off x="7081630" y="1854823"/>
            <a:ext cx="9199756" cy="523220"/>
          </a:xfrm>
          <a:prstGeom prst="rect">
            <a:avLst/>
          </a:prstGeom>
          <a:noFill/>
        </p:spPr>
        <p:txBody>
          <a:bodyPr wrap="square">
            <a:spAutoFit/>
          </a:bodyPr>
          <a:lstStyle/>
          <a:p>
            <a:r>
              <a:rPr lang="en-US" sz="2800" dirty="0">
                <a:solidFill>
                  <a:schemeClr val="bg2">
                    <a:lumMod val="50000"/>
                  </a:schemeClr>
                </a:solidFill>
              </a:rPr>
              <a:t>Preliminary Results for summer heatwave 2023</a:t>
            </a:r>
          </a:p>
        </p:txBody>
      </p:sp>
      <p:sp>
        <p:nvSpPr>
          <p:cNvPr id="14" name="TextBox 13">
            <a:extLst>
              <a:ext uri="{FF2B5EF4-FFF2-40B4-BE49-F238E27FC236}">
                <a16:creationId xmlns:a16="http://schemas.microsoft.com/office/drawing/2014/main" id="{F5CBFE2D-0D43-2CC4-410F-F46976550097}"/>
              </a:ext>
            </a:extLst>
          </p:cNvPr>
          <p:cNvSpPr txBox="1"/>
          <p:nvPr/>
        </p:nvSpPr>
        <p:spPr>
          <a:xfrm>
            <a:off x="7181655" y="8882060"/>
            <a:ext cx="6835526" cy="523220"/>
          </a:xfrm>
          <a:prstGeom prst="rect">
            <a:avLst/>
          </a:prstGeom>
          <a:noFill/>
        </p:spPr>
        <p:txBody>
          <a:bodyPr wrap="none" rtlCol="0">
            <a:spAutoFit/>
          </a:bodyPr>
          <a:lstStyle/>
          <a:p>
            <a:r>
              <a:rPr lang="en-US" sz="2800" dirty="0"/>
              <a:t>Climate data from ESA ERA5 Reanalysis </a:t>
            </a:r>
          </a:p>
        </p:txBody>
      </p:sp>
    </p:spTree>
    <p:extLst>
      <p:ext uri="{BB962C8B-B14F-4D97-AF65-F5344CB8AC3E}">
        <p14:creationId xmlns:p14="http://schemas.microsoft.com/office/powerpoint/2010/main" val="30385751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2">
          <a:extLst>
            <a:ext uri="{FF2B5EF4-FFF2-40B4-BE49-F238E27FC236}">
              <a16:creationId xmlns:a16="http://schemas.microsoft.com/office/drawing/2014/main" id="{02362CB8-D16B-CC76-9774-9F92CD4642C4}"/>
            </a:ext>
          </a:extLst>
        </p:cNvPr>
        <p:cNvGrpSpPr/>
        <p:nvPr/>
      </p:nvGrpSpPr>
      <p:grpSpPr>
        <a:xfrm>
          <a:off x="0" y="0"/>
          <a:ext cx="0" cy="0"/>
          <a:chOff x="0" y="0"/>
          <a:chExt cx="0" cy="0"/>
        </a:xfrm>
      </p:grpSpPr>
      <p:sp>
        <p:nvSpPr>
          <p:cNvPr id="123" name="Google Shape;123;p16">
            <a:extLst>
              <a:ext uri="{FF2B5EF4-FFF2-40B4-BE49-F238E27FC236}">
                <a16:creationId xmlns:a16="http://schemas.microsoft.com/office/drawing/2014/main" id="{D6151F6D-E32F-B80E-DE91-C38C92476B6B}"/>
              </a:ext>
            </a:extLst>
          </p:cNvPr>
          <p:cNvSpPr/>
          <p:nvPr/>
        </p:nvSpPr>
        <p:spPr>
          <a:xfrm>
            <a:off x="-44500" y="-51723"/>
            <a:ext cx="18377100" cy="1344600"/>
          </a:xfrm>
          <a:prstGeom prst="rect">
            <a:avLst/>
          </a:prstGeom>
          <a:solidFill>
            <a:srgbClr val="02223B"/>
          </a:solidFill>
          <a:ln w="9525" cap="flat" cmpd="sng">
            <a:solidFill>
              <a:srgbClr val="02223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nvGrpSpPr>
          <p:cNvPr id="124" name="Google Shape;124;p16">
            <a:extLst>
              <a:ext uri="{FF2B5EF4-FFF2-40B4-BE49-F238E27FC236}">
                <a16:creationId xmlns:a16="http://schemas.microsoft.com/office/drawing/2014/main" id="{B114297E-B6A0-C0E8-18AA-CA4AD2991D93}"/>
              </a:ext>
            </a:extLst>
          </p:cNvPr>
          <p:cNvGrpSpPr/>
          <p:nvPr/>
        </p:nvGrpSpPr>
        <p:grpSpPr>
          <a:xfrm>
            <a:off x="0" y="9543414"/>
            <a:ext cx="18288118" cy="552449"/>
            <a:chOff x="0" y="-85725"/>
            <a:chExt cx="4816592" cy="145500"/>
          </a:xfrm>
        </p:grpSpPr>
        <p:sp>
          <p:nvSpPr>
            <p:cNvPr id="125" name="Google Shape;125;p16">
              <a:extLst>
                <a:ext uri="{FF2B5EF4-FFF2-40B4-BE49-F238E27FC236}">
                  <a16:creationId xmlns:a16="http://schemas.microsoft.com/office/drawing/2014/main" id="{D130D4F7-3BBA-F73A-EB1B-FC364CDE2716}"/>
                </a:ext>
              </a:extLst>
            </p:cNvPr>
            <p:cNvSpPr/>
            <p:nvPr/>
          </p:nvSpPr>
          <p:spPr>
            <a:xfrm>
              <a:off x="0" y="0"/>
              <a:ext cx="4816592" cy="59735"/>
            </a:xfrm>
            <a:custGeom>
              <a:avLst/>
              <a:gdLst/>
              <a:ahLst/>
              <a:cxnLst/>
              <a:rect l="l" t="t" r="r" b="b"/>
              <a:pathLst>
                <a:path w="4816592" h="59735" extrusionOk="0">
                  <a:moveTo>
                    <a:pt x="0" y="0"/>
                  </a:moveTo>
                  <a:lnTo>
                    <a:pt x="4816592" y="0"/>
                  </a:lnTo>
                  <a:lnTo>
                    <a:pt x="4816592" y="59735"/>
                  </a:lnTo>
                  <a:lnTo>
                    <a:pt x="0" y="59735"/>
                  </a:lnTo>
                  <a:close/>
                </a:path>
              </a:pathLst>
            </a:custGeom>
            <a:solidFill>
              <a:srgbClr val="02223B"/>
            </a:solidFill>
            <a:ln>
              <a:noFill/>
            </a:ln>
          </p:spPr>
          <p:txBody>
            <a:bodyPr/>
            <a:lstStyle/>
            <a:p>
              <a:endParaRPr lang="en-US"/>
            </a:p>
          </p:txBody>
        </p:sp>
        <p:sp>
          <p:nvSpPr>
            <p:cNvPr id="126" name="Google Shape;126;p16">
              <a:extLst>
                <a:ext uri="{FF2B5EF4-FFF2-40B4-BE49-F238E27FC236}">
                  <a16:creationId xmlns:a16="http://schemas.microsoft.com/office/drawing/2014/main" id="{4DF8A340-AFC3-5A44-C50B-DF60B306CF1A}"/>
                </a:ext>
              </a:extLst>
            </p:cNvPr>
            <p:cNvSpPr txBox="1"/>
            <p:nvPr/>
          </p:nvSpPr>
          <p:spPr>
            <a:xfrm>
              <a:off x="0" y="-85725"/>
              <a:ext cx="4816500" cy="145500"/>
            </a:xfrm>
            <a:prstGeom prst="rect">
              <a:avLst/>
            </a:prstGeom>
            <a:noFill/>
            <a:ln>
              <a:noFill/>
            </a:ln>
          </p:spPr>
          <p:txBody>
            <a:bodyPr spcFirstLastPara="1" wrap="square" lIns="50800" tIns="50800" rIns="50800" bIns="50800" anchor="ctr" anchorCtr="0">
              <a:noAutofit/>
            </a:bodyPr>
            <a:lstStyle/>
            <a:p>
              <a:pPr marL="0" marR="0" lvl="0" indent="0" algn="ctr" rtl="0">
                <a:lnSpc>
                  <a:spcPct val="14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7" name="Google Shape;127;p16">
            <a:extLst>
              <a:ext uri="{FF2B5EF4-FFF2-40B4-BE49-F238E27FC236}">
                <a16:creationId xmlns:a16="http://schemas.microsoft.com/office/drawing/2014/main" id="{3B0AB35D-C7B6-C513-5EFE-A463BCEDE539}"/>
              </a:ext>
            </a:extLst>
          </p:cNvPr>
          <p:cNvSpPr txBox="1"/>
          <p:nvPr/>
        </p:nvSpPr>
        <p:spPr>
          <a:xfrm>
            <a:off x="601560" y="189705"/>
            <a:ext cx="17285322" cy="861744"/>
          </a:xfrm>
          <a:prstGeom prst="rect">
            <a:avLst/>
          </a:prstGeom>
          <a:noFill/>
          <a:ln>
            <a:noFill/>
          </a:ln>
        </p:spPr>
        <p:txBody>
          <a:bodyPr spcFirstLastPara="1" wrap="square" lIns="91425" tIns="91425" rIns="91425" bIns="91425" anchor="t" anchorCtr="0">
            <a:spAutoFit/>
          </a:bodyPr>
          <a:lstStyle/>
          <a:p>
            <a:pPr algn="l"/>
            <a:r>
              <a:rPr lang="en-GB" sz="4400" b="1" i="0" u="none" strike="noStrike" dirty="0">
                <a:solidFill>
                  <a:schemeClr val="bg1"/>
                </a:solidFill>
                <a:effectLst/>
              </a:rPr>
              <a:t>Carbon Sequestration Potential in the Brazilian Atlantic Forest</a:t>
            </a:r>
          </a:p>
        </p:txBody>
      </p:sp>
      <p:sp>
        <p:nvSpPr>
          <p:cNvPr id="128" name="Google Shape;128;p16">
            <a:extLst>
              <a:ext uri="{FF2B5EF4-FFF2-40B4-BE49-F238E27FC236}">
                <a16:creationId xmlns:a16="http://schemas.microsoft.com/office/drawing/2014/main" id="{53E24192-0969-3F37-2EE5-13FA232EC5B9}"/>
              </a:ext>
            </a:extLst>
          </p:cNvPr>
          <p:cNvSpPr/>
          <p:nvPr/>
        </p:nvSpPr>
        <p:spPr>
          <a:xfrm>
            <a:off x="16526713" y="8827766"/>
            <a:ext cx="1593965" cy="1019093"/>
          </a:xfrm>
          <a:custGeom>
            <a:avLst/>
            <a:gdLst/>
            <a:ahLst/>
            <a:cxnLst/>
            <a:rect l="l" t="t" r="r" b="b"/>
            <a:pathLst>
              <a:path w="2125287" h="1358790" extrusionOk="0">
                <a:moveTo>
                  <a:pt x="0" y="0"/>
                </a:moveTo>
                <a:lnTo>
                  <a:pt x="2125287" y="0"/>
                </a:lnTo>
                <a:lnTo>
                  <a:pt x="2125287" y="1358790"/>
                </a:lnTo>
                <a:lnTo>
                  <a:pt x="0" y="1358790"/>
                </a:lnTo>
                <a:lnTo>
                  <a:pt x="0" y="0"/>
                </a:lnTo>
                <a:close/>
              </a:path>
            </a:pathLst>
          </a:custGeom>
          <a:blipFill rotWithShape="1">
            <a:blip r:embed="rId3">
              <a:alphaModFix/>
            </a:blip>
            <a:stretch>
              <a:fillRect/>
            </a:stretch>
          </a:blipFill>
          <a:ln>
            <a:noFill/>
          </a:ln>
        </p:spPr>
        <p:txBody>
          <a:bodyPr/>
          <a:lstStyle/>
          <a:p>
            <a:endParaRPr lang="en-US"/>
          </a:p>
        </p:txBody>
      </p:sp>
      <p:sp>
        <p:nvSpPr>
          <p:cNvPr id="129" name="Google Shape;129;p16">
            <a:extLst>
              <a:ext uri="{FF2B5EF4-FFF2-40B4-BE49-F238E27FC236}">
                <a16:creationId xmlns:a16="http://schemas.microsoft.com/office/drawing/2014/main" id="{049DC16C-1A4C-8510-7CBA-FF2F15A0778C}"/>
              </a:ext>
            </a:extLst>
          </p:cNvPr>
          <p:cNvSpPr/>
          <p:nvPr/>
        </p:nvSpPr>
        <p:spPr>
          <a:xfrm>
            <a:off x="14678376" y="8926816"/>
            <a:ext cx="2070538" cy="920042"/>
          </a:xfrm>
          <a:custGeom>
            <a:avLst/>
            <a:gdLst/>
            <a:ahLst/>
            <a:cxnLst/>
            <a:rect l="l" t="t" r="r" b="b"/>
            <a:pathLst>
              <a:path w="2760717" h="1226723" extrusionOk="0">
                <a:moveTo>
                  <a:pt x="0" y="0"/>
                </a:moveTo>
                <a:lnTo>
                  <a:pt x="2760716" y="0"/>
                </a:lnTo>
                <a:lnTo>
                  <a:pt x="2760716" y="1226723"/>
                </a:lnTo>
                <a:lnTo>
                  <a:pt x="0" y="1226723"/>
                </a:lnTo>
                <a:lnTo>
                  <a:pt x="0" y="0"/>
                </a:lnTo>
                <a:close/>
              </a:path>
            </a:pathLst>
          </a:custGeom>
          <a:blipFill rotWithShape="1">
            <a:blip r:embed="rId4">
              <a:alphaModFix/>
            </a:blip>
            <a:stretch>
              <a:fillRect t="-10759"/>
            </a:stretch>
          </a:blipFill>
          <a:ln>
            <a:noFill/>
          </a:ln>
        </p:spPr>
        <p:txBody>
          <a:bodyPr/>
          <a:lstStyle/>
          <a:p>
            <a:endParaRPr lang="en-US"/>
          </a:p>
        </p:txBody>
      </p:sp>
      <p:sp>
        <p:nvSpPr>
          <p:cNvPr id="2" name="Freeform 10" descr="From hotspot to hopespot: An opportunity for the Brazilian Atlantic Forest  - ScienceDirect">
            <a:extLst>
              <a:ext uri="{FF2B5EF4-FFF2-40B4-BE49-F238E27FC236}">
                <a16:creationId xmlns:a16="http://schemas.microsoft.com/office/drawing/2014/main" id="{E9453332-226F-D5C4-672B-CC3B19FCFB45}"/>
              </a:ext>
            </a:extLst>
          </p:cNvPr>
          <p:cNvSpPr/>
          <p:nvPr/>
        </p:nvSpPr>
        <p:spPr>
          <a:xfrm>
            <a:off x="10611352" y="1437418"/>
            <a:ext cx="7275530" cy="7478375"/>
          </a:xfrm>
          <a:custGeom>
            <a:avLst/>
            <a:gdLst/>
            <a:ahLst/>
            <a:cxnLst/>
            <a:rect l="l" t="t" r="r" b="b"/>
            <a:pathLst>
              <a:path w="9690592" h="9690592">
                <a:moveTo>
                  <a:pt x="0" y="0"/>
                </a:moveTo>
                <a:lnTo>
                  <a:pt x="9690592" y="0"/>
                </a:lnTo>
                <a:lnTo>
                  <a:pt x="9690592" y="9690592"/>
                </a:lnTo>
                <a:lnTo>
                  <a:pt x="0" y="9690592"/>
                </a:lnTo>
                <a:lnTo>
                  <a:pt x="0" y="0"/>
                </a:lnTo>
                <a:close/>
              </a:path>
            </a:pathLst>
          </a:custGeom>
          <a:blipFill>
            <a:blip r:embed="rId5"/>
            <a:stretch>
              <a:fillRect/>
            </a:stretch>
          </a:blipFill>
        </p:spPr>
        <p:txBody>
          <a:bodyPr/>
          <a:lstStyle/>
          <a:p>
            <a:endParaRPr lang="en-US"/>
          </a:p>
        </p:txBody>
      </p:sp>
      <p:sp>
        <p:nvSpPr>
          <p:cNvPr id="4" name="TextBox 3">
            <a:extLst>
              <a:ext uri="{FF2B5EF4-FFF2-40B4-BE49-F238E27FC236}">
                <a16:creationId xmlns:a16="http://schemas.microsoft.com/office/drawing/2014/main" id="{EB0DED3C-EB51-E1CA-EA1C-B68B814FDCA9}"/>
              </a:ext>
            </a:extLst>
          </p:cNvPr>
          <p:cNvSpPr txBox="1"/>
          <p:nvPr/>
        </p:nvSpPr>
        <p:spPr>
          <a:xfrm>
            <a:off x="786162" y="1821045"/>
            <a:ext cx="9199756" cy="6986528"/>
          </a:xfrm>
          <a:prstGeom prst="rect">
            <a:avLst/>
          </a:prstGeom>
          <a:noFill/>
        </p:spPr>
        <p:txBody>
          <a:bodyPr wrap="square">
            <a:spAutoFit/>
          </a:bodyPr>
          <a:lstStyle/>
          <a:p>
            <a:endParaRPr lang="en-US" sz="3200" dirty="0"/>
          </a:p>
          <a:p>
            <a:pPr marL="285750" indent="-285750">
              <a:buFont typeface="Arial" panose="020B0604020202020204" pitchFamily="34" charset="0"/>
              <a:buChar char="•"/>
            </a:pPr>
            <a:r>
              <a:rPr lang="en-US" sz="3200" b="1" dirty="0"/>
              <a:t>Biodiversity Hotspot </a:t>
            </a:r>
            <a:r>
              <a:rPr lang="en-US" sz="3200" dirty="0"/>
              <a:t>– home to 20,000+ plant species and unique wildlife</a:t>
            </a:r>
          </a:p>
          <a:p>
            <a:pPr marL="285750" indent="-285750">
              <a:buFont typeface="Arial" panose="020B0604020202020204" pitchFamily="34" charset="0"/>
              <a:buChar char="•"/>
            </a:pPr>
            <a:endParaRPr lang="en-US" sz="3200" dirty="0"/>
          </a:p>
          <a:p>
            <a:pPr marL="285750" indent="-285750">
              <a:buFont typeface="Arial" panose="020B0604020202020204" pitchFamily="34" charset="0"/>
              <a:buChar char="•"/>
            </a:pPr>
            <a:r>
              <a:rPr lang="en-US" sz="3200" b="1" dirty="0"/>
              <a:t>Deforestation &amp; Habitat Loss </a:t>
            </a:r>
            <a:r>
              <a:rPr lang="en-US" sz="3200" dirty="0"/>
              <a:t>– Over 85% of its original area has been lost due to urbanization and agriculture</a:t>
            </a:r>
          </a:p>
          <a:p>
            <a:endParaRPr lang="en-US" sz="3200" dirty="0"/>
          </a:p>
          <a:p>
            <a:pPr marL="285750" indent="-285750">
              <a:buFont typeface="Arial" panose="020B0604020202020204" pitchFamily="34" charset="0"/>
              <a:buChar char="•"/>
            </a:pPr>
            <a:r>
              <a:rPr lang="en-US" sz="3200" dirty="0"/>
              <a:t>Highly fragmented landscape</a:t>
            </a:r>
          </a:p>
          <a:p>
            <a:endParaRPr lang="en-US" sz="3200" dirty="0"/>
          </a:p>
          <a:p>
            <a:r>
              <a:rPr lang="en-US" sz="3200" b="1" dirty="0"/>
              <a:t>Atlantic Forest – a restoration hotspot </a:t>
            </a:r>
          </a:p>
          <a:p>
            <a:r>
              <a:rPr lang="en-US" sz="3200" dirty="0"/>
              <a:t>21.6Mha – 36Mha of land potentially available for regeneration (Barros et al., 2023; </a:t>
            </a:r>
            <a:r>
              <a:rPr lang="en-US" sz="3200" dirty="0" err="1"/>
              <a:t>Crouzeilles</a:t>
            </a:r>
            <a:r>
              <a:rPr lang="en-US" sz="3200" dirty="0"/>
              <a:t> et al., 2020)</a:t>
            </a:r>
          </a:p>
        </p:txBody>
      </p:sp>
    </p:spTree>
    <p:extLst>
      <p:ext uri="{BB962C8B-B14F-4D97-AF65-F5344CB8AC3E}">
        <p14:creationId xmlns:p14="http://schemas.microsoft.com/office/powerpoint/2010/main" val="1426398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4"/>
          <p:cNvSpPr/>
          <p:nvPr/>
        </p:nvSpPr>
        <p:spPr>
          <a:xfrm>
            <a:off x="-44500" y="-51723"/>
            <a:ext cx="18377100" cy="1344600"/>
          </a:xfrm>
          <a:prstGeom prst="rect">
            <a:avLst/>
          </a:prstGeom>
          <a:solidFill>
            <a:srgbClr val="02223B"/>
          </a:solidFill>
          <a:ln w="9525" cap="flat" cmpd="sng">
            <a:solidFill>
              <a:srgbClr val="02223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nvGrpSpPr>
          <p:cNvPr id="98" name="Google Shape;98;p14"/>
          <p:cNvGrpSpPr/>
          <p:nvPr/>
        </p:nvGrpSpPr>
        <p:grpSpPr>
          <a:xfrm>
            <a:off x="0" y="9543418"/>
            <a:ext cx="18287996" cy="552442"/>
            <a:chOff x="0" y="-85725"/>
            <a:chExt cx="4816592" cy="145500"/>
          </a:xfrm>
        </p:grpSpPr>
        <p:sp>
          <p:nvSpPr>
            <p:cNvPr id="99" name="Google Shape;99;p14"/>
            <p:cNvSpPr/>
            <p:nvPr/>
          </p:nvSpPr>
          <p:spPr>
            <a:xfrm>
              <a:off x="0" y="0"/>
              <a:ext cx="4816592" cy="59735"/>
            </a:xfrm>
            <a:custGeom>
              <a:avLst/>
              <a:gdLst/>
              <a:ahLst/>
              <a:cxnLst/>
              <a:rect l="l" t="t" r="r" b="b"/>
              <a:pathLst>
                <a:path w="4816592" h="59735" extrusionOk="0">
                  <a:moveTo>
                    <a:pt x="0" y="0"/>
                  </a:moveTo>
                  <a:lnTo>
                    <a:pt x="4816592" y="0"/>
                  </a:lnTo>
                  <a:lnTo>
                    <a:pt x="4816592" y="59735"/>
                  </a:lnTo>
                  <a:lnTo>
                    <a:pt x="0" y="59735"/>
                  </a:lnTo>
                  <a:close/>
                </a:path>
              </a:pathLst>
            </a:custGeom>
            <a:solidFill>
              <a:srgbClr val="02223B"/>
            </a:solidFill>
            <a:ln>
              <a:noFill/>
            </a:ln>
          </p:spPr>
          <p:txBody>
            <a:bodyPr/>
            <a:lstStyle/>
            <a:p>
              <a:endParaRPr lang="en-US"/>
            </a:p>
          </p:txBody>
        </p:sp>
        <p:sp>
          <p:nvSpPr>
            <p:cNvPr id="100" name="Google Shape;100;p14"/>
            <p:cNvSpPr txBox="1"/>
            <p:nvPr/>
          </p:nvSpPr>
          <p:spPr>
            <a:xfrm>
              <a:off x="0" y="-85725"/>
              <a:ext cx="4816500" cy="145500"/>
            </a:xfrm>
            <a:prstGeom prst="rect">
              <a:avLst/>
            </a:prstGeom>
            <a:noFill/>
            <a:ln>
              <a:noFill/>
            </a:ln>
          </p:spPr>
          <p:txBody>
            <a:bodyPr spcFirstLastPara="1" wrap="square" lIns="50800" tIns="50800" rIns="50800" bIns="50800" anchor="ctr" anchorCtr="0">
              <a:noAutofit/>
            </a:bodyPr>
            <a:lstStyle/>
            <a:p>
              <a:pPr marL="0" marR="0" lvl="0" indent="0" algn="ctr" rtl="0">
                <a:lnSpc>
                  <a:spcPct val="14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01" name="Google Shape;101;p14"/>
          <p:cNvSpPr txBox="1"/>
          <p:nvPr/>
        </p:nvSpPr>
        <p:spPr>
          <a:xfrm>
            <a:off x="3645000" y="220363"/>
            <a:ext cx="10998000" cy="800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400"/>
              </a:spcBef>
              <a:spcAft>
                <a:spcPts val="400"/>
              </a:spcAft>
              <a:buNone/>
            </a:pPr>
            <a:r>
              <a:rPr lang="en-US" sz="4000" b="1">
                <a:solidFill>
                  <a:srgbClr val="FFFFFF"/>
                </a:solidFill>
              </a:rPr>
              <a:t>The Importance of Accurate CO₂ Estimation</a:t>
            </a:r>
            <a:endParaRPr sz="4000" b="1">
              <a:solidFill>
                <a:srgbClr val="FFFFFF"/>
              </a:solidFill>
            </a:endParaRPr>
          </a:p>
        </p:txBody>
      </p:sp>
      <p:sp>
        <p:nvSpPr>
          <p:cNvPr id="102" name="Google Shape;102;p14"/>
          <p:cNvSpPr/>
          <p:nvPr/>
        </p:nvSpPr>
        <p:spPr>
          <a:xfrm>
            <a:off x="16526713" y="8827766"/>
            <a:ext cx="1593965" cy="1019093"/>
          </a:xfrm>
          <a:custGeom>
            <a:avLst/>
            <a:gdLst/>
            <a:ahLst/>
            <a:cxnLst/>
            <a:rect l="l" t="t" r="r" b="b"/>
            <a:pathLst>
              <a:path w="2125287" h="1358790" extrusionOk="0">
                <a:moveTo>
                  <a:pt x="0" y="0"/>
                </a:moveTo>
                <a:lnTo>
                  <a:pt x="2125287" y="0"/>
                </a:lnTo>
                <a:lnTo>
                  <a:pt x="2125287" y="1358790"/>
                </a:lnTo>
                <a:lnTo>
                  <a:pt x="0" y="1358790"/>
                </a:lnTo>
                <a:lnTo>
                  <a:pt x="0" y="0"/>
                </a:lnTo>
                <a:close/>
              </a:path>
            </a:pathLst>
          </a:custGeom>
          <a:blipFill rotWithShape="1">
            <a:blip r:embed="rId3">
              <a:alphaModFix/>
            </a:blip>
            <a:stretch>
              <a:fillRect/>
            </a:stretch>
          </a:blipFill>
          <a:ln>
            <a:noFill/>
          </a:ln>
        </p:spPr>
        <p:txBody>
          <a:bodyPr/>
          <a:lstStyle/>
          <a:p>
            <a:endParaRPr lang="en-US"/>
          </a:p>
        </p:txBody>
      </p:sp>
      <p:sp>
        <p:nvSpPr>
          <p:cNvPr id="103" name="Google Shape;103;p14"/>
          <p:cNvSpPr/>
          <p:nvPr/>
        </p:nvSpPr>
        <p:spPr>
          <a:xfrm>
            <a:off x="14678376" y="8926816"/>
            <a:ext cx="2070538" cy="920042"/>
          </a:xfrm>
          <a:custGeom>
            <a:avLst/>
            <a:gdLst/>
            <a:ahLst/>
            <a:cxnLst/>
            <a:rect l="l" t="t" r="r" b="b"/>
            <a:pathLst>
              <a:path w="2760717" h="1226723" extrusionOk="0">
                <a:moveTo>
                  <a:pt x="0" y="0"/>
                </a:moveTo>
                <a:lnTo>
                  <a:pt x="2760716" y="0"/>
                </a:lnTo>
                <a:lnTo>
                  <a:pt x="2760716" y="1226723"/>
                </a:lnTo>
                <a:lnTo>
                  <a:pt x="0" y="1226723"/>
                </a:lnTo>
                <a:lnTo>
                  <a:pt x="0" y="0"/>
                </a:lnTo>
                <a:close/>
              </a:path>
            </a:pathLst>
          </a:custGeom>
          <a:blipFill rotWithShape="1">
            <a:blip r:embed="rId4">
              <a:alphaModFix/>
            </a:blip>
            <a:stretch>
              <a:fillRect t="-10759"/>
            </a:stretch>
          </a:blipFill>
          <a:ln>
            <a:noFill/>
          </a:ln>
        </p:spPr>
        <p:txBody>
          <a:bodyPr/>
          <a:lstStyle/>
          <a:p>
            <a:endParaRPr lang="en-US"/>
          </a:p>
        </p:txBody>
      </p:sp>
      <p:pic>
        <p:nvPicPr>
          <p:cNvPr id="104" name="Google Shape;104;p14"/>
          <p:cNvPicPr preferRelativeResize="0"/>
          <p:nvPr/>
        </p:nvPicPr>
        <p:blipFill>
          <a:blip r:embed="rId5">
            <a:alphaModFix/>
          </a:blip>
          <a:stretch>
            <a:fillRect/>
          </a:stretch>
        </p:blipFill>
        <p:spPr>
          <a:xfrm>
            <a:off x="390848" y="1555337"/>
            <a:ext cx="12229053" cy="7453526"/>
          </a:xfrm>
          <a:prstGeom prst="rect">
            <a:avLst/>
          </a:prstGeom>
          <a:noFill/>
          <a:ln>
            <a:noFill/>
          </a:ln>
        </p:spPr>
      </p:pic>
      <p:sp>
        <p:nvSpPr>
          <p:cNvPr id="105" name="Google Shape;105;p14"/>
          <p:cNvSpPr txBox="1"/>
          <p:nvPr/>
        </p:nvSpPr>
        <p:spPr>
          <a:xfrm>
            <a:off x="12819875" y="3769275"/>
            <a:ext cx="5149200" cy="3281637"/>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3500" dirty="0">
                <a:solidFill>
                  <a:schemeClr val="dk2"/>
                </a:solidFill>
              </a:rPr>
              <a:t>“To effectively mitigate climate change, we need precise and up-to-date estimates of carbon fluxes” </a:t>
            </a:r>
            <a:endParaRPr sz="3500" u="sng" dirty="0">
              <a:solidFill>
                <a:schemeClr val="dk2"/>
              </a:solidFill>
            </a:endParaRPr>
          </a:p>
        </p:txBody>
      </p:sp>
      <p:sp>
        <p:nvSpPr>
          <p:cNvPr id="106" name="Google Shape;106;p14"/>
          <p:cNvSpPr txBox="1"/>
          <p:nvPr/>
        </p:nvSpPr>
        <p:spPr>
          <a:xfrm>
            <a:off x="390850" y="8837375"/>
            <a:ext cx="11540400" cy="780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br>
              <a:rPr lang="en-US" sz="1800">
                <a:solidFill>
                  <a:srgbClr val="4083B7"/>
                </a:solidFill>
                <a:latin typeface="Calibri"/>
                <a:ea typeface="Calibri"/>
                <a:cs typeface="Calibri"/>
                <a:sym typeface="Calibri"/>
              </a:rPr>
            </a:br>
            <a:r>
              <a:rPr lang="en-US" sz="1800">
                <a:solidFill>
                  <a:srgbClr val="4083B7"/>
                </a:solidFill>
                <a:latin typeface="Calibri"/>
                <a:ea typeface="Calibri"/>
                <a:cs typeface="Calibri"/>
                <a:sym typeface="Calibri"/>
              </a:rPr>
              <a:t>Source: </a:t>
            </a:r>
            <a:r>
              <a:rPr lang="en-US" sz="1800" u="sng">
                <a:solidFill>
                  <a:schemeClr val="hlink"/>
                </a:solidFill>
                <a:latin typeface="Calibri"/>
                <a:ea typeface="Calibri"/>
                <a:cs typeface="Calibri"/>
                <a:sym typeface="Calibri"/>
                <a:hlinkClick r:id="rId6"/>
              </a:rPr>
              <a:t>NOAA-GML</a:t>
            </a:r>
            <a:r>
              <a:rPr lang="en-US" sz="1800">
                <a:solidFill>
                  <a:srgbClr val="4083B7"/>
                </a:solidFill>
                <a:latin typeface="Calibri"/>
                <a:ea typeface="Calibri"/>
                <a:cs typeface="Calibri"/>
                <a:sym typeface="Calibri"/>
              </a:rPr>
              <a:t>; </a:t>
            </a:r>
            <a:r>
              <a:rPr lang="en-US" sz="1800" u="sng">
                <a:solidFill>
                  <a:schemeClr val="hlink"/>
                </a:solidFill>
                <a:latin typeface="Calibri"/>
                <a:ea typeface="Calibri"/>
                <a:cs typeface="Calibri"/>
                <a:sym typeface="Calibri"/>
                <a:hlinkClick r:id="rId7"/>
              </a:rPr>
              <a:t>Friedlingstein et al 2024</a:t>
            </a:r>
            <a:r>
              <a:rPr lang="en-US" sz="1800">
                <a:solidFill>
                  <a:srgbClr val="4083B7"/>
                </a:solidFill>
                <a:latin typeface="Calibri"/>
                <a:ea typeface="Calibri"/>
                <a:cs typeface="Calibri"/>
                <a:sym typeface="Calibri"/>
              </a:rPr>
              <a:t>;</a:t>
            </a:r>
            <a:r>
              <a:rPr lang="en-US" sz="1800">
                <a:solidFill>
                  <a:schemeClr val="dk1"/>
                </a:solidFill>
                <a:latin typeface="Calibri"/>
                <a:ea typeface="Calibri"/>
                <a:cs typeface="Calibri"/>
                <a:sym typeface="Calibri"/>
              </a:rPr>
              <a:t> </a:t>
            </a:r>
            <a:r>
              <a:rPr lang="en-US" sz="1800" u="sng">
                <a:solidFill>
                  <a:schemeClr val="hlink"/>
                </a:solidFill>
                <a:latin typeface="Calibri"/>
                <a:ea typeface="Calibri"/>
                <a:cs typeface="Calibri"/>
                <a:sym typeface="Calibri"/>
                <a:hlinkClick r:id="rId8"/>
              </a:rPr>
              <a:t>Canadell et al 2021 (IPCC AR6 WG1 Chapter 5)</a:t>
            </a:r>
            <a:r>
              <a:rPr lang="en-US" sz="1800">
                <a:solidFill>
                  <a:srgbClr val="4083B7"/>
                </a:solidFill>
                <a:latin typeface="Calibri"/>
                <a:ea typeface="Calibri"/>
                <a:cs typeface="Calibri"/>
                <a:sym typeface="Calibri"/>
              </a:rPr>
              <a:t>;</a:t>
            </a:r>
            <a:r>
              <a:rPr lang="en-US" sz="1800" u="sng">
                <a:solidFill>
                  <a:schemeClr val="hlink"/>
                </a:solidFill>
                <a:latin typeface="Calibri"/>
                <a:ea typeface="Calibri"/>
                <a:cs typeface="Calibri"/>
                <a:sym typeface="Calibri"/>
                <a:hlinkClick r:id="rId9"/>
              </a:rPr>
              <a:t>Global Carbon Project 2024</a:t>
            </a:r>
            <a:endParaRPr sz="1800" u="sng">
              <a:solidFill>
                <a:schemeClr val="hlink"/>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2">
          <a:extLst>
            <a:ext uri="{FF2B5EF4-FFF2-40B4-BE49-F238E27FC236}">
              <a16:creationId xmlns:a16="http://schemas.microsoft.com/office/drawing/2014/main" id="{2E628EED-FD9F-D84C-CEED-1DAF89ACEB8E}"/>
            </a:ext>
          </a:extLst>
        </p:cNvPr>
        <p:cNvGrpSpPr/>
        <p:nvPr/>
      </p:nvGrpSpPr>
      <p:grpSpPr>
        <a:xfrm>
          <a:off x="0" y="0"/>
          <a:ext cx="0" cy="0"/>
          <a:chOff x="0" y="0"/>
          <a:chExt cx="0" cy="0"/>
        </a:xfrm>
      </p:grpSpPr>
      <p:sp>
        <p:nvSpPr>
          <p:cNvPr id="123" name="Google Shape;123;p16">
            <a:extLst>
              <a:ext uri="{FF2B5EF4-FFF2-40B4-BE49-F238E27FC236}">
                <a16:creationId xmlns:a16="http://schemas.microsoft.com/office/drawing/2014/main" id="{9169B038-9193-7031-A8F5-53A1CB0DE917}"/>
              </a:ext>
            </a:extLst>
          </p:cNvPr>
          <p:cNvSpPr/>
          <p:nvPr/>
        </p:nvSpPr>
        <p:spPr>
          <a:xfrm>
            <a:off x="-44500" y="-51723"/>
            <a:ext cx="18377100" cy="1344600"/>
          </a:xfrm>
          <a:prstGeom prst="rect">
            <a:avLst/>
          </a:prstGeom>
          <a:solidFill>
            <a:srgbClr val="02223B"/>
          </a:solidFill>
          <a:ln w="9525" cap="flat" cmpd="sng">
            <a:solidFill>
              <a:srgbClr val="02223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nvGrpSpPr>
          <p:cNvPr id="124" name="Google Shape;124;p16">
            <a:extLst>
              <a:ext uri="{FF2B5EF4-FFF2-40B4-BE49-F238E27FC236}">
                <a16:creationId xmlns:a16="http://schemas.microsoft.com/office/drawing/2014/main" id="{B4698A31-4325-CAAA-FFB4-D24DF7B3CA20}"/>
              </a:ext>
            </a:extLst>
          </p:cNvPr>
          <p:cNvGrpSpPr/>
          <p:nvPr/>
        </p:nvGrpSpPr>
        <p:grpSpPr>
          <a:xfrm>
            <a:off x="0" y="9543414"/>
            <a:ext cx="18288118" cy="552449"/>
            <a:chOff x="0" y="-85725"/>
            <a:chExt cx="4816592" cy="145500"/>
          </a:xfrm>
        </p:grpSpPr>
        <p:sp>
          <p:nvSpPr>
            <p:cNvPr id="125" name="Google Shape;125;p16">
              <a:extLst>
                <a:ext uri="{FF2B5EF4-FFF2-40B4-BE49-F238E27FC236}">
                  <a16:creationId xmlns:a16="http://schemas.microsoft.com/office/drawing/2014/main" id="{7BB34648-EA80-2C08-FE24-586AAFA6AC30}"/>
                </a:ext>
              </a:extLst>
            </p:cNvPr>
            <p:cNvSpPr/>
            <p:nvPr/>
          </p:nvSpPr>
          <p:spPr>
            <a:xfrm>
              <a:off x="0" y="0"/>
              <a:ext cx="4816592" cy="59735"/>
            </a:xfrm>
            <a:custGeom>
              <a:avLst/>
              <a:gdLst/>
              <a:ahLst/>
              <a:cxnLst/>
              <a:rect l="l" t="t" r="r" b="b"/>
              <a:pathLst>
                <a:path w="4816592" h="59735" extrusionOk="0">
                  <a:moveTo>
                    <a:pt x="0" y="0"/>
                  </a:moveTo>
                  <a:lnTo>
                    <a:pt x="4816592" y="0"/>
                  </a:lnTo>
                  <a:lnTo>
                    <a:pt x="4816592" y="59735"/>
                  </a:lnTo>
                  <a:lnTo>
                    <a:pt x="0" y="59735"/>
                  </a:lnTo>
                  <a:close/>
                </a:path>
              </a:pathLst>
            </a:custGeom>
            <a:solidFill>
              <a:srgbClr val="02223B"/>
            </a:solidFill>
            <a:ln>
              <a:noFill/>
            </a:ln>
          </p:spPr>
          <p:txBody>
            <a:bodyPr/>
            <a:lstStyle/>
            <a:p>
              <a:endParaRPr lang="en-US"/>
            </a:p>
          </p:txBody>
        </p:sp>
        <p:sp>
          <p:nvSpPr>
            <p:cNvPr id="126" name="Google Shape;126;p16">
              <a:extLst>
                <a:ext uri="{FF2B5EF4-FFF2-40B4-BE49-F238E27FC236}">
                  <a16:creationId xmlns:a16="http://schemas.microsoft.com/office/drawing/2014/main" id="{F029D08A-29E5-E52B-1D5C-3F030C78A7C9}"/>
                </a:ext>
              </a:extLst>
            </p:cNvPr>
            <p:cNvSpPr txBox="1"/>
            <p:nvPr/>
          </p:nvSpPr>
          <p:spPr>
            <a:xfrm>
              <a:off x="0" y="-85725"/>
              <a:ext cx="4816500" cy="145500"/>
            </a:xfrm>
            <a:prstGeom prst="rect">
              <a:avLst/>
            </a:prstGeom>
            <a:noFill/>
            <a:ln>
              <a:noFill/>
            </a:ln>
          </p:spPr>
          <p:txBody>
            <a:bodyPr spcFirstLastPara="1" wrap="square" lIns="50800" tIns="50800" rIns="50800" bIns="50800" anchor="ctr" anchorCtr="0">
              <a:noAutofit/>
            </a:bodyPr>
            <a:lstStyle/>
            <a:p>
              <a:pPr marL="0" marR="0" lvl="0" indent="0" algn="ctr" rtl="0">
                <a:lnSpc>
                  <a:spcPct val="14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7" name="Google Shape;127;p16">
            <a:extLst>
              <a:ext uri="{FF2B5EF4-FFF2-40B4-BE49-F238E27FC236}">
                <a16:creationId xmlns:a16="http://schemas.microsoft.com/office/drawing/2014/main" id="{325E2D10-6DCB-331C-2E44-99AF8BAA67A8}"/>
              </a:ext>
            </a:extLst>
          </p:cNvPr>
          <p:cNvSpPr txBox="1"/>
          <p:nvPr/>
        </p:nvSpPr>
        <p:spPr>
          <a:xfrm>
            <a:off x="601560" y="189705"/>
            <a:ext cx="17285322" cy="861744"/>
          </a:xfrm>
          <a:prstGeom prst="rect">
            <a:avLst/>
          </a:prstGeom>
          <a:noFill/>
          <a:ln>
            <a:noFill/>
          </a:ln>
        </p:spPr>
        <p:txBody>
          <a:bodyPr spcFirstLastPara="1" wrap="square" lIns="91425" tIns="91425" rIns="91425" bIns="91425" anchor="t" anchorCtr="0">
            <a:spAutoFit/>
          </a:bodyPr>
          <a:lstStyle/>
          <a:p>
            <a:pPr algn="l"/>
            <a:r>
              <a:rPr lang="en-GB" sz="4400" b="1" i="0" u="none" strike="noStrike" dirty="0">
                <a:solidFill>
                  <a:schemeClr val="bg1"/>
                </a:solidFill>
                <a:effectLst/>
              </a:rPr>
              <a:t>Carbon Sequestration Potential in the Brazilian Atlantic Forest</a:t>
            </a:r>
          </a:p>
        </p:txBody>
      </p:sp>
      <p:sp>
        <p:nvSpPr>
          <p:cNvPr id="128" name="Google Shape;128;p16">
            <a:extLst>
              <a:ext uri="{FF2B5EF4-FFF2-40B4-BE49-F238E27FC236}">
                <a16:creationId xmlns:a16="http://schemas.microsoft.com/office/drawing/2014/main" id="{21A22162-5D75-2872-B713-EAB5AD2A2B25}"/>
              </a:ext>
            </a:extLst>
          </p:cNvPr>
          <p:cNvSpPr/>
          <p:nvPr/>
        </p:nvSpPr>
        <p:spPr>
          <a:xfrm>
            <a:off x="16526713" y="8827766"/>
            <a:ext cx="1593965" cy="1019093"/>
          </a:xfrm>
          <a:custGeom>
            <a:avLst/>
            <a:gdLst/>
            <a:ahLst/>
            <a:cxnLst/>
            <a:rect l="l" t="t" r="r" b="b"/>
            <a:pathLst>
              <a:path w="2125287" h="1358790" extrusionOk="0">
                <a:moveTo>
                  <a:pt x="0" y="0"/>
                </a:moveTo>
                <a:lnTo>
                  <a:pt x="2125287" y="0"/>
                </a:lnTo>
                <a:lnTo>
                  <a:pt x="2125287" y="1358790"/>
                </a:lnTo>
                <a:lnTo>
                  <a:pt x="0" y="1358790"/>
                </a:lnTo>
                <a:lnTo>
                  <a:pt x="0" y="0"/>
                </a:lnTo>
                <a:close/>
              </a:path>
            </a:pathLst>
          </a:custGeom>
          <a:blipFill rotWithShape="1">
            <a:blip r:embed="rId3">
              <a:alphaModFix/>
            </a:blip>
            <a:stretch>
              <a:fillRect/>
            </a:stretch>
          </a:blipFill>
          <a:ln>
            <a:noFill/>
          </a:ln>
        </p:spPr>
        <p:txBody>
          <a:bodyPr/>
          <a:lstStyle/>
          <a:p>
            <a:endParaRPr lang="en-US"/>
          </a:p>
        </p:txBody>
      </p:sp>
      <p:sp>
        <p:nvSpPr>
          <p:cNvPr id="129" name="Google Shape;129;p16">
            <a:extLst>
              <a:ext uri="{FF2B5EF4-FFF2-40B4-BE49-F238E27FC236}">
                <a16:creationId xmlns:a16="http://schemas.microsoft.com/office/drawing/2014/main" id="{484E0FAD-5E8B-411F-59C6-81F451A20AE0}"/>
              </a:ext>
            </a:extLst>
          </p:cNvPr>
          <p:cNvSpPr/>
          <p:nvPr/>
        </p:nvSpPr>
        <p:spPr>
          <a:xfrm>
            <a:off x="14678376" y="8926816"/>
            <a:ext cx="2070538" cy="920042"/>
          </a:xfrm>
          <a:custGeom>
            <a:avLst/>
            <a:gdLst/>
            <a:ahLst/>
            <a:cxnLst/>
            <a:rect l="l" t="t" r="r" b="b"/>
            <a:pathLst>
              <a:path w="2760717" h="1226723" extrusionOk="0">
                <a:moveTo>
                  <a:pt x="0" y="0"/>
                </a:moveTo>
                <a:lnTo>
                  <a:pt x="2760716" y="0"/>
                </a:lnTo>
                <a:lnTo>
                  <a:pt x="2760716" y="1226723"/>
                </a:lnTo>
                <a:lnTo>
                  <a:pt x="0" y="1226723"/>
                </a:lnTo>
                <a:lnTo>
                  <a:pt x="0" y="0"/>
                </a:lnTo>
                <a:close/>
              </a:path>
            </a:pathLst>
          </a:custGeom>
          <a:blipFill rotWithShape="1">
            <a:blip r:embed="rId4">
              <a:alphaModFix/>
            </a:blip>
            <a:stretch>
              <a:fillRect t="-10759"/>
            </a:stretch>
          </a:blipFill>
          <a:ln>
            <a:noFill/>
          </a:ln>
        </p:spPr>
        <p:txBody>
          <a:bodyPr/>
          <a:lstStyle/>
          <a:p>
            <a:endParaRPr lang="en-US"/>
          </a:p>
        </p:txBody>
      </p:sp>
      <p:sp>
        <p:nvSpPr>
          <p:cNvPr id="3" name="Freeform 4">
            <a:extLst>
              <a:ext uri="{FF2B5EF4-FFF2-40B4-BE49-F238E27FC236}">
                <a16:creationId xmlns:a16="http://schemas.microsoft.com/office/drawing/2014/main" id="{2B850250-7DE7-D552-CFF4-AA702B40AB83}"/>
              </a:ext>
            </a:extLst>
          </p:cNvPr>
          <p:cNvSpPr/>
          <p:nvPr/>
        </p:nvSpPr>
        <p:spPr>
          <a:xfrm>
            <a:off x="2149207" y="4569959"/>
            <a:ext cx="4239741" cy="4120351"/>
          </a:xfrm>
          <a:custGeom>
            <a:avLst/>
            <a:gdLst/>
            <a:ahLst/>
            <a:cxnLst/>
            <a:rect l="l" t="t" r="r" b="b"/>
            <a:pathLst>
              <a:path w="4239741" h="4120351">
                <a:moveTo>
                  <a:pt x="0" y="0"/>
                </a:moveTo>
                <a:lnTo>
                  <a:pt x="4239740" y="0"/>
                </a:lnTo>
                <a:lnTo>
                  <a:pt x="4239740" y="4120351"/>
                </a:lnTo>
                <a:lnTo>
                  <a:pt x="0" y="41203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F2F6E3E9-64F8-D619-D058-4E1B5399B69F}"/>
              </a:ext>
            </a:extLst>
          </p:cNvPr>
          <p:cNvSpPr/>
          <p:nvPr/>
        </p:nvSpPr>
        <p:spPr>
          <a:xfrm>
            <a:off x="7024669" y="4569959"/>
            <a:ext cx="4239741" cy="4120351"/>
          </a:xfrm>
          <a:custGeom>
            <a:avLst/>
            <a:gdLst/>
            <a:ahLst/>
            <a:cxnLst/>
            <a:rect l="l" t="t" r="r" b="b"/>
            <a:pathLst>
              <a:path w="4239741" h="4120351">
                <a:moveTo>
                  <a:pt x="0" y="0"/>
                </a:moveTo>
                <a:lnTo>
                  <a:pt x="4239740" y="0"/>
                </a:lnTo>
                <a:lnTo>
                  <a:pt x="4239740" y="4120351"/>
                </a:lnTo>
                <a:lnTo>
                  <a:pt x="0" y="41203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6765D88B-72FE-2FDE-DE20-40EB519DB2A6}"/>
              </a:ext>
            </a:extLst>
          </p:cNvPr>
          <p:cNvSpPr/>
          <p:nvPr/>
        </p:nvSpPr>
        <p:spPr>
          <a:xfrm>
            <a:off x="11899053" y="4569959"/>
            <a:ext cx="4239741" cy="4120351"/>
          </a:xfrm>
          <a:custGeom>
            <a:avLst/>
            <a:gdLst/>
            <a:ahLst/>
            <a:cxnLst/>
            <a:rect l="l" t="t" r="r" b="b"/>
            <a:pathLst>
              <a:path w="4239741" h="4120351">
                <a:moveTo>
                  <a:pt x="0" y="0"/>
                </a:moveTo>
                <a:lnTo>
                  <a:pt x="4239740" y="0"/>
                </a:lnTo>
                <a:lnTo>
                  <a:pt x="4239740" y="4120351"/>
                </a:lnTo>
                <a:lnTo>
                  <a:pt x="0" y="41203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34535668-EF98-9628-4F80-BC80003AC6A2}"/>
              </a:ext>
            </a:extLst>
          </p:cNvPr>
          <p:cNvSpPr/>
          <p:nvPr/>
        </p:nvSpPr>
        <p:spPr>
          <a:xfrm>
            <a:off x="3587343" y="1631254"/>
            <a:ext cx="1363467" cy="1571720"/>
          </a:xfrm>
          <a:custGeom>
            <a:avLst/>
            <a:gdLst/>
            <a:ahLst/>
            <a:cxnLst/>
            <a:rect l="l" t="t" r="r" b="b"/>
            <a:pathLst>
              <a:path w="1363467" h="1571720">
                <a:moveTo>
                  <a:pt x="0" y="0"/>
                </a:moveTo>
                <a:lnTo>
                  <a:pt x="1363467" y="0"/>
                </a:lnTo>
                <a:lnTo>
                  <a:pt x="1363467" y="1571720"/>
                </a:lnTo>
                <a:lnTo>
                  <a:pt x="0" y="1571720"/>
                </a:lnTo>
                <a:lnTo>
                  <a:pt x="0" y="0"/>
                </a:lnTo>
                <a:close/>
              </a:path>
            </a:pathLst>
          </a:custGeom>
          <a:blipFill>
            <a:blip r:embed="rId7">
              <a:extLst>
                <a:ext uri="{96DAC541-7B7A-43D3-8B79-37D633B846F1}">
                  <asvg:svgBlip xmlns:asvg="http://schemas.microsoft.com/office/drawing/2016/SVG/main" r:embed="rId8"/>
                </a:ext>
              </a:extLst>
            </a:blip>
            <a:stretch>
              <a:fillRect t="-1" b="-1"/>
            </a:stretch>
          </a:blipFill>
        </p:spPr>
        <p:txBody>
          <a:bodyPr/>
          <a:lstStyle/>
          <a:p>
            <a:endParaRPr lang="en-US"/>
          </a:p>
        </p:txBody>
      </p:sp>
      <p:sp>
        <p:nvSpPr>
          <p:cNvPr id="8" name="Freeform 8">
            <a:extLst>
              <a:ext uri="{FF2B5EF4-FFF2-40B4-BE49-F238E27FC236}">
                <a16:creationId xmlns:a16="http://schemas.microsoft.com/office/drawing/2014/main" id="{8492DAC6-52A7-1EA4-9CD2-F6231D1626A4}"/>
              </a:ext>
            </a:extLst>
          </p:cNvPr>
          <p:cNvSpPr/>
          <p:nvPr/>
        </p:nvSpPr>
        <p:spPr>
          <a:xfrm>
            <a:off x="12954000" y="1631254"/>
            <a:ext cx="1571720" cy="1571720"/>
          </a:xfrm>
          <a:custGeom>
            <a:avLst/>
            <a:gdLst/>
            <a:ahLst/>
            <a:cxnLst/>
            <a:rect l="l" t="t" r="r" b="b"/>
            <a:pathLst>
              <a:path w="1571720" h="1571720">
                <a:moveTo>
                  <a:pt x="0" y="0"/>
                </a:moveTo>
                <a:lnTo>
                  <a:pt x="1571720" y="0"/>
                </a:lnTo>
                <a:lnTo>
                  <a:pt x="1571720" y="1571720"/>
                </a:lnTo>
                <a:lnTo>
                  <a:pt x="0" y="157172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9" name="Group 9">
            <a:extLst>
              <a:ext uri="{FF2B5EF4-FFF2-40B4-BE49-F238E27FC236}">
                <a16:creationId xmlns:a16="http://schemas.microsoft.com/office/drawing/2014/main" id="{B22F729E-0A3C-EB19-4643-A5B5188ABD9F}"/>
              </a:ext>
            </a:extLst>
          </p:cNvPr>
          <p:cNvGrpSpPr/>
          <p:nvPr/>
        </p:nvGrpSpPr>
        <p:grpSpPr>
          <a:xfrm>
            <a:off x="2183771" y="3535977"/>
            <a:ext cx="4170612" cy="974626"/>
            <a:chOff x="0" y="0"/>
            <a:chExt cx="5560816" cy="1299501"/>
          </a:xfrm>
        </p:grpSpPr>
        <p:sp>
          <p:nvSpPr>
            <p:cNvPr id="10" name="Freeform 10">
              <a:extLst>
                <a:ext uri="{FF2B5EF4-FFF2-40B4-BE49-F238E27FC236}">
                  <a16:creationId xmlns:a16="http://schemas.microsoft.com/office/drawing/2014/main" id="{CF02F08F-10FA-5047-503E-0A59AFC2874E}"/>
                </a:ext>
              </a:extLst>
            </p:cNvPr>
            <p:cNvSpPr/>
            <p:nvPr/>
          </p:nvSpPr>
          <p:spPr>
            <a:xfrm>
              <a:off x="0" y="0"/>
              <a:ext cx="5560816" cy="1299501"/>
            </a:xfrm>
            <a:custGeom>
              <a:avLst/>
              <a:gdLst/>
              <a:ahLst/>
              <a:cxnLst/>
              <a:rect l="l" t="t" r="r" b="b"/>
              <a:pathLst>
                <a:path w="5560816" h="1299501">
                  <a:moveTo>
                    <a:pt x="0" y="0"/>
                  </a:moveTo>
                  <a:lnTo>
                    <a:pt x="5560816" y="0"/>
                  </a:lnTo>
                  <a:lnTo>
                    <a:pt x="5560816" y="1299501"/>
                  </a:lnTo>
                  <a:lnTo>
                    <a:pt x="0" y="1299501"/>
                  </a:lnTo>
                  <a:close/>
                </a:path>
              </a:pathLst>
            </a:custGeom>
            <a:solidFill>
              <a:srgbClr val="000000">
                <a:alpha val="0"/>
              </a:srgbClr>
            </a:solidFill>
          </p:spPr>
          <p:txBody>
            <a:bodyPr/>
            <a:lstStyle/>
            <a:p>
              <a:endParaRPr lang="en-US"/>
            </a:p>
          </p:txBody>
        </p:sp>
        <p:sp>
          <p:nvSpPr>
            <p:cNvPr id="11" name="TextBox 11">
              <a:extLst>
                <a:ext uri="{FF2B5EF4-FFF2-40B4-BE49-F238E27FC236}">
                  <a16:creationId xmlns:a16="http://schemas.microsoft.com/office/drawing/2014/main" id="{121C0ECD-949D-3C9B-A8EA-46C55FC1610B}"/>
                </a:ext>
              </a:extLst>
            </p:cNvPr>
            <p:cNvSpPr txBox="1"/>
            <p:nvPr/>
          </p:nvSpPr>
          <p:spPr>
            <a:xfrm>
              <a:off x="0" y="-9525"/>
              <a:ext cx="5560816" cy="1309026"/>
            </a:xfrm>
            <a:prstGeom prst="rect">
              <a:avLst/>
            </a:prstGeom>
          </p:spPr>
          <p:txBody>
            <a:bodyPr lIns="0" tIns="0" rIns="0" bIns="0" rtlCol="0" anchor="t"/>
            <a:lstStyle/>
            <a:p>
              <a:pPr algn="ctr">
                <a:lnSpc>
                  <a:spcPts val="3780"/>
                </a:lnSpc>
              </a:pPr>
              <a:r>
                <a:rPr lang="en-US" sz="3600" b="1" spc="48">
                  <a:solidFill>
                    <a:srgbClr val="000000"/>
                  </a:solidFill>
                  <a:latin typeface="Calibri (MS) Bold"/>
                  <a:ea typeface="Calibri (MS) Bold"/>
                  <a:cs typeface="Calibri (MS) Bold"/>
                  <a:sym typeface="Calibri (MS) Bold"/>
                </a:rPr>
                <a:t>SECONDARY FOREST AGE</a:t>
              </a:r>
            </a:p>
          </p:txBody>
        </p:sp>
      </p:grpSp>
      <p:grpSp>
        <p:nvGrpSpPr>
          <p:cNvPr id="12" name="Group 12">
            <a:extLst>
              <a:ext uri="{FF2B5EF4-FFF2-40B4-BE49-F238E27FC236}">
                <a16:creationId xmlns:a16="http://schemas.microsoft.com/office/drawing/2014/main" id="{A40340F0-FA20-096F-7292-0D78B6C2F5BE}"/>
              </a:ext>
            </a:extLst>
          </p:cNvPr>
          <p:cNvGrpSpPr/>
          <p:nvPr/>
        </p:nvGrpSpPr>
        <p:grpSpPr>
          <a:xfrm>
            <a:off x="7059233" y="3535977"/>
            <a:ext cx="4170612" cy="1198558"/>
            <a:chOff x="0" y="0"/>
            <a:chExt cx="5560816" cy="1598077"/>
          </a:xfrm>
        </p:grpSpPr>
        <p:sp>
          <p:nvSpPr>
            <p:cNvPr id="13" name="Freeform 13">
              <a:extLst>
                <a:ext uri="{FF2B5EF4-FFF2-40B4-BE49-F238E27FC236}">
                  <a16:creationId xmlns:a16="http://schemas.microsoft.com/office/drawing/2014/main" id="{3CF4DB0B-5612-024D-01BD-5B6B1911DFA7}"/>
                </a:ext>
              </a:extLst>
            </p:cNvPr>
            <p:cNvSpPr/>
            <p:nvPr/>
          </p:nvSpPr>
          <p:spPr>
            <a:xfrm>
              <a:off x="0" y="0"/>
              <a:ext cx="5560816" cy="1598077"/>
            </a:xfrm>
            <a:custGeom>
              <a:avLst/>
              <a:gdLst/>
              <a:ahLst/>
              <a:cxnLst/>
              <a:rect l="l" t="t" r="r" b="b"/>
              <a:pathLst>
                <a:path w="5560816" h="1598077">
                  <a:moveTo>
                    <a:pt x="0" y="0"/>
                  </a:moveTo>
                  <a:lnTo>
                    <a:pt x="5560816" y="0"/>
                  </a:lnTo>
                  <a:lnTo>
                    <a:pt x="5560816" y="1598077"/>
                  </a:lnTo>
                  <a:lnTo>
                    <a:pt x="0" y="1598077"/>
                  </a:lnTo>
                  <a:close/>
                </a:path>
              </a:pathLst>
            </a:custGeom>
            <a:solidFill>
              <a:srgbClr val="000000">
                <a:alpha val="0"/>
              </a:srgbClr>
            </a:solidFill>
          </p:spPr>
          <p:txBody>
            <a:bodyPr/>
            <a:lstStyle/>
            <a:p>
              <a:endParaRPr lang="en-US"/>
            </a:p>
          </p:txBody>
        </p:sp>
        <p:sp>
          <p:nvSpPr>
            <p:cNvPr id="14" name="TextBox 14">
              <a:extLst>
                <a:ext uri="{FF2B5EF4-FFF2-40B4-BE49-F238E27FC236}">
                  <a16:creationId xmlns:a16="http://schemas.microsoft.com/office/drawing/2014/main" id="{9074E221-F15C-CCD4-4443-5F8FF2E8138D}"/>
                </a:ext>
              </a:extLst>
            </p:cNvPr>
            <p:cNvSpPr txBox="1"/>
            <p:nvPr/>
          </p:nvSpPr>
          <p:spPr>
            <a:xfrm>
              <a:off x="0" y="-9525"/>
              <a:ext cx="5560816" cy="1607602"/>
            </a:xfrm>
            <a:prstGeom prst="rect">
              <a:avLst/>
            </a:prstGeom>
          </p:spPr>
          <p:txBody>
            <a:bodyPr lIns="0" tIns="0" rIns="0" bIns="0" rtlCol="0" anchor="t"/>
            <a:lstStyle/>
            <a:p>
              <a:pPr algn="ctr">
                <a:lnSpc>
                  <a:spcPts val="3780"/>
                </a:lnSpc>
              </a:pPr>
              <a:r>
                <a:rPr lang="en-US" sz="3600" b="1" spc="48">
                  <a:solidFill>
                    <a:srgbClr val="000000"/>
                  </a:solidFill>
                  <a:latin typeface="Calibri (MS) Bold"/>
                  <a:ea typeface="Calibri (MS) Bold"/>
                  <a:cs typeface="Calibri (MS) Bold"/>
                  <a:sym typeface="Calibri (MS) Bold"/>
                </a:rPr>
                <a:t>ABOVEGROUND CARBON</a:t>
              </a:r>
            </a:p>
          </p:txBody>
        </p:sp>
      </p:grpSp>
      <p:grpSp>
        <p:nvGrpSpPr>
          <p:cNvPr id="15" name="Group 15">
            <a:extLst>
              <a:ext uri="{FF2B5EF4-FFF2-40B4-BE49-F238E27FC236}">
                <a16:creationId xmlns:a16="http://schemas.microsoft.com/office/drawing/2014/main" id="{2EC3E802-6A47-7092-DD81-7A0B235B199B}"/>
              </a:ext>
            </a:extLst>
          </p:cNvPr>
          <p:cNvGrpSpPr/>
          <p:nvPr/>
        </p:nvGrpSpPr>
        <p:grpSpPr>
          <a:xfrm>
            <a:off x="11933617" y="3535977"/>
            <a:ext cx="4170612" cy="974626"/>
            <a:chOff x="0" y="0"/>
            <a:chExt cx="5560816" cy="1299501"/>
          </a:xfrm>
        </p:grpSpPr>
        <p:sp>
          <p:nvSpPr>
            <p:cNvPr id="16" name="Freeform 16">
              <a:extLst>
                <a:ext uri="{FF2B5EF4-FFF2-40B4-BE49-F238E27FC236}">
                  <a16:creationId xmlns:a16="http://schemas.microsoft.com/office/drawing/2014/main" id="{F2718244-6AF1-0F36-1201-BE8487837D9B}"/>
                </a:ext>
              </a:extLst>
            </p:cNvPr>
            <p:cNvSpPr/>
            <p:nvPr/>
          </p:nvSpPr>
          <p:spPr>
            <a:xfrm>
              <a:off x="0" y="0"/>
              <a:ext cx="5560816" cy="1299501"/>
            </a:xfrm>
            <a:custGeom>
              <a:avLst/>
              <a:gdLst/>
              <a:ahLst/>
              <a:cxnLst/>
              <a:rect l="l" t="t" r="r" b="b"/>
              <a:pathLst>
                <a:path w="5560816" h="1299501">
                  <a:moveTo>
                    <a:pt x="0" y="0"/>
                  </a:moveTo>
                  <a:lnTo>
                    <a:pt x="5560816" y="0"/>
                  </a:lnTo>
                  <a:lnTo>
                    <a:pt x="5560816" y="1299501"/>
                  </a:lnTo>
                  <a:lnTo>
                    <a:pt x="0" y="1299501"/>
                  </a:lnTo>
                  <a:close/>
                </a:path>
              </a:pathLst>
            </a:custGeom>
            <a:solidFill>
              <a:srgbClr val="000000">
                <a:alpha val="0"/>
              </a:srgbClr>
            </a:solidFill>
          </p:spPr>
          <p:txBody>
            <a:bodyPr/>
            <a:lstStyle/>
            <a:p>
              <a:endParaRPr lang="en-US"/>
            </a:p>
          </p:txBody>
        </p:sp>
        <p:sp>
          <p:nvSpPr>
            <p:cNvPr id="17" name="TextBox 17">
              <a:extLst>
                <a:ext uri="{FF2B5EF4-FFF2-40B4-BE49-F238E27FC236}">
                  <a16:creationId xmlns:a16="http://schemas.microsoft.com/office/drawing/2014/main" id="{00E7AD4B-6FA5-ABCE-F6BF-25991AB6F04D}"/>
                </a:ext>
              </a:extLst>
            </p:cNvPr>
            <p:cNvSpPr txBox="1"/>
            <p:nvPr/>
          </p:nvSpPr>
          <p:spPr>
            <a:xfrm>
              <a:off x="0" y="-9525"/>
              <a:ext cx="5560816" cy="1309026"/>
            </a:xfrm>
            <a:prstGeom prst="rect">
              <a:avLst/>
            </a:prstGeom>
          </p:spPr>
          <p:txBody>
            <a:bodyPr lIns="0" tIns="0" rIns="0" bIns="0" rtlCol="0" anchor="t"/>
            <a:lstStyle/>
            <a:p>
              <a:pPr algn="ctr">
                <a:lnSpc>
                  <a:spcPts val="3780"/>
                </a:lnSpc>
              </a:pPr>
              <a:r>
                <a:rPr lang="en-US" sz="3600" b="1" spc="48">
                  <a:solidFill>
                    <a:srgbClr val="000000"/>
                  </a:solidFill>
                  <a:latin typeface="Calibri (MS) Bold"/>
                  <a:ea typeface="Calibri (MS) Bold"/>
                  <a:cs typeface="Calibri (MS) Bold"/>
                  <a:sym typeface="Calibri (MS) Bold"/>
                </a:rPr>
                <a:t>ENVIRONMENTAL VARIABLES</a:t>
              </a:r>
            </a:p>
          </p:txBody>
        </p:sp>
      </p:grpSp>
      <p:grpSp>
        <p:nvGrpSpPr>
          <p:cNvPr id="18" name="Group 18">
            <a:extLst>
              <a:ext uri="{FF2B5EF4-FFF2-40B4-BE49-F238E27FC236}">
                <a16:creationId xmlns:a16="http://schemas.microsoft.com/office/drawing/2014/main" id="{DA9E885B-5383-3B6E-0B9D-06FE5D211095}"/>
              </a:ext>
            </a:extLst>
          </p:cNvPr>
          <p:cNvGrpSpPr/>
          <p:nvPr/>
        </p:nvGrpSpPr>
        <p:grpSpPr>
          <a:xfrm>
            <a:off x="2672559" y="5198621"/>
            <a:ext cx="3193035" cy="1850956"/>
            <a:chOff x="0" y="0"/>
            <a:chExt cx="4257380" cy="2467941"/>
          </a:xfrm>
        </p:grpSpPr>
        <p:sp>
          <p:nvSpPr>
            <p:cNvPr id="19" name="Freeform 19">
              <a:extLst>
                <a:ext uri="{FF2B5EF4-FFF2-40B4-BE49-F238E27FC236}">
                  <a16:creationId xmlns:a16="http://schemas.microsoft.com/office/drawing/2014/main" id="{B63CCDBE-AB20-9C44-95D8-D5098C947855}"/>
                </a:ext>
              </a:extLst>
            </p:cNvPr>
            <p:cNvSpPr/>
            <p:nvPr/>
          </p:nvSpPr>
          <p:spPr>
            <a:xfrm>
              <a:off x="0" y="0"/>
              <a:ext cx="4257380" cy="2467941"/>
            </a:xfrm>
            <a:custGeom>
              <a:avLst/>
              <a:gdLst/>
              <a:ahLst/>
              <a:cxnLst/>
              <a:rect l="l" t="t" r="r" b="b"/>
              <a:pathLst>
                <a:path w="4257380" h="2467941">
                  <a:moveTo>
                    <a:pt x="0" y="0"/>
                  </a:moveTo>
                  <a:lnTo>
                    <a:pt x="4257380" y="0"/>
                  </a:lnTo>
                  <a:lnTo>
                    <a:pt x="4257380" y="2467941"/>
                  </a:lnTo>
                  <a:lnTo>
                    <a:pt x="0" y="2467941"/>
                  </a:lnTo>
                  <a:close/>
                </a:path>
              </a:pathLst>
            </a:custGeom>
            <a:solidFill>
              <a:srgbClr val="000000">
                <a:alpha val="0"/>
              </a:srgbClr>
            </a:solidFill>
          </p:spPr>
          <p:txBody>
            <a:bodyPr/>
            <a:lstStyle/>
            <a:p>
              <a:endParaRPr lang="en-US"/>
            </a:p>
          </p:txBody>
        </p:sp>
        <p:sp>
          <p:nvSpPr>
            <p:cNvPr id="20" name="TextBox 20">
              <a:extLst>
                <a:ext uri="{FF2B5EF4-FFF2-40B4-BE49-F238E27FC236}">
                  <a16:creationId xmlns:a16="http://schemas.microsoft.com/office/drawing/2014/main" id="{91C24847-1881-8908-5C59-F169B16BF7D2}"/>
                </a:ext>
              </a:extLst>
            </p:cNvPr>
            <p:cNvSpPr txBox="1"/>
            <p:nvPr/>
          </p:nvSpPr>
          <p:spPr>
            <a:xfrm>
              <a:off x="0" y="9525"/>
              <a:ext cx="4257380" cy="2458416"/>
            </a:xfrm>
            <a:prstGeom prst="rect">
              <a:avLst/>
            </a:prstGeom>
          </p:spPr>
          <p:txBody>
            <a:bodyPr lIns="0" tIns="0" rIns="0" bIns="0" rtlCol="0" anchor="t"/>
            <a:lstStyle/>
            <a:p>
              <a:pPr algn="just">
                <a:lnSpc>
                  <a:spcPts val="2379"/>
                </a:lnSpc>
              </a:pPr>
              <a:r>
                <a:rPr lang="en-US" sz="2400" spc="30" dirty="0">
                  <a:solidFill>
                    <a:srgbClr val="000000"/>
                  </a:solidFill>
                  <a:latin typeface="Calibri (MS)"/>
                  <a:ea typeface="Calibri (MS)"/>
                  <a:cs typeface="Calibri (MS)"/>
                  <a:sym typeface="Calibri (MS)"/>
                </a:rPr>
                <a:t>Age in 2020 (1986-2020)</a:t>
              </a:r>
            </a:p>
            <a:p>
              <a:pPr algn="just">
                <a:lnSpc>
                  <a:spcPts val="2379"/>
                </a:lnSpc>
              </a:pPr>
              <a:endParaRPr lang="en-US" sz="2400" spc="30" dirty="0">
                <a:solidFill>
                  <a:srgbClr val="000000"/>
                </a:solidFill>
                <a:latin typeface="Calibri (MS)"/>
                <a:ea typeface="Calibri (MS)"/>
                <a:cs typeface="Calibri (MS)"/>
                <a:sym typeface="Calibri (MS)"/>
              </a:endParaRPr>
            </a:p>
            <a:p>
              <a:pPr algn="just">
                <a:lnSpc>
                  <a:spcPts val="2379"/>
                </a:lnSpc>
              </a:pPr>
              <a:r>
                <a:rPr lang="en-US" sz="2400" spc="30" dirty="0">
                  <a:solidFill>
                    <a:srgbClr val="000000"/>
                  </a:solidFill>
                  <a:latin typeface="Calibri (MS)"/>
                  <a:ea typeface="Calibri (MS)"/>
                  <a:cs typeface="Calibri (MS)"/>
                  <a:sym typeface="Calibri (MS)"/>
                </a:rPr>
                <a:t>Estimated based on the land cover changes (GEE code) collection 7.1 </a:t>
              </a:r>
              <a:r>
                <a:rPr lang="en-US" sz="2400" spc="30" dirty="0" err="1">
                  <a:solidFill>
                    <a:srgbClr val="000000"/>
                  </a:solidFill>
                  <a:latin typeface="Calibri (MS)"/>
                  <a:ea typeface="Calibri (MS)"/>
                  <a:cs typeface="Calibri (MS)"/>
                  <a:sym typeface="Calibri (MS)"/>
                </a:rPr>
                <a:t>MapBiomas</a:t>
              </a:r>
              <a:r>
                <a:rPr lang="en-US" sz="2400" spc="30" dirty="0">
                  <a:solidFill>
                    <a:srgbClr val="000000"/>
                  </a:solidFill>
                  <a:latin typeface="Calibri (MS)"/>
                  <a:ea typeface="Calibri (MS)"/>
                  <a:cs typeface="Calibri (MS)"/>
                  <a:sym typeface="Calibri (MS)"/>
                </a:rPr>
                <a:t> (; Silva Jr., et al, 2020; Heinrich et al., 2021)</a:t>
              </a:r>
            </a:p>
          </p:txBody>
        </p:sp>
      </p:grpSp>
      <p:grpSp>
        <p:nvGrpSpPr>
          <p:cNvPr id="21" name="Group 21">
            <a:extLst>
              <a:ext uri="{FF2B5EF4-FFF2-40B4-BE49-F238E27FC236}">
                <a16:creationId xmlns:a16="http://schemas.microsoft.com/office/drawing/2014/main" id="{A928DAF3-7B5B-965A-C7DE-D7C4D86871E2}"/>
              </a:ext>
            </a:extLst>
          </p:cNvPr>
          <p:cNvGrpSpPr/>
          <p:nvPr/>
        </p:nvGrpSpPr>
        <p:grpSpPr>
          <a:xfrm>
            <a:off x="7520440" y="5198621"/>
            <a:ext cx="3248196" cy="619850"/>
            <a:chOff x="0" y="0"/>
            <a:chExt cx="4330928" cy="826467"/>
          </a:xfrm>
        </p:grpSpPr>
        <p:sp>
          <p:nvSpPr>
            <p:cNvPr id="22" name="Freeform 22">
              <a:extLst>
                <a:ext uri="{FF2B5EF4-FFF2-40B4-BE49-F238E27FC236}">
                  <a16:creationId xmlns:a16="http://schemas.microsoft.com/office/drawing/2014/main" id="{55B954F6-3585-F626-E394-FA49866D0574}"/>
                </a:ext>
              </a:extLst>
            </p:cNvPr>
            <p:cNvSpPr/>
            <p:nvPr/>
          </p:nvSpPr>
          <p:spPr>
            <a:xfrm>
              <a:off x="0" y="0"/>
              <a:ext cx="4330928" cy="826467"/>
            </a:xfrm>
            <a:custGeom>
              <a:avLst/>
              <a:gdLst/>
              <a:ahLst/>
              <a:cxnLst/>
              <a:rect l="l" t="t" r="r" b="b"/>
              <a:pathLst>
                <a:path w="4330928" h="826467">
                  <a:moveTo>
                    <a:pt x="0" y="0"/>
                  </a:moveTo>
                  <a:lnTo>
                    <a:pt x="4330928" y="0"/>
                  </a:lnTo>
                  <a:lnTo>
                    <a:pt x="4330928" y="826467"/>
                  </a:lnTo>
                  <a:lnTo>
                    <a:pt x="0" y="826467"/>
                  </a:lnTo>
                  <a:close/>
                </a:path>
              </a:pathLst>
            </a:custGeom>
            <a:solidFill>
              <a:srgbClr val="000000">
                <a:alpha val="0"/>
              </a:srgbClr>
            </a:solidFill>
          </p:spPr>
          <p:txBody>
            <a:bodyPr/>
            <a:lstStyle/>
            <a:p>
              <a:endParaRPr lang="en-US"/>
            </a:p>
          </p:txBody>
        </p:sp>
        <p:sp>
          <p:nvSpPr>
            <p:cNvPr id="23" name="TextBox 23">
              <a:extLst>
                <a:ext uri="{FF2B5EF4-FFF2-40B4-BE49-F238E27FC236}">
                  <a16:creationId xmlns:a16="http://schemas.microsoft.com/office/drawing/2014/main" id="{CC4709B0-7A69-CD01-BAF3-364E3299C656}"/>
                </a:ext>
              </a:extLst>
            </p:cNvPr>
            <p:cNvSpPr txBox="1"/>
            <p:nvPr/>
          </p:nvSpPr>
          <p:spPr>
            <a:xfrm>
              <a:off x="0" y="9525"/>
              <a:ext cx="4330928" cy="816942"/>
            </a:xfrm>
            <a:prstGeom prst="rect">
              <a:avLst/>
            </a:prstGeom>
          </p:spPr>
          <p:txBody>
            <a:bodyPr lIns="0" tIns="0" rIns="0" bIns="0" rtlCol="0" anchor="t"/>
            <a:lstStyle/>
            <a:p>
              <a:pPr algn="just">
                <a:lnSpc>
                  <a:spcPts val="2379"/>
                </a:lnSpc>
              </a:pPr>
              <a:r>
                <a:rPr lang="en-US" sz="2400" spc="30" dirty="0">
                  <a:solidFill>
                    <a:srgbClr val="000000"/>
                  </a:solidFill>
                  <a:latin typeface="Calibri (MS)"/>
                  <a:ea typeface="Calibri (MS)"/>
                  <a:cs typeface="Calibri (MS)"/>
                  <a:sym typeface="Calibri (MS)"/>
                </a:rPr>
                <a:t>ESA CCI ABOVEGROUND BIOMASS (2020) </a:t>
              </a:r>
            </a:p>
            <a:p>
              <a:pPr algn="just">
                <a:lnSpc>
                  <a:spcPts val="2379"/>
                </a:lnSpc>
              </a:pPr>
              <a:endParaRPr lang="en-US" sz="2400" spc="30" dirty="0">
                <a:solidFill>
                  <a:srgbClr val="000000"/>
                </a:solidFill>
                <a:latin typeface="Calibri (MS)"/>
                <a:ea typeface="Calibri (MS)"/>
                <a:cs typeface="Calibri (MS)"/>
                <a:sym typeface="Calibri (MS)"/>
              </a:endParaRPr>
            </a:p>
            <a:p>
              <a:pPr algn="just">
                <a:lnSpc>
                  <a:spcPts val="2379"/>
                </a:lnSpc>
              </a:pPr>
              <a:endParaRPr lang="en-US" sz="2400" spc="30" dirty="0">
                <a:solidFill>
                  <a:srgbClr val="000000"/>
                </a:solidFill>
                <a:latin typeface="Calibri (MS)"/>
                <a:ea typeface="Calibri (MS)"/>
                <a:cs typeface="Calibri (MS)"/>
                <a:sym typeface="Calibri (MS)"/>
              </a:endParaRPr>
            </a:p>
            <a:p>
              <a:pPr algn="just">
                <a:lnSpc>
                  <a:spcPts val="2379"/>
                </a:lnSpc>
              </a:pPr>
              <a:r>
                <a:rPr lang="en-US" sz="2400" spc="30" dirty="0">
                  <a:solidFill>
                    <a:srgbClr val="000000"/>
                  </a:solidFill>
                  <a:latin typeface="Calibri (MS)"/>
                  <a:ea typeface="Calibri (MS)"/>
                  <a:cs typeface="Calibri (MS)"/>
                  <a:sym typeface="Calibri (MS)"/>
                </a:rPr>
                <a:t>Conversion factor of 0.47 (IPCC)</a:t>
              </a:r>
            </a:p>
          </p:txBody>
        </p:sp>
      </p:grpSp>
      <p:grpSp>
        <p:nvGrpSpPr>
          <p:cNvPr id="24" name="Group 24">
            <a:extLst>
              <a:ext uri="{FF2B5EF4-FFF2-40B4-BE49-F238E27FC236}">
                <a16:creationId xmlns:a16="http://schemas.microsoft.com/office/drawing/2014/main" id="{228ABD15-0EC4-35C0-8185-C3D988C87B64}"/>
              </a:ext>
            </a:extLst>
          </p:cNvPr>
          <p:cNvGrpSpPr/>
          <p:nvPr/>
        </p:nvGrpSpPr>
        <p:grpSpPr>
          <a:xfrm>
            <a:off x="12364309" y="5225709"/>
            <a:ext cx="3270182" cy="2774286"/>
            <a:chOff x="0" y="0"/>
            <a:chExt cx="4360243" cy="3699048"/>
          </a:xfrm>
        </p:grpSpPr>
        <p:sp>
          <p:nvSpPr>
            <p:cNvPr id="25" name="Freeform 25">
              <a:extLst>
                <a:ext uri="{FF2B5EF4-FFF2-40B4-BE49-F238E27FC236}">
                  <a16:creationId xmlns:a16="http://schemas.microsoft.com/office/drawing/2014/main" id="{249E2152-8099-B411-DF7C-7A105ED68285}"/>
                </a:ext>
              </a:extLst>
            </p:cNvPr>
            <p:cNvSpPr/>
            <p:nvPr/>
          </p:nvSpPr>
          <p:spPr>
            <a:xfrm>
              <a:off x="0" y="0"/>
              <a:ext cx="4360243" cy="3699048"/>
            </a:xfrm>
            <a:custGeom>
              <a:avLst/>
              <a:gdLst/>
              <a:ahLst/>
              <a:cxnLst/>
              <a:rect l="l" t="t" r="r" b="b"/>
              <a:pathLst>
                <a:path w="4360243" h="3699048">
                  <a:moveTo>
                    <a:pt x="0" y="0"/>
                  </a:moveTo>
                  <a:lnTo>
                    <a:pt x="4360243" y="0"/>
                  </a:lnTo>
                  <a:lnTo>
                    <a:pt x="4360243" y="3699048"/>
                  </a:lnTo>
                  <a:lnTo>
                    <a:pt x="0" y="3699048"/>
                  </a:lnTo>
                  <a:close/>
                </a:path>
              </a:pathLst>
            </a:custGeom>
            <a:solidFill>
              <a:srgbClr val="000000">
                <a:alpha val="0"/>
              </a:srgbClr>
            </a:solidFill>
          </p:spPr>
          <p:txBody>
            <a:bodyPr/>
            <a:lstStyle/>
            <a:p>
              <a:endParaRPr lang="en-US"/>
            </a:p>
          </p:txBody>
        </p:sp>
        <p:sp>
          <p:nvSpPr>
            <p:cNvPr id="26" name="TextBox 26">
              <a:extLst>
                <a:ext uri="{FF2B5EF4-FFF2-40B4-BE49-F238E27FC236}">
                  <a16:creationId xmlns:a16="http://schemas.microsoft.com/office/drawing/2014/main" id="{3652A553-5EA7-1A0A-476E-C62C9A716F0B}"/>
                </a:ext>
              </a:extLst>
            </p:cNvPr>
            <p:cNvSpPr txBox="1"/>
            <p:nvPr/>
          </p:nvSpPr>
          <p:spPr>
            <a:xfrm>
              <a:off x="0" y="9525"/>
              <a:ext cx="4360243" cy="3689523"/>
            </a:xfrm>
            <a:prstGeom prst="rect">
              <a:avLst/>
            </a:prstGeom>
          </p:spPr>
          <p:txBody>
            <a:bodyPr lIns="0" tIns="0" rIns="0" bIns="0" rtlCol="0" anchor="t"/>
            <a:lstStyle/>
            <a:p>
              <a:pPr marL="289560" lvl="1" indent="-144780" algn="just">
                <a:lnSpc>
                  <a:spcPts val="2379"/>
                </a:lnSpc>
                <a:buFont typeface="Arial"/>
                <a:buChar char="•"/>
              </a:pPr>
              <a:r>
                <a:rPr lang="en-US" sz="2400" spc="30">
                  <a:solidFill>
                    <a:srgbClr val="000000"/>
                  </a:solidFill>
                  <a:latin typeface="Calibri (MS)"/>
                  <a:ea typeface="Calibri (MS)"/>
                  <a:cs typeface="Calibri (MS)"/>
                  <a:sym typeface="Calibri (MS)"/>
                </a:rPr>
                <a:t>Landscape fragmentation / connectivity </a:t>
              </a:r>
            </a:p>
            <a:p>
              <a:pPr marL="289560" lvl="1" indent="-144780" algn="just">
                <a:lnSpc>
                  <a:spcPts val="2379"/>
                </a:lnSpc>
                <a:buFont typeface="Arial"/>
                <a:buChar char="•"/>
              </a:pPr>
              <a:r>
                <a:rPr lang="en-US" sz="2400" spc="30">
                  <a:solidFill>
                    <a:srgbClr val="000000"/>
                  </a:solidFill>
                  <a:latin typeface="Calibri (MS)"/>
                  <a:ea typeface="Calibri (MS)"/>
                  <a:cs typeface="Calibri (MS)"/>
                  <a:sym typeface="Calibri (MS)"/>
                </a:rPr>
                <a:t>MCWD</a:t>
              </a:r>
            </a:p>
            <a:p>
              <a:pPr marL="289560" lvl="1" indent="-144780" algn="just">
                <a:lnSpc>
                  <a:spcPts val="2379"/>
                </a:lnSpc>
                <a:buFont typeface="Arial"/>
                <a:buChar char="•"/>
              </a:pPr>
              <a:r>
                <a:rPr lang="en-US" sz="2400" spc="30">
                  <a:solidFill>
                    <a:srgbClr val="000000"/>
                  </a:solidFill>
                  <a:latin typeface="Calibri (MS)"/>
                  <a:ea typeface="Calibri (MS)"/>
                  <a:cs typeface="Calibri (MS)"/>
                  <a:sym typeface="Calibri (MS)"/>
                </a:rPr>
                <a:t>Terrain slope</a:t>
              </a:r>
            </a:p>
            <a:p>
              <a:pPr marL="289560" lvl="1" indent="-144780" algn="just">
                <a:lnSpc>
                  <a:spcPts val="2379"/>
                </a:lnSpc>
                <a:buFont typeface="Arial"/>
                <a:buChar char="•"/>
              </a:pPr>
              <a:r>
                <a:rPr lang="en-US" sz="2400" spc="30">
                  <a:solidFill>
                    <a:srgbClr val="000000"/>
                  </a:solidFill>
                  <a:latin typeface="Calibri (MS)"/>
                  <a:ea typeface="Calibri (MS)"/>
                  <a:cs typeface="Calibri (MS)"/>
                  <a:sym typeface="Calibri (MS)"/>
                </a:rPr>
                <a:t>Average maximum temperature</a:t>
              </a:r>
            </a:p>
            <a:p>
              <a:pPr marL="289560" lvl="1" indent="-144780" algn="just">
                <a:lnSpc>
                  <a:spcPts val="2379"/>
                </a:lnSpc>
                <a:buFont typeface="Arial"/>
                <a:buChar char="•"/>
              </a:pPr>
              <a:r>
                <a:rPr lang="en-US" sz="2400" spc="30">
                  <a:solidFill>
                    <a:srgbClr val="000000"/>
                  </a:solidFill>
                  <a:latin typeface="Calibri (MS)"/>
                  <a:ea typeface="Calibri (MS)"/>
                  <a:cs typeface="Calibri (MS)"/>
                  <a:sym typeface="Calibri (MS)"/>
                </a:rPr>
                <a:t>Size of fragment</a:t>
              </a:r>
            </a:p>
            <a:p>
              <a:pPr marL="289560" lvl="1" indent="-144780" algn="just">
                <a:lnSpc>
                  <a:spcPts val="2379"/>
                </a:lnSpc>
              </a:pPr>
              <a:endParaRPr lang="en-US" sz="2400" spc="30">
                <a:solidFill>
                  <a:srgbClr val="000000"/>
                </a:solidFill>
                <a:latin typeface="Calibri (MS)"/>
                <a:ea typeface="Calibri (MS)"/>
                <a:cs typeface="Calibri (MS)"/>
                <a:sym typeface="Calibri (MS)"/>
              </a:endParaRPr>
            </a:p>
          </p:txBody>
        </p:sp>
      </p:grpSp>
      <p:sp>
        <p:nvSpPr>
          <p:cNvPr id="27" name="Freeform 29">
            <a:extLst>
              <a:ext uri="{FF2B5EF4-FFF2-40B4-BE49-F238E27FC236}">
                <a16:creationId xmlns:a16="http://schemas.microsoft.com/office/drawing/2014/main" id="{1E27B2CE-6E9B-4939-A5FD-918AB8BC56E4}"/>
              </a:ext>
            </a:extLst>
          </p:cNvPr>
          <p:cNvSpPr/>
          <p:nvPr/>
        </p:nvSpPr>
        <p:spPr>
          <a:xfrm>
            <a:off x="8063790" y="1631254"/>
            <a:ext cx="1593632" cy="1571720"/>
          </a:xfrm>
          <a:custGeom>
            <a:avLst/>
            <a:gdLst/>
            <a:ahLst/>
            <a:cxnLst/>
            <a:rect l="l" t="t" r="r" b="b"/>
            <a:pathLst>
              <a:path w="1593632" h="1571720">
                <a:moveTo>
                  <a:pt x="0" y="0"/>
                </a:moveTo>
                <a:lnTo>
                  <a:pt x="1593632" y="0"/>
                </a:lnTo>
                <a:lnTo>
                  <a:pt x="1593632" y="1571720"/>
                </a:lnTo>
                <a:lnTo>
                  <a:pt x="0" y="15717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extLst>
      <p:ext uri="{BB962C8B-B14F-4D97-AF65-F5344CB8AC3E}">
        <p14:creationId xmlns:p14="http://schemas.microsoft.com/office/powerpoint/2010/main" val="134480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ppt_x"/>
                                          </p:val>
                                        </p:tav>
                                        <p:tav tm="100000">
                                          <p:val>
                                            <p:strVal val="#ppt_x"/>
                                          </p:val>
                                        </p:tav>
                                      </p:tavLst>
                                    </p:anim>
                                    <p:anim calcmode="lin" valueType="num">
                                      <p:cBhvr additive="base">
                                        <p:cTn id="34" dur="5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ppt_x"/>
                                          </p:val>
                                        </p:tav>
                                        <p:tav tm="100000">
                                          <p:val>
                                            <p:strVal val="#ppt_x"/>
                                          </p:val>
                                        </p:tav>
                                      </p:tavLst>
                                    </p:anim>
                                    <p:anim calcmode="lin" valueType="num">
                                      <p:cBhvr additive="base">
                                        <p:cTn id="3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fill="hold"/>
                                        <p:tgtEl>
                                          <p:spTgt spid="8"/>
                                        </p:tgtEl>
                                        <p:attrNameLst>
                                          <p:attrName>ppt_x</p:attrName>
                                        </p:attrNameLst>
                                      </p:cBhvr>
                                      <p:tavLst>
                                        <p:tav tm="0">
                                          <p:val>
                                            <p:strVal val="#ppt_x"/>
                                          </p:val>
                                        </p:tav>
                                        <p:tav tm="100000">
                                          <p:val>
                                            <p:strVal val="#ppt_x"/>
                                          </p:val>
                                        </p:tav>
                                      </p:tavLst>
                                    </p:anim>
                                    <p:anim calcmode="lin" valueType="num">
                                      <p:cBhvr additive="base">
                                        <p:cTn id="48" dur="500" fill="hold"/>
                                        <p:tgtEl>
                                          <p:spTgt spid="8"/>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ppt_x"/>
                                          </p:val>
                                        </p:tav>
                                        <p:tav tm="100000">
                                          <p:val>
                                            <p:strVal val="#ppt_x"/>
                                          </p:val>
                                        </p:tav>
                                      </p:tavLst>
                                    </p:anim>
                                    <p:anim calcmode="lin" valueType="num">
                                      <p:cBhvr additive="base">
                                        <p:cTn id="52" dur="500" fill="hold"/>
                                        <p:tgtEl>
                                          <p:spTgt spid="15"/>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ppt_x"/>
                                          </p:val>
                                        </p:tav>
                                        <p:tav tm="100000">
                                          <p:val>
                                            <p:strVal val="#ppt_x"/>
                                          </p:val>
                                        </p:tav>
                                      </p:tavLst>
                                    </p:anim>
                                    <p:anim calcmode="lin" valueType="num">
                                      <p:cBhvr additive="base">
                                        <p:cTn id="5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2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2">
          <a:extLst>
            <a:ext uri="{FF2B5EF4-FFF2-40B4-BE49-F238E27FC236}">
              <a16:creationId xmlns:a16="http://schemas.microsoft.com/office/drawing/2014/main" id="{1C82CD7D-F539-7436-E1CA-78D8D096B660}"/>
            </a:ext>
          </a:extLst>
        </p:cNvPr>
        <p:cNvGrpSpPr/>
        <p:nvPr/>
      </p:nvGrpSpPr>
      <p:grpSpPr>
        <a:xfrm>
          <a:off x="0" y="0"/>
          <a:ext cx="0" cy="0"/>
          <a:chOff x="0" y="0"/>
          <a:chExt cx="0" cy="0"/>
        </a:xfrm>
      </p:grpSpPr>
      <p:sp>
        <p:nvSpPr>
          <p:cNvPr id="123" name="Google Shape;123;p16">
            <a:extLst>
              <a:ext uri="{FF2B5EF4-FFF2-40B4-BE49-F238E27FC236}">
                <a16:creationId xmlns:a16="http://schemas.microsoft.com/office/drawing/2014/main" id="{C8970706-F2B2-F739-0331-D52E84DBF471}"/>
              </a:ext>
            </a:extLst>
          </p:cNvPr>
          <p:cNvSpPr/>
          <p:nvPr/>
        </p:nvSpPr>
        <p:spPr>
          <a:xfrm>
            <a:off x="-44500" y="-51723"/>
            <a:ext cx="18377100" cy="1344600"/>
          </a:xfrm>
          <a:prstGeom prst="rect">
            <a:avLst/>
          </a:prstGeom>
          <a:solidFill>
            <a:srgbClr val="02223B"/>
          </a:solidFill>
          <a:ln w="9525" cap="flat" cmpd="sng">
            <a:solidFill>
              <a:srgbClr val="02223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nvGrpSpPr>
          <p:cNvPr id="124" name="Google Shape;124;p16">
            <a:extLst>
              <a:ext uri="{FF2B5EF4-FFF2-40B4-BE49-F238E27FC236}">
                <a16:creationId xmlns:a16="http://schemas.microsoft.com/office/drawing/2014/main" id="{483FB930-C560-83CD-C8FC-57FA450BC2AD}"/>
              </a:ext>
            </a:extLst>
          </p:cNvPr>
          <p:cNvGrpSpPr/>
          <p:nvPr/>
        </p:nvGrpSpPr>
        <p:grpSpPr>
          <a:xfrm>
            <a:off x="0" y="9543414"/>
            <a:ext cx="18288118" cy="552449"/>
            <a:chOff x="0" y="-85725"/>
            <a:chExt cx="4816592" cy="145500"/>
          </a:xfrm>
        </p:grpSpPr>
        <p:sp>
          <p:nvSpPr>
            <p:cNvPr id="125" name="Google Shape;125;p16">
              <a:extLst>
                <a:ext uri="{FF2B5EF4-FFF2-40B4-BE49-F238E27FC236}">
                  <a16:creationId xmlns:a16="http://schemas.microsoft.com/office/drawing/2014/main" id="{3915E438-2BDF-E05A-7458-9284119A37F9}"/>
                </a:ext>
              </a:extLst>
            </p:cNvPr>
            <p:cNvSpPr/>
            <p:nvPr/>
          </p:nvSpPr>
          <p:spPr>
            <a:xfrm>
              <a:off x="0" y="0"/>
              <a:ext cx="4816592" cy="59735"/>
            </a:xfrm>
            <a:custGeom>
              <a:avLst/>
              <a:gdLst/>
              <a:ahLst/>
              <a:cxnLst/>
              <a:rect l="l" t="t" r="r" b="b"/>
              <a:pathLst>
                <a:path w="4816592" h="59735" extrusionOk="0">
                  <a:moveTo>
                    <a:pt x="0" y="0"/>
                  </a:moveTo>
                  <a:lnTo>
                    <a:pt x="4816592" y="0"/>
                  </a:lnTo>
                  <a:lnTo>
                    <a:pt x="4816592" y="59735"/>
                  </a:lnTo>
                  <a:lnTo>
                    <a:pt x="0" y="59735"/>
                  </a:lnTo>
                  <a:close/>
                </a:path>
              </a:pathLst>
            </a:custGeom>
            <a:solidFill>
              <a:srgbClr val="02223B"/>
            </a:solidFill>
            <a:ln>
              <a:noFill/>
            </a:ln>
          </p:spPr>
          <p:txBody>
            <a:bodyPr/>
            <a:lstStyle/>
            <a:p>
              <a:endParaRPr lang="en-US"/>
            </a:p>
          </p:txBody>
        </p:sp>
        <p:sp>
          <p:nvSpPr>
            <p:cNvPr id="126" name="Google Shape;126;p16">
              <a:extLst>
                <a:ext uri="{FF2B5EF4-FFF2-40B4-BE49-F238E27FC236}">
                  <a16:creationId xmlns:a16="http://schemas.microsoft.com/office/drawing/2014/main" id="{CC8A71DC-7D59-0388-87FC-BBD9A5CDF721}"/>
                </a:ext>
              </a:extLst>
            </p:cNvPr>
            <p:cNvSpPr txBox="1"/>
            <p:nvPr/>
          </p:nvSpPr>
          <p:spPr>
            <a:xfrm>
              <a:off x="0" y="-85725"/>
              <a:ext cx="4816500" cy="145500"/>
            </a:xfrm>
            <a:prstGeom prst="rect">
              <a:avLst/>
            </a:prstGeom>
            <a:noFill/>
            <a:ln>
              <a:noFill/>
            </a:ln>
          </p:spPr>
          <p:txBody>
            <a:bodyPr spcFirstLastPara="1" wrap="square" lIns="50800" tIns="50800" rIns="50800" bIns="50800" anchor="ctr" anchorCtr="0">
              <a:noAutofit/>
            </a:bodyPr>
            <a:lstStyle/>
            <a:p>
              <a:pPr marL="0" marR="0" lvl="0" indent="0" algn="ctr" rtl="0">
                <a:lnSpc>
                  <a:spcPct val="14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7" name="Google Shape;127;p16">
            <a:extLst>
              <a:ext uri="{FF2B5EF4-FFF2-40B4-BE49-F238E27FC236}">
                <a16:creationId xmlns:a16="http://schemas.microsoft.com/office/drawing/2014/main" id="{27B702A5-C37D-0A68-4DE5-2FC6C6B73091}"/>
              </a:ext>
            </a:extLst>
          </p:cNvPr>
          <p:cNvSpPr txBox="1"/>
          <p:nvPr/>
        </p:nvSpPr>
        <p:spPr>
          <a:xfrm>
            <a:off x="601560" y="189705"/>
            <a:ext cx="17285322" cy="861744"/>
          </a:xfrm>
          <a:prstGeom prst="rect">
            <a:avLst/>
          </a:prstGeom>
          <a:noFill/>
          <a:ln>
            <a:noFill/>
          </a:ln>
        </p:spPr>
        <p:txBody>
          <a:bodyPr spcFirstLastPara="1" wrap="square" lIns="91425" tIns="91425" rIns="91425" bIns="91425" anchor="t" anchorCtr="0">
            <a:spAutoFit/>
          </a:bodyPr>
          <a:lstStyle/>
          <a:p>
            <a:pPr algn="l"/>
            <a:r>
              <a:rPr lang="en-GB" sz="4400" b="1" i="0" u="none" strike="noStrike" dirty="0">
                <a:solidFill>
                  <a:schemeClr val="bg1"/>
                </a:solidFill>
                <a:effectLst/>
              </a:rPr>
              <a:t>Carbon Sequestration Potential in the Brazilian Atlantic Forest</a:t>
            </a:r>
          </a:p>
        </p:txBody>
      </p:sp>
      <p:sp>
        <p:nvSpPr>
          <p:cNvPr id="128" name="Google Shape;128;p16">
            <a:extLst>
              <a:ext uri="{FF2B5EF4-FFF2-40B4-BE49-F238E27FC236}">
                <a16:creationId xmlns:a16="http://schemas.microsoft.com/office/drawing/2014/main" id="{D47E68D1-BF19-078D-C7A6-E2E3EC1B291D}"/>
              </a:ext>
            </a:extLst>
          </p:cNvPr>
          <p:cNvSpPr/>
          <p:nvPr/>
        </p:nvSpPr>
        <p:spPr>
          <a:xfrm>
            <a:off x="16526713" y="8827766"/>
            <a:ext cx="1593965" cy="1019093"/>
          </a:xfrm>
          <a:custGeom>
            <a:avLst/>
            <a:gdLst/>
            <a:ahLst/>
            <a:cxnLst/>
            <a:rect l="l" t="t" r="r" b="b"/>
            <a:pathLst>
              <a:path w="2125287" h="1358790" extrusionOk="0">
                <a:moveTo>
                  <a:pt x="0" y="0"/>
                </a:moveTo>
                <a:lnTo>
                  <a:pt x="2125287" y="0"/>
                </a:lnTo>
                <a:lnTo>
                  <a:pt x="2125287" y="1358790"/>
                </a:lnTo>
                <a:lnTo>
                  <a:pt x="0" y="1358790"/>
                </a:lnTo>
                <a:lnTo>
                  <a:pt x="0" y="0"/>
                </a:lnTo>
                <a:close/>
              </a:path>
            </a:pathLst>
          </a:custGeom>
          <a:blipFill rotWithShape="1">
            <a:blip r:embed="rId3">
              <a:alphaModFix/>
            </a:blip>
            <a:stretch>
              <a:fillRect/>
            </a:stretch>
          </a:blipFill>
          <a:ln>
            <a:noFill/>
          </a:ln>
        </p:spPr>
        <p:txBody>
          <a:bodyPr/>
          <a:lstStyle/>
          <a:p>
            <a:endParaRPr lang="en-US"/>
          </a:p>
        </p:txBody>
      </p:sp>
      <p:sp>
        <p:nvSpPr>
          <p:cNvPr id="129" name="Google Shape;129;p16">
            <a:extLst>
              <a:ext uri="{FF2B5EF4-FFF2-40B4-BE49-F238E27FC236}">
                <a16:creationId xmlns:a16="http://schemas.microsoft.com/office/drawing/2014/main" id="{0AAF2457-206C-ED8E-7489-7D19DEC261AE}"/>
              </a:ext>
            </a:extLst>
          </p:cNvPr>
          <p:cNvSpPr/>
          <p:nvPr/>
        </p:nvSpPr>
        <p:spPr>
          <a:xfrm>
            <a:off x="14678376" y="8926816"/>
            <a:ext cx="2070538" cy="920042"/>
          </a:xfrm>
          <a:custGeom>
            <a:avLst/>
            <a:gdLst/>
            <a:ahLst/>
            <a:cxnLst/>
            <a:rect l="l" t="t" r="r" b="b"/>
            <a:pathLst>
              <a:path w="2760717" h="1226723" extrusionOk="0">
                <a:moveTo>
                  <a:pt x="0" y="0"/>
                </a:moveTo>
                <a:lnTo>
                  <a:pt x="2760716" y="0"/>
                </a:lnTo>
                <a:lnTo>
                  <a:pt x="2760716" y="1226723"/>
                </a:lnTo>
                <a:lnTo>
                  <a:pt x="0" y="1226723"/>
                </a:lnTo>
                <a:lnTo>
                  <a:pt x="0" y="0"/>
                </a:lnTo>
                <a:close/>
              </a:path>
            </a:pathLst>
          </a:custGeom>
          <a:blipFill rotWithShape="1">
            <a:blip r:embed="rId4">
              <a:alphaModFix/>
            </a:blip>
            <a:stretch>
              <a:fillRect t="-10759"/>
            </a:stretch>
          </a:blipFill>
          <a:ln>
            <a:noFill/>
          </a:ln>
        </p:spPr>
        <p:txBody>
          <a:bodyPr/>
          <a:lstStyle/>
          <a:p>
            <a:endParaRPr lang="en-US"/>
          </a:p>
        </p:txBody>
      </p:sp>
      <p:grpSp>
        <p:nvGrpSpPr>
          <p:cNvPr id="2" name="Group 9">
            <a:extLst>
              <a:ext uri="{FF2B5EF4-FFF2-40B4-BE49-F238E27FC236}">
                <a16:creationId xmlns:a16="http://schemas.microsoft.com/office/drawing/2014/main" id="{3761FECC-70E9-CEC5-3EBC-4CF65145E8CF}"/>
              </a:ext>
            </a:extLst>
          </p:cNvPr>
          <p:cNvGrpSpPr/>
          <p:nvPr/>
        </p:nvGrpSpPr>
        <p:grpSpPr>
          <a:xfrm>
            <a:off x="970434" y="2856868"/>
            <a:ext cx="7140220" cy="5693866"/>
            <a:chOff x="0" y="0"/>
            <a:chExt cx="9520293" cy="7591821"/>
          </a:xfrm>
        </p:grpSpPr>
        <p:sp>
          <p:nvSpPr>
            <p:cNvPr id="4" name="Freeform 10">
              <a:extLst>
                <a:ext uri="{FF2B5EF4-FFF2-40B4-BE49-F238E27FC236}">
                  <a16:creationId xmlns:a16="http://schemas.microsoft.com/office/drawing/2014/main" id="{55414F5D-0045-4D5D-98AE-26612C5322AA}"/>
                </a:ext>
              </a:extLst>
            </p:cNvPr>
            <p:cNvSpPr/>
            <p:nvPr/>
          </p:nvSpPr>
          <p:spPr>
            <a:xfrm>
              <a:off x="0" y="0"/>
              <a:ext cx="9520293" cy="7591821"/>
            </a:xfrm>
            <a:custGeom>
              <a:avLst/>
              <a:gdLst/>
              <a:ahLst/>
              <a:cxnLst/>
              <a:rect l="l" t="t" r="r" b="b"/>
              <a:pathLst>
                <a:path w="9520293" h="7591821">
                  <a:moveTo>
                    <a:pt x="0" y="0"/>
                  </a:moveTo>
                  <a:lnTo>
                    <a:pt x="9520293" y="0"/>
                  </a:lnTo>
                  <a:lnTo>
                    <a:pt x="9520293" y="7591821"/>
                  </a:lnTo>
                  <a:lnTo>
                    <a:pt x="0" y="7591821"/>
                  </a:lnTo>
                  <a:close/>
                </a:path>
              </a:pathLst>
            </a:custGeom>
            <a:solidFill>
              <a:srgbClr val="000000">
                <a:alpha val="0"/>
              </a:srgbClr>
            </a:solidFill>
          </p:spPr>
          <p:txBody>
            <a:bodyPr/>
            <a:lstStyle/>
            <a:p>
              <a:endParaRPr lang="en-US" sz="1800"/>
            </a:p>
          </p:txBody>
        </p:sp>
        <p:sp>
          <p:nvSpPr>
            <p:cNvPr id="28" name="TextBox 11">
              <a:extLst>
                <a:ext uri="{FF2B5EF4-FFF2-40B4-BE49-F238E27FC236}">
                  <a16:creationId xmlns:a16="http://schemas.microsoft.com/office/drawing/2014/main" id="{9F3FAA2C-324F-8183-2D73-7A85C32004FF}"/>
                </a:ext>
              </a:extLst>
            </p:cNvPr>
            <p:cNvSpPr txBox="1"/>
            <p:nvPr/>
          </p:nvSpPr>
          <p:spPr>
            <a:xfrm>
              <a:off x="0" y="-47625"/>
              <a:ext cx="9520293" cy="7639446"/>
            </a:xfrm>
            <a:prstGeom prst="rect">
              <a:avLst/>
            </a:prstGeom>
          </p:spPr>
          <p:txBody>
            <a:bodyPr lIns="0" tIns="0" rIns="0" bIns="0" rtlCol="0" anchor="t"/>
            <a:lstStyle/>
            <a:p>
              <a:pPr marL="168910" lvl="1" algn="just">
                <a:lnSpc>
                  <a:spcPts val="3359"/>
                </a:lnSpc>
              </a:pPr>
              <a:r>
                <a:rPr lang="en-US" sz="3200" dirty="0">
                  <a:solidFill>
                    <a:srgbClr val="000000"/>
                  </a:solidFill>
                  <a:latin typeface="Calibri (MS)"/>
                  <a:ea typeface="Calibri (MS)"/>
                  <a:cs typeface="Calibri (MS)"/>
                  <a:sym typeface="Calibri (MS)"/>
                </a:rPr>
                <a:t>A widely used sigmoidal growth function in forestry and ecological modeling</a:t>
              </a:r>
            </a:p>
            <a:p>
              <a:pPr marL="337820" lvl="1" indent="-168910" algn="just">
                <a:lnSpc>
                  <a:spcPts val="3359"/>
                </a:lnSpc>
              </a:pPr>
              <a:endParaRPr lang="en-US" sz="3200" dirty="0">
                <a:solidFill>
                  <a:srgbClr val="000000"/>
                </a:solidFill>
                <a:latin typeface="Calibri (MS)"/>
                <a:ea typeface="Calibri (MS)"/>
                <a:cs typeface="Calibri (MS)"/>
                <a:sym typeface="Calibri (MS)"/>
              </a:endParaRPr>
            </a:p>
            <a:p>
              <a:pPr marL="337820" lvl="1" indent="-168910" algn="just">
                <a:lnSpc>
                  <a:spcPts val="3359"/>
                </a:lnSpc>
              </a:pPr>
              <a:endParaRPr lang="en-US" sz="3200" dirty="0">
                <a:solidFill>
                  <a:srgbClr val="000000"/>
                </a:solidFill>
                <a:latin typeface="Calibri (MS)"/>
                <a:ea typeface="Calibri (MS)"/>
                <a:cs typeface="Calibri (MS)"/>
                <a:sym typeface="Calibri (MS)"/>
              </a:endParaRPr>
            </a:p>
            <a:p>
              <a:pPr marL="337820" lvl="1" indent="-168910" algn="just">
                <a:lnSpc>
                  <a:spcPts val="3359"/>
                </a:lnSpc>
                <a:buFont typeface="Arial"/>
                <a:buChar char="•"/>
              </a:pPr>
              <a:r>
                <a:rPr lang="en-US" sz="3200" dirty="0">
                  <a:solidFill>
                    <a:srgbClr val="000000"/>
                  </a:solidFill>
                  <a:latin typeface="Calibri (MS)"/>
                  <a:ea typeface="Calibri (MS)"/>
                  <a:cs typeface="Calibri (MS)"/>
                  <a:sym typeface="Calibri (MS)"/>
                </a:rPr>
                <a:t>the </a:t>
              </a:r>
              <a:r>
                <a:rPr lang="en-US" sz="3200" dirty="0" err="1">
                  <a:solidFill>
                    <a:srgbClr val="000000"/>
                  </a:solidFill>
                  <a:latin typeface="Calibri (MS)"/>
                  <a:ea typeface="Calibri (MS)"/>
                  <a:cs typeface="Calibri (MS)"/>
                  <a:sym typeface="Calibri (MS)"/>
                </a:rPr>
                <a:t>Yt</a:t>
              </a:r>
              <a:r>
                <a:rPr lang="en-US" sz="3200" dirty="0">
                  <a:solidFill>
                    <a:srgbClr val="000000"/>
                  </a:solidFill>
                  <a:latin typeface="Calibri (MS)"/>
                  <a:ea typeface="Calibri (MS)"/>
                  <a:cs typeface="Calibri (MS)"/>
                  <a:sym typeface="Calibri (MS)"/>
                </a:rPr>
                <a:t> refers to the AGC at each secondary forest age (t);</a:t>
              </a:r>
            </a:p>
            <a:p>
              <a:pPr marL="337820" lvl="1" indent="-168910" algn="just">
                <a:lnSpc>
                  <a:spcPts val="3359"/>
                </a:lnSpc>
                <a:buFont typeface="Arial"/>
                <a:buChar char="•"/>
              </a:pPr>
              <a:r>
                <a:rPr lang="en-US" sz="3200" b="1" dirty="0">
                  <a:solidFill>
                    <a:srgbClr val="000000"/>
                  </a:solidFill>
                  <a:latin typeface="Calibri (MS) Bold"/>
                  <a:ea typeface="Calibri (MS) Bold"/>
                  <a:cs typeface="Calibri (MS) Bold"/>
                  <a:sym typeface="Calibri (MS) Bold"/>
                </a:rPr>
                <a:t>A</a:t>
              </a:r>
              <a:r>
                <a:rPr lang="en-US" sz="3200" dirty="0">
                  <a:solidFill>
                    <a:srgbClr val="000000"/>
                  </a:solidFill>
                  <a:latin typeface="Calibri (MS)"/>
                  <a:ea typeface="Calibri (MS)"/>
                  <a:cs typeface="Calibri (MS)"/>
                  <a:sym typeface="Calibri (MS)"/>
                </a:rPr>
                <a:t> is the AGC asymptote, here defined as the AGC of old-growth forest;</a:t>
              </a:r>
            </a:p>
            <a:p>
              <a:pPr marL="337820" lvl="1" indent="-168910" algn="just">
                <a:lnSpc>
                  <a:spcPts val="3359"/>
                </a:lnSpc>
                <a:buFont typeface="Arial"/>
                <a:buChar char="•"/>
              </a:pPr>
              <a:r>
                <a:rPr lang="en-US" sz="3200" b="1" dirty="0">
                  <a:solidFill>
                    <a:srgbClr val="000000"/>
                  </a:solidFill>
                  <a:latin typeface="Calibri (MS) Bold"/>
                  <a:ea typeface="Calibri (MS) Bold"/>
                  <a:cs typeface="Calibri (MS) Bold"/>
                  <a:sym typeface="Calibri (MS) Bold"/>
                </a:rPr>
                <a:t>k</a:t>
              </a:r>
              <a:r>
                <a:rPr lang="en-US" sz="3200" dirty="0">
                  <a:solidFill>
                    <a:srgbClr val="000000"/>
                  </a:solidFill>
                  <a:latin typeface="Calibri (MS)"/>
                  <a:ea typeface="Calibri (MS)"/>
                  <a:cs typeface="Calibri (MS)"/>
                  <a:sym typeface="Calibri (MS)"/>
                </a:rPr>
                <a:t> is the growth rate coefficient of Y as a function of age (t); </a:t>
              </a:r>
            </a:p>
            <a:p>
              <a:pPr marL="337820" lvl="1" indent="-168910" algn="just">
                <a:lnSpc>
                  <a:spcPts val="3359"/>
                </a:lnSpc>
                <a:buFont typeface="Arial"/>
                <a:buChar char="•"/>
              </a:pPr>
              <a:r>
                <a:rPr lang="en-US" sz="3200" b="1" dirty="0">
                  <a:solidFill>
                    <a:srgbClr val="000000"/>
                  </a:solidFill>
                  <a:latin typeface="Calibri (MS) Bold"/>
                  <a:ea typeface="Calibri (MS) Bold"/>
                  <a:cs typeface="Calibri (MS) Bold"/>
                  <a:sym typeface="Calibri (MS) Bold"/>
                </a:rPr>
                <a:t>c</a:t>
              </a:r>
              <a:r>
                <a:rPr lang="en-US" sz="3200" dirty="0">
                  <a:solidFill>
                    <a:srgbClr val="000000"/>
                  </a:solidFill>
                  <a:latin typeface="Calibri (MS)"/>
                  <a:ea typeface="Calibri (MS)"/>
                  <a:cs typeface="Calibri (MS)"/>
                  <a:sym typeface="Calibri (MS)"/>
                </a:rPr>
                <a:t> is a coefficient that determines the shape of the growth curve, and </a:t>
              </a:r>
              <a:r>
                <a:rPr lang="en-US" sz="3200" b="1" dirty="0" err="1">
                  <a:solidFill>
                    <a:srgbClr val="000000"/>
                  </a:solidFill>
                  <a:latin typeface="Calibri (MS) Bold"/>
                  <a:ea typeface="Calibri (MS) Bold"/>
                  <a:cs typeface="Calibri (MS) Bold"/>
                  <a:sym typeface="Calibri (MS) Bold"/>
                </a:rPr>
                <a:t>Ɛ</a:t>
              </a:r>
              <a:r>
                <a:rPr lang="en-US" sz="3200" dirty="0">
                  <a:solidFill>
                    <a:srgbClr val="000000"/>
                  </a:solidFill>
                  <a:latin typeface="Calibri (MS)"/>
                  <a:ea typeface="Calibri (MS)"/>
                  <a:cs typeface="Calibri (MS)"/>
                  <a:sym typeface="Calibri (MS)"/>
                </a:rPr>
                <a:t> is the error term of the equation. </a:t>
              </a:r>
            </a:p>
          </p:txBody>
        </p:sp>
      </p:grpSp>
      <p:sp>
        <p:nvSpPr>
          <p:cNvPr id="29" name="Freeform 12" descr="Output image">
            <a:extLst>
              <a:ext uri="{FF2B5EF4-FFF2-40B4-BE49-F238E27FC236}">
                <a16:creationId xmlns:a16="http://schemas.microsoft.com/office/drawing/2014/main" id="{807392D7-8988-7500-9782-DE48F2B184C6}"/>
              </a:ext>
            </a:extLst>
          </p:cNvPr>
          <p:cNvSpPr/>
          <p:nvPr/>
        </p:nvSpPr>
        <p:spPr>
          <a:xfrm>
            <a:off x="8991600" y="2856868"/>
            <a:ext cx="8582217" cy="6124754"/>
          </a:xfrm>
          <a:custGeom>
            <a:avLst/>
            <a:gdLst/>
            <a:ahLst/>
            <a:cxnLst/>
            <a:rect l="l" t="t" r="r" b="b"/>
            <a:pathLst>
              <a:path w="8582217" h="6124754">
                <a:moveTo>
                  <a:pt x="0" y="0"/>
                </a:moveTo>
                <a:lnTo>
                  <a:pt x="8582217" y="0"/>
                </a:lnTo>
                <a:lnTo>
                  <a:pt x="8582217" y="6124754"/>
                </a:lnTo>
                <a:lnTo>
                  <a:pt x="0" y="6124754"/>
                </a:lnTo>
                <a:lnTo>
                  <a:pt x="0" y="0"/>
                </a:lnTo>
                <a:close/>
              </a:path>
            </a:pathLst>
          </a:custGeom>
          <a:blipFill>
            <a:blip r:embed="rId5"/>
            <a:stretch>
              <a:fillRect r="-2"/>
            </a:stretch>
          </a:blipFill>
        </p:spPr>
        <p:txBody>
          <a:bodyPr/>
          <a:lstStyle/>
          <a:p>
            <a:endParaRPr lang="en-US"/>
          </a:p>
        </p:txBody>
      </p:sp>
    </p:spTree>
    <p:extLst>
      <p:ext uri="{BB962C8B-B14F-4D97-AF65-F5344CB8AC3E}">
        <p14:creationId xmlns:p14="http://schemas.microsoft.com/office/powerpoint/2010/main" val="38913838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2">
          <a:extLst>
            <a:ext uri="{FF2B5EF4-FFF2-40B4-BE49-F238E27FC236}">
              <a16:creationId xmlns:a16="http://schemas.microsoft.com/office/drawing/2014/main" id="{478D8FCA-4495-3803-B307-31F3DFA35EF2}"/>
            </a:ext>
          </a:extLst>
        </p:cNvPr>
        <p:cNvGrpSpPr/>
        <p:nvPr/>
      </p:nvGrpSpPr>
      <p:grpSpPr>
        <a:xfrm>
          <a:off x="0" y="0"/>
          <a:ext cx="0" cy="0"/>
          <a:chOff x="0" y="0"/>
          <a:chExt cx="0" cy="0"/>
        </a:xfrm>
      </p:grpSpPr>
      <p:sp>
        <p:nvSpPr>
          <p:cNvPr id="123" name="Google Shape;123;p16">
            <a:extLst>
              <a:ext uri="{FF2B5EF4-FFF2-40B4-BE49-F238E27FC236}">
                <a16:creationId xmlns:a16="http://schemas.microsoft.com/office/drawing/2014/main" id="{07246F46-960F-4BB5-0836-13B584AB6C3C}"/>
              </a:ext>
            </a:extLst>
          </p:cNvPr>
          <p:cNvSpPr/>
          <p:nvPr/>
        </p:nvSpPr>
        <p:spPr>
          <a:xfrm>
            <a:off x="-44500" y="-51723"/>
            <a:ext cx="18377100" cy="1344600"/>
          </a:xfrm>
          <a:prstGeom prst="rect">
            <a:avLst/>
          </a:prstGeom>
          <a:solidFill>
            <a:srgbClr val="02223B"/>
          </a:solidFill>
          <a:ln w="9525" cap="flat" cmpd="sng">
            <a:solidFill>
              <a:srgbClr val="02223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nvGrpSpPr>
          <p:cNvPr id="124" name="Google Shape;124;p16">
            <a:extLst>
              <a:ext uri="{FF2B5EF4-FFF2-40B4-BE49-F238E27FC236}">
                <a16:creationId xmlns:a16="http://schemas.microsoft.com/office/drawing/2014/main" id="{4F68A5E1-6938-DEAC-A1A0-1D764DD33902}"/>
              </a:ext>
            </a:extLst>
          </p:cNvPr>
          <p:cNvGrpSpPr/>
          <p:nvPr/>
        </p:nvGrpSpPr>
        <p:grpSpPr>
          <a:xfrm>
            <a:off x="0" y="9543414"/>
            <a:ext cx="18288118" cy="552449"/>
            <a:chOff x="0" y="-85725"/>
            <a:chExt cx="4816592" cy="145500"/>
          </a:xfrm>
        </p:grpSpPr>
        <p:sp>
          <p:nvSpPr>
            <p:cNvPr id="125" name="Google Shape;125;p16">
              <a:extLst>
                <a:ext uri="{FF2B5EF4-FFF2-40B4-BE49-F238E27FC236}">
                  <a16:creationId xmlns:a16="http://schemas.microsoft.com/office/drawing/2014/main" id="{03F5B7A1-2E2D-1415-B2EE-ED53D45D29DA}"/>
                </a:ext>
              </a:extLst>
            </p:cNvPr>
            <p:cNvSpPr/>
            <p:nvPr/>
          </p:nvSpPr>
          <p:spPr>
            <a:xfrm>
              <a:off x="0" y="0"/>
              <a:ext cx="4816592" cy="59735"/>
            </a:xfrm>
            <a:custGeom>
              <a:avLst/>
              <a:gdLst/>
              <a:ahLst/>
              <a:cxnLst/>
              <a:rect l="l" t="t" r="r" b="b"/>
              <a:pathLst>
                <a:path w="4816592" h="59735" extrusionOk="0">
                  <a:moveTo>
                    <a:pt x="0" y="0"/>
                  </a:moveTo>
                  <a:lnTo>
                    <a:pt x="4816592" y="0"/>
                  </a:lnTo>
                  <a:lnTo>
                    <a:pt x="4816592" y="59735"/>
                  </a:lnTo>
                  <a:lnTo>
                    <a:pt x="0" y="59735"/>
                  </a:lnTo>
                  <a:close/>
                </a:path>
              </a:pathLst>
            </a:custGeom>
            <a:solidFill>
              <a:srgbClr val="02223B"/>
            </a:solidFill>
            <a:ln>
              <a:noFill/>
            </a:ln>
          </p:spPr>
          <p:txBody>
            <a:bodyPr/>
            <a:lstStyle/>
            <a:p>
              <a:endParaRPr lang="en-US"/>
            </a:p>
          </p:txBody>
        </p:sp>
        <p:sp>
          <p:nvSpPr>
            <p:cNvPr id="126" name="Google Shape;126;p16">
              <a:extLst>
                <a:ext uri="{FF2B5EF4-FFF2-40B4-BE49-F238E27FC236}">
                  <a16:creationId xmlns:a16="http://schemas.microsoft.com/office/drawing/2014/main" id="{DB0332E3-4A53-8FAC-81F4-809961F8BE82}"/>
                </a:ext>
              </a:extLst>
            </p:cNvPr>
            <p:cNvSpPr txBox="1"/>
            <p:nvPr/>
          </p:nvSpPr>
          <p:spPr>
            <a:xfrm>
              <a:off x="0" y="-85725"/>
              <a:ext cx="4816500" cy="145500"/>
            </a:xfrm>
            <a:prstGeom prst="rect">
              <a:avLst/>
            </a:prstGeom>
            <a:noFill/>
            <a:ln>
              <a:noFill/>
            </a:ln>
          </p:spPr>
          <p:txBody>
            <a:bodyPr spcFirstLastPara="1" wrap="square" lIns="50800" tIns="50800" rIns="50800" bIns="50800" anchor="ctr" anchorCtr="0">
              <a:noAutofit/>
            </a:bodyPr>
            <a:lstStyle/>
            <a:p>
              <a:pPr marL="0" marR="0" lvl="0" indent="0" algn="ctr" rtl="0">
                <a:lnSpc>
                  <a:spcPct val="14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7" name="Google Shape;127;p16">
            <a:extLst>
              <a:ext uri="{FF2B5EF4-FFF2-40B4-BE49-F238E27FC236}">
                <a16:creationId xmlns:a16="http://schemas.microsoft.com/office/drawing/2014/main" id="{D2F018F3-135D-E0FF-EC42-E32CE79A73A0}"/>
              </a:ext>
            </a:extLst>
          </p:cNvPr>
          <p:cNvSpPr txBox="1"/>
          <p:nvPr/>
        </p:nvSpPr>
        <p:spPr>
          <a:xfrm>
            <a:off x="601560" y="189705"/>
            <a:ext cx="17285322" cy="861744"/>
          </a:xfrm>
          <a:prstGeom prst="rect">
            <a:avLst/>
          </a:prstGeom>
          <a:noFill/>
          <a:ln>
            <a:noFill/>
          </a:ln>
        </p:spPr>
        <p:txBody>
          <a:bodyPr spcFirstLastPara="1" wrap="square" lIns="91425" tIns="91425" rIns="91425" bIns="91425" anchor="t" anchorCtr="0">
            <a:spAutoFit/>
          </a:bodyPr>
          <a:lstStyle/>
          <a:p>
            <a:pPr algn="l"/>
            <a:r>
              <a:rPr lang="en-GB" sz="4400" b="1" i="0" u="none" strike="noStrike" dirty="0">
                <a:solidFill>
                  <a:schemeClr val="bg1"/>
                </a:solidFill>
                <a:effectLst/>
              </a:rPr>
              <a:t>Carbon Sequestration Potential in the Brazilian Atlantic Forest</a:t>
            </a:r>
          </a:p>
        </p:txBody>
      </p:sp>
      <p:sp>
        <p:nvSpPr>
          <p:cNvPr id="128" name="Google Shape;128;p16">
            <a:extLst>
              <a:ext uri="{FF2B5EF4-FFF2-40B4-BE49-F238E27FC236}">
                <a16:creationId xmlns:a16="http://schemas.microsoft.com/office/drawing/2014/main" id="{69B67407-5746-D817-4A2B-E750A6A57317}"/>
              </a:ext>
            </a:extLst>
          </p:cNvPr>
          <p:cNvSpPr/>
          <p:nvPr/>
        </p:nvSpPr>
        <p:spPr>
          <a:xfrm>
            <a:off x="16526713" y="8827766"/>
            <a:ext cx="1593965" cy="1019093"/>
          </a:xfrm>
          <a:custGeom>
            <a:avLst/>
            <a:gdLst/>
            <a:ahLst/>
            <a:cxnLst/>
            <a:rect l="l" t="t" r="r" b="b"/>
            <a:pathLst>
              <a:path w="2125287" h="1358790" extrusionOk="0">
                <a:moveTo>
                  <a:pt x="0" y="0"/>
                </a:moveTo>
                <a:lnTo>
                  <a:pt x="2125287" y="0"/>
                </a:lnTo>
                <a:lnTo>
                  <a:pt x="2125287" y="1358790"/>
                </a:lnTo>
                <a:lnTo>
                  <a:pt x="0" y="1358790"/>
                </a:lnTo>
                <a:lnTo>
                  <a:pt x="0" y="0"/>
                </a:lnTo>
                <a:close/>
              </a:path>
            </a:pathLst>
          </a:custGeom>
          <a:blipFill rotWithShape="1">
            <a:blip r:embed="rId3">
              <a:alphaModFix/>
            </a:blip>
            <a:stretch>
              <a:fillRect/>
            </a:stretch>
          </a:blipFill>
          <a:ln>
            <a:noFill/>
          </a:ln>
        </p:spPr>
        <p:txBody>
          <a:bodyPr/>
          <a:lstStyle/>
          <a:p>
            <a:endParaRPr lang="en-US"/>
          </a:p>
        </p:txBody>
      </p:sp>
      <p:sp>
        <p:nvSpPr>
          <p:cNvPr id="129" name="Google Shape;129;p16">
            <a:extLst>
              <a:ext uri="{FF2B5EF4-FFF2-40B4-BE49-F238E27FC236}">
                <a16:creationId xmlns:a16="http://schemas.microsoft.com/office/drawing/2014/main" id="{32D30C22-9393-54C8-A61B-66AF7E3B390B}"/>
              </a:ext>
            </a:extLst>
          </p:cNvPr>
          <p:cNvSpPr/>
          <p:nvPr/>
        </p:nvSpPr>
        <p:spPr>
          <a:xfrm>
            <a:off x="14678376" y="8926816"/>
            <a:ext cx="2070538" cy="920042"/>
          </a:xfrm>
          <a:custGeom>
            <a:avLst/>
            <a:gdLst/>
            <a:ahLst/>
            <a:cxnLst/>
            <a:rect l="l" t="t" r="r" b="b"/>
            <a:pathLst>
              <a:path w="2760717" h="1226723" extrusionOk="0">
                <a:moveTo>
                  <a:pt x="0" y="0"/>
                </a:moveTo>
                <a:lnTo>
                  <a:pt x="2760716" y="0"/>
                </a:lnTo>
                <a:lnTo>
                  <a:pt x="2760716" y="1226723"/>
                </a:lnTo>
                <a:lnTo>
                  <a:pt x="0" y="1226723"/>
                </a:lnTo>
                <a:lnTo>
                  <a:pt x="0" y="0"/>
                </a:lnTo>
                <a:close/>
              </a:path>
            </a:pathLst>
          </a:custGeom>
          <a:blipFill rotWithShape="1">
            <a:blip r:embed="rId4">
              <a:alphaModFix/>
            </a:blip>
            <a:stretch>
              <a:fillRect t="-10759"/>
            </a:stretch>
          </a:blipFill>
          <a:ln>
            <a:noFill/>
          </a:ln>
        </p:spPr>
        <p:txBody>
          <a:bodyPr/>
          <a:lstStyle/>
          <a:p>
            <a:endParaRPr lang="en-US"/>
          </a:p>
        </p:txBody>
      </p:sp>
      <p:sp>
        <p:nvSpPr>
          <p:cNvPr id="3" name="Freeform 6">
            <a:extLst>
              <a:ext uri="{FF2B5EF4-FFF2-40B4-BE49-F238E27FC236}">
                <a16:creationId xmlns:a16="http://schemas.microsoft.com/office/drawing/2014/main" id="{64E4F3C1-CB78-28FA-64E8-B7DC6988E1FB}"/>
              </a:ext>
            </a:extLst>
          </p:cNvPr>
          <p:cNvSpPr/>
          <p:nvPr/>
        </p:nvSpPr>
        <p:spPr>
          <a:xfrm>
            <a:off x="8976462" y="1375585"/>
            <a:ext cx="8592560" cy="7567573"/>
          </a:xfrm>
          <a:custGeom>
            <a:avLst/>
            <a:gdLst/>
            <a:ahLst/>
            <a:cxnLst/>
            <a:rect l="l" t="t" r="r" b="b"/>
            <a:pathLst>
              <a:path w="11137900" h="9750288">
                <a:moveTo>
                  <a:pt x="0" y="0"/>
                </a:moveTo>
                <a:lnTo>
                  <a:pt x="11137900" y="0"/>
                </a:lnTo>
                <a:lnTo>
                  <a:pt x="11137900" y="9750288"/>
                </a:lnTo>
                <a:lnTo>
                  <a:pt x="0" y="9750288"/>
                </a:lnTo>
                <a:lnTo>
                  <a:pt x="0" y="0"/>
                </a:lnTo>
                <a:close/>
              </a:path>
            </a:pathLst>
          </a:custGeom>
          <a:blipFill>
            <a:blip r:embed="rId5"/>
            <a:stretch>
              <a:fillRect r="-47"/>
            </a:stretch>
          </a:blipFill>
        </p:spPr>
        <p:txBody>
          <a:bodyPr/>
          <a:lstStyle/>
          <a:p>
            <a:endParaRPr lang="en-US"/>
          </a:p>
        </p:txBody>
      </p:sp>
      <p:sp>
        <p:nvSpPr>
          <p:cNvPr id="6" name="TextBox 5">
            <a:extLst>
              <a:ext uri="{FF2B5EF4-FFF2-40B4-BE49-F238E27FC236}">
                <a16:creationId xmlns:a16="http://schemas.microsoft.com/office/drawing/2014/main" id="{697E9750-F3E1-4418-FBAB-904D159E50D8}"/>
              </a:ext>
            </a:extLst>
          </p:cNvPr>
          <p:cNvSpPr txBox="1"/>
          <p:nvPr/>
        </p:nvSpPr>
        <p:spPr>
          <a:xfrm>
            <a:off x="897673" y="2919686"/>
            <a:ext cx="7220415" cy="4524315"/>
          </a:xfrm>
          <a:prstGeom prst="rect">
            <a:avLst/>
          </a:prstGeom>
          <a:noFill/>
        </p:spPr>
        <p:txBody>
          <a:bodyPr wrap="square">
            <a:spAutoFit/>
          </a:bodyPr>
          <a:lstStyle/>
          <a:p>
            <a:pPr algn="just" rtl="0"/>
            <a:r>
              <a:rPr lang="en-GB" sz="3600" b="1" i="0" u="none" strike="noStrike" dirty="0">
                <a:solidFill>
                  <a:srgbClr val="2157A0"/>
                </a:solidFill>
                <a:effectLst/>
              </a:rPr>
              <a:t>SE region (green) highest regrowth rates</a:t>
            </a:r>
          </a:p>
          <a:p>
            <a:pPr marL="457200" indent="-457200" algn="just" rtl="0">
              <a:buFont typeface="Arial" panose="020B0604020202020204" pitchFamily="34" charset="0"/>
              <a:buChar char="•"/>
            </a:pPr>
            <a:endParaRPr lang="en-GB" sz="3600" i="0" u="none" strike="noStrike" dirty="0">
              <a:solidFill>
                <a:srgbClr val="2157A0"/>
              </a:solidFill>
              <a:effectLst/>
            </a:endParaRPr>
          </a:p>
          <a:p>
            <a:pPr marL="914400" lvl="1" indent="-457200" algn="just">
              <a:buFont typeface="Arial" panose="020B0604020202020204" pitchFamily="34" charset="0"/>
              <a:buChar char="•"/>
            </a:pPr>
            <a:r>
              <a:rPr lang="en-GB" sz="3600" dirty="0">
                <a:solidFill>
                  <a:srgbClr val="2157A0"/>
                </a:solidFill>
              </a:rPr>
              <a:t>Greater fraction of old-growth forests</a:t>
            </a:r>
          </a:p>
          <a:p>
            <a:pPr marL="914400" lvl="1" indent="-457200" algn="just">
              <a:buFont typeface="Arial" panose="020B0604020202020204" pitchFamily="34" charset="0"/>
              <a:buChar char="•"/>
            </a:pPr>
            <a:endParaRPr lang="en-GB" sz="3600" dirty="0">
              <a:solidFill>
                <a:srgbClr val="2157A0"/>
              </a:solidFill>
            </a:endParaRPr>
          </a:p>
          <a:p>
            <a:pPr marL="914400" lvl="1" indent="-457200" algn="just">
              <a:buFont typeface="Arial" panose="020B0604020202020204" pitchFamily="34" charset="0"/>
              <a:buChar char="•"/>
            </a:pPr>
            <a:r>
              <a:rPr lang="en-GB" sz="3600" dirty="0">
                <a:solidFill>
                  <a:srgbClr val="2157A0"/>
                </a:solidFill>
              </a:rPr>
              <a:t>Higher frequency of connected fragments</a:t>
            </a:r>
          </a:p>
        </p:txBody>
      </p:sp>
    </p:spTree>
    <p:extLst>
      <p:ext uri="{BB962C8B-B14F-4D97-AF65-F5344CB8AC3E}">
        <p14:creationId xmlns:p14="http://schemas.microsoft.com/office/powerpoint/2010/main" val="16234243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2">
          <a:extLst>
            <a:ext uri="{FF2B5EF4-FFF2-40B4-BE49-F238E27FC236}">
              <a16:creationId xmlns:a16="http://schemas.microsoft.com/office/drawing/2014/main" id="{97E6DD79-8E6D-A2E8-8B26-275CCB17C9DA}"/>
            </a:ext>
          </a:extLst>
        </p:cNvPr>
        <p:cNvGrpSpPr/>
        <p:nvPr/>
      </p:nvGrpSpPr>
      <p:grpSpPr>
        <a:xfrm>
          <a:off x="0" y="0"/>
          <a:ext cx="0" cy="0"/>
          <a:chOff x="0" y="0"/>
          <a:chExt cx="0" cy="0"/>
        </a:xfrm>
      </p:grpSpPr>
      <p:sp>
        <p:nvSpPr>
          <p:cNvPr id="123" name="Google Shape;123;p16">
            <a:extLst>
              <a:ext uri="{FF2B5EF4-FFF2-40B4-BE49-F238E27FC236}">
                <a16:creationId xmlns:a16="http://schemas.microsoft.com/office/drawing/2014/main" id="{45FEE0F1-0910-C948-FEA3-9D3CF8036472}"/>
              </a:ext>
            </a:extLst>
          </p:cNvPr>
          <p:cNvSpPr/>
          <p:nvPr/>
        </p:nvSpPr>
        <p:spPr>
          <a:xfrm>
            <a:off x="-44500" y="-51723"/>
            <a:ext cx="18377100" cy="1344600"/>
          </a:xfrm>
          <a:prstGeom prst="rect">
            <a:avLst/>
          </a:prstGeom>
          <a:solidFill>
            <a:srgbClr val="02223B"/>
          </a:solidFill>
          <a:ln w="9525" cap="flat" cmpd="sng">
            <a:solidFill>
              <a:srgbClr val="02223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nvGrpSpPr>
          <p:cNvPr id="124" name="Google Shape;124;p16">
            <a:extLst>
              <a:ext uri="{FF2B5EF4-FFF2-40B4-BE49-F238E27FC236}">
                <a16:creationId xmlns:a16="http://schemas.microsoft.com/office/drawing/2014/main" id="{46A7A50B-1A5E-15A0-22D7-3AE18B911791}"/>
              </a:ext>
            </a:extLst>
          </p:cNvPr>
          <p:cNvGrpSpPr/>
          <p:nvPr/>
        </p:nvGrpSpPr>
        <p:grpSpPr>
          <a:xfrm>
            <a:off x="0" y="9543414"/>
            <a:ext cx="18288118" cy="552449"/>
            <a:chOff x="0" y="-85725"/>
            <a:chExt cx="4816592" cy="145500"/>
          </a:xfrm>
        </p:grpSpPr>
        <p:sp>
          <p:nvSpPr>
            <p:cNvPr id="125" name="Google Shape;125;p16">
              <a:extLst>
                <a:ext uri="{FF2B5EF4-FFF2-40B4-BE49-F238E27FC236}">
                  <a16:creationId xmlns:a16="http://schemas.microsoft.com/office/drawing/2014/main" id="{E1E98EFC-0054-6106-C5B4-46068152E044}"/>
                </a:ext>
              </a:extLst>
            </p:cNvPr>
            <p:cNvSpPr/>
            <p:nvPr/>
          </p:nvSpPr>
          <p:spPr>
            <a:xfrm>
              <a:off x="0" y="0"/>
              <a:ext cx="4816592" cy="59735"/>
            </a:xfrm>
            <a:custGeom>
              <a:avLst/>
              <a:gdLst/>
              <a:ahLst/>
              <a:cxnLst/>
              <a:rect l="l" t="t" r="r" b="b"/>
              <a:pathLst>
                <a:path w="4816592" h="59735" extrusionOk="0">
                  <a:moveTo>
                    <a:pt x="0" y="0"/>
                  </a:moveTo>
                  <a:lnTo>
                    <a:pt x="4816592" y="0"/>
                  </a:lnTo>
                  <a:lnTo>
                    <a:pt x="4816592" y="59735"/>
                  </a:lnTo>
                  <a:lnTo>
                    <a:pt x="0" y="59735"/>
                  </a:lnTo>
                  <a:close/>
                </a:path>
              </a:pathLst>
            </a:custGeom>
            <a:solidFill>
              <a:srgbClr val="02223B"/>
            </a:solidFill>
            <a:ln>
              <a:noFill/>
            </a:ln>
          </p:spPr>
          <p:txBody>
            <a:bodyPr/>
            <a:lstStyle/>
            <a:p>
              <a:endParaRPr lang="en-US"/>
            </a:p>
          </p:txBody>
        </p:sp>
        <p:sp>
          <p:nvSpPr>
            <p:cNvPr id="126" name="Google Shape;126;p16">
              <a:extLst>
                <a:ext uri="{FF2B5EF4-FFF2-40B4-BE49-F238E27FC236}">
                  <a16:creationId xmlns:a16="http://schemas.microsoft.com/office/drawing/2014/main" id="{C1678500-81C7-D019-04F9-108F283FF4CD}"/>
                </a:ext>
              </a:extLst>
            </p:cNvPr>
            <p:cNvSpPr txBox="1"/>
            <p:nvPr/>
          </p:nvSpPr>
          <p:spPr>
            <a:xfrm>
              <a:off x="0" y="-85725"/>
              <a:ext cx="4816500" cy="145500"/>
            </a:xfrm>
            <a:prstGeom prst="rect">
              <a:avLst/>
            </a:prstGeom>
            <a:noFill/>
            <a:ln>
              <a:noFill/>
            </a:ln>
          </p:spPr>
          <p:txBody>
            <a:bodyPr spcFirstLastPara="1" wrap="square" lIns="50800" tIns="50800" rIns="50800" bIns="50800" anchor="ctr" anchorCtr="0">
              <a:noAutofit/>
            </a:bodyPr>
            <a:lstStyle/>
            <a:p>
              <a:pPr marL="0" marR="0" lvl="0" indent="0" algn="ctr" rtl="0">
                <a:lnSpc>
                  <a:spcPct val="14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7" name="Google Shape;127;p16">
            <a:extLst>
              <a:ext uri="{FF2B5EF4-FFF2-40B4-BE49-F238E27FC236}">
                <a16:creationId xmlns:a16="http://schemas.microsoft.com/office/drawing/2014/main" id="{70D03947-5CA6-048D-2926-F67F25F17943}"/>
              </a:ext>
            </a:extLst>
          </p:cNvPr>
          <p:cNvSpPr txBox="1"/>
          <p:nvPr/>
        </p:nvSpPr>
        <p:spPr>
          <a:xfrm>
            <a:off x="601560" y="189705"/>
            <a:ext cx="17285322" cy="861744"/>
          </a:xfrm>
          <a:prstGeom prst="rect">
            <a:avLst/>
          </a:prstGeom>
          <a:noFill/>
          <a:ln>
            <a:noFill/>
          </a:ln>
        </p:spPr>
        <p:txBody>
          <a:bodyPr spcFirstLastPara="1" wrap="square" lIns="91425" tIns="91425" rIns="91425" bIns="91425" anchor="t" anchorCtr="0">
            <a:spAutoFit/>
          </a:bodyPr>
          <a:lstStyle/>
          <a:p>
            <a:pPr algn="l"/>
            <a:r>
              <a:rPr lang="en-GB" sz="4400" b="1" i="0" u="none" strike="noStrike" dirty="0">
                <a:solidFill>
                  <a:schemeClr val="bg1"/>
                </a:solidFill>
                <a:effectLst/>
              </a:rPr>
              <a:t>Carbon Sequestration Potential in the Brazilian Atlantic Forest</a:t>
            </a:r>
          </a:p>
        </p:txBody>
      </p:sp>
      <p:sp>
        <p:nvSpPr>
          <p:cNvPr id="128" name="Google Shape;128;p16">
            <a:extLst>
              <a:ext uri="{FF2B5EF4-FFF2-40B4-BE49-F238E27FC236}">
                <a16:creationId xmlns:a16="http://schemas.microsoft.com/office/drawing/2014/main" id="{449EB0C0-8A9E-D407-63D5-05F997A1801D}"/>
              </a:ext>
            </a:extLst>
          </p:cNvPr>
          <p:cNvSpPr/>
          <p:nvPr/>
        </p:nvSpPr>
        <p:spPr>
          <a:xfrm>
            <a:off x="16526713" y="8827766"/>
            <a:ext cx="1593965" cy="1019093"/>
          </a:xfrm>
          <a:custGeom>
            <a:avLst/>
            <a:gdLst/>
            <a:ahLst/>
            <a:cxnLst/>
            <a:rect l="l" t="t" r="r" b="b"/>
            <a:pathLst>
              <a:path w="2125287" h="1358790" extrusionOk="0">
                <a:moveTo>
                  <a:pt x="0" y="0"/>
                </a:moveTo>
                <a:lnTo>
                  <a:pt x="2125287" y="0"/>
                </a:lnTo>
                <a:lnTo>
                  <a:pt x="2125287" y="1358790"/>
                </a:lnTo>
                <a:lnTo>
                  <a:pt x="0" y="1358790"/>
                </a:lnTo>
                <a:lnTo>
                  <a:pt x="0" y="0"/>
                </a:lnTo>
                <a:close/>
              </a:path>
            </a:pathLst>
          </a:custGeom>
          <a:blipFill rotWithShape="1">
            <a:blip r:embed="rId3">
              <a:alphaModFix/>
            </a:blip>
            <a:stretch>
              <a:fillRect/>
            </a:stretch>
          </a:blipFill>
          <a:ln>
            <a:noFill/>
          </a:ln>
        </p:spPr>
        <p:txBody>
          <a:bodyPr/>
          <a:lstStyle/>
          <a:p>
            <a:endParaRPr lang="en-US"/>
          </a:p>
        </p:txBody>
      </p:sp>
      <p:sp>
        <p:nvSpPr>
          <p:cNvPr id="129" name="Google Shape;129;p16">
            <a:extLst>
              <a:ext uri="{FF2B5EF4-FFF2-40B4-BE49-F238E27FC236}">
                <a16:creationId xmlns:a16="http://schemas.microsoft.com/office/drawing/2014/main" id="{0599F2F4-BC15-C28B-3BD8-5A786E23BECF}"/>
              </a:ext>
            </a:extLst>
          </p:cNvPr>
          <p:cNvSpPr/>
          <p:nvPr/>
        </p:nvSpPr>
        <p:spPr>
          <a:xfrm>
            <a:off x="14678376" y="8926816"/>
            <a:ext cx="2070538" cy="920042"/>
          </a:xfrm>
          <a:custGeom>
            <a:avLst/>
            <a:gdLst/>
            <a:ahLst/>
            <a:cxnLst/>
            <a:rect l="l" t="t" r="r" b="b"/>
            <a:pathLst>
              <a:path w="2760717" h="1226723" extrusionOk="0">
                <a:moveTo>
                  <a:pt x="0" y="0"/>
                </a:moveTo>
                <a:lnTo>
                  <a:pt x="2760716" y="0"/>
                </a:lnTo>
                <a:lnTo>
                  <a:pt x="2760716" y="1226723"/>
                </a:lnTo>
                <a:lnTo>
                  <a:pt x="0" y="1226723"/>
                </a:lnTo>
                <a:lnTo>
                  <a:pt x="0" y="0"/>
                </a:lnTo>
                <a:close/>
              </a:path>
            </a:pathLst>
          </a:custGeom>
          <a:blipFill rotWithShape="1">
            <a:blip r:embed="rId4">
              <a:alphaModFix/>
            </a:blip>
            <a:stretch>
              <a:fillRect t="-10759"/>
            </a:stretch>
          </a:blipFill>
          <a:ln>
            <a:noFill/>
          </a:ln>
        </p:spPr>
        <p:txBody>
          <a:bodyPr/>
          <a:lstStyle/>
          <a:p>
            <a:endParaRPr lang="en-US"/>
          </a:p>
        </p:txBody>
      </p:sp>
      <p:sp>
        <p:nvSpPr>
          <p:cNvPr id="2" name="Freeform 6">
            <a:extLst>
              <a:ext uri="{FF2B5EF4-FFF2-40B4-BE49-F238E27FC236}">
                <a16:creationId xmlns:a16="http://schemas.microsoft.com/office/drawing/2014/main" id="{75961E4F-3883-1B26-7029-B6989F29E959}"/>
              </a:ext>
            </a:extLst>
          </p:cNvPr>
          <p:cNvSpPr/>
          <p:nvPr/>
        </p:nvSpPr>
        <p:spPr>
          <a:xfrm>
            <a:off x="7203688" y="1411682"/>
            <a:ext cx="10901172" cy="7394039"/>
          </a:xfrm>
          <a:custGeom>
            <a:avLst/>
            <a:gdLst/>
            <a:ahLst/>
            <a:cxnLst/>
            <a:rect l="l" t="t" r="r" b="b"/>
            <a:pathLst>
              <a:path w="12076902" h="8606297">
                <a:moveTo>
                  <a:pt x="0" y="0"/>
                </a:moveTo>
                <a:lnTo>
                  <a:pt x="12076902" y="0"/>
                </a:lnTo>
                <a:lnTo>
                  <a:pt x="12076902" y="8606297"/>
                </a:lnTo>
                <a:lnTo>
                  <a:pt x="0" y="8606297"/>
                </a:lnTo>
                <a:lnTo>
                  <a:pt x="0" y="0"/>
                </a:lnTo>
                <a:close/>
              </a:path>
            </a:pathLst>
          </a:custGeom>
          <a:blipFill>
            <a:blip r:embed="rId5"/>
            <a:stretch>
              <a:fillRect b="-245"/>
            </a:stretch>
          </a:blipFill>
        </p:spPr>
        <p:txBody>
          <a:bodyPr/>
          <a:lstStyle/>
          <a:p>
            <a:endParaRPr lang="en-US"/>
          </a:p>
        </p:txBody>
      </p:sp>
      <p:sp>
        <p:nvSpPr>
          <p:cNvPr id="4" name="TextBox 3">
            <a:extLst>
              <a:ext uri="{FF2B5EF4-FFF2-40B4-BE49-F238E27FC236}">
                <a16:creationId xmlns:a16="http://schemas.microsoft.com/office/drawing/2014/main" id="{0C3B5680-3F65-27E9-1946-6EA253807E5E}"/>
              </a:ext>
            </a:extLst>
          </p:cNvPr>
          <p:cNvSpPr txBox="1"/>
          <p:nvPr/>
        </p:nvSpPr>
        <p:spPr>
          <a:xfrm>
            <a:off x="990600" y="2180077"/>
            <a:ext cx="4854220" cy="1754326"/>
          </a:xfrm>
          <a:prstGeom prst="rect">
            <a:avLst/>
          </a:prstGeom>
          <a:noFill/>
        </p:spPr>
        <p:txBody>
          <a:bodyPr wrap="square">
            <a:spAutoFit/>
          </a:bodyPr>
          <a:lstStyle/>
          <a:p>
            <a:pPr algn="just" rtl="0"/>
            <a:r>
              <a:rPr lang="en-GB" sz="3600" dirty="0"/>
              <a:t>Multilinear analysis (GLS with spatial correlation structure)</a:t>
            </a:r>
            <a:endParaRPr lang="en-GB" sz="3600" i="0" u="none" strike="noStrike" dirty="0">
              <a:effectLst/>
            </a:endParaRPr>
          </a:p>
        </p:txBody>
      </p:sp>
      <p:sp>
        <p:nvSpPr>
          <p:cNvPr id="7" name="TextBox 6">
            <a:extLst>
              <a:ext uri="{FF2B5EF4-FFF2-40B4-BE49-F238E27FC236}">
                <a16:creationId xmlns:a16="http://schemas.microsoft.com/office/drawing/2014/main" id="{24509CDB-F966-AB85-1613-9C927FC70A97}"/>
              </a:ext>
            </a:extLst>
          </p:cNvPr>
          <p:cNvSpPr txBox="1"/>
          <p:nvPr/>
        </p:nvSpPr>
        <p:spPr>
          <a:xfrm>
            <a:off x="990600" y="5198436"/>
            <a:ext cx="4854220" cy="2308324"/>
          </a:xfrm>
          <a:prstGeom prst="rect">
            <a:avLst/>
          </a:prstGeom>
          <a:noFill/>
        </p:spPr>
        <p:txBody>
          <a:bodyPr wrap="square">
            <a:spAutoFit/>
          </a:bodyPr>
          <a:lstStyle/>
          <a:p>
            <a:pPr algn="just" rtl="0"/>
            <a:r>
              <a:rPr lang="en-GB" sz="3600" b="1" dirty="0">
                <a:solidFill>
                  <a:srgbClr val="2157A0"/>
                </a:solidFill>
              </a:rPr>
              <a:t>“Forest connectivity was the main significant driver in all regions”</a:t>
            </a:r>
            <a:endParaRPr lang="en-GB" sz="3600" b="1" i="0" u="none" strike="noStrike" dirty="0">
              <a:solidFill>
                <a:srgbClr val="2157A0"/>
              </a:solidFill>
              <a:effectLst/>
            </a:endParaRPr>
          </a:p>
        </p:txBody>
      </p:sp>
    </p:spTree>
    <p:extLst>
      <p:ext uri="{BB962C8B-B14F-4D97-AF65-F5344CB8AC3E}">
        <p14:creationId xmlns:p14="http://schemas.microsoft.com/office/powerpoint/2010/main" val="11012707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2">
          <a:extLst>
            <a:ext uri="{FF2B5EF4-FFF2-40B4-BE49-F238E27FC236}">
              <a16:creationId xmlns:a16="http://schemas.microsoft.com/office/drawing/2014/main" id="{DE2C284B-9175-1D9B-860D-EE8B0BC08932}"/>
            </a:ext>
          </a:extLst>
        </p:cNvPr>
        <p:cNvGrpSpPr/>
        <p:nvPr/>
      </p:nvGrpSpPr>
      <p:grpSpPr>
        <a:xfrm>
          <a:off x="0" y="0"/>
          <a:ext cx="0" cy="0"/>
          <a:chOff x="0" y="0"/>
          <a:chExt cx="0" cy="0"/>
        </a:xfrm>
      </p:grpSpPr>
      <p:sp>
        <p:nvSpPr>
          <p:cNvPr id="123" name="Google Shape;123;p16">
            <a:extLst>
              <a:ext uri="{FF2B5EF4-FFF2-40B4-BE49-F238E27FC236}">
                <a16:creationId xmlns:a16="http://schemas.microsoft.com/office/drawing/2014/main" id="{F068DC21-2142-C20E-CCF9-3EA2C015A323}"/>
              </a:ext>
            </a:extLst>
          </p:cNvPr>
          <p:cNvSpPr/>
          <p:nvPr/>
        </p:nvSpPr>
        <p:spPr>
          <a:xfrm>
            <a:off x="-44500" y="-51723"/>
            <a:ext cx="18377100" cy="1344600"/>
          </a:xfrm>
          <a:prstGeom prst="rect">
            <a:avLst/>
          </a:prstGeom>
          <a:solidFill>
            <a:srgbClr val="02223B"/>
          </a:solidFill>
          <a:ln w="9525" cap="flat" cmpd="sng">
            <a:solidFill>
              <a:srgbClr val="02223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nvGrpSpPr>
          <p:cNvPr id="124" name="Google Shape;124;p16">
            <a:extLst>
              <a:ext uri="{FF2B5EF4-FFF2-40B4-BE49-F238E27FC236}">
                <a16:creationId xmlns:a16="http://schemas.microsoft.com/office/drawing/2014/main" id="{F5B4634D-CE2F-8405-1598-1684702FE5C5}"/>
              </a:ext>
            </a:extLst>
          </p:cNvPr>
          <p:cNvGrpSpPr/>
          <p:nvPr/>
        </p:nvGrpSpPr>
        <p:grpSpPr>
          <a:xfrm>
            <a:off x="0" y="9543414"/>
            <a:ext cx="18288118" cy="552449"/>
            <a:chOff x="0" y="-85725"/>
            <a:chExt cx="4816592" cy="145500"/>
          </a:xfrm>
        </p:grpSpPr>
        <p:sp>
          <p:nvSpPr>
            <p:cNvPr id="125" name="Google Shape;125;p16">
              <a:extLst>
                <a:ext uri="{FF2B5EF4-FFF2-40B4-BE49-F238E27FC236}">
                  <a16:creationId xmlns:a16="http://schemas.microsoft.com/office/drawing/2014/main" id="{E1F52F4B-B6A8-2297-C719-35F77CD70C51}"/>
                </a:ext>
              </a:extLst>
            </p:cNvPr>
            <p:cNvSpPr/>
            <p:nvPr/>
          </p:nvSpPr>
          <p:spPr>
            <a:xfrm>
              <a:off x="0" y="0"/>
              <a:ext cx="4816592" cy="59735"/>
            </a:xfrm>
            <a:custGeom>
              <a:avLst/>
              <a:gdLst/>
              <a:ahLst/>
              <a:cxnLst/>
              <a:rect l="l" t="t" r="r" b="b"/>
              <a:pathLst>
                <a:path w="4816592" h="59735" extrusionOk="0">
                  <a:moveTo>
                    <a:pt x="0" y="0"/>
                  </a:moveTo>
                  <a:lnTo>
                    <a:pt x="4816592" y="0"/>
                  </a:lnTo>
                  <a:lnTo>
                    <a:pt x="4816592" y="59735"/>
                  </a:lnTo>
                  <a:lnTo>
                    <a:pt x="0" y="59735"/>
                  </a:lnTo>
                  <a:close/>
                </a:path>
              </a:pathLst>
            </a:custGeom>
            <a:solidFill>
              <a:srgbClr val="02223B"/>
            </a:solidFill>
            <a:ln>
              <a:noFill/>
            </a:ln>
          </p:spPr>
          <p:txBody>
            <a:bodyPr/>
            <a:lstStyle/>
            <a:p>
              <a:endParaRPr lang="en-US"/>
            </a:p>
          </p:txBody>
        </p:sp>
        <p:sp>
          <p:nvSpPr>
            <p:cNvPr id="126" name="Google Shape;126;p16">
              <a:extLst>
                <a:ext uri="{FF2B5EF4-FFF2-40B4-BE49-F238E27FC236}">
                  <a16:creationId xmlns:a16="http://schemas.microsoft.com/office/drawing/2014/main" id="{D1C3F78C-D066-1304-43B7-FB8E91FDDC0D}"/>
                </a:ext>
              </a:extLst>
            </p:cNvPr>
            <p:cNvSpPr txBox="1"/>
            <p:nvPr/>
          </p:nvSpPr>
          <p:spPr>
            <a:xfrm>
              <a:off x="0" y="-85725"/>
              <a:ext cx="4816500" cy="145500"/>
            </a:xfrm>
            <a:prstGeom prst="rect">
              <a:avLst/>
            </a:prstGeom>
            <a:noFill/>
            <a:ln>
              <a:noFill/>
            </a:ln>
          </p:spPr>
          <p:txBody>
            <a:bodyPr spcFirstLastPara="1" wrap="square" lIns="50800" tIns="50800" rIns="50800" bIns="50800" anchor="ctr" anchorCtr="0">
              <a:noAutofit/>
            </a:bodyPr>
            <a:lstStyle/>
            <a:p>
              <a:pPr marL="0" marR="0" lvl="0" indent="0" algn="ctr" rtl="0">
                <a:lnSpc>
                  <a:spcPct val="14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7" name="Google Shape;127;p16">
            <a:extLst>
              <a:ext uri="{FF2B5EF4-FFF2-40B4-BE49-F238E27FC236}">
                <a16:creationId xmlns:a16="http://schemas.microsoft.com/office/drawing/2014/main" id="{C093B3C8-E32F-AB95-DB50-82A751D5E4D9}"/>
              </a:ext>
            </a:extLst>
          </p:cNvPr>
          <p:cNvSpPr txBox="1"/>
          <p:nvPr/>
        </p:nvSpPr>
        <p:spPr>
          <a:xfrm>
            <a:off x="601560" y="189705"/>
            <a:ext cx="17285322" cy="861744"/>
          </a:xfrm>
          <a:prstGeom prst="rect">
            <a:avLst/>
          </a:prstGeom>
          <a:noFill/>
          <a:ln>
            <a:noFill/>
          </a:ln>
        </p:spPr>
        <p:txBody>
          <a:bodyPr spcFirstLastPara="1" wrap="square" lIns="91425" tIns="91425" rIns="91425" bIns="91425" anchor="t" anchorCtr="0">
            <a:spAutoFit/>
          </a:bodyPr>
          <a:lstStyle/>
          <a:p>
            <a:pPr algn="l"/>
            <a:r>
              <a:rPr lang="en-GB" sz="4400" b="1" i="0" u="none" strike="noStrike" dirty="0">
                <a:solidFill>
                  <a:schemeClr val="bg1"/>
                </a:solidFill>
                <a:effectLst/>
              </a:rPr>
              <a:t>Carbon Sequestration Potential in the Brazilian Atlantic Forest</a:t>
            </a:r>
          </a:p>
        </p:txBody>
      </p:sp>
      <p:sp>
        <p:nvSpPr>
          <p:cNvPr id="128" name="Google Shape;128;p16">
            <a:extLst>
              <a:ext uri="{FF2B5EF4-FFF2-40B4-BE49-F238E27FC236}">
                <a16:creationId xmlns:a16="http://schemas.microsoft.com/office/drawing/2014/main" id="{D40A2CE3-CE27-5F6A-C283-2C774A3950A5}"/>
              </a:ext>
            </a:extLst>
          </p:cNvPr>
          <p:cNvSpPr/>
          <p:nvPr/>
        </p:nvSpPr>
        <p:spPr>
          <a:xfrm>
            <a:off x="16526713" y="8827766"/>
            <a:ext cx="1593965" cy="1019093"/>
          </a:xfrm>
          <a:custGeom>
            <a:avLst/>
            <a:gdLst/>
            <a:ahLst/>
            <a:cxnLst/>
            <a:rect l="l" t="t" r="r" b="b"/>
            <a:pathLst>
              <a:path w="2125287" h="1358790" extrusionOk="0">
                <a:moveTo>
                  <a:pt x="0" y="0"/>
                </a:moveTo>
                <a:lnTo>
                  <a:pt x="2125287" y="0"/>
                </a:lnTo>
                <a:lnTo>
                  <a:pt x="2125287" y="1358790"/>
                </a:lnTo>
                <a:lnTo>
                  <a:pt x="0" y="1358790"/>
                </a:lnTo>
                <a:lnTo>
                  <a:pt x="0" y="0"/>
                </a:lnTo>
                <a:close/>
              </a:path>
            </a:pathLst>
          </a:custGeom>
          <a:blipFill rotWithShape="1">
            <a:blip r:embed="rId3">
              <a:alphaModFix/>
            </a:blip>
            <a:stretch>
              <a:fillRect/>
            </a:stretch>
          </a:blipFill>
          <a:ln>
            <a:noFill/>
          </a:ln>
        </p:spPr>
        <p:txBody>
          <a:bodyPr/>
          <a:lstStyle/>
          <a:p>
            <a:endParaRPr lang="en-US"/>
          </a:p>
        </p:txBody>
      </p:sp>
      <p:sp>
        <p:nvSpPr>
          <p:cNvPr id="129" name="Google Shape;129;p16">
            <a:extLst>
              <a:ext uri="{FF2B5EF4-FFF2-40B4-BE49-F238E27FC236}">
                <a16:creationId xmlns:a16="http://schemas.microsoft.com/office/drawing/2014/main" id="{A1420EBB-0A93-F5E0-1DCB-208F13BCD97F}"/>
              </a:ext>
            </a:extLst>
          </p:cNvPr>
          <p:cNvSpPr/>
          <p:nvPr/>
        </p:nvSpPr>
        <p:spPr>
          <a:xfrm>
            <a:off x="14678376" y="8926816"/>
            <a:ext cx="2070538" cy="920042"/>
          </a:xfrm>
          <a:custGeom>
            <a:avLst/>
            <a:gdLst/>
            <a:ahLst/>
            <a:cxnLst/>
            <a:rect l="l" t="t" r="r" b="b"/>
            <a:pathLst>
              <a:path w="2760717" h="1226723" extrusionOk="0">
                <a:moveTo>
                  <a:pt x="0" y="0"/>
                </a:moveTo>
                <a:lnTo>
                  <a:pt x="2760716" y="0"/>
                </a:lnTo>
                <a:lnTo>
                  <a:pt x="2760716" y="1226723"/>
                </a:lnTo>
                <a:lnTo>
                  <a:pt x="0" y="1226723"/>
                </a:lnTo>
                <a:lnTo>
                  <a:pt x="0" y="0"/>
                </a:lnTo>
                <a:close/>
              </a:path>
            </a:pathLst>
          </a:custGeom>
          <a:blipFill rotWithShape="1">
            <a:blip r:embed="rId4">
              <a:alphaModFix/>
            </a:blip>
            <a:stretch>
              <a:fillRect t="-10759"/>
            </a:stretch>
          </a:blipFill>
          <a:ln>
            <a:noFill/>
          </a:ln>
        </p:spPr>
        <p:txBody>
          <a:bodyPr/>
          <a:lstStyle/>
          <a:p>
            <a:endParaRPr lang="en-US"/>
          </a:p>
        </p:txBody>
      </p:sp>
      <p:sp>
        <p:nvSpPr>
          <p:cNvPr id="2" name="TextBox 1">
            <a:extLst>
              <a:ext uri="{FF2B5EF4-FFF2-40B4-BE49-F238E27FC236}">
                <a16:creationId xmlns:a16="http://schemas.microsoft.com/office/drawing/2014/main" id="{97E5DE6F-22C6-8EEB-40DF-E1920033AC89}"/>
              </a:ext>
            </a:extLst>
          </p:cNvPr>
          <p:cNvSpPr txBox="1"/>
          <p:nvPr/>
        </p:nvSpPr>
        <p:spPr>
          <a:xfrm>
            <a:off x="567399" y="1618366"/>
            <a:ext cx="7926186" cy="6740307"/>
          </a:xfrm>
          <a:prstGeom prst="rect">
            <a:avLst/>
          </a:prstGeom>
          <a:noFill/>
        </p:spPr>
        <p:txBody>
          <a:bodyPr wrap="square">
            <a:spAutoFit/>
          </a:bodyPr>
          <a:lstStyle/>
          <a:p>
            <a:endParaRPr lang="en-GB" sz="2800" dirty="0">
              <a:solidFill>
                <a:schemeClr val="tx1"/>
              </a:solidFill>
            </a:endParaRPr>
          </a:p>
          <a:p>
            <a:pPr marL="457200" indent="-457200">
              <a:buFont typeface="Arial" panose="020B0604020202020204" pitchFamily="34" charset="0"/>
              <a:buChar char="•"/>
            </a:pPr>
            <a:r>
              <a:rPr lang="en-GB" sz="2800" b="0" i="0" u="none" strike="noStrike" dirty="0">
                <a:solidFill>
                  <a:schemeClr val="tx1"/>
                </a:solidFill>
                <a:effectLst/>
              </a:rPr>
              <a:t>Net carbon </a:t>
            </a:r>
            <a:r>
              <a:rPr lang="en-GB" sz="2800" b="1" i="0" u="none" strike="noStrike" dirty="0">
                <a:solidFill>
                  <a:schemeClr val="tx1"/>
                </a:solidFill>
                <a:effectLst/>
              </a:rPr>
              <a:t>sink </a:t>
            </a:r>
            <a:r>
              <a:rPr lang="en-GB" sz="2800" b="0" i="0" u="none" strike="noStrike" dirty="0">
                <a:solidFill>
                  <a:schemeClr val="tx1"/>
                </a:solidFill>
                <a:effectLst/>
              </a:rPr>
              <a:t>from secondary forests </a:t>
            </a:r>
            <a:r>
              <a:rPr lang="en-GB" sz="2800" b="1" i="0" u="none" strike="noStrike" dirty="0">
                <a:solidFill>
                  <a:schemeClr val="tx1"/>
                </a:solidFill>
                <a:effectLst/>
              </a:rPr>
              <a:t>13.3 </a:t>
            </a:r>
            <a:r>
              <a:rPr lang="en-GB" sz="2800" b="1" i="0" u="none" strike="noStrike" dirty="0" err="1">
                <a:solidFill>
                  <a:schemeClr val="tx1"/>
                </a:solidFill>
                <a:effectLst/>
              </a:rPr>
              <a:t>Tg</a:t>
            </a:r>
            <a:r>
              <a:rPr lang="en-GB" sz="2800" b="1" dirty="0">
                <a:solidFill>
                  <a:schemeClr val="tx1"/>
                </a:solidFill>
              </a:rPr>
              <a:t> C (2020)</a:t>
            </a:r>
          </a:p>
          <a:p>
            <a:pPr marL="457200" indent="-457200">
              <a:buFont typeface="Arial" panose="020B0604020202020204" pitchFamily="34" charset="0"/>
              <a:buChar char="•"/>
            </a:pPr>
            <a:endParaRPr lang="en-GB" sz="2800" dirty="0">
              <a:solidFill>
                <a:schemeClr val="tx1"/>
              </a:solidFill>
            </a:endParaRPr>
          </a:p>
          <a:p>
            <a:pPr marL="457200" indent="-457200">
              <a:buFont typeface="Arial" panose="020B0604020202020204" pitchFamily="34" charset="0"/>
              <a:buChar char="•"/>
            </a:pPr>
            <a:r>
              <a:rPr lang="en-GB" sz="2800" dirty="0">
                <a:solidFill>
                  <a:schemeClr val="tx1"/>
                </a:solidFill>
              </a:rPr>
              <a:t>Gross emissions from </a:t>
            </a:r>
            <a:r>
              <a:rPr lang="en-GB" sz="2800" b="1" dirty="0">
                <a:solidFill>
                  <a:schemeClr val="tx1"/>
                </a:solidFill>
              </a:rPr>
              <a:t>old-growth forest loss</a:t>
            </a:r>
            <a:r>
              <a:rPr lang="en-GB" sz="2800" dirty="0">
                <a:solidFill>
                  <a:schemeClr val="tx1"/>
                </a:solidFill>
              </a:rPr>
              <a:t> </a:t>
            </a:r>
            <a:r>
              <a:rPr lang="en-GB" sz="2800" b="1" dirty="0">
                <a:solidFill>
                  <a:schemeClr val="tx1"/>
                </a:solidFill>
              </a:rPr>
              <a:t>10.3 </a:t>
            </a:r>
            <a:r>
              <a:rPr lang="en-GB" sz="2800" b="1" dirty="0" err="1">
                <a:solidFill>
                  <a:schemeClr val="tx1"/>
                </a:solidFill>
              </a:rPr>
              <a:t>Tg</a:t>
            </a:r>
            <a:r>
              <a:rPr lang="en-GB" sz="2800" b="1" dirty="0">
                <a:solidFill>
                  <a:schemeClr val="tx1"/>
                </a:solidFill>
              </a:rPr>
              <a:t> C (2020)</a:t>
            </a:r>
            <a:endParaRPr lang="en-GB" sz="2800" b="1" i="0" u="none" strike="noStrike" dirty="0">
              <a:solidFill>
                <a:schemeClr val="tx1"/>
              </a:solidFill>
              <a:effectLst/>
            </a:endParaRPr>
          </a:p>
          <a:p>
            <a:pPr marL="457200" indent="-457200">
              <a:buFont typeface="Arial" panose="020B0604020202020204" pitchFamily="34" charset="0"/>
              <a:buChar char="•"/>
            </a:pPr>
            <a:endParaRPr lang="en-GB" sz="2800" dirty="0">
              <a:solidFill>
                <a:schemeClr val="tx1"/>
              </a:solidFill>
            </a:endParaRPr>
          </a:p>
          <a:p>
            <a:pPr marL="457200" indent="-457200">
              <a:buFont typeface="Arial" panose="020B0604020202020204" pitchFamily="34" charset="0"/>
              <a:buChar char="•"/>
            </a:pPr>
            <a:r>
              <a:rPr lang="en-GB" sz="2800" b="1" dirty="0">
                <a:solidFill>
                  <a:schemeClr val="tx1"/>
                </a:solidFill>
              </a:rPr>
              <a:t>Atlantic Forest – a carbon sink</a:t>
            </a:r>
          </a:p>
          <a:p>
            <a:endParaRPr lang="en-GB" sz="2800" dirty="0">
              <a:solidFill>
                <a:srgbClr val="2157A0"/>
              </a:solidFill>
            </a:endParaRPr>
          </a:p>
          <a:p>
            <a:r>
              <a:rPr lang="en-GB" sz="3600" b="1" i="0" u="none" strike="noStrike" dirty="0">
                <a:solidFill>
                  <a:srgbClr val="2157A0"/>
                </a:solidFill>
                <a:effectLst/>
              </a:rPr>
              <a:t>“By safeguarding old-growth and secondary forests, Brazil could significantly enhance its carbon sink capacity and contribute to NDC targets”</a:t>
            </a:r>
          </a:p>
        </p:txBody>
      </p:sp>
      <p:sp>
        <p:nvSpPr>
          <p:cNvPr id="4" name="Freeform 6">
            <a:extLst>
              <a:ext uri="{FF2B5EF4-FFF2-40B4-BE49-F238E27FC236}">
                <a16:creationId xmlns:a16="http://schemas.microsoft.com/office/drawing/2014/main" id="{3501CCAF-9B5B-04D5-6E6E-6FF24E88FA0E}"/>
              </a:ext>
            </a:extLst>
          </p:cNvPr>
          <p:cNvSpPr/>
          <p:nvPr/>
        </p:nvSpPr>
        <p:spPr>
          <a:xfrm>
            <a:off x="10256907" y="2033504"/>
            <a:ext cx="6929467" cy="6882290"/>
          </a:xfrm>
          <a:custGeom>
            <a:avLst/>
            <a:gdLst/>
            <a:ahLst/>
            <a:cxnLst/>
            <a:rect l="l" t="t" r="r" b="b"/>
            <a:pathLst>
              <a:path w="9698321" h="9906545">
                <a:moveTo>
                  <a:pt x="0" y="0"/>
                </a:moveTo>
                <a:lnTo>
                  <a:pt x="9698321" y="0"/>
                </a:lnTo>
                <a:lnTo>
                  <a:pt x="9698321" y="9906545"/>
                </a:lnTo>
                <a:lnTo>
                  <a:pt x="0" y="9906545"/>
                </a:lnTo>
                <a:lnTo>
                  <a:pt x="0" y="0"/>
                </a:lnTo>
                <a:close/>
              </a:path>
            </a:pathLst>
          </a:custGeom>
          <a:blipFill>
            <a:blip r:embed="rId5"/>
            <a:stretch>
              <a:fillRect l="-44691" r="-42325" b="-10"/>
            </a:stretch>
          </a:blipFill>
        </p:spPr>
        <p:txBody>
          <a:bodyPr/>
          <a:lstStyle/>
          <a:p>
            <a:endParaRPr lang="en-US"/>
          </a:p>
        </p:txBody>
      </p:sp>
      <p:sp>
        <p:nvSpPr>
          <p:cNvPr id="5" name="TextBox 4">
            <a:extLst>
              <a:ext uri="{FF2B5EF4-FFF2-40B4-BE49-F238E27FC236}">
                <a16:creationId xmlns:a16="http://schemas.microsoft.com/office/drawing/2014/main" id="{2041DAD7-B255-419F-B392-20C028E33EE8}"/>
              </a:ext>
            </a:extLst>
          </p:cNvPr>
          <p:cNvSpPr txBox="1"/>
          <p:nvPr/>
        </p:nvSpPr>
        <p:spPr>
          <a:xfrm>
            <a:off x="11039707" y="1571687"/>
            <a:ext cx="5920210" cy="461665"/>
          </a:xfrm>
          <a:prstGeom prst="rect">
            <a:avLst/>
          </a:prstGeom>
          <a:noFill/>
        </p:spPr>
        <p:txBody>
          <a:bodyPr wrap="none" rtlCol="0">
            <a:spAutoFit/>
          </a:bodyPr>
          <a:lstStyle/>
          <a:p>
            <a:r>
              <a:rPr lang="en-US" sz="2400" dirty="0"/>
              <a:t>Secondary forest AGC change 2019-2020</a:t>
            </a:r>
          </a:p>
        </p:txBody>
      </p:sp>
    </p:spTree>
    <p:extLst>
      <p:ext uri="{BB962C8B-B14F-4D97-AF65-F5344CB8AC3E}">
        <p14:creationId xmlns:p14="http://schemas.microsoft.com/office/powerpoint/2010/main" val="26483741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C003B"/>
        </a:solidFill>
        <a:effectLst/>
      </p:bgPr>
    </p:bg>
    <p:spTree>
      <p:nvGrpSpPr>
        <p:cNvPr id="1" name="Shape 83">
          <a:extLst>
            <a:ext uri="{FF2B5EF4-FFF2-40B4-BE49-F238E27FC236}">
              <a16:creationId xmlns:a16="http://schemas.microsoft.com/office/drawing/2014/main" id="{5E1950D0-0806-E3B2-43E4-B3E2870B2381}"/>
            </a:ext>
          </a:extLst>
        </p:cNvPr>
        <p:cNvGrpSpPr/>
        <p:nvPr/>
      </p:nvGrpSpPr>
      <p:grpSpPr>
        <a:xfrm>
          <a:off x="0" y="0"/>
          <a:ext cx="0" cy="0"/>
          <a:chOff x="0" y="0"/>
          <a:chExt cx="0" cy="0"/>
        </a:xfrm>
      </p:grpSpPr>
      <p:sp>
        <p:nvSpPr>
          <p:cNvPr id="84" name="Google Shape;84;p13">
            <a:extLst>
              <a:ext uri="{FF2B5EF4-FFF2-40B4-BE49-F238E27FC236}">
                <a16:creationId xmlns:a16="http://schemas.microsoft.com/office/drawing/2014/main" id="{1CF01764-4EC6-88F2-9B67-4A3C6A23A454}"/>
              </a:ext>
            </a:extLst>
          </p:cNvPr>
          <p:cNvSpPr/>
          <p:nvPr/>
        </p:nvSpPr>
        <p:spPr>
          <a:xfrm>
            <a:off x="7728350" y="-1757502"/>
            <a:ext cx="11893945" cy="12044502"/>
          </a:xfrm>
          <a:custGeom>
            <a:avLst/>
            <a:gdLst/>
            <a:ahLst/>
            <a:cxnLst/>
            <a:rect l="l" t="t" r="r" b="b"/>
            <a:pathLst>
              <a:path w="11893945" h="12044502" extrusionOk="0">
                <a:moveTo>
                  <a:pt x="0" y="0"/>
                </a:moveTo>
                <a:lnTo>
                  <a:pt x="11893945" y="0"/>
                </a:lnTo>
                <a:lnTo>
                  <a:pt x="11893945" y="12044502"/>
                </a:lnTo>
                <a:lnTo>
                  <a:pt x="0" y="12044502"/>
                </a:lnTo>
                <a:lnTo>
                  <a:pt x="0" y="0"/>
                </a:lnTo>
                <a:close/>
              </a:path>
            </a:pathLst>
          </a:custGeom>
          <a:blipFill rotWithShape="1">
            <a:blip r:embed="rId3">
              <a:alphaModFix/>
            </a:blip>
            <a:stretch>
              <a:fillRect/>
            </a:stretch>
          </a:blipFill>
          <a:ln>
            <a:noFill/>
          </a:ln>
        </p:spPr>
        <p:txBody>
          <a:bodyPr/>
          <a:lstStyle/>
          <a:p>
            <a:endParaRPr lang="en-US"/>
          </a:p>
        </p:txBody>
      </p:sp>
      <p:grpSp>
        <p:nvGrpSpPr>
          <p:cNvPr id="85" name="Google Shape;85;p13">
            <a:extLst>
              <a:ext uri="{FF2B5EF4-FFF2-40B4-BE49-F238E27FC236}">
                <a16:creationId xmlns:a16="http://schemas.microsoft.com/office/drawing/2014/main" id="{276B965B-A68B-B993-3B8C-C2F035F3B698}"/>
              </a:ext>
            </a:extLst>
          </p:cNvPr>
          <p:cNvGrpSpPr/>
          <p:nvPr/>
        </p:nvGrpSpPr>
        <p:grpSpPr>
          <a:xfrm>
            <a:off x="0" y="-51721"/>
            <a:ext cx="3989953" cy="1344580"/>
            <a:chOff x="0" y="-433983"/>
            <a:chExt cx="5319937" cy="1792773"/>
          </a:xfrm>
        </p:grpSpPr>
        <p:grpSp>
          <p:nvGrpSpPr>
            <p:cNvPr id="86" name="Google Shape;86;p13">
              <a:extLst>
                <a:ext uri="{FF2B5EF4-FFF2-40B4-BE49-F238E27FC236}">
                  <a16:creationId xmlns:a16="http://schemas.microsoft.com/office/drawing/2014/main" id="{1BBE087E-700D-7F02-FA77-E85FDC374132}"/>
                </a:ext>
              </a:extLst>
            </p:cNvPr>
            <p:cNvGrpSpPr/>
            <p:nvPr/>
          </p:nvGrpSpPr>
          <p:grpSpPr>
            <a:xfrm>
              <a:off x="0" y="-433983"/>
              <a:ext cx="5319937" cy="1792773"/>
              <a:chOff x="0" y="-85725"/>
              <a:chExt cx="1050852" cy="354128"/>
            </a:xfrm>
          </p:grpSpPr>
          <p:sp>
            <p:nvSpPr>
              <p:cNvPr id="87" name="Google Shape;87;p13">
                <a:extLst>
                  <a:ext uri="{FF2B5EF4-FFF2-40B4-BE49-F238E27FC236}">
                    <a16:creationId xmlns:a16="http://schemas.microsoft.com/office/drawing/2014/main" id="{0271982D-F25F-00B7-0E37-A4FCB38284A5}"/>
                  </a:ext>
                </a:extLst>
              </p:cNvPr>
              <p:cNvSpPr/>
              <p:nvPr/>
            </p:nvSpPr>
            <p:spPr>
              <a:xfrm>
                <a:off x="0" y="0"/>
                <a:ext cx="1050852" cy="268403"/>
              </a:xfrm>
              <a:custGeom>
                <a:avLst/>
                <a:gdLst/>
                <a:ahLst/>
                <a:cxnLst/>
                <a:rect l="l" t="t" r="r" b="b"/>
                <a:pathLst>
                  <a:path w="1050852" h="268403" extrusionOk="0">
                    <a:moveTo>
                      <a:pt x="0" y="0"/>
                    </a:moveTo>
                    <a:lnTo>
                      <a:pt x="1050852" y="0"/>
                    </a:lnTo>
                    <a:lnTo>
                      <a:pt x="1050852" y="268403"/>
                    </a:lnTo>
                    <a:lnTo>
                      <a:pt x="0" y="268403"/>
                    </a:lnTo>
                    <a:close/>
                  </a:path>
                </a:pathLst>
              </a:custGeom>
              <a:solidFill>
                <a:srgbClr val="FFFFFF"/>
              </a:solidFill>
              <a:ln>
                <a:noFill/>
              </a:ln>
            </p:spPr>
            <p:txBody>
              <a:bodyPr/>
              <a:lstStyle/>
              <a:p>
                <a:endParaRPr lang="en-US"/>
              </a:p>
            </p:txBody>
          </p:sp>
          <p:sp>
            <p:nvSpPr>
              <p:cNvPr id="88" name="Google Shape;88;p13">
                <a:extLst>
                  <a:ext uri="{FF2B5EF4-FFF2-40B4-BE49-F238E27FC236}">
                    <a16:creationId xmlns:a16="http://schemas.microsoft.com/office/drawing/2014/main" id="{CD643B73-96E7-31FC-C264-4912BB840B5F}"/>
                  </a:ext>
                </a:extLst>
              </p:cNvPr>
              <p:cNvSpPr txBox="1"/>
              <p:nvPr/>
            </p:nvSpPr>
            <p:spPr>
              <a:xfrm>
                <a:off x="0" y="-85725"/>
                <a:ext cx="1050852" cy="354128"/>
              </a:xfrm>
              <a:prstGeom prst="rect">
                <a:avLst/>
              </a:prstGeom>
              <a:noFill/>
              <a:ln>
                <a:noFill/>
              </a:ln>
            </p:spPr>
            <p:txBody>
              <a:bodyPr spcFirstLastPara="1" wrap="square" lIns="50800" tIns="50800" rIns="50800" bIns="50800" anchor="ctr" anchorCtr="0">
                <a:noAutofit/>
              </a:bodyPr>
              <a:lstStyle/>
              <a:p>
                <a:pPr marL="0" marR="0" lvl="0" indent="0" algn="ctr" rtl="0">
                  <a:lnSpc>
                    <a:spcPct val="14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89" name="Google Shape;89;p13">
              <a:extLst>
                <a:ext uri="{FF2B5EF4-FFF2-40B4-BE49-F238E27FC236}">
                  <a16:creationId xmlns:a16="http://schemas.microsoft.com/office/drawing/2014/main" id="{9C33E0A0-FF82-257E-81E8-78843769BF58}"/>
                </a:ext>
              </a:extLst>
            </p:cNvPr>
            <p:cNvSpPr/>
            <p:nvPr/>
          </p:nvSpPr>
          <p:spPr>
            <a:xfrm>
              <a:off x="3194650" y="0"/>
              <a:ext cx="2125287" cy="1358790"/>
            </a:xfrm>
            <a:custGeom>
              <a:avLst/>
              <a:gdLst/>
              <a:ahLst/>
              <a:cxnLst/>
              <a:rect l="l" t="t" r="r" b="b"/>
              <a:pathLst>
                <a:path w="2125287" h="1358790" extrusionOk="0">
                  <a:moveTo>
                    <a:pt x="0" y="0"/>
                  </a:moveTo>
                  <a:lnTo>
                    <a:pt x="2125287" y="0"/>
                  </a:lnTo>
                  <a:lnTo>
                    <a:pt x="2125287" y="1358790"/>
                  </a:lnTo>
                  <a:lnTo>
                    <a:pt x="0" y="1358790"/>
                  </a:lnTo>
                  <a:lnTo>
                    <a:pt x="0" y="0"/>
                  </a:lnTo>
                  <a:close/>
                </a:path>
              </a:pathLst>
            </a:custGeom>
            <a:blipFill rotWithShape="1">
              <a:blip r:embed="rId4">
                <a:alphaModFix/>
              </a:blip>
              <a:stretch>
                <a:fillRect/>
              </a:stretch>
            </a:blipFill>
            <a:ln>
              <a:noFill/>
            </a:ln>
          </p:spPr>
          <p:txBody>
            <a:bodyPr/>
            <a:lstStyle/>
            <a:p>
              <a:endParaRPr lang="en-US"/>
            </a:p>
          </p:txBody>
        </p:sp>
        <p:sp>
          <p:nvSpPr>
            <p:cNvPr id="90" name="Google Shape;90;p13">
              <a:extLst>
                <a:ext uri="{FF2B5EF4-FFF2-40B4-BE49-F238E27FC236}">
                  <a16:creationId xmlns:a16="http://schemas.microsoft.com/office/drawing/2014/main" id="{CD991C77-94FE-944A-5429-40BD82928022}"/>
                </a:ext>
              </a:extLst>
            </p:cNvPr>
            <p:cNvSpPr/>
            <p:nvPr/>
          </p:nvSpPr>
          <p:spPr>
            <a:xfrm>
              <a:off x="433934" y="132067"/>
              <a:ext cx="2760717" cy="1226723"/>
            </a:xfrm>
            <a:custGeom>
              <a:avLst/>
              <a:gdLst/>
              <a:ahLst/>
              <a:cxnLst/>
              <a:rect l="l" t="t" r="r" b="b"/>
              <a:pathLst>
                <a:path w="2760717" h="1226723" extrusionOk="0">
                  <a:moveTo>
                    <a:pt x="0" y="0"/>
                  </a:moveTo>
                  <a:lnTo>
                    <a:pt x="2760716" y="0"/>
                  </a:lnTo>
                  <a:lnTo>
                    <a:pt x="2760716" y="1226723"/>
                  </a:lnTo>
                  <a:lnTo>
                    <a:pt x="0" y="1226723"/>
                  </a:lnTo>
                  <a:lnTo>
                    <a:pt x="0" y="0"/>
                  </a:lnTo>
                  <a:close/>
                </a:path>
              </a:pathLst>
            </a:custGeom>
            <a:blipFill rotWithShape="1">
              <a:blip r:embed="rId5">
                <a:alphaModFix/>
              </a:blip>
              <a:stretch>
                <a:fillRect t="-10764"/>
              </a:stretch>
            </a:blipFill>
            <a:ln>
              <a:noFill/>
            </a:ln>
          </p:spPr>
          <p:txBody>
            <a:bodyPr/>
            <a:lstStyle/>
            <a:p>
              <a:endParaRPr lang="en-US"/>
            </a:p>
          </p:txBody>
        </p:sp>
      </p:grpSp>
      <p:sp>
        <p:nvSpPr>
          <p:cNvPr id="91" name="Google Shape;91;p13">
            <a:extLst>
              <a:ext uri="{FF2B5EF4-FFF2-40B4-BE49-F238E27FC236}">
                <a16:creationId xmlns:a16="http://schemas.microsoft.com/office/drawing/2014/main" id="{F248ECB1-07CE-28C5-06D0-7DFE35EEB057}"/>
              </a:ext>
            </a:extLst>
          </p:cNvPr>
          <p:cNvSpPr txBox="1"/>
          <p:nvPr/>
        </p:nvSpPr>
        <p:spPr>
          <a:xfrm>
            <a:off x="-602166" y="1292859"/>
            <a:ext cx="13805400" cy="1321900"/>
          </a:xfrm>
          <a:prstGeom prst="rect">
            <a:avLst/>
          </a:prstGeom>
          <a:noFill/>
          <a:ln>
            <a:noFill/>
          </a:ln>
        </p:spPr>
        <p:txBody>
          <a:bodyPr spcFirstLastPara="1" wrap="square" lIns="0" tIns="0" rIns="0" bIns="0" anchor="t" anchorCtr="0">
            <a:spAutoFit/>
          </a:bodyPr>
          <a:lstStyle/>
          <a:p>
            <a:pPr marL="0" lvl="0" indent="0" algn="ctr" rtl="0">
              <a:lnSpc>
                <a:spcPct val="115000"/>
              </a:lnSpc>
              <a:spcBef>
                <a:spcPts val="1200"/>
              </a:spcBef>
              <a:spcAft>
                <a:spcPts val="0"/>
              </a:spcAft>
              <a:buClr>
                <a:schemeClr val="dk1"/>
              </a:buClr>
              <a:buSzPts val="1100"/>
              <a:buFont typeface="Arial"/>
              <a:buNone/>
            </a:pPr>
            <a:r>
              <a:rPr lang="en-US" sz="6600" b="1" dirty="0">
                <a:solidFill>
                  <a:srgbClr val="FFFFFF"/>
                </a:solidFill>
              </a:rPr>
              <a:t>Summary</a:t>
            </a:r>
            <a:endParaRPr sz="6600" b="1" dirty="0">
              <a:solidFill>
                <a:srgbClr val="FFFFFF"/>
              </a:solidFill>
            </a:endParaRPr>
          </a:p>
        </p:txBody>
      </p:sp>
      <p:sp>
        <p:nvSpPr>
          <p:cNvPr id="2" name="TextBox 1">
            <a:extLst>
              <a:ext uri="{FF2B5EF4-FFF2-40B4-BE49-F238E27FC236}">
                <a16:creationId xmlns:a16="http://schemas.microsoft.com/office/drawing/2014/main" id="{0D947BBE-5365-96CC-EB83-DF57D0519230}"/>
              </a:ext>
            </a:extLst>
          </p:cNvPr>
          <p:cNvSpPr txBox="1"/>
          <p:nvPr/>
        </p:nvSpPr>
        <p:spPr>
          <a:xfrm>
            <a:off x="325451" y="3156741"/>
            <a:ext cx="13515884" cy="6001643"/>
          </a:xfrm>
          <a:prstGeom prst="rect">
            <a:avLst/>
          </a:prstGeom>
          <a:noFill/>
        </p:spPr>
        <p:txBody>
          <a:bodyPr wrap="square">
            <a:spAutoFit/>
          </a:bodyPr>
          <a:lstStyle/>
          <a:p>
            <a:pPr algn="just">
              <a:buClr>
                <a:schemeClr val="bg1"/>
              </a:buClr>
            </a:pPr>
            <a:r>
              <a:rPr lang="en-GB" sz="3200" b="1" dirty="0">
                <a:solidFill>
                  <a:schemeClr val="bg1"/>
                </a:solidFill>
              </a:rPr>
              <a:t>Science-based evidence</a:t>
            </a:r>
            <a:r>
              <a:rPr lang="en-GB" sz="3200" dirty="0">
                <a:solidFill>
                  <a:schemeClr val="bg1"/>
                </a:solidFill>
              </a:rPr>
              <a:t> to support progress toward the </a:t>
            </a:r>
            <a:r>
              <a:rPr lang="en-GB" sz="3200" b="1" dirty="0">
                <a:solidFill>
                  <a:schemeClr val="bg1"/>
                </a:solidFill>
              </a:rPr>
              <a:t>UNFCCC Paris Agreement</a:t>
            </a:r>
            <a:r>
              <a:rPr lang="en-GB" sz="3200" dirty="0">
                <a:solidFill>
                  <a:schemeClr val="bg1"/>
                </a:solidFill>
              </a:rPr>
              <a:t> goals.</a:t>
            </a:r>
          </a:p>
          <a:p>
            <a:pPr algn="just">
              <a:buClr>
                <a:schemeClr val="bg1"/>
              </a:buClr>
            </a:pPr>
            <a:endParaRPr lang="en-GB" sz="3200" b="1" dirty="0">
              <a:solidFill>
                <a:schemeClr val="bg1"/>
              </a:solidFill>
            </a:endParaRPr>
          </a:p>
          <a:p>
            <a:pPr algn="just">
              <a:buClr>
                <a:schemeClr val="bg1"/>
              </a:buClr>
            </a:pPr>
            <a:r>
              <a:rPr lang="en-GB" sz="3200" b="1" dirty="0">
                <a:solidFill>
                  <a:schemeClr val="bg1"/>
                </a:solidFill>
              </a:rPr>
              <a:t>Earth Observation data</a:t>
            </a:r>
            <a:r>
              <a:rPr lang="en-GB" sz="3200" dirty="0">
                <a:solidFill>
                  <a:schemeClr val="bg1"/>
                </a:solidFill>
              </a:rPr>
              <a:t> has the potential to </a:t>
            </a:r>
            <a:r>
              <a:rPr lang="en-GB" sz="3200" b="1" dirty="0">
                <a:solidFill>
                  <a:schemeClr val="bg1"/>
                </a:solidFill>
              </a:rPr>
              <a:t>revolutionize carbon budget analysis</a:t>
            </a:r>
            <a:r>
              <a:rPr lang="en-GB" sz="3200" dirty="0">
                <a:solidFill>
                  <a:schemeClr val="bg1"/>
                </a:solidFill>
              </a:rPr>
              <a:t> at regional and global levels.</a:t>
            </a:r>
          </a:p>
          <a:p>
            <a:pPr algn="just">
              <a:buClr>
                <a:schemeClr val="bg1"/>
              </a:buClr>
            </a:pPr>
            <a:endParaRPr lang="en-GB" sz="3200" b="1" dirty="0">
              <a:solidFill>
                <a:schemeClr val="bg1"/>
              </a:solidFill>
            </a:endParaRPr>
          </a:p>
          <a:p>
            <a:pPr algn="just">
              <a:buClr>
                <a:schemeClr val="bg1"/>
              </a:buClr>
            </a:pPr>
            <a:r>
              <a:rPr lang="en-GB" sz="3200" b="1" dirty="0">
                <a:solidFill>
                  <a:schemeClr val="bg1"/>
                </a:solidFill>
              </a:rPr>
              <a:t>ESA CCI provides Essential Climate Variables (ECVs)</a:t>
            </a:r>
            <a:r>
              <a:rPr lang="en-GB" sz="3200" dirty="0">
                <a:solidFill>
                  <a:schemeClr val="bg1"/>
                </a:solidFill>
              </a:rPr>
              <a:t> to support climate </a:t>
            </a:r>
            <a:r>
              <a:rPr lang="en-GB" sz="3200" dirty="0" err="1">
                <a:solidFill>
                  <a:schemeClr val="bg1"/>
                </a:solidFill>
              </a:rPr>
              <a:t>modeling</a:t>
            </a:r>
            <a:r>
              <a:rPr lang="en-GB" sz="3200" dirty="0">
                <a:solidFill>
                  <a:schemeClr val="bg1"/>
                </a:solidFill>
              </a:rPr>
              <a:t>, research, and services—informing policy and action on climate change.</a:t>
            </a:r>
          </a:p>
          <a:p>
            <a:pPr algn="just">
              <a:buClr>
                <a:schemeClr val="bg1"/>
              </a:buClr>
            </a:pPr>
            <a:endParaRPr lang="en-GB" sz="3200" dirty="0">
              <a:solidFill>
                <a:schemeClr val="bg1"/>
              </a:solidFill>
            </a:endParaRPr>
          </a:p>
          <a:p>
            <a:pPr algn="just">
              <a:buClr>
                <a:schemeClr val="bg1"/>
              </a:buClr>
            </a:pPr>
            <a:r>
              <a:rPr lang="en-GB" sz="3200" dirty="0">
                <a:solidFill>
                  <a:schemeClr val="bg1"/>
                </a:solidFill>
              </a:rPr>
              <a:t>The upcoming </a:t>
            </a:r>
            <a:r>
              <a:rPr lang="en-GB" sz="3200" b="1" dirty="0">
                <a:solidFill>
                  <a:schemeClr val="bg1"/>
                </a:solidFill>
              </a:rPr>
              <a:t>ESA Biomass mission</a:t>
            </a:r>
            <a:r>
              <a:rPr lang="en-GB" sz="3200" dirty="0">
                <a:solidFill>
                  <a:schemeClr val="bg1"/>
                </a:solidFill>
              </a:rPr>
              <a:t> will deliver </a:t>
            </a:r>
            <a:r>
              <a:rPr lang="en-GB" sz="3200" b="1" dirty="0">
                <a:solidFill>
                  <a:schemeClr val="bg1"/>
                </a:solidFill>
              </a:rPr>
              <a:t>critical insights into forest conditions and their changes over time</a:t>
            </a:r>
            <a:r>
              <a:rPr lang="en-GB" sz="3200" dirty="0">
                <a:solidFill>
                  <a:schemeClr val="bg1"/>
                </a:solidFill>
              </a:rPr>
              <a:t>.</a:t>
            </a:r>
            <a:endParaRPr lang="en-GB" sz="2400" b="0" i="0" u="none" strike="noStrike" dirty="0">
              <a:solidFill>
                <a:schemeClr val="bg1"/>
              </a:solidFill>
              <a:effectLst/>
            </a:endParaRPr>
          </a:p>
        </p:txBody>
      </p:sp>
    </p:spTree>
    <p:extLst>
      <p:ext uri="{BB962C8B-B14F-4D97-AF65-F5344CB8AC3E}">
        <p14:creationId xmlns:p14="http://schemas.microsoft.com/office/powerpoint/2010/main" val="46809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C003B"/>
        </a:solidFill>
        <a:effectLst/>
      </p:bgPr>
    </p:bg>
    <p:spTree>
      <p:nvGrpSpPr>
        <p:cNvPr id="1" name="Shape 83">
          <a:extLst>
            <a:ext uri="{FF2B5EF4-FFF2-40B4-BE49-F238E27FC236}">
              <a16:creationId xmlns:a16="http://schemas.microsoft.com/office/drawing/2014/main" id="{B5152E34-2E3E-189E-9282-7B245897BC6F}"/>
            </a:ext>
          </a:extLst>
        </p:cNvPr>
        <p:cNvGrpSpPr/>
        <p:nvPr/>
      </p:nvGrpSpPr>
      <p:grpSpPr>
        <a:xfrm>
          <a:off x="0" y="0"/>
          <a:ext cx="0" cy="0"/>
          <a:chOff x="0" y="0"/>
          <a:chExt cx="0" cy="0"/>
        </a:xfrm>
      </p:grpSpPr>
      <p:sp>
        <p:nvSpPr>
          <p:cNvPr id="84" name="Google Shape;84;p13">
            <a:extLst>
              <a:ext uri="{FF2B5EF4-FFF2-40B4-BE49-F238E27FC236}">
                <a16:creationId xmlns:a16="http://schemas.microsoft.com/office/drawing/2014/main" id="{B352D27C-A6C9-A832-C32C-8A8C3322D541}"/>
              </a:ext>
            </a:extLst>
          </p:cNvPr>
          <p:cNvSpPr/>
          <p:nvPr/>
        </p:nvSpPr>
        <p:spPr>
          <a:xfrm>
            <a:off x="7728350" y="-1757502"/>
            <a:ext cx="11893945" cy="12044502"/>
          </a:xfrm>
          <a:custGeom>
            <a:avLst/>
            <a:gdLst/>
            <a:ahLst/>
            <a:cxnLst/>
            <a:rect l="l" t="t" r="r" b="b"/>
            <a:pathLst>
              <a:path w="11893945" h="12044502" extrusionOk="0">
                <a:moveTo>
                  <a:pt x="0" y="0"/>
                </a:moveTo>
                <a:lnTo>
                  <a:pt x="11893945" y="0"/>
                </a:lnTo>
                <a:lnTo>
                  <a:pt x="11893945" y="12044502"/>
                </a:lnTo>
                <a:lnTo>
                  <a:pt x="0" y="12044502"/>
                </a:lnTo>
                <a:lnTo>
                  <a:pt x="0" y="0"/>
                </a:lnTo>
                <a:close/>
              </a:path>
            </a:pathLst>
          </a:custGeom>
          <a:blipFill rotWithShape="1">
            <a:blip r:embed="rId3">
              <a:alphaModFix/>
            </a:blip>
            <a:stretch>
              <a:fillRect/>
            </a:stretch>
          </a:blipFill>
          <a:ln>
            <a:noFill/>
          </a:ln>
        </p:spPr>
        <p:txBody>
          <a:bodyPr/>
          <a:lstStyle/>
          <a:p>
            <a:endParaRPr lang="en-US"/>
          </a:p>
        </p:txBody>
      </p:sp>
      <p:grpSp>
        <p:nvGrpSpPr>
          <p:cNvPr id="85" name="Google Shape;85;p13">
            <a:extLst>
              <a:ext uri="{FF2B5EF4-FFF2-40B4-BE49-F238E27FC236}">
                <a16:creationId xmlns:a16="http://schemas.microsoft.com/office/drawing/2014/main" id="{365DCFE9-D25A-281F-86F9-13C215FB1DB4}"/>
              </a:ext>
            </a:extLst>
          </p:cNvPr>
          <p:cNvGrpSpPr/>
          <p:nvPr/>
        </p:nvGrpSpPr>
        <p:grpSpPr>
          <a:xfrm>
            <a:off x="0" y="-51721"/>
            <a:ext cx="3989953" cy="1344580"/>
            <a:chOff x="0" y="-433983"/>
            <a:chExt cx="5319937" cy="1792773"/>
          </a:xfrm>
        </p:grpSpPr>
        <p:grpSp>
          <p:nvGrpSpPr>
            <p:cNvPr id="86" name="Google Shape;86;p13">
              <a:extLst>
                <a:ext uri="{FF2B5EF4-FFF2-40B4-BE49-F238E27FC236}">
                  <a16:creationId xmlns:a16="http://schemas.microsoft.com/office/drawing/2014/main" id="{6D640D12-9D87-1DCE-DCA8-2C3AC83D99CA}"/>
                </a:ext>
              </a:extLst>
            </p:cNvPr>
            <p:cNvGrpSpPr/>
            <p:nvPr/>
          </p:nvGrpSpPr>
          <p:grpSpPr>
            <a:xfrm>
              <a:off x="0" y="-433983"/>
              <a:ext cx="5319937" cy="1792773"/>
              <a:chOff x="0" y="-85725"/>
              <a:chExt cx="1050852" cy="354128"/>
            </a:xfrm>
          </p:grpSpPr>
          <p:sp>
            <p:nvSpPr>
              <p:cNvPr id="87" name="Google Shape;87;p13">
                <a:extLst>
                  <a:ext uri="{FF2B5EF4-FFF2-40B4-BE49-F238E27FC236}">
                    <a16:creationId xmlns:a16="http://schemas.microsoft.com/office/drawing/2014/main" id="{246B463B-6A2B-2C69-B485-677309325D8B}"/>
                  </a:ext>
                </a:extLst>
              </p:cNvPr>
              <p:cNvSpPr/>
              <p:nvPr/>
            </p:nvSpPr>
            <p:spPr>
              <a:xfrm>
                <a:off x="0" y="0"/>
                <a:ext cx="1050852" cy="268403"/>
              </a:xfrm>
              <a:custGeom>
                <a:avLst/>
                <a:gdLst/>
                <a:ahLst/>
                <a:cxnLst/>
                <a:rect l="l" t="t" r="r" b="b"/>
                <a:pathLst>
                  <a:path w="1050852" h="268403" extrusionOk="0">
                    <a:moveTo>
                      <a:pt x="0" y="0"/>
                    </a:moveTo>
                    <a:lnTo>
                      <a:pt x="1050852" y="0"/>
                    </a:lnTo>
                    <a:lnTo>
                      <a:pt x="1050852" y="268403"/>
                    </a:lnTo>
                    <a:lnTo>
                      <a:pt x="0" y="268403"/>
                    </a:lnTo>
                    <a:close/>
                  </a:path>
                </a:pathLst>
              </a:custGeom>
              <a:solidFill>
                <a:srgbClr val="FFFFFF"/>
              </a:solidFill>
              <a:ln>
                <a:noFill/>
              </a:ln>
            </p:spPr>
            <p:txBody>
              <a:bodyPr/>
              <a:lstStyle/>
              <a:p>
                <a:endParaRPr lang="en-US"/>
              </a:p>
            </p:txBody>
          </p:sp>
          <p:sp>
            <p:nvSpPr>
              <p:cNvPr id="88" name="Google Shape;88;p13">
                <a:extLst>
                  <a:ext uri="{FF2B5EF4-FFF2-40B4-BE49-F238E27FC236}">
                    <a16:creationId xmlns:a16="http://schemas.microsoft.com/office/drawing/2014/main" id="{222BE287-F736-2048-95B7-CE1D86E36818}"/>
                  </a:ext>
                </a:extLst>
              </p:cNvPr>
              <p:cNvSpPr txBox="1"/>
              <p:nvPr/>
            </p:nvSpPr>
            <p:spPr>
              <a:xfrm>
                <a:off x="0" y="-85725"/>
                <a:ext cx="1050852" cy="354128"/>
              </a:xfrm>
              <a:prstGeom prst="rect">
                <a:avLst/>
              </a:prstGeom>
              <a:noFill/>
              <a:ln>
                <a:noFill/>
              </a:ln>
            </p:spPr>
            <p:txBody>
              <a:bodyPr spcFirstLastPara="1" wrap="square" lIns="50800" tIns="50800" rIns="50800" bIns="50800" anchor="ctr" anchorCtr="0">
                <a:noAutofit/>
              </a:bodyPr>
              <a:lstStyle/>
              <a:p>
                <a:pPr marL="0" marR="0" lvl="0" indent="0" algn="ctr" rtl="0">
                  <a:lnSpc>
                    <a:spcPct val="14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89" name="Google Shape;89;p13">
              <a:extLst>
                <a:ext uri="{FF2B5EF4-FFF2-40B4-BE49-F238E27FC236}">
                  <a16:creationId xmlns:a16="http://schemas.microsoft.com/office/drawing/2014/main" id="{C9EE0872-A776-699D-29F7-C47C907AC80F}"/>
                </a:ext>
              </a:extLst>
            </p:cNvPr>
            <p:cNvSpPr/>
            <p:nvPr/>
          </p:nvSpPr>
          <p:spPr>
            <a:xfrm>
              <a:off x="3194650" y="0"/>
              <a:ext cx="2125287" cy="1358790"/>
            </a:xfrm>
            <a:custGeom>
              <a:avLst/>
              <a:gdLst/>
              <a:ahLst/>
              <a:cxnLst/>
              <a:rect l="l" t="t" r="r" b="b"/>
              <a:pathLst>
                <a:path w="2125287" h="1358790" extrusionOk="0">
                  <a:moveTo>
                    <a:pt x="0" y="0"/>
                  </a:moveTo>
                  <a:lnTo>
                    <a:pt x="2125287" y="0"/>
                  </a:lnTo>
                  <a:lnTo>
                    <a:pt x="2125287" y="1358790"/>
                  </a:lnTo>
                  <a:lnTo>
                    <a:pt x="0" y="1358790"/>
                  </a:lnTo>
                  <a:lnTo>
                    <a:pt x="0" y="0"/>
                  </a:lnTo>
                  <a:close/>
                </a:path>
              </a:pathLst>
            </a:custGeom>
            <a:blipFill rotWithShape="1">
              <a:blip r:embed="rId4">
                <a:alphaModFix/>
              </a:blip>
              <a:stretch>
                <a:fillRect/>
              </a:stretch>
            </a:blipFill>
            <a:ln>
              <a:noFill/>
            </a:ln>
          </p:spPr>
          <p:txBody>
            <a:bodyPr/>
            <a:lstStyle/>
            <a:p>
              <a:endParaRPr lang="en-US"/>
            </a:p>
          </p:txBody>
        </p:sp>
        <p:sp>
          <p:nvSpPr>
            <p:cNvPr id="90" name="Google Shape;90;p13">
              <a:extLst>
                <a:ext uri="{FF2B5EF4-FFF2-40B4-BE49-F238E27FC236}">
                  <a16:creationId xmlns:a16="http://schemas.microsoft.com/office/drawing/2014/main" id="{B1E98863-4379-2D58-932D-57B271D33564}"/>
                </a:ext>
              </a:extLst>
            </p:cNvPr>
            <p:cNvSpPr/>
            <p:nvPr/>
          </p:nvSpPr>
          <p:spPr>
            <a:xfrm>
              <a:off x="433934" y="132067"/>
              <a:ext cx="2760717" cy="1226723"/>
            </a:xfrm>
            <a:custGeom>
              <a:avLst/>
              <a:gdLst/>
              <a:ahLst/>
              <a:cxnLst/>
              <a:rect l="l" t="t" r="r" b="b"/>
              <a:pathLst>
                <a:path w="2760717" h="1226723" extrusionOk="0">
                  <a:moveTo>
                    <a:pt x="0" y="0"/>
                  </a:moveTo>
                  <a:lnTo>
                    <a:pt x="2760716" y="0"/>
                  </a:lnTo>
                  <a:lnTo>
                    <a:pt x="2760716" y="1226723"/>
                  </a:lnTo>
                  <a:lnTo>
                    <a:pt x="0" y="1226723"/>
                  </a:lnTo>
                  <a:lnTo>
                    <a:pt x="0" y="0"/>
                  </a:lnTo>
                  <a:close/>
                </a:path>
              </a:pathLst>
            </a:custGeom>
            <a:blipFill rotWithShape="1">
              <a:blip r:embed="rId5">
                <a:alphaModFix/>
              </a:blip>
              <a:stretch>
                <a:fillRect t="-10764"/>
              </a:stretch>
            </a:blipFill>
            <a:ln>
              <a:noFill/>
            </a:ln>
          </p:spPr>
          <p:txBody>
            <a:bodyPr/>
            <a:lstStyle/>
            <a:p>
              <a:endParaRPr lang="en-US"/>
            </a:p>
          </p:txBody>
        </p:sp>
      </p:grpSp>
      <p:sp>
        <p:nvSpPr>
          <p:cNvPr id="2" name="Google Shape;135;p17">
            <a:extLst>
              <a:ext uri="{FF2B5EF4-FFF2-40B4-BE49-F238E27FC236}">
                <a16:creationId xmlns:a16="http://schemas.microsoft.com/office/drawing/2014/main" id="{F9550749-8166-2B85-D869-EB5D36D081CF}"/>
              </a:ext>
            </a:extLst>
          </p:cNvPr>
          <p:cNvSpPr txBox="1"/>
          <p:nvPr/>
        </p:nvSpPr>
        <p:spPr>
          <a:xfrm>
            <a:off x="1028700" y="4295775"/>
            <a:ext cx="10167856" cy="4431983"/>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8000" b="0" i="0" u="none" strike="noStrike" cap="none" dirty="0">
                <a:solidFill>
                  <a:srgbClr val="FFFFFF"/>
                </a:solidFill>
                <a:latin typeface="Arial"/>
                <a:ea typeface="Arial"/>
                <a:cs typeface="Arial"/>
                <a:sym typeface="Arial"/>
              </a:rPr>
              <a:t>Thank you!</a:t>
            </a:r>
          </a:p>
          <a:p>
            <a:pPr marL="0" marR="0" lvl="0" indent="0" algn="l" rtl="0">
              <a:lnSpc>
                <a:spcPct val="120000"/>
              </a:lnSpc>
              <a:spcBef>
                <a:spcPts val="0"/>
              </a:spcBef>
              <a:spcAft>
                <a:spcPts val="0"/>
              </a:spcAft>
              <a:buNone/>
            </a:pPr>
            <a:endParaRPr lang="en-US" sz="8000" dirty="0">
              <a:solidFill>
                <a:srgbClr val="FFFFFF"/>
              </a:solidFill>
            </a:endParaRPr>
          </a:p>
          <a:p>
            <a:pPr marL="0" marR="0" lvl="0" indent="0" algn="l" rtl="0">
              <a:lnSpc>
                <a:spcPct val="120000"/>
              </a:lnSpc>
              <a:spcBef>
                <a:spcPts val="0"/>
              </a:spcBef>
              <a:spcAft>
                <a:spcPts val="0"/>
              </a:spcAft>
              <a:buNone/>
            </a:pPr>
            <a:r>
              <a:rPr lang="en-US" sz="8000" b="0" i="0" u="none" strike="noStrike" cap="none" dirty="0">
                <a:solidFill>
                  <a:srgbClr val="FFFFFF"/>
                </a:solidFill>
                <a:latin typeface="Arial"/>
                <a:ea typeface="Arial"/>
                <a:cs typeface="Arial"/>
                <a:sym typeface="Arial"/>
              </a:rPr>
              <a:t>Q&amp;A</a:t>
            </a:r>
            <a:endParaRPr dirty="0"/>
          </a:p>
        </p:txBody>
      </p:sp>
      <p:sp>
        <p:nvSpPr>
          <p:cNvPr id="3" name="Google Shape;136;p17">
            <a:extLst>
              <a:ext uri="{FF2B5EF4-FFF2-40B4-BE49-F238E27FC236}">
                <a16:creationId xmlns:a16="http://schemas.microsoft.com/office/drawing/2014/main" id="{B981064C-6252-CE5E-8961-8B565DF8B65D}"/>
              </a:ext>
            </a:extLst>
          </p:cNvPr>
          <p:cNvSpPr txBox="1"/>
          <p:nvPr/>
        </p:nvSpPr>
        <p:spPr>
          <a:xfrm>
            <a:off x="7004535" y="8984179"/>
            <a:ext cx="5261700" cy="775597"/>
          </a:xfrm>
          <a:prstGeom prst="rect">
            <a:avLst/>
          </a:prstGeom>
          <a:noFill/>
          <a:ln>
            <a:noFill/>
          </a:ln>
        </p:spPr>
        <p:txBody>
          <a:bodyPr spcFirstLastPara="1" wrap="square" lIns="0" tIns="0" rIns="0" bIns="0" anchor="t" anchorCtr="0">
            <a:spAutoFit/>
          </a:bodyPr>
          <a:lstStyle/>
          <a:p>
            <a:pPr marL="0" marR="0" lvl="0" indent="0" algn="l" rtl="0">
              <a:lnSpc>
                <a:spcPct val="140015"/>
              </a:lnSpc>
              <a:spcBef>
                <a:spcPts val="0"/>
              </a:spcBef>
              <a:spcAft>
                <a:spcPts val="0"/>
              </a:spcAft>
              <a:buNone/>
            </a:pPr>
            <a:r>
              <a:rPr lang="en-US" sz="3600" b="0" i="0" u="none" strike="noStrike" cap="none" dirty="0" err="1">
                <a:solidFill>
                  <a:srgbClr val="FFFFFF"/>
                </a:solidFill>
                <a:latin typeface="Arial"/>
                <a:ea typeface="Arial"/>
                <a:cs typeface="Arial"/>
                <a:sym typeface="Arial"/>
              </a:rPr>
              <a:t>T.Rosan@exeter.ac.uk</a:t>
            </a:r>
            <a:endParaRPr sz="2400" dirty="0"/>
          </a:p>
        </p:txBody>
      </p:sp>
    </p:spTree>
    <p:extLst>
      <p:ext uri="{BB962C8B-B14F-4D97-AF65-F5344CB8AC3E}">
        <p14:creationId xmlns:p14="http://schemas.microsoft.com/office/powerpoint/2010/main" val="2849159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a:extLst>
            <a:ext uri="{FF2B5EF4-FFF2-40B4-BE49-F238E27FC236}">
              <a16:creationId xmlns:a16="http://schemas.microsoft.com/office/drawing/2014/main" id="{AC9B5176-2182-BF80-BC0B-3860758B6F66}"/>
            </a:ext>
          </a:extLst>
        </p:cNvPr>
        <p:cNvGrpSpPr/>
        <p:nvPr/>
      </p:nvGrpSpPr>
      <p:grpSpPr>
        <a:xfrm>
          <a:off x="0" y="0"/>
          <a:ext cx="0" cy="0"/>
          <a:chOff x="0" y="0"/>
          <a:chExt cx="0" cy="0"/>
        </a:xfrm>
      </p:grpSpPr>
      <p:sp>
        <p:nvSpPr>
          <p:cNvPr id="97" name="Google Shape;97;p14">
            <a:extLst>
              <a:ext uri="{FF2B5EF4-FFF2-40B4-BE49-F238E27FC236}">
                <a16:creationId xmlns:a16="http://schemas.microsoft.com/office/drawing/2014/main" id="{CF9837B2-6C8C-283A-CCAC-D07A1D1F4F4C}"/>
              </a:ext>
            </a:extLst>
          </p:cNvPr>
          <p:cNvSpPr/>
          <p:nvPr/>
        </p:nvSpPr>
        <p:spPr>
          <a:xfrm>
            <a:off x="-44500" y="-51723"/>
            <a:ext cx="18377100" cy="1344600"/>
          </a:xfrm>
          <a:prstGeom prst="rect">
            <a:avLst/>
          </a:prstGeom>
          <a:solidFill>
            <a:srgbClr val="02223B"/>
          </a:solidFill>
          <a:ln w="9525" cap="flat" cmpd="sng">
            <a:solidFill>
              <a:srgbClr val="02223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nvGrpSpPr>
          <p:cNvPr id="98" name="Google Shape;98;p14">
            <a:extLst>
              <a:ext uri="{FF2B5EF4-FFF2-40B4-BE49-F238E27FC236}">
                <a16:creationId xmlns:a16="http://schemas.microsoft.com/office/drawing/2014/main" id="{E0495E0B-889D-150A-F3BD-D36A01C1051C}"/>
              </a:ext>
            </a:extLst>
          </p:cNvPr>
          <p:cNvGrpSpPr/>
          <p:nvPr/>
        </p:nvGrpSpPr>
        <p:grpSpPr>
          <a:xfrm>
            <a:off x="0" y="9543418"/>
            <a:ext cx="18287996" cy="552442"/>
            <a:chOff x="0" y="-85725"/>
            <a:chExt cx="4816592" cy="145500"/>
          </a:xfrm>
        </p:grpSpPr>
        <p:sp>
          <p:nvSpPr>
            <p:cNvPr id="99" name="Google Shape;99;p14">
              <a:extLst>
                <a:ext uri="{FF2B5EF4-FFF2-40B4-BE49-F238E27FC236}">
                  <a16:creationId xmlns:a16="http://schemas.microsoft.com/office/drawing/2014/main" id="{6EA18945-08D7-229D-2C38-E7125CEFF477}"/>
                </a:ext>
              </a:extLst>
            </p:cNvPr>
            <p:cNvSpPr/>
            <p:nvPr/>
          </p:nvSpPr>
          <p:spPr>
            <a:xfrm>
              <a:off x="0" y="0"/>
              <a:ext cx="4816592" cy="59735"/>
            </a:xfrm>
            <a:custGeom>
              <a:avLst/>
              <a:gdLst/>
              <a:ahLst/>
              <a:cxnLst/>
              <a:rect l="l" t="t" r="r" b="b"/>
              <a:pathLst>
                <a:path w="4816592" h="59735" extrusionOk="0">
                  <a:moveTo>
                    <a:pt x="0" y="0"/>
                  </a:moveTo>
                  <a:lnTo>
                    <a:pt x="4816592" y="0"/>
                  </a:lnTo>
                  <a:lnTo>
                    <a:pt x="4816592" y="59735"/>
                  </a:lnTo>
                  <a:lnTo>
                    <a:pt x="0" y="59735"/>
                  </a:lnTo>
                  <a:close/>
                </a:path>
              </a:pathLst>
            </a:custGeom>
            <a:solidFill>
              <a:srgbClr val="02223B"/>
            </a:solidFill>
            <a:ln>
              <a:noFill/>
            </a:ln>
          </p:spPr>
          <p:txBody>
            <a:bodyPr/>
            <a:lstStyle/>
            <a:p>
              <a:endParaRPr lang="en-US"/>
            </a:p>
          </p:txBody>
        </p:sp>
        <p:sp>
          <p:nvSpPr>
            <p:cNvPr id="100" name="Google Shape;100;p14">
              <a:extLst>
                <a:ext uri="{FF2B5EF4-FFF2-40B4-BE49-F238E27FC236}">
                  <a16:creationId xmlns:a16="http://schemas.microsoft.com/office/drawing/2014/main" id="{94C8D955-8167-822F-CF7B-8C7E9899992A}"/>
                </a:ext>
              </a:extLst>
            </p:cNvPr>
            <p:cNvSpPr txBox="1"/>
            <p:nvPr/>
          </p:nvSpPr>
          <p:spPr>
            <a:xfrm>
              <a:off x="0" y="-85725"/>
              <a:ext cx="4816500" cy="145500"/>
            </a:xfrm>
            <a:prstGeom prst="rect">
              <a:avLst/>
            </a:prstGeom>
            <a:noFill/>
            <a:ln>
              <a:noFill/>
            </a:ln>
          </p:spPr>
          <p:txBody>
            <a:bodyPr spcFirstLastPara="1" wrap="square" lIns="50800" tIns="50800" rIns="50800" bIns="50800" anchor="ctr" anchorCtr="0">
              <a:noAutofit/>
            </a:bodyPr>
            <a:lstStyle/>
            <a:p>
              <a:pPr marL="0" marR="0" lvl="0" indent="0" algn="ctr" rtl="0">
                <a:lnSpc>
                  <a:spcPct val="14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01" name="Google Shape;101;p14">
            <a:extLst>
              <a:ext uri="{FF2B5EF4-FFF2-40B4-BE49-F238E27FC236}">
                <a16:creationId xmlns:a16="http://schemas.microsoft.com/office/drawing/2014/main" id="{11CD039F-5BDA-C7F8-B655-FCAA97E3CE60}"/>
              </a:ext>
            </a:extLst>
          </p:cNvPr>
          <p:cNvSpPr txBox="1"/>
          <p:nvPr/>
        </p:nvSpPr>
        <p:spPr>
          <a:xfrm>
            <a:off x="3645000" y="220363"/>
            <a:ext cx="10998000" cy="800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400"/>
              </a:spcBef>
              <a:spcAft>
                <a:spcPts val="400"/>
              </a:spcAft>
              <a:buNone/>
            </a:pPr>
            <a:r>
              <a:rPr lang="en-US" sz="4000" b="1">
                <a:solidFill>
                  <a:srgbClr val="FFFFFF"/>
                </a:solidFill>
              </a:rPr>
              <a:t>The Importance of Accurate CO₂ Estimation</a:t>
            </a:r>
            <a:endParaRPr sz="4000" b="1">
              <a:solidFill>
                <a:srgbClr val="FFFFFF"/>
              </a:solidFill>
            </a:endParaRPr>
          </a:p>
        </p:txBody>
      </p:sp>
      <p:sp>
        <p:nvSpPr>
          <p:cNvPr id="102" name="Google Shape;102;p14">
            <a:extLst>
              <a:ext uri="{FF2B5EF4-FFF2-40B4-BE49-F238E27FC236}">
                <a16:creationId xmlns:a16="http://schemas.microsoft.com/office/drawing/2014/main" id="{4AE2F443-EC48-C301-3483-D663F60396AA}"/>
              </a:ext>
            </a:extLst>
          </p:cNvPr>
          <p:cNvSpPr/>
          <p:nvPr/>
        </p:nvSpPr>
        <p:spPr>
          <a:xfrm>
            <a:off x="16526713" y="8827766"/>
            <a:ext cx="1593965" cy="1019093"/>
          </a:xfrm>
          <a:custGeom>
            <a:avLst/>
            <a:gdLst/>
            <a:ahLst/>
            <a:cxnLst/>
            <a:rect l="l" t="t" r="r" b="b"/>
            <a:pathLst>
              <a:path w="2125287" h="1358790" extrusionOk="0">
                <a:moveTo>
                  <a:pt x="0" y="0"/>
                </a:moveTo>
                <a:lnTo>
                  <a:pt x="2125287" y="0"/>
                </a:lnTo>
                <a:lnTo>
                  <a:pt x="2125287" y="1358790"/>
                </a:lnTo>
                <a:lnTo>
                  <a:pt x="0" y="1358790"/>
                </a:lnTo>
                <a:lnTo>
                  <a:pt x="0" y="0"/>
                </a:lnTo>
                <a:close/>
              </a:path>
            </a:pathLst>
          </a:custGeom>
          <a:blipFill rotWithShape="1">
            <a:blip r:embed="rId3">
              <a:alphaModFix/>
            </a:blip>
            <a:stretch>
              <a:fillRect/>
            </a:stretch>
          </a:blipFill>
          <a:ln>
            <a:noFill/>
          </a:ln>
        </p:spPr>
        <p:txBody>
          <a:bodyPr/>
          <a:lstStyle/>
          <a:p>
            <a:endParaRPr lang="en-US"/>
          </a:p>
        </p:txBody>
      </p:sp>
      <p:sp>
        <p:nvSpPr>
          <p:cNvPr id="103" name="Google Shape;103;p14">
            <a:extLst>
              <a:ext uri="{FF2B5EF4-FFF2-40B4-BE49-F238E27FC236}">
                <a16:creationId xmlns:a16="http://schemas.microsoft.com/office/drawing/2014/main" id="{C4FF2D15-7AD5-EF17-2B3B-7A776316FE87}"/>
              </a:ext>
            </a:extLst>
          </p:cNvPr>
          <p:cNvSpPr/>
          <p:nvPr/>
        </p:nvSpPr>
        <p:spPr>
          <a:xfrm>
            <a:off x="14678376" y="8926816"/>
            <a:ext cx="2070538" cy="920042"/>
          </a:xfrm>
          <a:custGeom>
            <a:avLst/>
            <a:gdLst/>
            <a:ahLst/>
            <a:cxnLst/>
            <a:rect l="l" t="t" r="r" b="b"/>
            <a:pathLst>
              <a:path w="2760717" h="1226723" extrusionOk="0">
                <a:moveTo>
                  <a:pt x="0" y="0"/>
                </a:moveTo>
                <a:lnTo>
                  <a:pt x="2760716" y="0"/>
                </a:lnTo>
                <a:lnTo>
                  <a:pt x="2760716" y="1226723"/>
                </a:lnTo>
                <a:lnTo>
                  <a:pt x="0" y="1226723"/>
                </a:lnTo>
                <a:lnTo>
                  <a:pt x="0" y="0"/>
                </a:lnTo>
                <a:close/>
              </a:path>
            </a:pathLst>
          </a:custGeom>
          <a:blipFill rotWithShape="1">
            <a:blip r:embed="rId4">
              <a:alphaModFix/>
            </a:blip>
            <a:stretch>
              <a:fillRect t="-10759"/>
            </a:stretch>
          </a:blipFill>
          <a:ln>
            <a:noFill/>
          </a:ln>
        </p:spPr>
        <p:txBody>
          <a:bodyPr/>
          <a:lstStyle/>
          <a:p>
            <a:endParaRPr lang="en-US"/>
          </a:p>
        </p:txBody>
      </p:sp>
      <p:sp>
        <p:nvSpPr>
          <p:cNvPr id="107" name="Google Shape;107;p14">
            <a:extLst>
              <a:ext uri="{FF2B5EF4-FFF2-40B4-BE49-F238E27FC236}">
                <a16:creationId xmlns:a16="http://schemas.microsoft.com/office/drawing/2014/main" id="{C8F00571-7A0F-1181-3A2D-3DA7961AA1D0}"/>
              </a:ext>
            </a:extLst>
          </p:cNvPr>
          <p:cNvSpPr txBox="1"/>
          <p:nvPr/>
        </p:nvSpPr>
        <p:spPr>
          <a:xfrm>
            <a:off x="0" y="0"/>
            <a:ext cx="30000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To effectively mitigate climate change, we need precise and up-to-date estimates of carbon fluxes</a:t>
            </a:r>
            <a:endParaRPr/>
          </a:p>
        </p:txBody>
      </p:sp>
    </p:spTree>
    <p:extLst>
      <p:ext uri="{BB962C8B-B14F-4D97-AF65-F5344CB8AC3E}">
        <p14:creationId xmlns:p14="http://schemas.microsoft.com/office/powerpoint/2010/main" val="20317069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6"/>
          <p:cNvSpPr/>
          <p:nvPr/>
        </p:nvSpPr>
        <p:spPr>
          <a:xfrm>
            <a:off x="-44500" y="-51723"/>
            <a:ext cx="18377100" cy="1344600"/>
          </a:xfrm>
          <a:prstGeom prst="rect">
            <a:avLst/>
          </a:prstGeom>
          <a:solidFill>
            <a:srgbClr val="02223B"/>
          </a:solidFill>
          <a:ln w="9525" cap="flat" cmpd="sng">
            <a:solidFill>
              <a:srgbClr val="02223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nvGrpSpPr>
          <p:cNvPr id="124" name="Google Shape;124;p16"/>
          <p:cNvGrpSpPr/>
          <p:nvPr/>
        </p:nvGrpSpPr>
        <p:grpSpPr>
          <a:xfrm>
            <a:off x="0" y="9543414"/>
            <a:ext cx="18288118" cy="552449"/>
            <a:chOff x="0" y="-85725"/>
            <a:chExt cx="4816592" cy="145500"/>
          </a:xfrm>
        </p:grpSpPr>
        <p:sp>
          <p:nvSpPr>
            <p:cNvPr id="125" name="Google Shape;125;p16"/>
            <p:cNvSpPr/>
            <p:nvPr/>
          </p:nvSpPr>
          <p:spPr>
            <a:xfrm>
              <a:off x="0" y="0"/>
              <a:ext cx="4816592" cy="59735"/>
            </a:xfrm>
            <a:custGeom>
              <a:avLst/>
              <a:gdLst/>
              <a:ahLst/>
              <a:cxnLst/>
              <a:rect l="l" t="t" r="r" b="b"/>
              <a:pathLst>
                <a:path w="4816592" h="59735" extrusionOk="0">
                  <a:moveTo>
                    <a:pt x="0" y="0"/>
                  </a:moveTo>
                  <a:lnTo>
                    <a:pt x="4816592" y="0"/>
                  </a:lnTo>
                  <a:lnTo>
                    <a:pt x="4816592" y="59735"/>
                  </a:lnTo>
                  <a:lnTo>
                    <a:pt x="0" y="59735"/>
                  </a:lnTo>
                  <a:close/>
                </a:path>
              </a:pathLst>
            </a:custGeom>
            <a:solidFill>
              <a:srgbClr val="02223B"/>
            </a:solidFill>
            <a:ln>
              <a:noFill/>
            </a:ln>
          </p:spPr>
          <p:txBody>
            <a:bodyPr/>
            <a:lstStyle/>
            <a:p>
              <a:endParaRPr lang="en-US"/>
            </a:p>
          </p:txBody>
        </p:sp>
        <p:sp>
          <p:nvSpPr>
            <p:cNvPr id="126" name="Google Shape;126;p16"/>
            <p:cNvSpPr txBox="1"/>
            <p:nvPr/>
          </p:nvSpPr>
          <p:spPr>
            <a:xfrm>
              <a:off x="0" y="-85725"/>
              <a:ext cx="4816500" cy="145500"/>
            </a:xfrm>
            <a:prstGeom prst="rect">
              <a:avLst/>
            </a:prstGeom>
            <a:noFill/>
            <a:ln>
              <a:noFill/>
            </a:ln>
          </p:spPr>
          <p:txBody>
            <a:bodyPr spcFirstLastPara="1" wrap="square" lIns="50800" tIns="50800" rIns="50800" bIns="50800" anchor="ctr" anchorCtr="0">
              <a:noAutofit/>
            </a:bodyPr>
            <a:lstStyle/>
            <a:p>
              <a:pPr marL="0" marR="0" lvl="0" indent="0" algn="ctr" rtl="0">
                <a:lnSpc>
                  <a:spcPct val="14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7" name="Google Shape;127;p16"/>
          <p:cNvSpPr txBox="1"/>
          <p:nvPr/>
        </p:nvSpPr>
        <p:spPr>
          <a:xfrm>
            <a:off x="1182030" y="-78237"/>
            <a:ext cx="18377100" cy="137111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400"/>
              </a:spcBef>
              <a:spcAft>
                <a:spcPts val="400"/>
              </a:spcAft>
              <a:buNone/>
            </a:pPr>
            <a:r>
              <a:rPr lang="en-GB" sz="5400" b="0" i="0" u="none" strike="noStrike" dirty="0">
                <a:solidFill>
                  <a:schemeClr val="bg1"/>
                </a:solidFill>
                <a:effectLst/>
                <a:latin typeface="-webkit-standard"/>
              </a:rPr>
              <a:t>Satellites offers continuous and large-scale observations</a:t>
            </a:r>
            <a:endParaRPr sz="5400" b="1" dirty="0">
              <a:solidFill>
                <a:schemeClr val="bg1"/>
              </a:solidFill>
            </a:endParaRPr>
          </a:p>
        </p:txBody>
      </p:sp>
      <p:sp>
        <p:nvSpPr>
          <p:cNvPr id="128" name="Google Shape;128;p16"/>
          <p:cNvSpPr/>
          <p:nvPr/>
        </p:nvSpPr>
        <p:spPr>
          <a:xfrm>
            <a:off x="16526713" y="8827766"/>
            <a:ext cx="1593965" cy="1019093"/>
          </a:xfrm>
          <a:custGeom>
            <a:avLst/>
            <a:gdLst/>
            <a:ahLst/>
            <a:cxnLst/>
            <a:rect l="l" t="t" r="r" b="b"/>
            <a:pathLst>
              <a:path w="2125287" h="1358790" extrusionOk="0">
                <a:moveTo>
                  <a:pt x="0" y="0"/>
                </a:moveTo>
                <a:lnTo>
                  <a:pt x="2125287" y="0"/>
                </a:lnTo>
                <a:lnTo>
                  <a:pt x="2125287" y="1358790"/>
                </a:lnTo>
                <a:lnTo>
                  <a:pt x="0" y="1358790"/>
                </a:lnTo>
                <a:lnTo>
                  <a:pt x="0" y="0"/>
                </a:lnTo>
                <a:close/>
              </a:path>
            </a:pathLst>
          </a:custGeom>
          <a:blipFill rotWithShape="1">
            <a:blip r:embed="rId3">
              <a:alphaModFix/>
            </a:blip>
            <a:stretch>
              <a:fillRect/>
            </a:stretch>
          </a:blipFill>
          <a:ln>
            <a:noFill/>
          </a:ln>
        </p:spPr>
        <p:txBody>
          <a:bodyPr/>
          <a:lstStyle/>
          <a:p>
            <a:endParaRPr lang="en-US"/>
          </a:p>
        </p:txBody>
      </p:sp>
      <p:sp>
        <p:nvSpPr>
          <p:cNvPr id="129" name="Google Shape;129;p16"/>
          <p:cNvSpPr/>
          <p:nvPr/>
        </p:nvSpPr>
        <p:spPr>
          <a:xfrm>
            <a:off x="14678376" y="8926816"/>
            <a:ext cx="2070538" cy="920042"/>
          </a:xfrm>
          <a:custGeom>
            <a:avLst/>
            <a:gdLst/>
            <a:ahLst/>
            <a:cxnLst/>
            <a:rect l="l" t="t" r="r" b="b"/>
            <a:pathLst>
              <a:path w="2760717" h="1226723" extrusionOk="0">
                <a:moveTo>
                  <a:pt x="0" y="0"/>
                </a:moveTo>
                <a:lnTo>
                  <a:pt x="2760716" y="0"/>
                </a:lnTo>
                <a:lnTo>
                  <a:pt x="2760716" y="1226723"/>
                </a:lnTo>
                <a:lnTo>
                  <a:pt x="0" y="1226723"/>
                </a:lnTo>
                <a:lnTo>
                  <a:pt x="0" y="0"/>
                </a:lnTo>
                <a:close/>
              </a:path>
            </a:pathLst>
          </a:custGeom>
          <a:blipFill rotWithShape="1">
            <a:blip r:embed="rId4">
              <a:alphaModFix/>
            </a:blip>
            <a:stretch>
              <a:fillRect t="-10759"/>
            </a:stretch>
          </a:blipFill>
          <a:ln>
            <a:noFill/>
          </a:ln>
        </p:spPr>
        <p:txBody>
          <a:bodyPr/>
          <a:lstStyle/>
          <a:p>
            <a:endParaRPr lang="en-US"/>
          </a:p>
        </p:txBody>
      </p:sp>
      <p:pic>
        <p:nvPicPr>
          <p:cNvPr id="3074" name="Picture 2" descr="Global, satellite-derived climate datasets from ESA's CCI">
            <a:extLst>
              <a:ext uri="{FF2B5EF4-FFF2-40B4-BE49-F238E27FC236}">
                <a16:creationId xmlns:a16="http://schemas.microsoft.com/office/drawing/2014/main" id="{E5C04E62-1BFE-A201-156A-60F1B16B93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709" y="1509500"/>
            <a:ext cx="17278350" cy="740629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4607EB2-03E8-F484-6E20-DF79AD9594B1}"/>
              </a:ext>
            </a:extLst>
          </p:cNvPr>
          <p:cNvSpPr txBox="1"/>
          <p:nvPr/>
        </p:nvSpPr>
        <p:spPr>
          <a:xfrm>
            <a:off x="3585061" y="8983369"/>
            <a:ext cx="9801922" cy="707886"/>
          </a:xfrm>
          <a:prstGeom prst="rect">
            <a:avLst/>
          </a:prstGeom>
          <a:noFill/>
        </p:spPr>
        <p:txBody>
          <a:bodyPr wrap="square">
            <a:spAutoFit/>
          </a:bodyPr>
          <a:lstStyle/>
          <a:p>
            <a:r>
              <a:rPr lang="en-US" sz="4000" dirty="0">
                <a:hlinkClick r:id="rId6"/>
              </a:rPr>
              <a:t>https://climate.esa.int/en/data/#/dashboard</a:t>
            </a:r>
            <a:r>
              <a:rPr lang="en-US" sz="4000" dirty="0"/>
              <a: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5"/>
          <p:cNvSpPr/>
          <p:nvPr/>
        </p:nvSpPr>
        <p:spPr>
          <a:xfrm>
            <a:off x="-44500" y="-51723"/>
            <a:ext cx="18377100" cy="1344600"/>
          </a:xfrm>
          <a:prstGeom prst="rect">
            <a:avLst/>
          </a:prstGeom>
          <a:solidFill>
            <a:srgbClr val="02223B"/>
          </a:solidFill>
          <a:ln w="9525" cap="flat" cmpd="sng">
            <a:solidFill>
              <a:srgbClr val="02223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nvGrpSpPr>
          <p:cNvPr id="113" name="Google Shape;113;p15"/>
          <p:cNvGrpSpPr/>
          <p:nvPr/>
        </p:nvGrpSpPr>
        <p:grpSpPr>
          <a:xfrm>
            <a:off x="0" y="9543414"/>
            <a:ext cx="18288118" cy="552449"/>
            <a:chOff x="0" y="-85725"/>
            <a:chExt cx="4816592" cy="145500"/>
          </a:xfrm>
        </p:grpSpPr>
        <p:sp>
          <p:nvSpPr>
            <p:cNvPr id="114" name="Google Shape;114;p15"/>
            <p:cNvSpPr/>
            <p:nvPr/>
          </p:nvSpPr>
          <p:spPr>
            <a:xfrm>
              <a:off x="0" y="0"/>
              <a:ext cx="4816592" cy="59735"/>
            </a:xfrm>
            <a:custGeom>
              <a:avLst/>
              <a:gdLst/>
              <a:ahLst/>
              <a:cxnLst/>
              <a:rect l="l" t="t" r="r" b="b"/>
              <a:pathLst>
                <a:path w="4816592" h="59735" extrusionOk="0">
                  <a:moveTo>
                    <a:pt x="0" y="0"/>
                  </a:moveTo>
                  <a:lnTo>
                    <a:pt x="4816592" y="0"/>
                  </a:lnTo>
                  <a:lnTo>
                    <a:pt x="4816592" y="59735"/>
                  </a:lnTo>
                  <a:lnTo>
                    <a:pt x="0" y="59735"/>
                  </a:lnTo>
                  <a:close/>
                </a:path>
              </a:pathLst>
            </a:custGeom>
            <a:solidFill>
              <a:srgbClr val="02223B"/>
            </a:solidFill>
            <a:ln>
              <a:noFill/>
            </a:ln>
          </p:spPr>
          <p:txBody>
            <a:bodyPr/>
            <a:lstStyle/>
            <a:p>
              <a:endParaRPr lang="en-US"/>
            </a:p>
          </p:txBody>
        </p:sp>
        <p:sp>
          <p:nvSpPr>
            <p:cNvPr id="115" name="Google Shape;115;p15"/>
            <p:cNvSpPr txBox="1"/>
            <p:nvPr/>
          </p:nvSpPr>
          <p:spPr>
            <a:xfrm>
              <a:off x="0" y="-85725"/>
              <a:ext cx="4816500" cy="145500"/>
            </a:xfrm>
            <a:prstGeom prst="rect">
              <a:avLst/>
            </a:prstGeom>
            <a:noFill/>
            <a:ln>
              <a:noFill/>
            </a:ln>
          </p:spPr>
          <p:txBody>
            <a:bodyPr spcFirstLastPara="1" wrap="square" lIns="50800" tIns="50800" rIns="50800" bIns="50800" anchor="ctr" anchorCtr="0">
              <a:noAutofit/>
            </a:bodyPr>
            <a:lstStyle/>
            <a:p>
              <a:pPr marL="0" marR="0" lvl="0" indent="0" algn="ctr" rtl="0">
                <a:lnSpc>
                  <a:spcPct val="14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16" name="Google Shape;116;p15"/>
          <p:cNvSpPr txBox="1"/>
          <p:nvPr/>
        </p:nvSpPr>
        <p:spPr>
          <a:xfrm>
            <a:off x="3645000" y="220363"/>
            <a:ext cx="10998000" cy="923299"/>
          </a:xfrm>
          <a:prstGeom prst="rect">
            <a:avLst/>
          </a:prstGeom>
          <a:noFill/>
          <a:ln>
            <a:noFill/>
          </a:ln>
        </p:spPr>
        <p:txBody>
          <a:bodyPr spcFirstLastPara="1" wrap="square" lIns="91425" tIns="91425" rIns="91425" bIns="91425" anchor="t" anchorCtr="0">
            <a:spAutoFit/>
          </a:bodyPr>
          <a:lstStyle/>
          <a:p>
            <a:pPr algn="l"/>
            <a:r>
              <a:rPr lang="en-GB" sz="4800" b="0" i="0" u="none" strike="noStrike" dirty="0">
                <a:solidFill>
                  <a:schemeClr val="bg1"/>
                </a:solidFill>
                <a:effectLst/>
              </a:rPr>
              <a:t>ESA’s Climate Change Initiative (CCI) </a:t>
            </a:r>
          </a:p>
        </p:txBody>
      </p:sp>
      <p:sp>
        <p:nvSpPr>
          <p:cNvPr id="117" name="Google Shape;117;p15"/>
          <p:cNvSpPr/>
          <p:nvPr/>
        </p:nvSpPr>
        <p:spPr>
          <a:xfrm>
            <a:off x="16526713" y="8827766"/>
            <a:ext cx="1593965" cy="1019093"/>
          </a:xfrm>
          <a:custGeom>
            <a:avLst/>
            <a:gdLst/>
            <a:ahLst/>
            <a:cxnLst/>
            <a:rect l="l" t="t" r="r" b="b"/>
            <a:pathLst>
              <a:path w="2125287" h="1358790" extrusionOk="0">
                <a:moveTo>
                  <a:pt x="0" y="0"/>
                </a:moveTo>
                <a:lnTo>
                  <a:pt x="2125287" y="0"/>
                </a:lnTo>
                <a:lnTo>
                  <a:pt x="2125287" y="1358790"/>
                </a:lnTo>
                <a:lnTo>
                  <a:pt x="0" y="1358790"/>
                </a:lnTo>
                <a:lnTo>
                  <a:pt x="0" y="0"/>
                </a:lnTo>
                <a:close/>
              </a:path>
            </a:pathLst>
          </a:custGeom>
          <a:blipFill rotWithShape="1">
            <a:blip r:embed="rId3">
              <a:alphaModFix/>
            </a:blip>
            <a:stretch>
              <a:fillRect/>
            </a:stretch>
          </a:blipFill>
          <a:ln>
            <a:noFill/>
          </a:ln>
        </p:spPr>
        <p:txBody>
          <a:bodyPr/>
          <a:lstStyle/>
          <a:p>
            <a:endParaRPr lang="en-US"/>
          </a:p>
        </p:txBody>
      </p:sp>
      <p:sp>
        <p:nvSpPr>
          <p:cNvPr id="118" name="Google Shape;118;p15"/>
          <p:cNvSpPr/>
          <p:nvPr/>
        </p:nvSpPr>
        <p:spPr>
          <a:xfrm>
            <a:off x="14678376" y="8926816"/>
            <a:ext cx="2070538" cy="920042"/>
          </a:xfrm>
          <a:custGeom>
            <a:avLst/>
            <a:gdLst/>
            <a:ahLst/>
            <a:cxnLst/>
            <a:rect l="l" t="t" r="r" b="b"/>
            <a:pathLst>
              <a:path w="2760717" h="1226723" extrusionOk="0">
                <a:moveTo>
                  <a:pt x="0" y="0"/>
                </a:moveTo>
                <a:lnTo>
                  <a:pt x="2760716" y="0"/>
                </a:lnTo>
                <a:lnTo>
                  <a:pt x="2760716" y="1226723"/>
                </a:lnTo>
                <a:lnTo>
                  <a:pt x="0" y="1226723"/>
                </a:lnTo>
                <a:lnTo>
                  <a:pt x="0" y="0"/>
                </a:lnTo>
                <a:close/>
              </a:path>
            </a:pathLst>
          </a:custGeom>
          <a:blipFill rotWithShape="1">
            <a:blip r:embed="rId4">
              <a:alphaModFix/>
            </a:blip>
            <a:stretch>
              <a:fillRect t="-10759"/>
            </a:stretch>
          </a:blipFill>
          <a:ln>
            <a:noFill/>
          </a:ln>
        </p:spPr>
        <p:txBody>
          <a:bodyPr/>
          <a:lstStyle/>
          <a:p>
            <a:endParaRPr lang="en-US"/>
          </a:p>
        </p:txBody>
      </p:sp>
      <p:pic>
        <p:nvPicPr>
          <p:cNvPr id="2052" name="Picture 4" descr="The ESA Climate Change Initiative performs R&amp;D to generate pre-operational products and processing systems for over 20 Essential Climate Variables">
            <a:extLst>
              <a:ext uri="{FF2B5EF4-FFF2-40B4-BE49-F238E27FC236}">
                <a16:creationId xmlns:a16="http://schemas.microsoft.com/office/drawing/2014/main" id="{B9FEB081-535E-73CD-DB5C-C8A0D34386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042" y="1346252"/>
            <a:ext cx="16687916" cy="752694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0BB0464-B165-01B9-40C2-946CA71A1DC4}"/>
              </a:ext>
            </a:extLst>
          </p:cNvPr>
          <p:cNvSpPr txBox="1"/>
          <p:nvPr/>
        </p:nvSpPr>
        <p:spPr>
          <a:xfrm>
            <a:off x="800041" y="9198687"/>
            <a:ext cx="13711244" cy="461665"/>
          </a:xfrm>
          <a:prstGeom prst="rect">
            <a:avLst/>
          </a:prstGeom>
          <a:noFill/>
        </p:spPr>
        <p:txBody>
          <a:bodyPr wrap="square">
            <a:spAutoFit/>
          </a:bodyPr>
          <a:lstStyle/>
          <a:p>
            <a:r>
              <a:rPr lang="en-US" sz="2400" dirty="0">
                <a:hlinkClick r:id="rId6"/>
              </a:rPr>
              <a:t>https://climate.esa.int/en/about-us-new/climate-change-initiative/Climate-Change-Initiative/</a:t>
            </a:r>
            <a:endParaRPr lang="en-US" sz="24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C003B"/>
        </a:solidFill>
        <a:effectLst/>
      </p:bgPr>
    </p:bg>
    <p:spTree>
      <p:nvGrpSpPr>
        <p:cNvPr id="1" name="Shape 83">
          <a:extLst>
            <a:ext uri="{FF2B5EF4-FFF2-40B4-BE49-F238E27FC236}">
              <a16:creationId xmlns:a16="http://schemas.microsoft.com/office/drawing/2014/main" id="{FF205857-F9DD-9898-0D83-1CC1C569BE61}"/>
            </a:ext>
          </a:extLst>
        </p:cNvPr>
        <p:cNvGrpSpPr/>
        <p:nvPr/>
      </p:nvGrpSpPr>
      <p:grpSpPr>
        <a:xfrm>
          <a:off x="0" y="0"/>
          <a:ext cx="0" cy="0"/>
          <a:chOff x="0" y="0"/>
          <a:chExt cx="0" cy="0"/>
        </a:xfrm>
      </p:grpSpPr>
      <p:sp>
        <p:nvSpPr>
          <p:cNvPr id="84" name="Google Shape;84;p13">
            <a:extLst>
              <a:ext uri="{FF2B5EF4-FFF2-40B4-BE49-F238E27FC236}">
                <a16:creationId xmlns:a16="http://schemas.microsoft.com/office/drawing/2014/main" id="{BBF500F2-D3D0-81AE-9F6E-3F184EB9DA7F}"/>
              </a:ext>
            </a:extLst>
          </p:cNvPr>
          <p:cNvSpPr/>
          <p:nvPr/>
        </p:nvSpPr>
        <p:spPr>
          <a:xfrm>
            <a:off x="7728350" y="-1757502"/>
            <a:ext cx="11893945" cy="12044502"/>
          </a:xfrm>
          <a:custGeom>
            <a:avLst/>
            <a:gdLst/>
            <a:ahLst/>
            <a:cxnLst/>
            <a:rect l="l" t="t" r="r" b="b"/>
            <a:pathLst>
              <a:path w="11893945" h="12044502" extrusionOk="0">
                <a:moveTo>
                  <a:pt x="0" y="0"/>
                </a:moveTo>
                <a:lnTo>
                  <a:pt x="11893945" y="0"/>
                </a:lnTo>
                <a:lnTo>
                  <a:pt x="11893945" y="12044502"/>
                </a:lnTo>
                <a:lnTo>
                  <a:pt x="0" y="12044502"/>
                </a:lnTo>
                <a:lnTo>
                  <a:pt x="0" y="0"/>
                </a:lnTo>
                <a:close/>
              </a:path>
            </a:pathLst>
          </a:custGeom>
          <a:blipFill rotWithShape="1">
            <a:blip r:embed="rId3">
              <a:alphaModFix/>
            </a:blip>
            <a:stretch>
              <a:fillRect/>
            </a:stretch>
          </a:blipFill>
          <a:ln>
            <a:noFill/>
          </a:ln>
        </p:spPr>
        <p:txBody>
          <a:bodyPr/>
          <a:lstStyle/>
          <a:p>
            <a:endParaRPr lang="en-US"/>
          </a:p>
        </p:txBody>
      </p:sp>
      <p:grpSp>
        <p:nvGrpSpPr>
          <p:cNvPr id="85" name="Google Shape;85;p13">
            <a:extLst>
              <a:ext uri="{FF2B5EF4-FFF2-40B4-BE49-F238E27FC236}">
                <a16:creationId xmlns:a16="http://schemas.microsoft.com/office/drawing/2014/main" id="{EE880F32-8218-382E-63CF-C3883B3B3F83}"/>
              </a:ext>
            </a:extLst>
          </p:cNvPr>
          <p:cNvGrpSpPr/>
          <p:nvPr/>
        </p:nvGrpSpPr>
        <p:grpSpPr>
          <a:xfrm>
            <a:off x="0" y="-51721"/>
            <a:ext cx="3989953" cy="1344580"/>
            <a:chOff x="0" y="-433983"/>
            <a:chExt cx="5319937" cy="1792773"/>
          </a:xfrm>
        </p:grpSpPr>
        <p:grpSp>
          <p:nvGrpSpPr>
            <p:cNvPr id="86" name="Google Shape;86;p13">
              <a:extLst>
                <a:ext uri="{FF2B5EF4-FFF2-40B4-BE49-F238E27FC236}">
                  <a16:creationId xmlns:a16="http://schemas.microsoft.com/office/drawing/2014/main" id="{EC75F279-C260-2F86-78AB-C850451D2F28}"/>
                </a:ext>
              </a:extLst>
            </p:cNvPr>
            <p:cNvGrpSpPr/>
            <p:nvPr/>
          </p:nvGrpSpPr>
          <p:grpSpPr>
            <a:xfrm>
              <a:off x="0" y="-433983"/>
              <a:ext cx="5319937" cy="1792773"/>
              <a:chOff x="0" y="-85725"/>
              <a:chExt cx="1050852" cy="354128"/>
            </a:xfrm>
          </p:grpSpPr>
          <p:sp>
            <p:nvSpPr>
              <p:cNvPr id="87" name="Google Shape;87;p13">
                <a:extLst>
                  <a:ext uri="{FF2B5EF4-FFF2-40B4-BE49-F238E27FC236}">
                    <a16:creationId xmlns:a16="http://schemas.microsoft.com/office/drawing/2014/main" id="{EF3E0E9D-58E4-CC1E-352E-B7291C2236F7}"/>
                  </a:ext>
                </a:extLst>
              </p:cNvPr>
              <p:cNvSpPr/>
              <p:nvPr/>
            </p:nvSpPr>
            <p:spPr>
              <a:xfrm>
                <a:off x="0" y="0"/>
                <a:ext cx="1050852" cy="268403"/>
              </a:xfrm>
              <a:custGeom>
                <a:avLst/>
                <a:gdLst/>
                <a:ahLst/>
                <a:cxnLst/>
                <a:rect l="l" t="t" r="r" b="b"/>
                <a:pathLst>
                  <a:path w="1050852" h="268403" extrusionOk="0">
                    <a:moveTo>
                      <a:pt x="0" y="0"/>
                    </a:moveTo>
                    <a:lnTo>
                      <a:pt x="1050852" y="0"/>
                    </a:lnTo>
                    <a:lnTo>
                      <a:pt x="1050852" y="268403"/>
                    </a:lnTo>
                    <a:lnTo>
                      <a:pt x="0" y="268403"/>
                    </a:lnTo>
                    <a:close/>
                  </a:path>
                </a:pathLst>
              </a:custGeom>
              <a:solidFill>
                <a:srgbClr val="FFFFFF"/>
              </a:solidFill>
              <a:ln>
                <a:noFill/>
              </a:ln>
            </p:spPr>
            <p:txBody>
              <a:bodyPr/>
              <a:lstStyle/>
              <a:p>
                <a:endParaRPr lang="en-US"/>
              </a:p>
            </p:txBody>
          </p:sp>
          <p:sp>
            <p:nvSpPr>
              <p:cNvPr id="88" name="Google Shape;88;p13">
                <a:extLst>
                  <a:ext uri="{FF2B5EF4-FFF2-40B4-BE49-F238E27FC236}">
                    <a16:creationId xmlns:a16="http://schemas.microsoft.com/office/drawing/2014/main" id="{0301A251-89C7-920A-CE97-70C3DE135C76}"/>
                  </a:ext>
                </a:extLst>
              </p:cNvPr>
              <p:cNvSpPr txBox="1"/>
              <p:nvPr/>
            </p:nvSpPr>
            <p:spPr>
              <a:xfrm>
                <a:off x="0" y="-85725"/>
                <a:ext cx="1050852" cy="354128"/>
              </a:xfrm>
              <a:prstGeom prst="rect">
                <a:avLst/>
              </a:prstGeom>
              <a:noFill/>
              <a:ln>
                <a:noFill/>
              </a:ln>
            </p:spPr>
            <p:txBody>
              <a:bodyPr spcFirstLastPara="1" wrap="square" lIns="50800" tIns="50800" rIns="50800" bIns="50800" anchor="ctr" anchorCtr="0">
                <a:noAutofit/>
              </a:bodyPr>
              <a:lstStyle/>
              <a:p>
                <a:pPr marL="0" marR="0" lvl="0" indent="0" algn="ctr" rtl="0">
                  <a:lnSpc>
                    <a:spcPct val="14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89" name="Google Shape;89;p13">
              <a:extLst>
                <a:ext uri="{FF2B5EF4-FFF2-40B4-BE49-F238E27FC236}">
                  <a16:creationId xmlns:a16="http://schemas.microsoft.com/office/drawing/2014/main" id="{F442E0F9-769D-3092-B51A-5120078E37BA}"/>
                </a:ext>
              </a:extLst>
            </p:cNvPr>
            <p:cNvSpPr/>
            <p:nvPr/>
          </p:nvSpPr>
          <p:spPr>
            <a:xfrm>
              <a:off x="3194650" y="0"/>
              <a:ext cx="2125287" cy="1358790"/>
            </a:xfrm>
            <a:custGeom>
              <a:avLst/>
              <a:gdLst/>
              <a:ahLst/>
              <a:cxnLst/>
              <a:rect l="l" t="t" r="r" b="b"/>
              <a:pathLst>
                <a:path w="2125287" h="1358790" extrusionOk="0">
                  <a:moveTo>
                    <a:pt x="0" y="0"/>
                  </a:moveTo>
                  <a:lnTo>
                    <a:pt x="2125287" y="0"/>
                  </a:lnTo>
                  <a:lnTo>
                    <a:pt x="2125287" y="1358790"/>
                  </a:lnTo>
                  <a:lnTo>
                    <a:pt x="0" y="1358790"/>
                  </a:lnTo>
                  <a:lnTo>
                    <a:pt x="0" y="0"/>
                  </a:lnTo>
                  <a:close/>
                </a:path>
              </a:pathLst>
            </a:custGeom>
            <a:blipFill rotWithShape="1">
              <a:blip r:embed="rId4">
                <a:alphaModFix/>
              </a:blip>
              <a:stretch>
                <a:fillRect/>
              </a:stretch>
            </a:blipFill>
            <a:ln>
              <a:noFill/>
            </a:ln>
          </p:spPr>
          <p:txBody>
            <a:bodyPr/>
            <a:lstStyle/>
            <a:p>
              <a:endParaRPr lang="en-US"/>
            </a:p>
          </p:txBody>
        </p:sp>
        <p:sp>
          <p:nvSpPr>
            <p:cNvPr id="90" name="Google Shape;90;p13">
              <a:extLst>
                <a:ext uri="{FF2B5EF4-FFF2-40B4-BE49-F238E27FC236}">
                  <a16:creationId xmlns:a16="http://schemas.microsoft.com/office/drawing/2014/main" id="{D88B377C-8B7A-97F5-000E-978126CED23E}"/>
                </a:ext>
              </a:extLst>
            </p:cNvPr>
            <p:cNvSpPr/>
            <p:nvPr/>
          </p:nvSpPr>
          <p:spPr>
            <a:xfrm>
              <a:off x="433934" y="132067"/>
              <a:ext cx="2760717" cy="1226723"/>
            </a:xfrm>
            <a:custGeom>
              <a:avLst/>
              <a:gdLst/>
              <a:ahLst/>
              <a:cxnLst/>
              <a:rect l="l" t="t" r="r" b="b"/>
              <a:pathLst>
                <a:path w="2760717" h="1226723" extrusionOk="0">
                  <a:moveTo>
                    <a:pt x="0" y="0"/>
                  </a:moveTo>
                  <a:lnTo>
                    <a:pt x="2760716" y="0"/>
                  </a:lnTo>
                  <a:lnTo>
                    <a:pt x="2760716" y="1226723"/>
                  </a:lnTo>
                  <a:lnTo>
                    <a:pt x="0" y="1226723"/>
                  </a:lnTo>
                  <a:lnTo>
                    <a:pt x="0" y="0"/>
                  </a:lnTo>
                  <a:close/>
                </a:path>
              </a:pathLst>
            </a:custGeom>
            <a:blipFill rotWithShape="1">
              <a:blip r:embed="rId5">
                <a:alphaModFix/>
              </a:blip>
              <a:stretch>
                <a:fillRect t="-10764"/>
              </a:stretch>
            </a:blipFill>
            <a:ln>
              <a:noFill/>
            </a:ln>
          </p:spPr>
          <p:txBody>
            <a:bodyPr/>
            <a:lstStyle/>
            <a:p>
              <a:endParaRPr lang="en-US"/>
            </a:p>
          </p:txBody>
        </p:sp>
      </p:grpSp>
      <p:sp>
        <p:nvSpPr>
          <p:cNvPr id="91" name="Google Shape;91;p13">
            <a:extLst>
              <a:ext uri="{FF2B5EF4-FFF2-40B4-BE49-F238E27FC236}">
                <a16:creationId xmlns:a16="http://schemas.microsoft.com/office/drawing/2014/main" id="{8897C458-0339-5E1B-9127-E96185280169}"/>
              </a:ext>
            </a:extLst>
          </p:cNvPr>
          <p:cNvSpPr txBox="1"/>
          <p:nvPr/>
        </p:nvSpPr>
        <p:spPr>
          <a:xfrm>
            <a:off x="325451" y="3073355"/>
            <a:ext cx="13805400" cy="5324535"/>
          </a:xfrm>
          <a:prstGeom prst="rect">
            <a:avLst/>
          </a:prstGeom>
          <a:noFill/>
          <a:ln>
            <a:noFill/>
          </a:ln>
        </p:spPr>
        <p:txBody>
          <a:bodyPr spcFirstLastPara="1" wrap="square" lIns="0" tIns="0" rIns="0" bIns="0" anchor="t" anchorCtr="0">
            <a:spAutoFit/>
          </a:bodyPr>
          <a:lstStyle/>
          <a:p>
            <a:pPr marL="0" marR="0" lvl="0" indent="0" algn="ctr" rtl="0">
              <a:lnSpc>
                <a:spcPct val="140006"/>
              </a:lnSpc>
              <a:spcBef>
                <a:spcPts val="1200"/>
              </a:spcBef>
              <a:spcAft>
                <a:spcPts val="0"/>
              </a:spcAft>
              <a:buNone/>
            </a:pPr>
            <a:r>
              <a:rPr lang="en-US" sz="8000" b="1" dirty="0">
                <a:solidFill>
                  <a:srgbClr val="FFFFFF"/>
                </a:solidFill>
              </a:rPr>
              <a:t>Insights from the University of Exeter Carbon Cycle group</a:t>
            </a:r>
          </a:p>
        </p:txBody>
      </p:sp>
    </p:spTree>
    <p:extLst>
      <p:ext uri="{BB962C8B-B14F-4D97-AF65-F5344CB8AC3E}">
        <p14:creationId xmlns:p14="http://schemas.microsoft.com/office/powerpoint/2010/main" val="35341653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2">
          <a:extLst>
            <a:ext uri="{FF2B5EF4-FFF2-40B4-BE49-F238E27FC236}">
              <a16:creationId xmlns:a16="http://schemas.microsoft.com/office/drawing/2014/main" id="{FA319DBE-B4C5-A7D1-859F-6A98B50DBABB}"/>
            </a:ext>
          </a:extLst>
        </p:cNvPr>
        <p:cNvGrpSpPr/>
        <p:nvPr/>
      </p:nvGrpSpPr>
      <p:grpSpPr>
        <a:xfrm>
          <a:off x="0" y="0"/>
          <a:ext cx="0" cy="0"/>
          <a:chOff x="0" y="0"/>
          <a:chExt cx="0" cy="0"/>
        </a:xfrm>
      </p:grpSpPr>
      <p:sp>
        <p:nvSpPr>
          <p:cNvPr id="123" name="Google Shape;123;p16">
            <a:extLst>
              <a:ext uri="{FF2B5EF4-FFF2-40B4-BE49-F238E27FC236}">
                <a16:creationId xmlns:a16="http://schemas.microsoft.com/office/drawing/2014/main" id="{49DDF697-2D07-CC9C-2330-2D1F5F1FEE56}"/>
              </a:ext>
            </a:extLst>
          </p:cNvPr>
          <p:cNvSpPr/>
          <p:nvPr/>
        </p:nvSpPr>
        <p:spPr>
          <a:xfrm>
            <a:off x="-44500" y="-51723"/>
            <a:ext cx="18377100" cy="1344600"/>
          </a:xfrm>
          <a:prstGeom prst="rect">
            <a:avLst/>
          </a:prstGeom>
          <a:solidFill>
            <a:srgbClr val="02223B"/>
          </a:solidFill>
          <a:ln w="9525" cap="flat" cmpd="sng">
            <a:solidFill>
              <a:srgbClr val="02223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nvGrpSpPr>
          <p:cNvPr id="124" name="Google Shape;124;p16">
            <a:extLst>
              <a:ext uri="{FF2B5EF4-FFF2-40B4-BE49-F238E27FC236}">
                <a16:creationId xmlns:a16="http://schemas.microsoft.com/office/drawing/2014/main" id="{C8199FDE-ECAC-14C0-759D-6AE2420C9A8F}"/>
              </a:ext>
            </a:extLst>
          </p:cNvPr>
          <p:cNvGrpSpPr/>
          <p:nvPr/>
        </p:nvGrpSpPr>
        <p:grpSpPr>
          <a:xfrm>
            <a:off x="0" y="9543414"/>
            <a:ext cx="18288118" cy="552449"/>
            <a:chOff x="0" y="-85725"/>
            <a:chExt cx="4816592" cy="145500"/>
          </a:xfrm>
        </p:grpSpPr>
        <p:sp>
          <p:nvSpPr>
            <p:cNvPr id="125" name="Google Shape;125;p16">
              <a:extLst>
                <a:ext uri="{FF2B5EF4-FFF2-40B4-BE49-F238E27FC236}">
                  <a16:creationId xmlns:a16="http://schemas.microsoft.com/office/drawing/2014/main" id="{3762C38B-8AF7-561C-DD1F-88A5762DB086}"/>
                </a:ext>
              </a:extLst>
            </p:cNvPr>
            <p:cNvSpPr/>
            <p:nvPr/>
          </p:nvSpPr>
          <p:spPr>
            <a:xfrm>
              <a:off x="0" y="0"/>
              <a:ext cx="4816592" cy="59735"/>
            </a:xfrm>
            <a:custGeom>
              <a:avLst/>
              <a:gdLst/>
              <a:ahLst/>
              <a:cxnLst/>
              <a:rect l="l" t="t" r="r" b="b"/>
              <a:pathLst>
                <a:path w="4816592" h="59735" extrusionOk="0">
                  <a:moveTo>
                    <a:pt x="0" y="0"/>
                  </a:moveTo>
                  <a:lnTo>
                    <a:pt x="4816592" y="0"/>
                  </a:lnTo>
                  <a:lnTo>
                    <a:pt x="4816592" y="59735"/>
                  </a:lnTo>
                  <a:lnTo>
                    <a:pt x="0" y="59735"/>
                  </a:lnTo>
                  <a:close/>
                </a:path>
              </a:pathLst>
            </a:custGeom>
            <a:solidFill>
              <a:srgbClr val="02223B"/>
            </a:solidFill>
            <a:ln>
              <a:noFill/>
            </a:ln>
          </p:spPr>
          <p:txBody>
            <a:bodyPr/>
            <a:lstStyle/>
            <a:p>
              <a:endParaRPr lang="en-US"/>
            </a:p>
          </p:txBody>
        </p:sp>
        <p:sp>
          <p:nvSpPr>
            <p:cNvPr id="126" name="Google Shape;126;p16">
              <a:extLst>
                <a:ext uri="{FF2B5EF4-FFF2-40B4-BE49-F238E27FC236}">
                  <a16:creationId xmlns:a16="http://schemas.microsoft.com/office/drawing/2014/main" id="{B63BDD29-E344-C3D5-07B5-75D7D72243EF}"/>
                </a:ext>
              </a:extLst>
            </p:cNvPr>
            <p:cNvSpPr txBox="1"/>
            <p:nvPr/>
          </p:nvSpPr>
          <p:spPr>
            <a:xfrm>
              <a:off x="0" y="-85725"/>
              <a:ext cx="4816500" cy="145500"/>
            </a:xfrm>
            <a:prstGeom prst="rect">
              <a:avLst/>
            </a:prstGeom>
            <a:noFill/>
            <a:ln>
              <a:noFill/>
            </a:ln>
          </p:spPr>
          <p:txBody>
            <a:bodyPr spcFirstLastPara="1" wrap="square" lIns="50800" tIns="50800" rIns="50800" bIns="50800" anchor="ctr" anchorCtr="0">
              <a:noAutofit/>
            </a:bodyPr>
            <a:lstStyle/>
            <a:p>
              <a:pPr marL="0" marR="0" lvl="0" indent="0" algn="ctr" rtl="0">
                <a:lnSpc>
                  <a:spcPct val="14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7" name="Google Shape;127;p16">
            <a:extLst>
              <a:ext uri="{FF2B5EF4-FFF2-40B4-BE49-F238E27FC236}">
                <a16:creationId xmlns:a16="http://schemas.microsoft.com/office/drawing/2014/main" id="{6050862D-2289-8D0C-3995-08698718E4E9}"/>
              </a:ext>
            </a:extLst>
          </p:cNvPr>
          <p:cNvSpPr txBox="1"/>
          <p:nvPr/>
        </p:nvSpPr>
        <p:spPr>
          <a:xfrm>
            <a:off x="2798113" y="251260"/>
            <a:ext cx="13460971" cy="738633"/>
          </a:xfrm>
          <a:prstGeom prst="rect">
            <a:avLst/>
          </a:prstGeom>
          <a:noFill/>
          <a:ln>
            <a:noFill/>
          </a:ln>
        </p:spPr>
        <p:txBody>
          <a:bodyPr spcFirstLastPara="1" wrap="square" lIns="91425" tIns="91425" rIns="91425" bIns="91425" anchor="t" anchorCtr="0">
            <a:spAutoFit/>
          </a:bodyPr>
          <a:lstStyle/>
          <a:p>
            <a:r>
              <a:rPr lang="en-GB" sz="3600" b="1" i="0" u="none" strike="noStrike" dirty="0">
                <a:solidFill>
                  <a:schemeClr val="bg1"/>
                </a:solidFill>
                <a:effectLst/>
              </a:rPr>
              <a:t>Improving Land-Use Emissions in the Global Carbon Budget</a:t>
            </a:r>
          </a:p>
        </p:txBody>
      </p:sp>
      <p:sp>
        <p:nvSpPr>
          <p:cNvPr id="128" name="Google Shape;128;p16">
            <a:extLst>
              <a:ext uri="{FF2B5EF4-FFF2-40B4-BE49-F238E27FC236}">
                <a16:creationId xmlns:a16="http://schemas.microsoft.com/office/drawing/2014/main" id="{2F6C52B0-C149-81A0-62B2-869970EB10B0}"/>
              </a:ext>
            </a:extLst>
          </p:cNvPr>
          <p:cNvSpPr/>
          <p:nvPr/>
        </p:nvSpPr>
        <p:spPr>
          <a:xfrm>
            <a:off x="16526713" y="8827766"/>
            <a:ext cx="1593965" cy="1019093"/>
          </a:xfrm>
          <a:custGeom>
            <a:avLst/>
            <a:gdLst/>
            <a:ahLst/>
            <a:cxnLst/>
            <a:rect l="l" t="t" r="r" b="b"/>
            <a:pathLst>
              <a:path w="2125287" h="1358790" extrusionOk="0">
                <a:moveTo>
                  <a:pt x="0" y="0"/>
                </a:moveTo>
                <a:lnTo>
                  <a:pt x="2125287" y="0"/>
                </a:lnTo>
                <a:lnTo>
                  <a:pt x="2125287" y="1358790"/>
                </a:lnTo>
                <a:lnTo>
                  <a:pt x="0" y="1358790"/>
                </a:lnTo>
                <a:lnTo>
                  <a:pt x="0" y="0"/>
                </a:lnTo>
                <a:close/>
              </a:path>
            </a:pathLst>
          </a:custGeom>
          <a:blipFill rotWithShape="1">
            <a:blip r:embed="rId3">
              <a:alphaModFix/>
            </a:blip>
            <a:stretch>
              <a:fillRect/>
            </a:stretch>
          </a:blipFill>
          <a:ln>
            <a:noFill/>
          </a:ln>
        </p:spPr>
        <p:txBody>
          <a:bodyPr/>
          <a:lstStyle/>
          <a:p>
            <a:endParaRPr lang="en-US"/>
          </a:p>
        </p:txBody>
      </p:sp>
      <p:sp>
        <p:nvSpPr>
          <p:cNvPr id="129" name="Google Shape;129;p16">
            <a:extLst>
              <a:ext uri="{FF2B5EF4-FFF2-40B4-BE49-F238E27FC236}">
                <a16:creationId xmlns:a16="http://schemas.microsoft.com/office/drawing/2014/main" id="{9F2DE7C0-E811-0304-5109-EF258D187F3B}"/>
              </a:ext>
            </a:extLst>
          </p:cNvPr>
          <p:cNvSpPr/>
          <p:nvPr/>
        </p:nvSpPr>
        <p:spPr>
          <a:xfrm>
            <a:off x="14678376" y="8926816"/>
            <a:ext cx="2070538" cy="920042"/>
          </a:xfrm>
          <a:custGeom>
            <a:avLst/>
            <a:gdLst/>
            <a:ahLst/>
            <a:cxnLst/>
            <a:rect l="l" t="t" r="r" b="b"/>
            <a:pathLst>
              <a:path w="2760717" h="1226723" extrusionOk="0">
                <a:moveTo>
                  <a:pt x="0" y="0"/>
                </a:moveTo>
                <a:lnTo>
                  <a:pt x="2760716" y="0"/>
                </a:lnTo>
                <a:lnTo>
                  <a:pt x="2760716" y="1226723"/>
                </a:lnTo>
                <a:lnTo>
                  <a:pt x="0" y="1226723"/>
                </a:lnTo>
                <a:lnTo>
                  <a:pt x="0" y="0"/>
                </a:lnTo>
                <a:close/>
              </a:path>
            </a:pathLst>
          </a:custGeom>
          <a:blipFill rotWithShape="1">
            <a:blip r:embed="rId4">
              <a:alphaModFix/>
            </a:blip>
            <a:stretch>
              <a:fillRect t="-10759"/>
            </a:stretch>
          </a:blipFill>
          <a:ln>
            <a:noFill/>
          </a:ln>
        </p:spPr>
        <p:txBody>
          <a:bodyPr/>
          <a:lstStyle/>
          <a:p>
            <a:endParaRPr lang="en-US"/>
          </a:p>
        </p:txBody>
      </p:sp>
      <p:pic>
        <p:nvPicPr>
          <p:cNvPr id="3" name="Picture 2" descr="A screenshot of a web page&#10;&#10;AI-generated content may be incorrect.">
            <a:extLst>
              <a:ext uri="{FF2B5EF4-FFF2-40B4-BE49-F238E27FC236}">
                <a16:creationId xmlns:a16="http://schemas.microsoft.com/office/drawing/2014/main" id="{6F478D39-5C9C-8990-34F9-86E675A445CC}"/>
              </a:ext>
            </a:extLst>
          </p:cNvPr>
          <p:cNvPicPr>
            <a:picLocks noChangeAspect="1"/>
          </p:cNvPicPr>
          <p:nvPr/>
        </p:nvPicPr>
        <p:blipFill>
          <a:blip r:embed="rId5"/>
          <a:stretch>
            <a:fillRect/>
          </a:stretch>
        </p:blipFill>
        <p:spPr>
          <a:xfrm>
            <a:off x="703798" y="2074596"/>
            <a:ext cx="9386962" cy="4870716"/>
          </a:xfrm>
          <a:prstGeom prst="rect">
            <a:avLst/>
          </a:prstGeom>
        </p:spPr>
      </p:pic>
      <p:pic>
        <p:nvPicPr>
          <p:cNvPr id="9" name="Picture 8">
            <a:extLst>
              <a:ext uri="{FF2B5EF4-FFF2-40B4-BE49-F238E27FC236}">
                <a16:creationId xmlns:a16="http://schemas.microsoft.com/office/drawing/2014/main" id="{802F493D-A504-9F32-BE27-2E82F2FEB3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87178" y="1909475"/>
            <a:ext cx="5461736" cy="7094211"/>
          </a:xfrm>
          <a:prstGeom prst="rect">
            <a:avLst/>
          </a:prstGeom>
        </p:spPr>
      </p:pic>
      <p:sp>
        <p:nvSpPr>
          <p:cNvPr id="10" name="TextBox 9">
            <a:extLst>
              <a:ext uri="{FF2B5EF4-FFF2-40B4-BE49-F238E27FC236}">
                <a16:creationId xmlns:a16="http://schemas.microsoft.com/office/drawing/2014/main" id="{BAF97473-C593-280E-1CE8-BEE86A8E6447}"/>
              </a:ext>
            </a:extLst>
          </p:cNvPr>
          <p:cNvSpPr txBox="1"/>
          <p:nvPr/>
        </p:nvSpPr>
        <p:spPr>
          <a:xfrm>
            <a:off x="10403223" y="1639193"/>
            <a:ext cx="194678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JULES DGVM</a:t>
            </a:r>
          </a:p>
        </p:txBody>
      </p:sp>
      <p:sp>
        <p:nvSpPr>
          <p:cNvPr id="11" name="TextBox 10">
            <a:extLst>
              <a:ext uri="{FF2B5EF4-FFF2-40B4-BE49-F238E27FC236}">
                <a16:creationId xmlns:a16="http://schemas.microsoft.com/office/drawing/2014/main" id="{EA2AF3A2-4FA6-F3B7-13DE-9C94F2B469B9}"/>
              </a:ext>
            </a:extLst>
          </p:cNvPr>
          <p:cNvSpPr txBox="1"/>
          <p:nvPr/>
        </p:nvSpPr>
        <p:spPr>
          <a:xfrm>
            <a:off x="10776366" y="5146087"/>
            <a:ext cx="12005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BLUE BK</a:t>
            </a:r>
          </a:p>
        </p:txBody>
      </p:sp>
      <p:sp>
        <p:nvSpPr>
          <p:cNvPr id="13" name="TextBox 12">
            <a:extLst>
              <a:ext uri="{FF2B5EF4-FFF2-40B4-BE49-F238E27FC236}">
                <a16:creationId xmlns:a16="http://schemas.microsoft.com/office/drawing/2014/main" id="{FDDB7B21-977D-47F4-E150-758203D7464E}"/>
              </a:ext>
            </a:extLst>
          </p:cNvPr>
          <p:cNvSpPr txBox="1"/>
          <p:nvPr/>
        </p:nvSpPr>
        <p:spPr>
          <a:xfrm>
            <a:off x="891004" y="7430856"/>
            <a:ext cx="9199756" cy="1384995"/>
          </a:xfrm>
          <a:prstGeom prst="rect">
            <a:avLst/>
          </a:prstGeom>
          <a:noFill/>
        </p:spPr>
        <p:txBody>
          <a:bodyPr wrap="square">
            <a:spAutoFit/>
          </a:bodyPr>
          <a:lstStyle/>
          <a:p>
            <a:pPr algn="ctr"/>
            <a:r>
              <a:rPr lang="en-GB" sz="2800" b="0" i="0" u="none" strike="noStrike" dirty="0">
                <a:solidFill>
                  <a:srgbClr val="2157A0"/>
                </a:solidFill>
                <a:effectLst/>
                <a:latin typeface="+mj-lt"/>
              </a:rPr>
              <a:t>“Using ESA CCI land cover maps in global LU datasets improved the spatial allocation of land use changes and emissions trends in Brazil”</a:t>
            </a:r>
            <a:endParaRPr lang="en-US" sz="2800" dirty="0">
              <a:solidFill>
                <a:srgbClr val="2157A0"/>
              </a:solidFill>
              <a:latin typeface="+mj-lt"/>
            </a:endParaRPr>
          </a:p>
        </p:txBody>
      </p:sp>
      <p:sp>
        <p:nvSpPr>
          <p:cNvPr id="15" name="TextBox 14">
            <a:extLst>
              <a:ext uri="{FF2B5EF4-FFF2-40B4-BE49-F238E27FC236}">
                <a16:creationId xmlns:a16="http://schemas.microsoft.com/office/drawing/2014/main" id="{8BCB8636-A383-35F6-1862-71E985005DE2}"/>
              </a:ext>
            </a:extLst>
          </p:cNvPr>
          <p:cNvSpPr txBox="1"/>
          <p:nvPr/>
        </p:nvSpPr>
        <p:spPr>
          <a:xfrm>
            <a:off x="3783021" y="9159422"/>
            <a:ext cx="9199756" cy="400110"/>
          </a:xfrm>
          <a:prstGeom prst="rect">
            <a:avLst/>
          </a:prstGeom>
          <a:noFill/>
        </p:spPr>
        <p:txBody>
          <a:bodyPr wrap="square">
            <a:spAutoFit/>
          </a:bodyPr>
          <a:lstStyle/>
          <a:p>
            <a:r>
              <a:rPr lang="en-GB" sz="2000" b="1" i="0" u="none" strike="noStrike" dirty="0" err="1">
                <a:solidFill>
                  <a:srgbClr val="2157A0"/>
                </a:solidFill>
                <a:effectLst/>
                <a:latin typeface="+mj-lt"/>
              </a:rPr>
              <a:t>REgional</a:t>
            </a:r>
            <a:r>
              <a:rPr lang="en-GB" sz="2000" b="1" i="0" u="none" strike="noStrike" dirty="0">
                <a:solidFill>
                  <a:srgbClr val="2157A0"/>
                </a:solidFill>
                <a:effectLst/>
                <a:latin typeface="+mj-lt"/>
              </a:rPr>
              <a:t> Carbon Cycle Assessment and Processes (RECCAP Project)</a:t>
            </a:r>
            <a:endParaRPr lang="en-US" sz="2000" b="1" dirty="0">
              <a:solidFill>
                <a:srgbClr val="2157A0"/>
              </a:solidFill>
              <a:latin typeface="+mj-lt"/>
            </a:endParaRPr>
          </a:p>
        </p:txBody>
      </p:sp>
    </p:spTree>
    <p:extLst>
      <p:ext uri="{BB962C8B-B14F-4D97-AF65-F5344CB8AC3E}">
        <p14:creationId xmlns:p14="http://schemas.microsoft.com/office/powerpoint/2010/main" val="4638561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2">
          <a:extLst>
            <a:ext uri="{FF2B5EF4-FFF2-40B4-BE49-F238E27FC236}">
              <a16:creationId xmlns:a16="http://schemas.microsoft.com/office/drawing/2014/main" id="{83ED3426-55FD-9398-CFF4-9212E89C0421}"/>
            </a:ext>
          </a:extLst>
        </p:cNvPr>
        <p:cNvGrpSpPr/>
        <p:nvPr/>
      </p:nvGrpSpPr>
      <p:grpSpPr>
        <a:xfrm>
          <a:off x="0" y="0"/>
          <a:ext cx="0" cy="0"/>
          <a:chOff x="0" y="0"/>
          <a:chExt cx="0" cy="0"/>
        </a:xfrm>
      </p:grpSpPr>
      <p:sp>
        <p:nvSpPr>
          <p:cNvPr id="123" name="Google Shape;123;p16">
            <a:extLst>
              <a:ext uri="{FF2B5EF4-FFF2-40B4-BE49-F238E27FC236}">
                <a16:creationId xmlns:a16="http://schemas.microsoft.com/office/drawing/2014/main" id="{EB69AC12-0EAE-1DE1-FD50-16E4F05D7F01}"/>
              </a:ext>
            </a:extLst>
          </p:cNvPr>
          <p:cNvSpPr/>
          <p:nvPr/>
        </p:nvSpPr>
        <p:spPr>
          <a:xfrm>
            <a:off x="-44500" y="-51723"/>
            <a:ext cx="18377100" cy="1344600"/>
          </a:xfrm>
          <a:prstGeom prst="rect">
            <a:avLst/>
          </a:prstGeom>
          <a:solidFill>
            <a:srgbClr val="02223B"/>
          </a:solidFill>
          <a:ln w="9525" cap="flat" cmpd="sng">
            <a:solidFill>
              <a:srgbClr val="02223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nvGrpSpPr>
          <p:cNvPr id="124" name="Google Shape;124;p16">
            <a:extLst>
              <a:ext uri="{FF2B5EF4-FFF2-40B4-BE49-F238E27FC236}">
                <a16:creationId xmlns:a16="http://schemas.microsoft.com/office/drawing/2014/main" id="{24ED7A86-1F6C-7A76-4D46-4ADAF6EF5BB0}"/>
              </a:ext>
            </a:extLst>
          </p:cNvPr>
          <p:cNvGrpSpPr/>
          <p:nvPr/>
        </p:nvGrpSpPr>
        <p:grpSpPr>
          <a:xfrm>
            <a:off x="0" y="9543414"/>
            <a:ext cx="18288118" cy="552449"/>
            <a:chOff x="0" y="-85725"/>
            <a:chExt cx="4816592" cy="145500"/>
          </a:xfrm>
        </p:grpSpPr>
        <p:sp>
          <p:nvSpPr>
            <p:cNvPr id="125" name="Google Shape;125;p16">
              <a:extLst>
                <a:ext uri="{FF2B5EF4-FFF2-40B4-BE49-F238E27FC236}">
                  <a16:creationId xmlns:a16="http://schemas.microsoft.com/office/drawing/2014/main" id="{403D12A8-4663-9041-655E-FF06BA94841C}"/>
                </a:ext>
              </a:extLst>
            </p:cNvPr>
            <p:cNvSpPr/>
            <p:nvPr/>
          </p:nvSpPr>
          <p:spPr>
            <a:xfrm>
              <a:off x="0" y="0"/>
              <a:ext cx="4816592" cy="59735"/>
            </a:xfrm>
            <a:custGeom>
              <a:avLst/>
              <a:gdLst/>
              <a:ahLst/>
              <a:cxnLst/>
              <a:rect l="l" t="t" r="r" b="b"/>
              <a:pathLst>
                <a:path w="4816592" h="59735" extrusionOk="0">
                  <a:moveTo>
                    <a:pt x="0" y="0"/>
                  </a:moveTo>
                  <a:lnTo>
                    <a:pt x="4816592" y="0"/>
                  </a:lnTo>
                  <a:lnTo>
                    <a:pt x="4816592" y="59735"/>
                  </a:lnTo>
                  <a:lnTo>
                    <a:pt x="0" y="59735"/>
                  </a:lnTo>
                  <a:close/>
                </a:path>
              </a:pathLst>
            </a:custGeom>
            <a:solidFill>
              <a:srgbClr val="02223B"/>
            </a:solidFill>
            <a:ln>
              <a:noFill/>
            </a:ln>
          </p:spPr>
          <p:txBody>
            <a:bodyPr/>
            <a:lstStyle/>
            <a:p>
              <a:endParaRPr lang="en-US"/>
            </a:p>
          </p:txBody>
        </p:sp>
        <p:sp>
          <p:nvSpPr>
            <p:cNvPr id="126" name="Google Shape;126;p16">
              <a:extLst>
                <a:ext uri="{FF2B5EF4-FFF2-40B4-BE49-F238E27FC236}">
                  <a16:creationId xmlns:a16="http://schemas.microsoft.com/office/drawing/2014/main" id="{919ADEB9-B4A2-22FB-EF3B-2FB04CFAD628}"/>
                </a:ext>
              </a:extLst>
            </p:cNvPr>
            <p:cNvSpPr txBox="1"/>
            <p:nvPr/>
          </p:nvSpPr>
          <p:spPr>
            <a:xfrm>
              <a:off x="0" y="-85725"/>
              <a:ext cx="4816500" cy="145500"/>
            </a:xfrm>
            <a:prstGeom prst="rect">
              <a:avLst/>
            </a:prstGeom>
            <a:noFill/>
            <a:ln>
              <a:noFill/>
            </a:ln>
          </p:spPr>
          <p:txBody>
            <a:bodyPr spcFirstLastPara="1" wrap="square" lIns="50800" tIns="50800" rIns="50800" bIns="50800" anchor="ctr" anchorCtr="0">
              <a:noAutofit/>
            </a:bodyPr>
            <a:lstStyle/>
            <a:p>
              <a:pPr marL="0" marR="0" lvl="0" indent="0" algn="ctr" rtl="0">
                <a:lnSpc>
                  <a:spcPct val="14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7" name="Google Shape;127;p16">
            <a:extLst>
              <a:ext uri="{FF2B5EF4-FFF2-40B4-BE49-F238E27FC236}">
                <a16:creationId xmlns:a16="http://schemas.microsoft.com/office/drawing/2014/main" id="{427264F1-21EE-E2E0-4234-B74FF56B2313}"/>
              </a:ext>
            </a:extLst>
          </p:cNvPr>
          <p:cNvSpPr txBox="1"/>
          <p:nvPr/>
        </p:nvSpPr>
        <p:spPr>
          <a:xfrm>
            <a:off x="2798113" y="251260"/>
            <a:ext cx="13460971" cy="738633"/>
          </a:xfrm>
          <a:prstGeom prst="rect">
            <a:avLst/>
          </a:prstGeom>
          <a:noFill/>
          <a:ln>
            <a:noFill/>
          </a:ln>
        </p:spPr>
        <p:txBody>
          <a:bodyPr spcFirstLastPara="1" wrap="square" lIns="91425" tIns="91425" rIns="91425" bIns="91425" anchor="t" anchorCtr="0">
            <a:spAutoFit/>
          </a:bodyPr>
          <a:lstStyle/>
          <a:p>
            <a:r>
              <a:rPr lang="en-GB" sz="3600" b="1" i="0" u="none" strike="noStrike" dirty="0">
                <a:solidFill>
                  <a:schemeClr val="bg1"/>
                </a:solidFill>
                <a:effectLst/>
              </a:rPr>
              <a:t>Improving Land-Use Emissions in the Global Carbon Budget</a:t>
            </a:r>
          </a:p>
        </p:txBody>
      </p:sp>
      <p:sp>
        <p:nvSpPr>
          <p:cNvPr id="128" name="Google Shape;128;p16">
            <a:extLst>
              <a:ext uri="{FF2B5EF4-FFF2-40B4-BE49-F238E27FC236}">
                <a16:creationId xmlns:a16="http://schemas.microsoft.com/office/drawing/2014/main" id="{74FCB317-7EFD-F311-74BD-994E3D761C37}"/>
              </a:ext>
            </a:extLst>
          </p:cNvPr>
          <p:cNvSpPr/>
          <p:nvPr/>
        </p:nvSpPr>
        <p:spPr>
          <a:xfrm>
            <a:off x="16526713" y="8827766"/>
            <a:ext cx="1593965" cy="1019093"/>
          </a:xfrm>
          <a:custGeom>
            <a:avLst/>
            <a:gdLst/>
            <a:ahLst/>
            <a:cxnLst/>
            <a:rect l="l" t="t" r="r" b="b"/>
            <a:pathLst>
              <a:path w="2125287" h="1358790" extrusionOk="0">
                <a:moveTo>
                  <a:pt x="0" y="0"/>
                </a:moveTo>
                <a:lnTo>
                  <a:pt x="2125287" y="0"/>
                </a:lnTo>
                <a:lnTo>
                  <a:pt x="2125287" y="1358790"/>
                </a:lnTo>
                <a:lnTo>
                  <a:pt x="0" y="1358790"/>
                </a:lnTo>
                <a:lnTo>
                  <a:pt x="0" y="0"/>
                </a:lnTo>
                <a:close/>
              </a:path>
            </a:pathLst>
          </a:custGeom>
          <a:blipFill rotWithShape="1">
            <a:blip r:embed="rId3">
              <a:alphaModFix/>
            </a:blip>
            <a:stretch>
              <a:fillRect/>
            </a:stretch>
          </a:blipFill>
          <a:ln>
            <a:noFill/>
          </a:ln>
        </p:spPr>
        <p:txBody>
          <a:bodyPr/>
          <a:lstStyle/>
          <a:p>
            <a:endParaRPr lang="en-US"/>
          </a:p>
        </p:txBody>
      </p:sp>
      <p:sp>
        <p:nvSpPr>
          <p:cNvPr id="129" name="Google Shape;129;p16">
            <a:extLst>
              <a:ext uri="{FF2B5EF4-FFF2-40B4-BE49-F238E27FC236}">
                <a16:creationId xmlns:a16="http://schemas.microsoft.com/office/drawing/2014/main" id="{C68076DC-1C26-4F80-1F34-06FA392095CF}"/>
              </a:ext>
            </a:extLst>
          </p:cNvPr>
          <p:cNvSpPr/>
          <p:nvPr/>
        </p:nvSpPr>
        <p:spPr>
          <a:xfrm>
            <a:off x="14678376" y="8926816"/>
            <a:ext cx="2070538" cy="920042"/>
          </a:xfrm>
          <a:custGeom>
            <a:avLst/>
            <a:gdLst/>
            <a:ahLst/>
            <a:cxnLst/>
            <a:rect l="l" t="t" r="r" b="b"/>
            <a:pathLst>
              <a:path w="2760717" h="1226723" extrusionOk="0">
                <a:moveTo>
                  <a:pt x="0" y="0"/>
                </a:moveTo>
                <a:lnTo>
                  <a:pt x="2760716" y="0"/>
                </a:lnTo>
                <a:lnTo>
                  <a:pt x="2760716" y="1226723"/>
                </a:lnTo>
                <a:lnTo>
                  <a:pt x="0" y="1226723"/>
                </a:lnTo>
                <a:lnTo>
                  <a:pt x="0" y="0"/>
                </a:lnTo>
                <a:close/>
              </a:path>
            </a:pathLst>
          </a:custGeom>
          <a:blipFill rotWithShape="1">
            <a:blip r:embed="rId4">
              <a:alphaModFix/>
            </a:blip>
            <a:stretch>
              <a:fillRect t="-10759"/>
            </a:stretch>
          </a:blipFill>
          <a:ln>
            <a:noFill/>
          </a:ln>
        </p:spPr>
        <p:txBody>
          <a:bodyPr/>
          <a:lstStyle/>
          <a:p>
            <a:endParaRPr lang="en-US"/>
          </a:p>
        </p:txBody>
      </p:sp>
      <p:pic>
        <p:nvPicPr>
          <p:cNvPr id="2" name="Google Shape;165;p13">
            <a:extLst>
              <a:ext uri="{FF2B5EF4-FFF2-40B4-BE49-F238E27FC236}">
                <a16:creationId xmlns:a16="http://schemas.microsoft.com/office/drawing/2014/main" id="{4B077A3A-6297-6EFB-F087-7F4633674E13}"/>
              </a:ext>
            </a:extLst>
          </p:cNvPr>
          <p:cNvPicPr preferRelativeResize="0">
            <a:picLocks/>
          </p:cNvPicPr>
          <p:nvPr/>
        </p:nvPicPr>
        <p:blipFill>
          <a:blip r:embed="rId5"/>
          <a:srcRect r="10594"/>
          <a:stretch/>
        </p:blipFill>
        <p:spPr>
          <a:xfrm>
            <a:off x="8575234" y="2247390"/>
            <a:ext cx="9545444" cy="5792219"/>
          </a:xfrm>
          <a:prstGeom prst="rect">
            <a:avLst/>
          </a:prstGeom>
          <a:noFill/>
          <a:ln>
            <a:noFill/>
          </a:ln>
        </p:spPr>
      </p:pic>
      <p:pic>
        <p:nvPicPr>
          <p:cNvPr id="3" name="Picture 2">
            <a:extLst>
              <a:ext uri="{FF2B5EF4-FFF2-40B4-BE49-F238E27FC236}">
                <a16:creationId xmlns:a16="http://schemas.microsoft.com/office/drawing/2014/main" id="{6597FDB3-7F6D-360B-207A-58A010BC9CA2}"/>
              </a:ext>
            </a:extLst>
          </p:cNvPr>
          <p:cNvPicPr>
            <a:picLocks noChangeAspect="1"/>
          </p:cNvPicPr>
          <p:nvPr/>
        </p:nvPicPr>
        <p:blipFill>
          <a:blip r:embed="rId6"/>
          <a:stretch>
            <a:fillRect/>
          </a:stretch>
        </p:blipFill>
        <p:spPr>
          <a:xfrm>
            <a:off x="278727" y="2384602"/>
            <a:ext cx="8296507" cy="5843138"/>
          </a:xfrm>
          <a:prstGeom prst="rect">
            <a:avLst/>
          </a:prstGeom>
        </p:spPr>
      </p:pic>
      <p:sp>
        <p:nvSpPr>
          <p:cNvPr id="4" name="TextBox 3">
            <a:extLst>
              <a:ext uri="{FF2B5EF4-FFF2-40B4-BE49-F238E27FC236}">
                <a16:creationId xmlns:a16="http://schemas.microsoft.com/office/drawing/2014/main" id="{614823A7-18F6-CDEA-83AA-1A287987CC81}"/>
              </a:ext>
            </a:extLst>
          </p:cNvPr>
          <p:cNvSpPr txBox="1"/>
          <p:nvPr/>
        </p:nvSpPr>
        <p:spPr>
          <a:xfrm>
            <a:off x="3592932" y="1861382"/>
            <a:ext cx="1863011" cy="523220"/>
          </a:xfrm>
          <a:prstGeom prst="rect">
            <a:avLst/>
          </a:prstGeom>
          <a:noFill/>
        </p:spPr>
        <p:txBody>
          <a:bodyPr wrap="none" rtlCol="0">
            <a:spAutoFit/>
          </a:bodyPr>
          <a:lstStyle/>
          <a:p>
            <a:r>
              <a:rPr lang="en-US" sz="2800" dirty="0"/>
              <a:t>GCB 2021</a:t>
            </a:r>
          </a:p>
        </p:txBody>
      </p:sp>
      <p:sp>
        <p:nvSpPr>
          <p:cNvPr id="6" name="TextBox 5">
            <a:extLst>
              <a:ext uri="{FF2B5EF4-FFF2-40B4-BE49-F238E27FC236}">
                <a16:creationId xmlns:a16="http://schemas.microsoft.com/office/drawing/2014/main" id="{9FBAE313-69A1-8589-E2A7-A7FB80626571}"/>
              </a:ext>
            </a:extLst>
          </p:cNvPr>
          <p:cNvSpPr txBox="1"/>
          <p:nvPr/>
        </p:nvSpPr>
        <p:spPr>
          <a:xfrm>
            <a:off x="11889439" y="1837774"/>
            <a:ext cx="1863011" cy="523220"/>
          </a:xfrm>
          <a:prstGeom prst="rect">
            <a:avLst/>
          </a:prstGeom>
          <a:noFill/>
        </p:spPr>
        <p:txBody>
          <a:bodyPr wrap="none" rtlCol="0">
            <a:spAutoFit/>
          </a:bodyPr>
          <a:lstStyle/>
          <a:p>
            <a:r>
              <a:rPr lang="en-US" sz="2800" dirty="0"/>
              <a:t>GCB 2024</a:t>
            </a:r>
          </a:p>
        </p:txBody>
      </p:sp>
      <p:sp>
        <p:nvSpPr>
          <p:cNvPr id="8" name="TextBox 7">
            <a:extLst>
              <a:ext uri="{FF2B5EF4-FFF2-40B4-BE49-F238E27FC236}">
                <a16:creationId xmlns:a16="http://schemas.microsoft.com/office/drawing/2014/main" id="{93D9A492-3CC9-C043-2919-84EF48CF7D1B}"/>
              </a:ext>
            </a:extLst>
          </p:cNvPr>
          <p:cNvSpPr txBox="1"/>
          <p:nvPr/>
        </p:nvSpPr>
        <p:spPr>
          <a:xfrm>
            <a:off x="3592932" y="3392499"/>
            <a:ext cx="1556836" cy="369332"/>
          </a:xfrm>
          <a:prstGeom prst="rect">
            <a:avLst/>
          </a:prstGeom>
          <a:noFill/>
        </p:spPr>
        <p:txBody>
          <a:bodyPr wrap="none" rtlCol="0">
            <a:spAutoFit/>
          </a:bodyPr>
          <a:lstStyle/>
          <a:p>
            <a:r>
              <a:rPr lang="en-US" sz="1800" dirty="0"/>
              <a:t>Deforestation</a:t>
            </a:r>
          </a:p>
        </p:txBody>
      </p:sp>
      <p:sp>
        <p:nvSpPr>
          <p:cNvPr id="9" name="TextBox 8">
            <a:extLst>
              <a:ext uri="{FF2B5EF4-FFF2-40B4-BE49-F238E27FC236}">
                <a16:creationId xmlns:a16="http://schemas.microsoft.com/office/drawing/2014/main" id="{B55EE46E-2D1B-B20B-C6C0-A6DCD94AE346}"/>
              </a:ext>
            </a:extLst>
          </p:cNvPr>
          <p:cNvSpPr txBox="1"/>
          <p:nvPr/>
        </p:nvSpPr>
        <p:spPr>
          <a:xfrm>
            <a:off x="3410795" y="6525170"/>
            <a:ext cx="3082895" cy="369332"/>
          </a:xfrm>
          <a:prstGeom prst="rect">
            <a:avLst/>
          </a:prstGeom>
          <a:noFill/>
        </p:spPr>
        <p:txBody>
          <a:bodyPr wrap="none" rtlCol="0">
            <a:spAutoFit/>
          </a:bodyPr>
          <a:lstStyle/>
          <a:p>
            <a:r>
              <a:rPr lang="en-US" sz="1800" dirty="0"/>
              <a:t>Regrowth - secondary forest</a:t>
            </a:r>
          </a:p>
        </p:txBody>
      </p:sp>
    </p:spTree>
    <p:extLst>
      <p:ext uri="{BB962C8B-B14F-4D97-AF65-F5344CB8AC3E}">
        <p14:creationId xmlns:p14="http://schemas.microsoft.com/office/powerpoint/2010/main" val="1403217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2">
          <a:extLst>
            <a:ext uri="{FF2B5EF4-FFF2-40B4-BE49-F238E27FC236}">
              <a16:creationId xmlns:a16="http://schemas.microsoft.com/office/drawing/2014/main" id="{E4D50B1B-B860-965D-9317-6CC1F6DF7685}"/>
            </a:ext>
          </a:extLst>
        </p:cNvPr>
        <p:cNvGrpSpPr/>
        <p:nvPr/>
      </p:nvGrpSpPr>
      <p:grpSpPr>
        <a:xfrm>
          <a:off x="0" y="0"/>
          <a:ext cx="0" cy="0"/>
          <a:chOff x="0" y="0"/>
          <a:chExt cx="0" cy="0"/>
        </a:xfrm>
      </p:grpSpPr>
      <p:sp>
        <p:nvSpPr>
          <p:cNvPr id="123" name="Google Shape;123;p16">
            <a:extLst>
              <a:ext uri="{FF2B5EF4-FFF2-40B4-BE49-F238E27FC236}">
                <a16:creationId xmlns:a16="http://schemas.microsoft.com/office/drawing/2014/main" id="{B112CD18-2153-EC9C-5B97-3FF4BC3B998A}"/>
              </a:ext>
            </a:extLst>
          </p:cNvPr>
          <p:cNvSpPr/>
          <p:nvPr/>
        </p:nvSpPr>
        <p:spPr>
          <a:xfrm>
            <a:off x="-44500" y="-51723"/>
            <a:ext cx="18377100" cy="1344600"/>
          </a:xfrm>
          <a:prstGeom prst="rect">
            <a:avLst/>
          </a:prstGeom>
          <a:solidFill>
            <a:srgbClr val="02223B"/>
          </a:solidFill>
          <a:ln w="9525" cap="flat" cmpd="sng">
            <a:solidFill>
              <a:srgbClr val="02223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nvGrpSpPr>
          <p:cNvPr id="124" name="Google Shape;124;p16">
            <a:extLst>
              <a:ext uri="{FF2B5EF4-FFF2-40B4-BE49-F238E27FC236}">
                <a16:creationId xmlns:a16="http://schemas.microsoft.com/office/drawing/2014/main" id="{161096FB-FE2F-27C9-8FBF-B0DA9270FCD6}"/>
              </a:ext>
            </a:extLst>
          </p:cNvPr>
          <p:cNvGrpSpPr/>
          <p:nvPr/>
        </p:nvGrpSpPr>
        <p:grpSpPr>
          <a:xfrm>
            <a:off x="0" y="9543414"/>
            <a:ext cx="18288118" cy="552449"/>
            <a:chOff x="0" y="-85725"/>
            <a:chExt cx="4816592" cy="145500"/>
          </a:xfrm>
        </p:grpSpPr>
        <p:sp>
          <p:nvSpPr>
            <p:cNvPr id="125" name="Google Shape;125;p16">
              <a:extLst>
                <a:ext uri="{FF2B5EF4-FFF2-40B4-BE49-F238E27FC236}">
                  <a16:creationId xmlns:a16="http://schemas.microsoft.com/office/drawing/2014/main" id="{5D45BD45-0BCA-DD19-2819-5DEBB0AE3661}"/>
                </a:ext>
              </a:extLst>
            </p:cNvPr>
            <p:cNvSpPr/>
            <p:nvPr/>
          </p:nvSpPr>
          <p:spPr>
            <a:xfrm>
              <a:off x="0" y="0"/>
              <a:ext cx="4816592" cy="59735"/>
            </a:xfrm>
            <a:custGeom>
              <a:avLst/>
              <a:gdLst/>
              <a:ahLst/>
              <a:cxnLst/>
              <a:rect l="l" t="t" r="r" b="b"/>
              <a:pathLst>
                <a:path w="4816592" h="59735" extrusionOk="0">
                  <a:moveTo>
                    <a:pt x="0" y="0"/>
                  </a:moveTo>
                  <a:lnTo>
                    <a:pt x="4816592" y="0"/>
                  </a:lnTo>
                  <a:lnTo>
                    <a:pt x="4816592" y="59735"/>
                  </a:lnTo>
                  <a:lnTo>
                    <a:pt x="0" y="59735"/>
                  </a:lnTo>
                  <a:close/>
                </a:path>
              </a:pathLst>
            </a:custGeom>
            <a:solidFill>
              <a:srgbClr val="02223B"/>
            </a:solidFill>
            <a:ln>
              <a:noFill/>
            </a:ln>
          </p:spPr>
          <p:txBody>
            <a:bodyPr/>
            <a:lstStyle/>
            <a:p>
              <a:endParaRPr lang="en-US"/>
            </a:p>
          </p:txBody>
        </p:sp>
        <p:sp>
          <p:nvSpPr>
            <p:cNvPr id="126" name="Google Shape;126;p16">
              <a:extLst>
                <a:ext uri="{FF2B5EF4-FFF2-40B4-BE49-F238E27FC236}">
                  <a16:creationId xmlns:a16="http://schemas.microsoft.com/office/drawing/2014/main" id="{22E83FC2-EEFC-D1A8-3A73-CF5121D6BA81}"/>
                </a:ext>
              </a:extLst>
            </p:cNvPr>
            <p:cNvSpPr txBox="1"/>
            <p:nvPr/>
          </p:nvSpPr>
          <p:spPr>
            <a:xfrm>
              <a:off x="0" y="-85725"/>
              <a:ext cx="4816500" cy="145500"/>
            </a:xfrm>
            <a:prstGeom prst="rect">
              <a:avLst/>
            </a:prstGeom>
            <a:noFill/>
            <a:ln>
              <a:noFill/>
            </a:ln>
          </p:spPr>
          <p:txBody>
            <a:bodyPr spcFirstLastPara="1" wrap="square" lIns="50800" tIns="50800" rIns="50800" bIns="50800" anchor="ctr" anchorCtr="0">
              <a:noAutofit/>
            </a:bodyPr>
            <a:lstStyle/>
            <a:p>
              <a:pPr marL="0" marR="0" lvl="0" indent="0" algn="ctr" rtl="0">
                <a:lnSpc>
                  <a:spcPct val="14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7" name="Google Shape;127;p16">
            <a:extLst>
              <a:ext uri="{FF2B5EF4-FFF2-40B4-BE49-F238E27FC236}">
                <a16:creationId xmlns:a16="http://schemas.microsoft.com/office/drawing/2014/main" id="{E342BDBA-C906-B9B4-C23E-C39C926A39E1}"/>
              </a:ext>
            </a:extLst>
          </p:cNvPr>
          <p:cNvSpPr txBox="1"/>
          <p:nvPr/>
        </p:nvSpPr>
        <p:spPr>
          <a:xfrm>
            <a:off x="2798113" y="251260"/>
            <a:ext cx="13460971" cy="738633"/>
          </a:xfrm>
          <a:prstGeom prst="rect">
            <a:avLst/>
          </a:prstGeom>
          <a:noFill/>
          <a:ln>
            <a:noFill/>
          </a:ln>
        </p:spPr>
        <p:txBody>
          <a:bodyPr spcFirstLastPara="1" wrap="square" lIns="91425" tIns="91425" rIns="91425" bIns="91425" anchor="t" anchorCtr="0">
            <a:spAutoFit/>
          </a:bodyPr>
          <a:lstStyle/>
          <a:p>
            <a:r>
              <a:rPr lang="en-GB" sz="3600" b="1" i="0" u="none" strike="noStrike" dirty="0">
                <a:solidFill>
                  <a:schemeClr val="bg1"/>
                </a:solidFill>
                <a:effectLst/>
              </a:rPr>
              <a:t>Improving Land-Use Emissions in the Global Carbon Budget</a:t>
            </a:r>
          </a:p>
        </p:txBody>
      </p:sp>
      <p:sp>
        <p:nvSpPr>
          <p:cNvPr id="128" name="Google Shape;128;p16">
            <a:extLst>
              <a:ext uri="{FF2B5EF4-FFF2-40B4-BE49-F238E27FC236}">
                <a16:creationId xmlns:a16="http://schemas.microsoft.com/office/drawing/2014/main" id="{295905DB-EA6B-E06C-CAE1-8AC3415DFCDD}"/>
              </a:ext>
            </a:extLst>
          </p:cNvPr>
          <p:cNvSpPr/>
          <p:nvPr/>
        </p:nvSpPr>
        <p:spPr>
          <a:xfrm>
            <a:off x="16526713" y="8827766"/>
            <a:ext cx="1593965" cy="1019093"/>
          </a:xfrm>
          <a:custGeom>
            <a:avLst/>
            <a:gdLst/>
            <a:ahLst/>
            <a:cxnLst/>
            <a:rect l="l" t="t" r="r" b="b"/>
            <a:pathLst>
              <a:path w="2125287" h="1358790" extrusionOk="0">
                <a:moveTo>
                  <a:pt x="0" y="0"/>
                </a:moveTo>
                <a:lnTo>
                  <a:pt x="2125287" y="0"/>
                </a:lnTo>
                <a:lnTo>
                  <a:pt x="2125287" y="1358790"/>
                </a:lnTo>
                <a:lnTo>
                  <a:pt x="0" y="1358790"/>
                </a:lnTo>
                <a:lnTo>
                  <a:pt x="0" y="0"/>
                </a:lnTo>
                <a:close/>
              </a:path>
            </a:pathLst>
          </a:custGeom>
          <a:blipFill rotWithShape="1">
            <a:blip r:embed="rId3">
              <a:alphaModFix/>
            </a:blip>
            <a:stretch>
              <a:fillRect/>
            </a:stretch>
          </a:blipFill>
          <a:ln>
            <a:noFill/>
          </a:ln>
        </p:spPr>
        <p:txBody>
          <a:bodyPr/>
          <a:lstStyle/>
          <a:p>
            <a:endParaRPr lang="en-US"/>
          </a:p>
        </p:txBody>
      </p:sp>
      <p:sp>
        <p:nvSpPr>
          <p:cNvPr id="129" name="Google Shape;129;p16">
            <a:extLst>
              <a:ext uri="{FF2B5EF4-FFF2-40B4-BE49-F238E27FC236}">
                <a16:creationId xmlns:a16="http://schemas.microsoft.com/office/drawing/2014/main" id="{CEE81018-13B2-B43A-C6B4-A0273968DA7F}"/>
              </a:ext>
            </a:extLst>
          </p:cNvPr>
          <p:cNvSpPr/>
          <p:nvPr/>
        </p:nvSpPr>
        <p:spPr>
          <a:xfrm>
            <a:off x="14678376" y="8926816"/>
            <a:ext cx="2070538" cy="920042"/>
          </a:xfrm>
          <a:custGeom>
            <a:avLst/>
            <a:gdLst/>
            <a:ahLst/>
            <a:cxnLst/>
            <a:rect l="l" t="t" r="r" b="b"/>
            <a:pathLst>
              <a:path w="2760717" h="1226723" extrusionOk="0">
                <a:moveTo>
                  <a:pt x="0" y="0"/>
                </a:moveTo>
                <a:lnTo>
                  <a:pt x="2760716" y="0"/>
                </a:lnTo>
                <a:lnTo>
                  <a:pt x="2760716" y="1226723"/>
                </a:lnTo>
                <a:lnTo>
                  <a:pt x="0" y="1226723"/>
                </a:lnTo>
                <a:lnTo>
                  <a:pt x="0" y="0"/>
                </a:lnTo>
                <a:close/>
              </a:path>
            </a:pathLst>
          </a:custGeom>
          <a:blipFill rotWithShape="1">
            <a:blip r:embed="rId4">
              <a:alphaModFix/>
            </a:blip>
            <a:stretch>
              <a:fillRect t="-10759"/>
            </a:stretch>
          </a:blipFill>
          <a:ln>
            <a:noFill/>
          </a:ln>
        </p:spPr>
        <p:txBody>
          <a:bodyPr/>
          <a:lstStyle/>
          <a:p>
            <a:endParaRPr lang="en-US"/>
          </a:p>
        </p:txBody>
      </p:sp>
      <p:pic>
        <p:nvPicPr>
          <p:cNvPr id="5" name="Google Shape;165;p13">
            <a:extLst>
              <a:ext uri="{FF2B5EF4-FFF2-40B4-BE49-F238E27FC236}">
                <a16:creationId xmlns:a16="http://schemas.microsoft.com/office/drawing/2014/main" id="{EAA8EFBB-A8A0-2FDF-3C87-F67E92C53785}"/>
              </a:ext>
            </a:extLst>
          </p:cNvPr>
          <p:cNvPicPr preferRelativeResize="0">
            <a:picLocks/>
          </p:cNvPicPr>
          <p:nvPr/>
        </p:nvPicPr>
        <p:blipFill>
          <a:blip r:embed="rId5"/>
          <a:srcRect/>
          <a:stretch/>
        </p:blipFill>
        <p:spPr>
          <a:xfrm>
            <a:off x="3306667" y="1618366"/>
            <a:ext cx="13220046" cy="6928922"/>
          </a:xfrm>
          <a:prstGeom prst="rect">
            <a:avLst/>
          </a:prstGeom>
          <a:noFill/>
          <a:ln>
            <a:noFill/>
          </a:ln>
        </p:spPr>
      </p:pic>
      <p:sp>
        <p:nvSpPr>
          <p:cNvPr id="7" name="TextBox 6">
            <a:extLst>
              <a:ext uri="{FF2B5EF4-FFF2-40B4-BE49-F238E27FC236}">
                <a16:creationId xmlns:a16="http://schemas.microsoft.com/office/drawing/2014/main" id="{97F7B9BD-F44A-51C3-8FAD-CB5F3686D213}"/>
              </a:ext>
            </a:extLst>
          </p:cNvPr>
          <p:cNvSpPr txBox="1"/>
          <p:nvPr/>
        </p:nvSpPr>
        <p:spPr>
          <a:xfrm>
            <a:off x="5936259" y="8691408"/>
            <a:ext cx="7184677" cy="707886"/>
          </a:xfrm>
          <a:prstGeom prst="rect">
            <a:avLst/>
          </a:prstGeom>
          <a:noFill/>
        </p:spPr>
        <p:txBody>
          <a:bodyPr wrap="square">
            <a:spAutoFit/>
          </a:bodyPr>
          <a:lstStyle/>
          <a:p>
            <a:r>
              <a:rPr lang="en-GB" sz="2000" dirty="0">
                <a:solidFill>
                  <a:srgbClr val="4083B7"/>
                </a:solidFill>
              </a:rPr>
              <a:t>Estimates from four bookkeeping models</a:t>
            </a:r>
            <a:br>
              <a:rPr lang="en-GB" sz="2000" dirty="0">
                <a:solidFill>
                  <a:srgbClr val="4083B7"/>
                </a:solidFill>
              </a:rPr>
            </a:br>
            <a:r>
              <a:rPr lang="en-GB" sz="2000" noProof="1">
                <a:solidFill>
                  <a:srgbClr val="4083B7"/>
                </a:solidFill>
              </a:rPr>
              <a:t>Source: </a:t>
            </a:r>
            <a:r>
              <a:rPr lang="en-GB" sz="2000" u="sng" noProof="1">
                <a:solidFill>
                  <a:schemeClr val="hlink"/>
                </a:solidFill>
                <a:hlinkClick r:id="rId6"/>
              </a:rPr>
              <a:t>Friedlingstein et al 2024</a:t>
            </a:r>
            <a:r>
              <a:rPr lang="en-GB" sz="2000" noProof="1">
                <a:solidFill>
                  <a:srgbClr val="4083B7"/>
                </a:solidFill>
              </a:rPr>
              <a:t>; </a:t>
            </a:r>
            <a:r>
              <a:rPr lang="en-GB" sz="2000" u="sng" noProof="1">
                <a:solidFill>
                  <a:schemeClr val="hlink"/>
                </a:solidFill>
                <a:hlinkClick r:id="rId7"/>
              </a:rPr>
              <a:t>Global Carbon Project 2024</a:t>
            </a:r>
            <a:endParaRPr lang="en-US" sz="2000" dirty="0"/>
          </a:p>
        </p:txBody>
      </p:sp>
    </p:spTree>
    <p:extLst>
      <p:ext uri="{BB962C8B-B14F-4D97-AF65-F5344CB8AC3E}">
        <p14:creationId xmlns:p14="http://schemas.microsoft.com/office/powerpoint/2010/main" val="1809782235"/>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4d5e5d2-bffb-471a-bdff-7bb5f378a93a" xsi:nil="true"/>
    <lcf76f155ced4ddcb4097134ff3c332f xmlns="9fb0723f-b7b6-4152-a7e5-383660e5cf1f">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D51903E20524C4F8774242B32516226" ma:contentTypeVersion="14" ma:contentTypeDescription="Crée un document." ma:contentTypeScope="" ma:versionID="0be8e7f2f6be8c86527afbc7231b3bee">
  <xsd:schema xmlns:xsd="http://www.w3.org/2001/XMLSchema" xmlns:xs="http://www.w3.org/2001/XMLSchema" xmlns:p="http://schemas.microsoft.com/office/2006/metadata/properties" xmlns:ns2="9fb0723f-b7b6-4152-a7e5-383660e5cf1f" xmlns:ns3="54d5e5d2-bffb-471a-bdff-7bb5f378a93a" targetNamespace="http://schemas.microsoft.com/office/2006/metadata/properties" ma:root="true" ma:fieldsID="4364cdad2aead45a908ad2dc7277d319" ns2:_="" ns3:_="">
    <xsd:import namespace="9fb0723f-b7b6-4152-a7e5-383660e5cf1f"/>
    <xsd:import namespace="54d5e5d2-bffb-471a-bdff-7bb5f378a93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b0723f-b7b6-4152-a7e5-383660e5cf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Balises d’images" ma:readOnly="false" ma:fieldId="{5cf76f15-5ced-4ddc-b409-7134ff3c332f}" ma:taxonomyMulti="true" ma:sspId="856f9a43-c9a4-4e1f-b283-6749085c60e6"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4d5e5d2-bffb-471a-bdff-7bb5f378a93a" elementFormDefault="qualified">
    <xsd:import namespace="http://schemas.microsoft.com/office/2006/documentManagement/types"/>
    <xsd:import namespace="http://schemas.microsoft.com/office/infopath/2007/PartnerControls"/>
    <xsd:element name="SharedWithUsers" ma:index="12"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Partagé avec détails" ma:internalName="SharedWithDetails" ma:readOnly="true">
      <xsd:simpleType>
        <xsd:restriction base="dms:Note">
          <xsd:maxLength value="255"/>
        </xsd:restriction>
      </xsd:simpleType>
    </xsd:element>
    <xsd:element name="TaxCatchAll" ma:index="16" nillable="true" ma:displayName="Taxonomy Catch All Column" ma:hidden="true" ma:list="{2368cd78-a7ce-4dab-bc0e-5e4dd323d66a}" ma:internalName="TaxCatchAll" ma:showField="CatchAllData" ma:web="54d5e5d2-bffb-471a-bdff-7bb5f378a93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2060202-BE76-45A0-B9A5-55E31BE5D91C}">
  <ds:schemaRefs>
    <ds:schemaRef ds:uri="http://schemas.microsoft.com/office/2006/metadata/properties"/>
    <ds:schemaRef ds:uri="http://schemas.microsoft.com/office/infopath/2007/PartnerControls"/>
    <ds:schemaRef ds:uri="54d5e5d2-bffb-471a-bdff-7bb5f378a93a"/>
    <ds:schemaRef ds:uri="9fb0723f-b7b6-4152-a7e5-383660e5cf1f"/>
  </ds:schemaRefs>
</ds:datastoreItem>
</file>

<file path=customXml/itemProps2.xml><?xml version="1.0" encoding="utf-8"?>
<ds:datastoreItem xmlns:ds="http://schemas.openxmlformats.org/officeDocument/2006/customXml" ds:itemID="{22E3A734-BA97-43D0-A948-D48CCF189E9E}">
  <ds:schemaRefs>
    <ds:schemaRef ds:uri="http://schemas.microsoft.com/sharepoint/v3/contenttype/forms"/>
  </ds:schemaRefs>
</ds:datastoreItem>
</file>

<file path=customXml/itemProps3.xml><?xml version="1.0" encoding="utf-8"?>
<ds:datastoreItem xmlns:ds="http://schemas.openxmlformats.org/officeDocument/2006/customXml" ds:itemID="{01B7609B-19E4-4E38-90E5-661113A84A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b0723f-b7b6-4152-a7e5-383660e5cf1f"/>
    <ds:schemaRef ds:uri="54d5e5d2-bffb-471a-bdff-7bb5f378a9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1409</TotalTime>
  <Words>1353</Words>
  <Application>Microsoft Office PowerPoint</Application>
  <PresentationFormat>Custom</PresentationFormat>
  <Paragraphs>175</Paragraphs>
  <Slides>26</Slides>
  <Notes>26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Calibri (MS)</vt:lpstr>
      <vt:lpstr>Calibri (MS) Bold</vt:lpstr>
      <vt:lpstr>Tahoma</vt:lpstr>
      <vt:lpstr>-webkit-standard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Elena Christodoulou</dc:creator>
  <cp:lastModifiedBy>Elena Christodoulou</cp:lastModifiedBy>
  <cp:revision>46</cp:revision>
  <dcterms:modified xsi:type="dcterms:W3CDTF">2025-03-31T09:40:14Z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0x0101008D51903E20524C4F8774242B32516226</vt:lpwstr>
  </property>
</Properties>
</file>