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54" r:id="rId6"/>
  </p:sldMasterIdLst>
  <p:notesMasterIdLst>
    <p:notesMasterId r:id="rId22"/>
  </p:notesMasterIdLst>
  <p:handoutMasterIdLst>
    <p:handoutMasterId r:id="rId23"/>
  </p:handoutMasterIdLst>
  <p:sldIdLst>
    <p:sldId id="484" r:id="rId7"/>
    <p:sldId id="559" r:id="rId8"/>
    <p:sldId id="551" r:id="rId9"/>
    <p:sldId id="590" r:id="rId10"/>
    <p:sldId id="575" r:id="rId11"/>
    <p:sldId id="603" r:id="rId12"/>
    <p:sldId id="600" r:id="rId13"/>
    <p:sldId id="601" r:id="rId14"/>
    <p:sldId id="552" r:id="rId15"/>
    <p:sldId id="556" r:id="rId16"/>
    <p:sldId id="572" r:id="rId17"/>
    <p:sldId id="577" r:id="rId18"/>
    <p:sldId id="591" r:id="rId19"/>
    <p:sldId id="602" r:id="rId20"/>
    <p:sldId id="566" r:id="rId21"/>
  </p:sldIdLst>
  <p:sldSz cx="9906000" cy="6858000" type="A4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blain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6C0A"/>
    <a:srgbClr val="FBD4B4"/>
    <a:srgbClr val="00338D"/>
    <a:srgbClr val="00549F"/>
    <a:srgbClr val="FFCC99"/>
    <a:srgbClr val="FDC82F"/>
    <a:srgbClr val="FDE3F6"/>
    <a:srgbClr val="008542"/>
    <a:srgbClr val="CCFFFF"/>
    <a:srgbClr val="0098D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89" autoAdjust="0"/>
    <p:restoredTop sz="94660"/>
  </p:normalViewPr>
  <p:slideViewPr>
    <p:cSldViewPr snapToGrid="0">
      <p:cViewPr>
        <p:scale>
          <a:sx n="90" d="100"/>
          <a:sy n="90" d="100"/>
        </p:scale>
        <p:origin x="-2238" y="-3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958" y="-96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commentAuthors" Target="commentAuthor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t" anchorCtr="0" compatLnSpc="1">
            <a:prstTxWarp prst="textNoShape">
              <a:avLst/>
            </a:prstTxWarp>
          </a:bodyPr>
          <a:lstStyle>
            <a:lvl1pPr defTabSz="914522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55" y="0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t" anchorCtr="0" compatLnSpc="1">
            <a:prstTxWarp prst="textNoShape">
              <a:avLst/>
            </a:prstTxWarp>
          </a:bodyPr>
          <a:lstStyle>
            <a:lvl1pPr algn="r" defTabSz="914522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039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b" anchorCtr="0" compatLnSpc="1">
            <a:prstTxWarp prst="textNoShape">
              <a:avLst/>
            </a:prstTxWarp>
          </a:bodyPr>
          <a:lstStyle>
            <a:lvl1pPr defTabSz="914522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55" y="9429039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b" anchorCtr="0" compatLnSpc="1">
            <a:prstTxWarp prst="textNoShape">
              <a:avLst/>
            </a:prstTxWarp>
          </a:bodyPr>
          <a:lstStyle>
            <a:lvl1pPr algn="r" defTabSz="914522">
              <a:defRPr sz="1200">
                <a:latin typeface="Arial" charset="0"/>
              </a:defRPr>
            </a:lvl1pPr>
          </a:lstStyle>
          <a:p>
            <a:fld id="{3B323AA3-7E86-49BB-9725-1E4B07414E83}" type="slidenum">
              <a:rPr lang="it-IT"/>
              <a:pPr/>
              <a:t>‹N°›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9179" cy="51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t" anchorCtr="0" compatLnSpc="1">
            <a:prstTxWarp prst="textNoShape">
              <a:avLst/>
            </a:prstTxWarp>
          </a:bodyPr>
          <a:lstStyle>
            <a:lvl1pPr defTabSz="882823">
              <a:defRPr sz="1200"/>
            </a:lvl1pPr>
          </a:lstStyle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397" y="1"/>
            <a:ext cx="2917593" cy="51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t" anchorCtr="0" compatLnSpc="1">
            <a:prstTxWarp prst="textNoShape">
              <a:avLst/>
            </a:prstTxWarp>
          </a:bodyPr>
          <a:lstStyle>
            <a:lvl1pPr algn="r" defTabSz="882823">
              <a:defRPr sz="1200"/>
            </a:lvl1pPr>
          </a:lstStyle>
          <a:p>
            <a:fld id="{133E4C13-2E33-430A-90ED-4117EE0F8CA5}" type="datetimeFigureOut">
              <a:rPr lang="en-US"/>
              <a:pPr/>
              <a:t>7/30/2015</a:t>
            </a:fld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0413" y="738188"/>
            <a:ext cx="533876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5278" y="4730367"/>
            <a:ext cx="5034434" cy="44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0733"/>
            <a:ext cx="2919179" cy="44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b" anchorCtr="0" compatLnSpc="1">
            <a:prstTxWarp prst="textNoShape">
              <a:avLst/>
            </a:prstTxWarp>
          </a:bodyPr>
          <a:lstStyle>
            <a:lvl1pPr defTabSz="882823">
              <a:defRPr sz="1200"/>
            </a:lvl1pPr>
          </a:lstStyle>
          <a:p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397" y="9460733"/>
            <a:ext cx="2917593" cy="44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b" anchorCtr="0" compatLnSpc="1">
            <a:prstTxWarp prst="textNoShape">
              <a:avLst/>
            </a:prstTxWarp>
          </a:bodyPr>
          <a:lstStyle>
            <a:lvl1pPr algn="r" defTabSz="882823">
              <a:defRPr sz="1200"/>
            </a:lvl1pPr>
          </a:lstStyle>
          <a:p>
            <a:fld id="{A786D011-E8F0-4D28-A3E1-6A23A132FCB2}" type="slidenum">
              <a:rPr lang="en-US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 userDrawn="1"/>
        </p:nvSpPr>
        <p:spPr bwMode="auto">
          <a:xfrm>
            <a:off x="0" y="0"/>
            <a:ext cx="9906000" cy="11684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95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44488" y="150813"/>
            <a:ext cx="8139112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Click to edit Master title style</a:t>
            </a:r>
          </a:p>
        </p:txBody>
      </p:sp>
      <p:pic>
        <p:nvPicPr>
          <p:cNvPr id="6" name="Image 5" descr="logo CLS_08.png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694307" y="220372"/>
            <a:ext cx="950958" cy="7861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0066"/>
        </a:buClr>
        <a:buChar char="•"/>
        <a:defRPr sz="2800" b="1">
          <a:solidFill>
            <a:srgbClr val="00338D"/>
          </a:solidFill>
          <a:latin typeface="Arial" charset="0"/>
          <a:ea typeface="+mn-ea"/>
          <a:cs typeface="+mn-cs"/>
        </a:defRPr>
      </a:lvl1pPr>
      <a:lvl2pPr marL="1227138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–"/>
        <a:defRPr sz="2800">
          <a:solidFill>
            <a:srgbClr val="00338D"/>
          </a:solidFill>
          <a:latin typeface="Arial" charset="0"/>
        </a:defRPr>
      </a:lvl2pPr>
      <a:lvl3pPr marL="1825625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•"/>
        <a:defRPr sz="2800">
          <a:solidFill>
            <a:srgbClr val="00338D"/>
          </a:solidFill>
          <a:latin typeface="Arial" charset="0"/>
        </a:defRPr>
      </a:lvl3pPr>
      <a:lvl4pPr marL="2424113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–"/>
        <a:defRPr sz="2800">
          <a:solidFill>
            <a:srgbClr val="00338D"/>
          </a:solidFill>
          <a:latin typeface="Arial" charset="0"/>
        </a:defRPr>
      </a:lvl4pPr>
      <a:lvl5pPr marL="3022600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»"/>
        <a:defRPr sz="2800">
          <a:solidFill>
            <a:srgbClr val="00338D"/>
          </a:solidFill>
          <a:latin typeface="Arial" charset="0"/>
        </a:defRPr>
      </a:lvl5pPr>
      <a:lvl6pPr marL="34798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6pPr>
      <a:lvl7pPr marL="39370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7pPr>
      <a:lvl8pPr marL="43942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8pPr>
      <a:lvl9pPr marL="48514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209963" y="1966822"/>
            <a:ext cx="9477375" cy="3499449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3200" b="1" kern="0" dirty="0" smtClean="0">
                <a:solidFill>
                  <a:srgbClr val="00338D"/>
                </a:solidFill>
                <a:latin typeface="Arial" charset="0"/>
              </a:rPr>
              <a:t>Ocean Tide Correction comparison for Jason-1 mission between FES2014 and GOT4.8</a:t>
            </a:r>
          </a:p>
          <a:p>
            <a:pPr>
              <a:buFont typeface="Arial" pitchFamily="34" charset="0"/>
              <a:buChar char="•"/>
            </a:pPr>
            <a:endParaRPr lang="en-US" sz="3200" b="1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sz="3200" b="1" kern="0" dirty="0" smtClean="0">
              <a:solidFill>
                <a:srgbClr val="00338D"/>
              </a:solidFill>
              <a:latin typeface="Arial" charset="0"/>
            </a:endParaRPr>
          </a:p>
          <a:p>
            <a:pPr algn="ctr"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endParaRPr lang="en-US" sz="3200" b="1" kern="0" dirty="0" smtClean="0">
              <a:solidFill>
                <a:srgbClr val="00338D"/>
              </a:solidFill>
              <a:latin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lang="en-US" sz="1600" b="1" kern="0" dirty="0" smtClean="0">
                <a:solidFill>
                  <a:srgbClr val="00338D"/>
                </a:solidFill>
                <a:latin typeface="Arial" charset="0"/>
              </a:rPr>
              <a:t>Lionel Zawadzki, Michael Ablain (CLS)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48110" y="4800850"/>
            <a:ext cx="47416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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Map of Sea Level Anomaly differences between two Ocean Tide Corrections (over all the period)</a:t>
            </a:r>
          </a:p>
          <a:p>
            <a:endParaRPr lang="en-US" sz="1400" b="1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 5" descr="DiffGrid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32298"/>
            <a:ext cx="4872180" cy="3239999"/>
          </a:xfrm>
          <a:prstGeom prst="rect">
            <a:avLst/>
          </a:prstGeom>
        </p:spPr>
      </p:pic>
      <p:pic>
        <p:nvPicPr>
          <p:cNvPr id="8" name="Image 7" descr="DiffGrid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43516" y="1321386"/>
            <a:ext cx="4872180" cy="32399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7245" y="1603994"/>
            <a:ext cx="47416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Map of Sea Level Anomaly variance differences between two Ocean Tide Corrections (over all the period)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b="1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5486398" y="2236003"/>
            <a:ext cx="421277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amplitude differences reach 5mm or -5mm for semi-annual signal (see figures on next slide). </a:t>
            </a: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Significant phase shifts may also be observed (up 30°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 1 month)</a:t>
            </a: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 These differences are significant but it is not possible to determine which correction is the best one for theses scales.</a:t>
            </a: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12"/>
          <p:cNvSpPr txBox="1">
            <a:spLocks noChangeArrowheads="1"/>
          </p:cNvSpPr>
          <p:nvPr/>
        </p:nvSpPr>
        <p:spPr>
          <a:xfrm>
            <a:off x="5501127" y="1282109"/>
            <a:ext cx="4150659" cy="7861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Strong impact detected on Annual and Semi-Annual Signals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80499" y="5332227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336031"/>
            <a:ext cx="84690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amplitude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annual signal</a:t>
            </a: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amplitude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semi-annual signal</a:t>
            </a:r>
          </a:p>
        </p:txBody>
      </p:sp>
      <p:pic>
        <p:nvPicPr>
          <p:cNvPr id="9" name="Image 8" descr="DiffGrids_Ampli6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56348" y="3846425"/>
            <a:ext cx="4372962" cy="2908020"/>
          </a:xfrm>
          <a:prstGeom prst="rect">
            <a:avLst/>
          </a:prstGeom>
        </p:spPr>
      </p:pic>
      <p:pic>
        <p:nvPicPr>
          <p:cNvPr id="8" name="Image 7" descr="DiffGrids_Ampli1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4747" y="2946584"/>
            <a:ext cx="4254365" cy="282915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968606" y="3404214"/>
            <a:ext cx="4737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FES2014 amplitude – 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GOT4.8 amplitude : </a:t>
            </a:r>
            <a:r>
              <a:rPr lang="fr-FR" sz="1000" dirty="0" err="1" smtClean="0"/>
              <a:t>semi-annual</a:t>
            </a:r>
            <a:r>
              <a:rPr lang="fr-FR" sz="1000" dirty="0" smtClean="0"/>
              <a:t> signal</a:t>
            </a:r>
            <a:endParaRPr lang="fr-FR" sz="1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152399" y="2465946"/>
            <a:ext cx="4737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FES2014 amplitude – 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GOT4.8 amplitude : </a:t>
            </a:r>
            <a:r>
              <a:rPr lang="fr-FR" sz="1000" dirty="0" err="1" smtClean="0"/>
              <a:t>annual</a:t>
            </a:r>
            <a:r>
              <a:rPr lang="fr-FR" sz="1000" dirty="0" smtClean="0"/>
              <a:t> signal</a:t>
            </a:r>
            <a:endParaRPr lang="fr-F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336031"/>
            <a:ext cx="846908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phase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annual signal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Symbol"/>
              <a:buChar char="Þ"/>
            </a:pPr>
            <a:endParaRPr lang="en-US" sz="1400" b="1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phase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semi-annual signal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To be noted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 phase value equal to 30°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corresponds to a period of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one month</a:t>
            </a:r>
          </a:p>
        </p:txBody>
      </p:sp>
      <p:pic>
        <p:nvPicPr>
          <p:cNvPr id="8" name="Image 7" descr="OperVarNc_Phase1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4699" y="3337763"/>
            <a:ext cx="3826099" cy="2544356"/>
          </a:xfrm>
          <a:prstGeom prst="rect">
            <a:avLst/>
          </a:prstGeom>
        </p:spPr>
      </p:pic>
      <p:pic>
        <p:nvPicPr>
          <p:cNvPr id="9" name="Image 8" descr="OperVarNc_Phase6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1046" y="3917801"/>
            <a:ext cx="4129148" cy="274588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121010" y="3404214"/>
            <a:ext cx="4737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FES2014 phase – 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GOT4.8 phase :    </a:t>
            </a:r>
            <a:r>
              <a:rPr lang="fr-FR" sz="1000" dirty="0" err="1" smtClean="0"/>
              <a:t>semi-annual</a:t>
            </a:r>
            <a:r>
              <a:rPr lang="fr-FR" sz="1000" dirty="0" smtClean="0"/>
              <a:t> signal</a:t>
            </a:r>
            <a:endParaRPr lang="fr-FR" sz="1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293917" y="2727210"/>
            <a:ext cx="4737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FES2014 phase – 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GOT4.8 phase:   </a:t>
            </a:r>
            <a:r>
              <a:rPr lang="fr-FR" sz="1000" dirty="0" err="1" smtClean="0"/>
              <a:t>annual</a:t>
            </a:r>
            <a:r>
              <a:rPr lang="fr-FR" sz="1000" dirty="0" smtClean="0"/>
              <a:t> signal</a:t>
            </a:r>
            <a:endParaRPr lang="fr-F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050970" y="1706142"/>
            <a:ext cx="43216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Mean differences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between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FES2014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GOT4.8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(whole Jason-1 period)</a:t>
            </a: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On this map we observe a differences of 1cm near coasts between the two ocean tide corrections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8085" y="5298425"/>
            <a:ext cx="432162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Standard deviation of the differences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between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FES2014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GOT4.8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(whole Jason-1period)</a:t>
            </a: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On this map we observe strong differences (&gt;10 cm) near coasts</a:t>
            </a:r>
          </a:p>
        </p:txBody>
      </p:sp>
      <p:pic>
        <p:nvPicPr>
          <p:cNvPr id="10" name="Image 9" descr="CalculerStatSerieGrilles_MO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773" y="1375114"/>
            <a:ext cx="4912039" cy="3266505"/>
          </a:xfrm>
          <a:prstGeom prst="rect">
            <a:avLst/>
          </a:prstGeom>
        </p:spPr>
      </p:pic>
      <p:pic>
        <p:nvPicPr>
          <p:cNvPr id="11" name="Image 10" descr="CalculerStatSerieGrilles_E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0749" y="3378091"/>
            <a:ext cx="4912039" cy="3266505"/>
          </a:xfrm>
          <a:prstGeom prst="rect">
            <a:avLst/>
          </a:prstGeom>
        </p:spPr>
      </p:pic>
      <p:sp>
        <p:nvSpPr>
          <p:cNvPr id="9" name="Rectangle 12"/>
          <p:cNvSpPr txBox="1">
            <a:spLocks noChangeArrowheads="1"/>
          </p:cNvSpPr>
          <p:nvPr/>
        </p:nvSpPr>
        <p:spPr>
          <a:xfrm>
            <a:off x="435430" y="249655"/>
            <a:ext cx="8577942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Regional statistics between corrections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 txBox="1">
            <a:spLocks noChangeArrowheads="1"/>
          </p:cNvSpPr>
          <p:nvPr/>
        </p:nvSpPr>
        <p:spPr>
          <a:xfrm>
            <a:off x="155864" y="1335470"/>
            <a:ext cx="4838830" cy="5393134"/>
          </a:xfrm>
          <a:prstGeom prst="rect">
            <a:avLst/>
          </a:prstGeom>
        </p:spPr>
        <p:txBody>
          <a:bodyPr/>
          <a:lstStyle/>
          <a:p>
            <a:r>
              <a:rPr lang="en-GB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To conclude:</a:t>
            </a:r>
          </a:p>
          <a:p>
            <a:endParaRPr lang="en-GB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 The FES2014 ocean tide correction clearly shows better performances than GOT4.8.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GB" sz="140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main improvements are 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</a:t>
            </a:r>
            <a:r>
              <a:rPr lang="en-GB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meso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-scale and regional scales, and on the 58.77-day error.</a:t>
            </a:r>
          </a:p>
          <a:p>
            <a:pPr>
              <a:buFont typeface="Arial" pitchFamily="34" charset="0"/>
              <a:buChar char="•"/>
            </a:pPr>
            <a:endParaRPr lang="en-GB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 new version of GOT exists, GOT4.10 which has been compared to GOT4.8 as well. However, the modifications are mainly on the S2-wave.</a:t>
            </a:r>
          </a:p>
          <a:p>
            <a:endParaRPr lang="en-GB" sz="16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308103" y="130687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solidFill>
                            <a:srgbClr val="00206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+ 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(60 days)</a:t>
                      </a:r>
                      <a:endParaRPr lang="en-US" sz="1400" dirty="0">
                        <a:solidFill>
                          <a:srgbClr val="002060"/>
                        </a:solidFill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2000" dirty="0" smtClean="0">
                          <a:latin typeface="Trebuchet MS"/>
                          <a:ea typeface="Times New Roman"/>
                          <a:cs typeface="Times New Roman"/>
                        </a:rPr>
                        <a:t>+</a:t>
                      </a: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2000" dirty="0" smtClean="0">
                          <a:latin typeface="Trebuchet MS"/>
                          <a:ea typeface="Times New Roman"/>
                          <a:cs typeface="Times New Roman"/>
                        </a:rPr>
                        <a:t>+</a:t>
                      </a: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2145056" y="249655"/>
            <a:ext cx="665565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Ocean Tide corrections comparison for Jason-1 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 txBox="1">
            <a:spLocks noChangeArrowheads="1"/>
          </p:cNvSpPr>
          <p:nvPr/>
        </p:nvSpPr>
        <p:spPr>
          <a:xfrm>
            <a:off x="199407" y="1219197"/>
            <a:ext cx="9532422" cy="2830289"/>
          </a:xfrm>
          <a:prstGeom prst="rect">
            <a:avLst/>
          </a:prstGeom>
        </p:spPr>
        <p:txBody>
          <a:bodyPr/>
          <a:lstStyle/>
          <a:p>
            <a:r>
              <a:rPr lang="en-GB" sz="16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Introduction:</a:t>
            </a:r>
          </a:p>
          <a:p>
            <a:r>
              <a:rPr lang="en-US" sz="1600" kern="0" dirty="0" smtClean="0">
                <a:solidFill>
                  <a:srgbClr val="00338D"/>
                </a:solidFill>
                <a:latin typeface="Arial" charset="0"/>
              </a:rPr>
              <a:t> </a:t>
            </a:r>
            <a:endParaRPr lang="en-US" sz="16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We will observe and analyse the impact of the FES (Finite Element Solution) Ocean Tide Correction latest release for climate applications. It will be referred to as “FES2014”.</a:t>
            </a:r>
          </a:p>
          <a:p>
            <a:pPr>
              <a:buFont typeface="Arial" pitchFamily="34" charset="0"/>
              <a:buChar char="•"/>
            </a:pPr>
            <a:endParaRPr lang="en-GB" sz="1600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We will compare this correction with the reference ocean tide correction in </a:t>
            </a:r>
            <a:r>
              <a:rPr lang="en-GB" sz="1600" kern="0" dirty="0" err="1" smtClean="0">
                <a:solidFill>
                  <a:srgbClr val="00338D"/>
                </a:solidFill>
                <a:latin typeface="Arial" charset="0"/>
              </a:rPr>
              <a:t>SL_cci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products, the stochastic model “GOT4.8”.</a:t>
            </a:r>
          </a:p>
          <a:p>
            <a:pPr>
              <a:buFont typeface="Arial" pitchFamily="34" charset="0"/>
              <a:buChar char="•"/>
            </a:pPr>
            <a:endParaRPr lang="en-GB" sz="1600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In order to determine the impact of FES2014 in terms of climate applications and temporal scales, we will try in this study to indicate for each impact detected if it’s a positive (+) or a negative (-) impact :</a:t>
            </a:r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2123790" y="249655"/>
            <a:ext cx="665565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Ocean Tide correction comparison for Jason-1 mission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3474564" y="4760216"/>
            <a:ext cx="2166259" cy="1416239"/>
            <a:chOff x="2362199" y="3907971"/>
            <a:chExt cx="2166259" cy="1416239"/>
          </a:xfrm>
        </p:grpSpPr>
        <p:sp>
          <p:nvSpPr>
            <p:cNvPr id="7" name="ZoneTexte 6"/>
            <p:cNvSpPr txBox="1"/>
            <p:nvPr/>
          </p:nvSpPr>
          <p:spPr>
            <a:xfrm>
              <a:off x="2362200" y="4985656"/>
              <a:ext cx="2166258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No impact </a:t>
              </a:r>
              <a:r>
                <a:rPr lang="fr-FR" sz="1600" b="1" dirty="0" err="1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detected</a:t>
              </a:r>
              <a:endParaRPr lang="fr-FR" sz="16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362199" y="3907971"/>
              <a:ext cx="2166258" cy="338554"/>
            </a:xfrm>
            <a:prstGeom prst="rect">
              <a:avLst/>
            </a:prstGeom>
            <a:solidFill>
              <a:srgbClr val="FBD4B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 err="1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Low</a:t>
              </a:r>
              <a:r>
                <a:rPr lang="fr-FR" sz="1600" b="1" dirty="0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 impact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2362199" y="4452256"/>
              <a:ext cx="2166258" cy="338554"/>
            </a:xfrm>
            <a:prstGeom prst="rect">
              <a:avLst/>
            </a:prstGeom>
            <a:solidFill>
              <a:srgbClr val="E36C0A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 err="1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Significant</a:t>
              </a:r>
              <a:r>
                <a:rPr lang="fr-FR" sz="1600" b="1" dirty="0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 impact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au 15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dirty="0"/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8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Calibri"/>
                          <a:cs typeface="Times New Roman"/>
                        </a:rPr>
                        <a:t>Periodic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Global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5468470" y="1292989"/>
            <a:ext cx="4150659" cy="6427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No impact detected on Global Mean Sea Level trend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" name="Image 6" descr="Log2SVG_MOY_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1229" y="3209026"/>
            <a:ext cx="4563013" cy="30301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53874" y="6056069"/>
            <a:ext cx="4953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Temporal evolution of SLA mean calculated </a:t>
            </a:r>
            <a:r>
              <a:rPr lang="en-GB" sz="16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globally</a:t>
            </a: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.</a:t>
            </a:r>
            <a:endParaRPr lang="fr-FR" sz="1600" dirty="0"/>
          </a:p>
        </p:txBody>
      </p:sp>
      <p:sp>
        <p:nvSpPr>
          <p:cNvPr id="11" name="Rectangle 10"/>
          <p:cNvSpPr/>
          <p:nvPr/>
        </p:nvSpPr>
        <p:spPr>
          <a:xfrm>
            <a:off x="1280498" y="3088758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Calibri"/>
                          <a:cs typeface="Times New Roman"/>
                        </a:rPr>
                        <a:t>Periodic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Global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Rectangle 12"/>
          <p:cNvSpPr txBox="1">
            <a:spLocks noChangeArrowheads="1"/>
          </p:cNvSpPr>
          <p:nvPr/>
        </p:nvSpPr>
        <p:spPr>
          <a:xfrm>
            <a:off x="5512014" y="1282044"/>
            <a:ext cx="4150659" cy="699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Significant impact detected on Inter annual Signals</a:t>
            </a:r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Image 7" descr="CreerPeriodogramme_G_1Y-re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7864" y="3142345"/>
            <a:ext cx="4626415" cy="307222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780111" y="2212976"/>
            <a:ext cx="49645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The figure below shows the mean difference between the two corrections calculated </a:t>
            </a:r>
            <a:r>
              <a:rPr lang="en-GB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globally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by cycle. </a:t>
            </a:r>
          </a:p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Interannual signal has ~1mm amplitude</a:t>
            </a:r>
          </a:p>
        </p:txBody>
      </p:sp>
      <p:sp>
        <p:nvSpPr>
          <p:cNvPr id="9" name="Rectangle 8"/>
          <p:cNvSpPr/>
          <p:nvPr/>
        </p:nvSpPr>
        <p:spPr>
          <a:xfrm>
            <a:off x="1259233" y="3631018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Calibri"/>
                          <a:cs typeface="Times New Roman"/>
                        </a:rPr>
                        <a:t>Periodic </a:t>
                      </a: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latin typeface="Trebuchet MS"/>
                          <a:ea typeface="Calibri"/>
                          <a:cs typeface="Times New Roman"/>
                        </a:rPr>
                        <a:t>+ </a:t>
                      </a:r>
                      <a:r>
                        <a:rPr lang="en-US" sz="1400" dirty="0" smtClean="0">
                          <a:latin typeface="Trebuchet MS"/>
                          <a:ea typeface="Calibri"/>
                          <a:cs typeface="Times New Roman"/>
                        </a:rPr>
                        <a:t>(60</a:t>
                      </a:r>
                      <a:r>
                        <a:rPr lang="en-US" sz="1400" baseline="0" dirty="0" smtClean="0">
                          <a:latin typeface="Trebuchet MS"/>
                          <a:ea typeface="Calibri"/>
                          <a:cs typeface="Times New Roman"/>
                        </a:rPr>
                        <a:t> days)</a:t>
                      </a: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Global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4997303" y="1274955"/>
            <a:ext cx="4328674" cy="7877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Strong impact detected on 58.77-day signal 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701396" y="1984076"/>
            <a:ext cx="48079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Annual and semi-annual signals are close with the two corrections (see Figures below)</a:t>
            </a: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A significant improvement in the 58.77-day error (~1mm) is obtained with FES2014, see OSTST 2014, Konstanz</a:t>
            </a:r>
          </a:p>
        </p:txBody>
      </p:sp>
      <p:sp>
        <p:nvSpPr>
          <p:cNvPr id="7" name="Rectangle 6"/>
          <p:cNvSpPr/>
          <p:nvPr/>
        </p:nvSpPr>
        <p:spPr>
          <a:xfrm>
            <a:off x="1269866" y="4205176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Global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Image 7" descr="CreerPeriodogramme_G_0-1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970" y="4227711"/>
            <a:ext cx="3491620" cy="2318654"/>
          </a:xfrm>
          <a:prstGeom prst="rect">
            <a:avLst/>
          </a:prstGeom>
        </p:spPr>
      </p:pic>
      <p:pic>
        <p:nvPicPr>
          <p:cNvPr id="9" name="Image 8" descr="CreerPeriodogramme_G_1Y-re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3659" y="1547292"/>
            <a:ext cx="3513008" cy="2332857"/>
          </a:xfrm>
          <a:prstGeom prst="rect">
            <a:avLst/>
          </a:prstGeom>
        </p:spPr>
      </p:pic>
      <p:pic>
        <p:nvPicPr>
          <p:cNvPr id="14" name="Image 13" descr="CreerPeriodogramme_G_1Y-re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81856" y="4325933"/>
            <a:ext cx="3513008" cy="2332856"/>
          </a:xfrm>
          <a:prstGeom prst="rect">
            <a:avLst/>
          </a:prstGeom>
        </p:spPr>
      </p:pic>
      <p:graphicFrame>
        <p:nvGraphicFramePr>
          <p:cNvPr id="17" name="Tableau 16"/>
          <p:cNvGraphicFramePr>
            <a:graphicFrameLocks noGrp="1"/>
          </p:cNvGraphicFramePr>
          <p:nvPr/>
        </p:nvGraphicFramePr>
        <p:xfrm>
          <a:off x="4295553" y="1850066"/>
          <a:ext cx="5448006" cy="189962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724003"/>
                <a:gridCol w="2724003"/>
              </a:tblGrid>
              <a:tr h="850604">
                <a:tc>
                  <a:txBody>
                    <a:bodyPr/>
                    <a:lstStyle/>
                    <a:p>
                      <a:r>
                        <a:rPr lang="fr-FR" sz="1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Global MSL Periodogram </a:t>
                      </a:r>
                      <a:r>
                        <a:rPr lang="fr-FR" sz="14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centered</a:t>
                      </a:r>
                      <a:r>
                        <a:rPr lang="fr-FR" sz="14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on 1 </a:t>
                      </a:r>
                      <a:r>
                        <a:rPr lang="fr-FR" sz="14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year</a:t>
                      </a:r>
                      <a:endParaRPr lang="fr-FR" sz="14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0490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Global MSL Periodogram for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periods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lower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than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1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year</a:t>
                      </a:r>
                      <a:endParaRPr lang="fr-FR" sz="1400" dirty="0" smtClean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Global MSL Periodogram for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periods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centered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on 58.77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days</a:t>
                      </a:r>
                      <a:endParaRPr lang="fr-FR" sz="1400" b="0" dirty="0" smtClean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2000" b="0" dirty="0" smtClean="0">
                          <a:latin typeface="Trebuchet MS"/>
                          <a:ea typeface="Times New Roman"/>
                          <a:cs typeface="Times New Roman"/>
                        </a:rPr>
                        <a:t>+</a:t>
                      </a:r>
                      <a:endParaRPr lang="fr-FR" sz="2000" b="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5506572" y="1291170"/>
            <a:ext cx="4150659" cy="7553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Strong impact detected on a short temporal scale (signals &lt; 2 months):</a:t>
            </a:r>
          </a:p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01396" y="1984076"/>
            <a:ext cx="48079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Crossovers Variance Differences are generally negative (see figures on next slide) near -1 cm² : This means that the new FES2014 correction shows a significant improvement by comparison to the reference correction.</a:t>
            </a: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The map of SSH crossovers Variance Differences shows that these improvements are global but very significant above 50° latitude and near coasts.</a:t>
            </a:r>
          </a:p>
        </p:txBody>
      </p:sp>
      <p:sp>
        <p:nvSpPr>
          <p:cNvPr id="7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Mesoscale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69866" y="5895753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Oper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41745" y="3638672"/>
            <a:ext cx="4731980" cy="3142330"/>
          </a:xfrm>
          <a:prstGeom prst="rect">
            <a:avLst/>
          </a:prstGeom>
        </p:spPr>
      </p:pic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Mesoscale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21085" y="1363348"/>
            <a:ext cx="43216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Variance differences of Sea Surface Height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crossovers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between the FES2014 and GOT4.8 corrections (over all the period):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Tremendous improvement (~10 cm²) at latitudes above 50° and in coastal areas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Significant improvement globally (~2 cm²)</a:t>
            </a: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5401" y="4966519"/>
            <a:ext cx="43216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Temporal evolution of Variance differences of Sea Surface Height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crossovers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between two ocean tide corrections :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Significant improvement (~ 1 cm²) with FES2014</a:t>
            </a:r>
          </a:p>
        </p:txBody>
      </p:sp>
      <p:pic>
        <p:nvPicPr>
          <p:cNvPr id="9" name="Image 8" descr="DiffGrid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4599" y="1379192"/>
            <a:ext cx="4850962" cy="320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2000" dirty="0" smtClean="0">
                          <a:latin typeface="Trebuchet MS"/>
                          <a:ea typeface="Times New Roman"/>
                          <a:cs typeface="Times New Roman"/>
                        </a:rPr>
                        <a:t>+</a:t>
                      </a: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5475513" y="1292990"/>
            <a:ext cx="4229313" cy="7426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Significant impact detected on Regional Mean Sea Level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21038" y="2315775"/>
            <a:ext cx="4877441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We observe a significant impact (~0.5 mm/yr) on the regional trends in coastal areas. These differences could be explained by the significant variance reduction in these areas allowing a better estimation of the trend.</a:t>
            </a:r>
          </a:p>
        </p:txBody>
      </p:sp>
      <p:sp>
        <p:nvSpPr>
          <p:cNvPr id="11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69866" y="4768701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1_Default Desig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2_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?mso-contentType ?>
<SharedContentType xmlns="Microsoft.SharePoint.Taxonomy.ContentTypeSync" SourceId="e67887bc-73e1-46c3-a151-501b31e7815b" ContentTypeId="0x010100853BD43EC96A9741BFCB5D4135F0671401030104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LS Modèle de note technique en français" ma:contentTypeID="0x010100853BD43EC96A9741BFCB5D4135F0671401030104008EECD3FC9B44294AA39BBFD7D9D398E0" ma:contentTypeVersion="87" ma:contentTypeDescription="Modèle pour la rédaction d'un note technique" ma:contentTypeScope="" ma:versionID="2994dec074e2b20dfa08a69d570d61ea">
  <xsd:schema xmlns:xsd="http://www.w3.org/2001/XMLSchema" xmlns:xs="http://www.w3.org/2001/XMLSchema" xmlns:p="http://schemas.microsoft.com/office/2006/metadata/properties" xmlns:ns1="http://schemas.microsoft.com/sharepoint/v3" xmlns:ns2="24584a92-cfe5-42c0-880b-1dbd08f20e00" xmlns:ns3="http://schemas.microsoft.com/sharepoint/v3/fields" targetNamespace="http://schemas.microsoft.com/office/2006/metadata/properties" ma:root="true" ma:fieldsID="c6ba8f940f0f69f10ed0f708d9c70891" ns1:_="" ns2:_="" ns3:_="">
    <xsd:import namespace="http://schemas.microsoft.com/sharepoint/v3"/>
    <xsd:import namespace="24584a92-cfe5-42c0-880b-1dbd08f20e00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1:Language" minOccurs="0"/>
                <xsd:element ref="ns2:Date_x0020_version" minOccurs="0"/>
                <xsd:element ref="ns2:Co-auteur" minOccurs="0"/>
                <xsd:element ref="ns2:Référence" minOccurs="0"/>
                <xsd:element ref="ns2:Indice_x0020_édition" minOccurs="0"/>
                <xsd:element ref="ns2:Indice_x0020_révision" minOccurs="0"/>
                <xsd:element ref="ns2:Destinataires" minOccurs="0"/>
                <xsd:element ref="ns3:_Publisher" minOccurs="0"/>
                <xsd:element ref="ns3:_Source" minOccurs="0"/>
                <xsd:element ref="ns2:Référence_x0020_du_x0020_contrat" minOccurs="0"/>
                <xsd:element ref="ns2:Référence_x0020_externe" minOccurs="0"/>
                <xsd:element ref="ns2:Nomenclature" minOccurs="0"/>
                <xsd:element ref="ns2:a1c7a85153334bb0955c2f9598d080be" minOccurs="0"/>
                <xsd:element ref="ns2:vérificateurs" minOccurs="0"/>
                <xsd:element ref="ns2:Approbateurs" minOccurs="0"/>
                <xsd:element ref="ns3:_Status" minOccurs="0"/>
                <xsd:element ref="ns3:_ResourceType" minOccurs="0"/>
                <xsd:element ref="ns2:Commentaires_relectur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0" nillable="true" ma:displayName="Langue" ma:format="Dropdown" ma:internalName="Language" ma:readOnly="fals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584a92-cfe5-42c0-880b-1dbd08f20e00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Colonne Attraper tout de Taxonomie" ma:description="" ma:hidden="true" ma:list="{09c5871d-9491-4c58-a5e0-63c6d25eefc8}" ma:internalName="TaxCatchAll" ma:showField="CatchAllData" ma:web="b1fe1201-8f0c-4fed-a6a3-d40f2e111e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Colonne Attraper tout de Taxonomie1" ma:description="" ma:hidden="true" ma:list="{09c5871d-9491-4c58-a5e0-63c6d25eefc8}" ma:internalName="TaxCatchAllLabel" ma:readOnly="true" ma:showField="CatchAllDataLabel" ma:web="b1fe1201-8f0c-4fed-a6a3-d40f2e111e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ate_x0020_version" ma:index="14" nillable="true" ma:displayName="Date version" ma:format="DateOnly" ma:internalName="Date_x0020_version">
      <xsd:simpleType>
        <xsd:restriction base="dms:DateTime"/>
      </xsd:simpleType>
    </xsd:element>
    <xsd:element name="Co-auteur" ma:index="15" nillable="true" ma:displayName="Co-auteur" ma:internalName="Co_x002d_auteur">
      <xsd:simpleType>
        <xsd:restriction base="dms:Text">
          <xsd:maxLength value="255"/>
        </xsd:restriction>
      </xsd:simpleType>
    </xsd:element>
    <xsd:element name="Référence" ma:index="16" nillable="true" ma:displayName="Référence" ma:internalName="R_x00e9_f_x00e9_rence">
      <xsd:simpleType>
        <xsd:restriction base="dms:Text">
          <xsd:maxLength value="255"/>
        </xsd:restriction>
      </xsd:simpleType>
    </xsd:element>
    <xsd:element name="Indice_x0020_édition" ma:index="17" nillable="true" ma:displayName="Indice édition" ma:internalName="Indice_x0020__x00e9_dition">
      <xsd:simpleType>
        <xsd:restriction base="dms:Text">
          <xsd:maxLength value="255"/>
        </xsd:restriction>
      </xsd:simpleType>
    </xsd:element>
    <xsd:element name="Indice_x0020_révision" ma:index="18" nillable="true" ma:displayName="Indice révision" ma:internalName="Indice_x0020_r_x00e9_vision">
      <xsd:simpleType>
        <xsd:restriction base="dms:Text">
          <xsd:maxLength value="255"/>
        </xsd:restriction>
      </xsd:simpleType>
    </xsd:element>
    <xsd:element name="Destinataires" ma:index="19" nillable="true" ma:displayName="Destinataires" ma:internalName="Destinataires">
      <xsd:simpleType>
        <xsd:restriction base="dms:Text">
          <xsd:maxLength value="255"/>
        </xsd:restriction>
      </xsd:simpleType>
    </xsd:element>
    <xsd:element name="Référence_x0020_du_x0020_contrat" ma:index="22" nillable="true" ma:displayName="Référence du contrat" ma:internalName="R_x00e9_f_x00e9_rence_x0020_du_x0020_contrat">
      <xsd:simpleType>
        <xsd:restriction base="dms:Text">
          <xsd:maxLength value="255"/>
        </xsd:restriction>
      </xsd:simpleType>
    </xsd:element>
    <xsd:element name="Référence_x0020_externe" ma:index="23" nillable="true" ma:displayName="Référence externe" ma:internalName="R_x00e9_f_x00e9_rence_x0020_externe">
      <xsd:simpleType>
        <xsd:restriction base="dms:Text">
          <xsd:maxLength value="255"/>
        </xsd:restriction>
      </xsd:simpleType>
    </xsd:element>
    <xsd:element name="Nomenclature" ma:index="24" nillable="true" ma:displayName="Nomenclature" ma:internalName="Nomenclature">
      <xsd:simpleType>
        <xsd:restriction base="dms:Text">
          <xsd:maxLength value="255"/>
        </xsd:restriction>
      </xsd:simpleType>
    </xsd:element>
    <xsd:element name="a1c7a85153334bb0955c2f9598d080be" ma:index="25" nillable="true" ma:taxonomy="true" ma:internalName="a1c7a85153334bb0955c2f9598d080be" ma:taxonomyFieldName="Composants" ma:displayName="Composants" ma:default="" ma:fieldId="{a1c7a851-5333-4bb0-955c-2f9598d080be}" ma:taxonomyMulti="true" ma:sspId="e67887bc-73e1-46c3-a151-501b31e7815b" ma:termSetId="271a31bc-27ff-4c6f-b48c-4f87cf342eff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vérificateurs" ma:index="27" nillable="true" ma:displayName="Vérificateurs" ma:internalName="v_x00e9_rificateurs">
      <xsd:simpleType>
        <xsd:restriction base="dms:Text">
          <xsd:maxLength value="255"/>
        </xsd:restriction>
      </xsd:simpleType>
    </xsd:element>
    <xsd:element name="Approbateurs" ma:index="28" nillable="true" ma:displayName="Approbateurs" ma:internalName="Approbateurs">
      <xsd:simpleType>
        <xsd:restriction base="dms:Text">
          <xsd:maxLength value="255"/>
        </xsd:restriction>
      </xsd:simpleType>
    </xsd:element>
    <xsd:element name="Commentaires_relecture" ma:index="31" nillable="true" ma:displayName="Commentaires_relecture" ma:internalName="Commentaires_relectur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Publisher" ma:index="20" nillable="true" ma:displayName="Éditeur" ma:default="CLS" ma:description="Personne, organisation ou service qui a publié la ressource" ma:internalName="_Publishe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LS"/>
                    <xsd:enumeration value="CGI"/>
                    <xsd:enumeration value="DTU Space"/>
                    <xsd:enumeration value="ECMWF"/>
                    <xsd:enumeration value="ESA"/>
                    <xsd:enumeration value="ESRIN"/>
                    <xsd:enumeration value="FCUP"/>
                    <xsd:enumeration value="GFZ"/>
                    <xsd:enumeration value="isardSAT"/>
                    <xsd:enumeration value="LEGOS"/>
                    <xsd:enumeration value="NERSC"/>
                    <xsd:enumeration value="NOC"/>
                    <xsd:enumeration value="PML"/>
                    <xsd:enumeration value="University of Hamburg"/>
                  </xsd:restriction>
                </xsd:simpleType>
              </xsd:element>
            </xsd:sequence>
          </xsd:extension>
        </xsd:complexContent>
      </xsd:complexType>
    </xsd:element>
    <xsd:element name="_Source" ma:index="21" nillable="true" ma:displayName="Source" ma:description="Références à des ressources dont la ressource est dérivée" ma:internalName="_Source">
      <xsd:simpleType>
        <xsd:restriction base="dms:Note">
          <xsd:maxLength value="255"/>
        </xsd:restriction>
      </xsd:simpleType>
    </xsd:element>
    <xsd:element name="_Status" ma:index="29" nillable="true" ma:displayName="État" ma:default="En travail" ma:format="Dropdown" ma:internalName="_Status">
      <xsd:simpleType>
        <xsd:restriction base="dms:Choice">
          <xsd:enumeration value="En travail"/>
          <xsd:enumeration value="A revoir"/>
          <xsd:enumeration value="Publié"/>
        </xsd:restriction>
      </xsd:simpleType>
    </xsd:element>
    <xsd:element name="_ResourceType" ma:index="30" nillable="true" ma:displayName="Type de ressource" ma:default="Specification" ma:description="Jeu de catégories, fonctions, genres ou niveau d'agrégation" ma:format="Dropdown" ma:indexed="true" ma:internalName="_ResourceType">
      <xsd:simpleType>
        <xsd:restriction base="dms:Choice">
          <xsd:enumeration value="Specification"/>
          <xsd:enumeration value="Report"/>
          <xsd:enumeration value="Powerpoint"/>
          <xsd:enumeration value="Acceptance document"/>
          <xsd:enumeration value="Design document"/>
          <xsd:enumeration value="Manual"/>
          <xsd:enumeration value="Memorandum"/>
          <xsd:enumeration value="Technical Note"/>
          <xsd:enumeration value="Tests Docume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12" ma:displayName="Auteur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 ma:index="11" ma:displayName="Commentaires"/>
        <xsd:element name="keywords" minOccurs="0" maxOccurs="1" type="xsd:string"/>
        <xsd:element ref="dc:language" minOccurs="0" maxOccurs="1"/>
        <xsd:element name="category" minOccurs="0" maxOccurs="1" type="xsd:string" ma:index="13" ma:displayName="Catégorie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État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 xsi:nil="true"/>
    <Co-auteur xmlns="24584a92-cfe5-42c0-880b-1dbd08f20e00" xsi:nil="true"/>
    <_Source xmlns="http://schemas.microsoft.com/sharepoint/v3/fields" xsi:nil="true"/>
    <Commentaires_relecture xmlns="24584a92-cfe5-42c0-880b-1dbd08f20e00" xsi:nil="true"/>
    <Nomenclature xmlns="24584a92-cfe5-42c0-880b-1dbd08f20e00" xsi:nil="true"/>
    <_Publisher xmlns="http://schemas.microsoft.com/sharepoint/v3/fields">
      <Value>CLS</Value>
    </_Publisher>
    <_Status xmlns="http://schemas.microsoft.com/sharepoint/v3/fields">En travail</_Status>
    <TaxCatchAll xmlns="24584a92-cfe5-42c0-880b-1dbd08f20e00"/>
    <Référence xmlns="24584a92-cfe5-42c0-880b-1dbd08f20e00" xsi:nil="true"/>
    <a1c7a85153334bb0955c2f9598d080be xmlns="24584a92-cfe5-42c0-880b-1dbd08f20e00">
      <Terms xmlns="http://schemas.microsoft.com/office/infopath/2007/PartnerControls"/>
    </a1c7a85153334bb0955c2f9598d080be>
    <Date_x0020_version xmlns="24584a92-cfe5-42c0-880b-1dbd08f20e00" xsi:nil="true"/>
    <Destinataires xmlns="24584a92-cfe5-42c0-880b-1dbd08f20e00" xsi:nil="true"/>
    <Référence_x0020_externe xmlns="24584a92-cfe5-42c0-880b-1dbd08f20e00" xsi:nil="true"/>
    <vérificateurs xmlns="24584a92-cfe5-42c0-880b-1dbd08f20e00" xsi:nil="true"/>
    <Approbateurs xmlns="24584a92-cfe5-42c0-880b-1dbd08f20e00" xsi:nil="true"/>
    <_ResourceType xmlns="http://schemas.microsoft.com/sharepoint/v3/fields">Technical Note</_ResourceType>
    <Référence_x0020_du_x0020_contrat xmlns="24584a92-cfe5-42c0-880b-1dbd08f20e00">ESA Contract No. 4000109872/13/I-NB</Référence_x0020_du_x0020_contrat>
    <Indice_x0020_édition xmlns="24584a92-cfe5-42c0-880b-1dbd08f20e00" xsi:nil="true"/>
    <Indice_x0020_révision xmlns="24584a92-cfe5-42c0-880b-1dbd08f20e00" xsi:nil="true"/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15BABC-57CD-476C-A385-E3C00A2236D6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CB9DFDA-79FA-4055-848E-2D5ED4458393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76575520-B383-4D54-8204-3EE49D9E68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4584a92-cfe5-42c0-880b-1dbd08f20e00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9E0A1007-7F0A-42B9-94DC-38BDE2D0EE6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v3"/>
    <ds:schemaRef ds:uri="24584a92-cfe5-42c0-880b-1dbd08f20e00"/>
    <ds:schemaRef ds:uri="http://schemas.microsoft.com/sharepoint/v3/fields"/>
    <ds:schemaRef ds:uri="http://schemas.openxmlformats.org/package/2006/metadata/core-properties"/>
    <ds:schemaRef ds:uri="http://schemas.microsoft.com/office/infopath/2007/PartnerControls"/>
  </ds:schemaRefs>
</ds:datastoreItem>
</file>

<file path=customXml/itemProps5.xml><?xml version="1.0" encoding="utf-8"?>
<ds:datastoreItem xmlns:ds="http://schemas.openxmlformats.org/officeDocument/2006/customXml" ds:itemID="{33E54029-4DCD-4956-9CE8-BF0CA6ACAD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7845</TotalTime>
  <Words>1205</Words>
  <Application>Microsoft Office PowerPoint</Application>
  <PresentationFormat>Format A4 (210 x 297 mm)</PresentationFormat>
  <Paragraphs>242</Paragraphs>
  <Slides>15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2_Custom Design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</vt:vector>
  </TitlesOfParts>
  <Company>IconMedialab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Wet Troposphere Correction GPD vs REF on Envisat mission</dc:title>
  <dc:creator>Ablain Michael</dc:creator>
  <dc:description/>
  <cp:lastModifiedBy>lzawadzki</cp:lastModifiedBy>
  <cp:revision>1226</cp:revision>
  <cp:lastPrinted>2008-08-26T16:26:23Z</cp:lastPrinted>
  <dcterms:created xsi:type="dcterms:W3CDTF">2011-01-18T09:37:25Z</dcterms:created>
  <dcterms:modified xsi:type="dcterms:W3CDTF">2015-07-30T16:32:47Z</dcterms:modified>
  <cp:category>SL-CCI</cp:category>
  <cp:contentStatus>Publié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0x010100853BD43EC96A9741BFCB5D4135F0671401030104008EECD3FC9B44294AA39BBFD7D9D398E0</vt:lpwstr>
  </property>
  <property fmtid="{D5CDD505-2E9C-101B-9397-08002B2CF9AE}" pid="3" name="Composants">
    <vt:lpwstr/>
  </property>
</Properties>
</file>