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54" r:id="rId6"/>
  </p:sldMasterIdLst>
  <p:notesMasterIdLst>
    <p:notesMasterId r:id="rId21"/>
  </p:notesMasterIdLst>
  <p:handoutMasterIdLst>
    <p:handoutMasterId r:id="rId22"/>
  </p:handoutMasterIdLst>
  <p:sldIdLst>
    <p:sldId id="484" r:id="rId7"/>
    <p:sldId id="559" r:id="rId8"/>
    <p:sldId id="551" r:id="rId9"/>
    <p:sldId id="590" r:id="rId10"/>
    <p:sldId id="575" r:id="rId11"/>
    <p:sldId id="600" r:id="rId12"/>
    <p:sldId id="601" r:id="rId13"/>
    <p:sldId id="552" r:id="rId14"/>
    <p:sldId id="556" r:id="rId15"/>
    <p:sldId id="572" r:id="rId16"/>
    <p:sldId id="577" r:id="rId17"/>
    <p:sldId id="591" r:id="rId18"/>
    <p:sldId id="602" r:id="rId19"/>
    <p:sldId id="566" r:id="rId20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blain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4B4"/>
    <a:srgbClr val="E36C0A"/>
    <a:srgbClr val="00338D"/>
    <a:srgbClr val="00549F"/>
    <a:srgbClr val="FFCC99"/>
    <a:srgbClr val="FDC82F"/>
    <a:srgbClr val="FDE3F6"/>
    <a:srgbClr val="008542"/>
    <a:srgbClr val="CCFFFF"/>
    <a:srgbClr val="0098D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9" autoAdjust="0"/>
    <p:restoredTop sz="94660"/>
  </p:normalViewPr>
  <p:slideViewPr>
    <p:cSldViewPr snapToGrid="0">
      <p:cViewPr>
        <p:scale>
          <a:sx n="90" d="100"/>
          <a:sy n="90" d="100"/>
        </p:scale>
        <p:origin x="-2238" y="-3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58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fld id="{3B323AA3-7E86-49BB-9725-1E4B07414E83}" type="slidenum">
              <a:rPr lang="it-IT"/>
              <a:pPr/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179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397" y="1"/>
            <a:ext cx="2917593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133E4C13-2E33-430A-90ED-4117EE0F8CA5}" type="datetimeFigureOut">
              <a:rPr lang="en-US"/>
              <a:pPr/>
              <a:t>7/30/2015</a:t>
            </a:fld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0413" y="738188"/>
            <a:ext cx="533876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5278" y="4730367"/>
            <a:ext cx="5034434" cy="44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0733"/>
            <a:ext cx="2919179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397" y="9460733"/>
            <a:ext cx="2917593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A786D011-E8F0-4D28-A3E1-6A23A132FCB2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 userDrawn="1"/>
        </p:nvSpPr>
        <p:spPr bwMode="auto">
          <a:xfrm>
            <a:off x="0" y="0"/>
            <a:ext cx="9906000" cy="1168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9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50813"/>
            <a:ext cx="81391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Click to edit Master title style</a:t>
            </a:r>
          </a:p>
        </p:txBody>
      </p:sp>
      <p:pic>
        <p:nvPicPr>
          <p:cNvPr id="6" name="Image 5" descr="logo CLS_08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94307" y="220372"/>
            <a:ext cx="950958" cy="7861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800" b="1">
          <a:solidFill>
            <a:srgbClr val="00338D"/>
          </a:solidFill>
          <a:latin typeface="Arial" charset="0"/>
          <a:ea typeface="+mn-ea"/>
          <a:cs typeface="+mn-cs"/>
        </a:defRPr>
      </a:lvl1pPr>
      <a:lvl2pPr marL="1227138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2pPr>
      <a:lvl3pPr marL="1825625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•"/>
        <a:defRPr sz="2800">
          <a:solidFill>
            <a:srgbClr val="00338D"/>
          </a:solidFill>
          <a:latin typeface="Arial" charset="0"/>
        </a:defRPr>
      </a:lvl3pPr>
      <a:lvl4pPr marL="2424113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4pPr>
      <a:lvl5pPr marL="3022600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»"/>
        <a:defRPr sz="2800">
          <a:solidFill>
            <a:srgbClr val="00338D"/>
          </a:solidFill>
          <a:latin typeface="Arial" charset="0"/>
        </a:defRPr>
      </a:lvl5pPr>
      <a:lvl6pPr marL="34798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6pPr>
      <a:lvl7pPr marL="39370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7pPr>
      <a:lvl8pPr marL="43942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8pPr>
      <a:lvl9pPr marL="48514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963" y="1966822"/>
            <a:ext cx="9477375" cy="3499449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3200" b="1" kern="0" dirty="0" smtClean="0">
                <a:solidFill>
                  <a:srgbClr val="00338D"/>
                </a:solidFill>
                <a:latin typeface="Arial" charset="0"/>
              </a:rPr>
              <a:t>Ocean Tide Correction comparison for ENVISAT mission between FES2014 and GOT4.8</a:t>
            </a: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endParaRPr lang="en-US" sz="3200" b="1" kern="0" dirty="0" smtClean="0">
              <a:solidFill>
                <a:srgbClr val="00338D"/>
              </a:solidFill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lang="en-US" sz="1600" b="1" kern="0" dirty="0" smtClean="0">
                <a:solidFill>
                  <a:srgbClr val="00338D"/>
                </a:solidFill>
                <a:latin typeface="Arial" charset="0"/>
              </a:rPr>
              <a:t>Lionel Zawadzki, Michael Ablain (CLS)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5486398" y="2236003"/>
            <a:ext cx="42127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At low latitudes,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 differences reach 5mm or 5mm for annual and semi-annual signal (see figures on next slide). </a:t>
            </a: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phase shifts may also be observed (up 30°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 1 month)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These differences are significant but it is not possible to determine which correction is the best one for theses scales.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5501127" y="1282109"/>
            <a:ext cx="4150659" cy="7861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Annual and Semi-Annual Signals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9233" y="5332251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amplitude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</a:p>
        </p:txBody>
      </p:sp>
      <p:pic>
        <p:nvPicPr>
          <p:cNvPr id="9" name="Image 8" descr="DiffGrids_Ampli6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56348" y="3846425"/>
            <a:ext cx="4372963" cy="2908020"/>
          </a:xfrm>
          <a:prstGeom prst="rect">
            <a:avLst/>
          </a:prstGeom>
        </p:spPr>
      </p:pic>
      <p:pic>
        <p:nvPicPr>
          <p:cNvPr id="8" name="Image 7" descr="DiffGrids_Ampli1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747" y="2946584"/>
            <a:ext cx="4254366" cy="282915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968606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amplitude :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52399" y="2465946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amplitude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amplitude :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36031"/>
            <a:ext cx="84690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Symbol"/>
              <a:buChar char="Þ"/>
            </a:pPr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Sea Level Anomaly differences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for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semi-annual signal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be noted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 phase value equal to 30°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corresponds to a period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one month</a:t>
            </a:r>
          </a:p>
        </p:txBody>
      </p:sp>
      <p:pic>
        <p:nvPicPr>
          <p:cNvPr id="8" name="Image 7" descr="OperVarNc_Phase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699" y="3337763"/>
            <a:ext cx="3826100" cy="2544356"/>
          </a:xfrm>
          <a:prstGeom prst="rect">
            <a:avLst/>
          </a:prstGeom>
        </p:spPr>
      </p:pic>
      <p:pic>
        <p:nvPicPr>
          <p:cNvPr id="9" name="Image 8" descr="OperVarNc_Phase6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1045" y="3917801"/>
            <a:ext cx="4129150" cy="274588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121010" y="3404214"/>
            <a:ext cx="4737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phase :    </a:t>
            </a:r>
            <a:r>
              <a:rPr lang="fr-FR" sz="1000" dirty="0" err="1" smtClean="0"/>
              <a:t>semi-annual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93917" y="2727210"/>
            <a:ext cx="47372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FES2014 phase – SLA </a:t>
            </a:r>
            <a:r>
              <a:rPr lang="fr-FR" sz="1000" dirty="0" err="1" smtClean="0"/>
              <a:t>with</a:t>
            </a:r>
            <a:r>
              <a:rPr lang="fr-FR" sz="1000" dirty="0" smtClean="0"/>
              <a:t> GOT4.8 phase:   </a:t>
            </a:r>
            <a:r>
              <a:rPr lang="fr-FR" sz="1000" dirty="0" err="1" smtClean="0"/>
              <a:t>annual</a:t>
            </a:r>
            <a:r>
              <a:rPr lang="fr-FR" sz="1000" dirty="0" smtClean="0"/>
              <a:t> signal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50970" y="1706142"/>
            <a:ext cx="4321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Mean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FES2014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GOT4.8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ENVISAT period)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differences up to 3cm near coasts between the two ocean tide corrections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085" y="5298425"/>
            <a:ext cx="43216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Standard deviation of the differences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FES2014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GOT4.8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(whole </a:t>
            </a:r>
            <a:r>
              <a:rPr lang="en-US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ENVISATperiod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On this map we observe strong differences (&gt;10cm) near coasts</a:t>
            </a:r>
          </a:p>
        </p:txBody>
      </p:sp>
      <p:pic>
        <p:nvPicPr>
          <p:cNvPr id="10" name="Image 9" descr="CalculerStatSerieGrilles_MO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73" y="1375114"/>
            <a:ext cx="4912039" cy="3266506"/>
          </a:xfrm>
          <a:prstGeom prst="rect">
            <a:avLst/>
          </a:prstGeom>
        </p:spPr>
      </p:pic>
      <p:pic>
        <p:nvPicPr>
          <p:cNvPr id="11" name="Image 10" descr="CalculerStatSerieGrilles_E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749" y="3378091"/>
            <a:ext cx="4912039" cy="3266506"/>
          </a:xfrm>
          <a:prstGeom prst="rect">
            <a:avLst/>
          </a:prstGeom>
        </p:spPr>
      </p:pic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435430" y="249655"/>
            <a:ext cx="8577942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Regional statistics between corrections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55864" y="1335470"/>
            <a:ext cx="4838830" cy="5393134"/>
          </a:xfrm>
          <a:prstGeom prst="rect">
            <a:avLst/>
          </a:prstGeom>
        </p:spPr>
        <p:txBody>
          <a:bodyPr/>
          <a:lstStyle/>
          <a:p>
            <a:r>
              <a:rPr lang="en-GB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To conclude:</a:t>
            </a:r>
          </a:p>
          <a:p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 The FES2014 ocean tide correction clearly shows better performances than GOT4.8.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 main impacts are at </a:t>
            </a:r>
            <a:r>
              <a:rPr lang="en-GB" sz="14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meso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-scale and regional scales.</a:t>
            </a:r>
          </a:p>
          <a:p>
            <a:pPr>
              <a:buFont typeface="Arial" pitchFamily="34" charset="0"/>
              <a:buChar char="•"/>
            </a:pPr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 new version of GOT exists, GOT4.10 which has been compared to GOT4.8 as well. However, the modifications are mainly on </a:t>
            </a:r>
            <a:r>
              <a:rPr lang="en-GB" sz="140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 S2-wave.</a:t>
            </a:r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5308103" y="130687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solidFill>
                          <a:srgbClr val="FBD4B4"/>
                        </a:solidFill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214505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Ocean Tide corrections comparison for ENVISAT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2830289"/>
          </a:xfrm>
          <a:prstGeom prst="rect">
            <a:avLst/>
          </a:prstGeom>
        </p:spPr>
        <p:txBody>
          <a:bodyPr/>
          <a:lstStyle/>
          <a:p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Introduction:</a:t>
            </a:r>
          </a:p>
          <a:p>
            <a:r>
              <a:rPr lang="en-US" sz="1600" kern="0" dirty="0" smtClean="0">
                <a:solidFill>
                  <a:srgbClr val="00338D"/>
                </a:solidFill>
                <a:latin typeface="Arial" charset="0"/>
              </a:rPr>
              <a:t> </a:t>
            </a:r>
            <a:endParaRPr lang="en-US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We will observe and analyse the impact of the FES (Finite Element Solution) Ocean Tide Correction latest release for climate applications. It will be referred to as “FES2014”.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We will compare this correction with the reference ocean tide correction in </a:t>
            </a:r>
            <a:r>
              <a:rPr lang="en-GB" sz="1600" kern="0" dirty="0" err="1" smtClean="0">
                <a:solidFill>
                  <a:srgbClr val="00338D"/>
                </a:solidFill>
                <a:latin typeface="Arial" charset="0"/>
              </a:rPr>
              <a:t>SL_cci</a:t>
            </a: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products, the stochastic model “GOT4.8”.</a:t>
            </a:r>
          </a:p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kern="0" dirty="0" smtClean="0">
                <a:solidFill>
                  <a:srgbClr val="00338D"/>
                </a:solidFill>
                <a:latin typeface="Arial" charset="0"/>
              </a:rPr>
              <a:t> In order to determine the impact of FES2014 in terms of climate applications and temporal scales, we will try in this study to indicate for each impact detected if it’s a positive (+) or a negative (-) impact :</a:t>
            </a:r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123790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Ocean Tide correction comparison for ENVISAT mission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3474564" y="4760216"/>
            <a:ext cx="2166259" cy="1416239"/>
            <a:chOff x="2362199" y="3907971"/>
            <a:chExt cx="2166259" cy="1416239"/>
          </a:xfrm>
        </p:grpSpPr>
        <p:sp>
          <p:nvSpPr>
            <p:cNvPr id="7" name="ZoneTexte 6"/>
            <p:cNvSpPr txBox="1"/>
            <p:nvPr/>
          </p:nvSpPr>
          <p:spPr>
            <a:xfrm>
              <a:off x="2362200" y="4985656"/>
              <a:ext cx="2166258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No impact </a:t>
              </a:r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detected</a:t>
              </a:r>
              <a:endParaRPr lang="fr-FR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362199" y="3907971"/>
              <a:ext cx="2166258" cy="338554"/>
            </a:xfrm>
            <a:prstGeom prst="rect">
              <a:avLst/>
            </a:prstGeom>
            <a:solidFill>
              <a:srgbClr val="FBD4B4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Low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362199" y="4452256"/>
              <a:ext cx="2166258" cy="338554"/>
            </a:xfrm>
            <a:prstGeom prst="rect">
              <a:avLst/>
            </a:prstGeom>
            <a:solidFill>
              <a:srgbClr val="E36C0A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Significant</a:t>
              </a:r>
              <a:r>
                <a:rPr lang="fr-FR" sz="1600" b="1" dirty="0" smtClean="0">
                  <a:solidFill>
                    <a:srgbClr val="00338D"/>
                  </a:solidFill>
                  <a:latin typeface="Arial" pitchFamily="34" charset="0"/>
                  <a:cs typeface="Arial" pitchFamily="34" charset="0"/>
                </a:rPr>
                <a:t> impact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</a:t>
                      </a:r>
                      <a:r>
                        <a:rPr lang="en-US" sz="1200" dirty="0" err="1" smtClean="0">
                          <a:latin typeface="Trebuchet MS"/>
                          <a:ea typeface="Calibri"/>
                          <a:cs typeface="Times New Roman"/>
                        </a:rPr>
                        <a:t>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dirty="0"/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8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68470" y="1292989"/>
            <a:ext cx="4150659" cy="6427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Global Mean Sea Level trend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0111" y="2212976"/>
            <a:ext cx="49645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0.04 mm/yr on the Global MSL is not significant.</a:t>
            </a:r>
          </a:p>
        </p:txBody>
      </p:sp>
      <p:pic>
        <p:nvPicPr>
          <p:cNvPr id="7" name="Image 6" descr="Log2SVG_MOY_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1229" y="3209026"/>
            <a:ext cx="4563014" cy="30301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3874" y="6056069"/>
            <a:ext cx="4953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Temporal evolution of SLA mean calculated </a:t>
            </a:r>
            <a:r>
              <a:rPr lang="en-GB" sz="16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1269866" y="3088758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detected on Inter 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1Y-re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7864" y="3142345"/>
            <a:ext cx="4626415" cy="307222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80111" y="2212976"/>
            <a:ext cx="49645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figure below shows the mean difference between the two corrections calculated </a:t>
            </a:r>
            <a:r>
              <a:rPr lang="en-GB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by cycle. </a:t>
            </a:r>
          </a:p>
        </p:txBody>
      </p:sp>
      <p:sp>
        <p:nvSpPr>
          <p:cNvPr id="9" name="Rectangle 8"/>
          <p:cNvSpPr/>
          <p:nvPr/>
        </p:nvSpPr>
        <p:spPr>
          <a:xfrm>
            <a:off x="1269866" y="3641674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Periodic </a:t>
                      </a: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Global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 detected on Annual and Semi-annual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CreerPeriodogramme_G_0-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78290" y="4397831"/>
            <a:ext cx="3491621" cy="2318654"/>
          </a:xfrm>
          <a:prstGeom prst="rect">
            <a:avLst/>
          </a:prstGeom>
        </p:spPr>
      </p:pic>
      <p:pic>
        <p:nvPicPr>
          <p:cNvPr id="9" name="Image 8" descr="CreerPeriodogramme_G_1Y-re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8" y="2068287"/>
            <a:ext cx="3513009" cy="23328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80499" y="4226442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b="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b="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5506572" y="1291170"/>
            <a:ext cx="4150659" cy="755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a short temporal scale (signals &lt; 2 months):</a:t>
            </a:r>
          </a:p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01396" y="1984076"/>
            <a:ext cx="48079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Crossovers Variance Differences are generally negative (see figures on next slide) near -1 cm² : This means that the new FES2014 correction shows a significant improvement by comparison to the reference correction.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map of SSH crossovers Variance Differences shows that these improvements are global but very significant above 50° latitude and near coasts.</a:t>
            </a:r>
          </a:p>
        </p:txBody>
      </p:sp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69866" y="5906386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Oper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41745" y="3638672"/>
            <a:ext cx="4731980" cy="3142331"/>
          </a:xfrm>
          <a:prstGeom prst="rect">
            <a:avLst/>
          </a:prstGeom>
        </p:spPr>
      </p:pic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Mesoscale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1085" y="1363348"/>
            <a:ext cx="43216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the FES2014 and GOT4.8 corrections (over all the period):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Tremendous improvement (~10 cm²) at latitudes above 50° and in coastal areas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improvement globally (~2 cm²)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401" y="4966519"/>
            <a:ext cx="4321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Temporal evolution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two ocean tide corrections :</a:t>
            </a:r>
          </a:p>
          <a:p>
            <a:pPr>
              <a:buFontTx/>
              <a:buChar char="-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improvement (~ 1 cm²) with FES2014</a:t>
            </a:r>
          </a:p>
        </p:txBody>
      </p:sp>
      <p:pic>
        <p:nvPicPr>
          <p:cNvPr id="9" name="Image 8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599" y="1379192"/>
            <a:ext cx="4850963" cy="320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Envisat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Round Robin Data Package (RRDP)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FES2014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GOT4.8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75513" y="1292990"/>
            <a:ext cx="4229313" cy="7426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Strong impact detected on Regional Mean Sea Level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1038" y="2315775"/>
            <a:ext cx="4877441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We observe a strong impact (~2 mm/yr) on the regional trends in coastal areas. These differences could be explained by the significant variance reduction in these areas allowing a better estimation of the trend.</a:t>
            </a: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9233" y="4768702"/>
            <a:ext cx="1008000" cy="57415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2357717" y="249655"/>
            <a:ext cx="4724401" cy="47547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Regional Mean Sea Level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48110" y="4800850"/>
            <a:ext cx="4741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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Map of Sea Level Anomaly differences between two Ocean Tide Corrections (over all the period)</a:t>
            </a:r>
          </a:p>
          <a:p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age 5" descr="DiffGri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32298"/>
            <a:ext cx="4872180" cy="3240000"/>
          </a:xfrm>
          <a:prstGeom prst="rect">
            <a:avLst/>
          </a:prstGeom>
        </p:spPr>
      </p:pic>
      <p:pic>
        <p:nvPicPr>
          <p:cNvPr id="8" name="Image 7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3516" y="1321386"/>
            <a:ext cx="4872180" cy="324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7245" y="1603994"/>
            <a:ext cx="4741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Map of Sea Level Anomaly variance differences between two Ocean Tide Corrections (over all the period)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1_Default Desig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2_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LS Modèle de note technique en français" ma:contentTypeID="0x010100853BD43EC96A9741BFCB5D4135F0671401030104008EECD3FC9B44294AA39BBFD7D9D398E0" ma:contentTypeVersion="87" ma:contentTypeDescription="Modèle pour la rédaction d'un note technique" ma:contentTypeScope="" ma:versionID="2994dec074e2b20dfa08a69d570d61ea">
  <xsd:schema xmlns:xsd="http://www.w3.org/2001/XMLSchema" xmlns:xs="http://www.w3.org/2001/XMLSchema" xmlns:p="http://schemas.microsoft.com/office/2006/metadata/properties" xmlns:ns1="http://schemas.microsoft.com/sharepoint/v3" xmlns:ns2="24584a92-cfe5-42c0-880b-1dbd08f20e00" xmlns:ns3="http://schemas.microsoft.com/sharepoint/v3/fields" targetNamespace="http://schemas.microsoft.com/office/2006/metadata/properties" ma:root="true" ma:fieldsID="c6ba8f940f0f69f10ed0f708d9c70891" ns1:_="" ns2:_="" ns3:_="">
    <xsd:import namespace="http://schemas.microsoft.com/sharepoint/v3"/>
    <xsd:import namespace="24584a92-cfe5-42c0-880b-1dbd08f20e00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Language" minOccurs="0"/>
                <xsd:element ref="ns2:Date_x0020_version" minOccurs="0"/>
                <xsd:element ref="ns2:Co-auteur" minOccurs="0"/>
                <xsd:element ref="ns2:Référence" minOccurs="0"/>
                <xsd:element ref="ns2:Indice_x0020_édition" minOccurs="0"/>
                <xsd:element ref="ns2:Indice_x0020_révision" minOccurs="0"/>
                <xsd:element ref="ns2:Destinataires" minOccurs="0"/>
                <xsd:element ref="ns3:_Publisher" minOccurs="0"/>
                <xsd:element ref="ns3:_Source" minOccurs="0"/>
                <xsd:element ref="ns2:Référence_x0020_du_x0020_contrat" minOccurs="0"/>
                <xsd:element ref="ns2:Référence_x0020_externe" minOccurs="0"/>
                <xsd:element ref="ns2:Nomenclature" minOccurs="0"/>
                <xsd:element ref="ns2:a1c7a85153334bb0955c2f9598d080be" minOccurs="0"/>
                <xsd:element ref="ns2:vérificateurs" minOccurs="0"/>
                <xsd:element ref="ns2:Approbateurs" minOccurs="0"/>
                <xsd:element ref="ns3:_Status" minOccurs="0"/>
                <xsd:element ref="ns3:_ResourceType" minOccurs="0"/>
                <xsd:element ref="ns2:Commentaires_relectur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0" nillable="true" ma:displayName="Langue" ma:format="Dropdown" ma:internalName="Language" ma:readOnly="fals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84a92-cfe5-42c0-880b-1dbd08f20e00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Colonne Attraper tout de Taxonomie" ma:description="" ma:hidden="true" ma:list="{09c5871d-9491-4c58-a5e0-63c6d25eefc8}" ma:internalName="TaxCatchAll" ma:showField="CatchAllData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Colonne Attraper tout de Taxonomie1" ma:description="" ma:hidden="true" ma:list="{09c5871d-9491-4c58-a5e0-63c6d25eefc8}" ma:internalName="TaxCatchAllLabel" ma:readOnly="true" ma:showField="CatchAllDataLabel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ate_x0020_version" ma:index="14" nillable="true" ma:displayName="Date version" ma:format="DateOnly" ma:internalName="Date_x0020_version">
      <xsd:simpleType>
        <xsd:restriction base="dms:DateTime"/>
      </xsd:simpleType>
    </xsd:element>
    <xsd:element name="Co-auteur" ma:index="15" nillable="true" ma:displayName="Co-auteur" ma:internalName="Co_x002d_auteur">
      <xsd:simpleType>
        <xsd:restriction base="dms:Text">
          <xsd:maxLength value="255"/>
        </xsd:restriction>
      </xsd:simpleType>
    </xsd:element>
    <xsd:element name="Référence" ma:index="16" nillable="true" ma:displayName="Référence" ma:internalName="R_x00e9_f_x00e9_rence">
      <xsd:simpleType>
        <xsd:restriction base="dms:Text">
          <xsd:maxLength value="255"/>
        </xsd:restriction>
      </xsd:simpleType>
    </xsd:element>
    <xsd:element name="Indice_x0020_édition" ma:index="17" nillable="true" ma:displayName="Indice édition" ma:internalName="Indice_x0020__x00e9_dition">
      <xsd:simpleType>
        <xsd:restriction base="dms:Text">
          <xsd:maxLength value="255"/>
        </xsd:restriction>
      </xsd:simpleType>
    </xsd:element>
    <xsd:element name="Indice_x0020_révision" ma:index="18" nillable="true" ma:displayName="Indice révision" ma:internalName="Indice_x0020_r_x00e9_vision">
      <xsd:simpleType>
        <xsd:restriction base="dms:Text">
          <xsd:maxLength value="255"/>
        </xsd:restriction>
      </xsd:simpleType>
    </xsd:element>
    <xsd:element name="Destinataires" ma:index="19" nillable="true" ma:displayName="Destinataires" ma:internalName="Destinataires">
      <xsd:simpleType>
        <xsd:restriction base="dms:Text">
          <xsd:maxLength value="255"/>
        </xsd:restriction>
      </xsd:simpleType>
    </xsd:element>
    <xsd:element name="Référence_x0020_du_x0020_contrat" ma:index="22" nillable="true" ma:displayName="Référence du contrat" ma:internalName="R_x00e9_f_x00e9_rence_x0020_du_x0020_contrat">
      <xsd:simpleType>
        <xsd:restriction base="dms:Text">
          <xsd:maxLength value="255"/>
        </xsd:restriction>
      </xsd:simpleType>
    </xsd:element>
    <xsd:element name="Référence_x0020_externe" ma:index="23" nillable="true" ma:displayName="Référence externe" ma:internalName="R_x00e9_f_x00e9_rence_x0020_externe">
      <xsd:simpleType>
        <xsd:restriction base="dms:Text">
          <xsd:maxLength value="255"/>
        </xsd:restriction>
      </xsd:simpleType>
    </xsd:element>
    <xsd:element name="Nomenclature" ma:index="24" nillable="true" ma:displayName="Nomenclature" ma:internalName="Nomenclature">
      <xsd:simpleType>
        <xsd:restriction base="dms:Text">
          <xsd:maxLength value="255"/>
        </xsd:restriction>
      </xsd:simpleType>
    </xsd:element>
    <xsd:element name="a1c7a85153334bb0955c2f9598d080be" ma:index="25" nillable="true" ma:taxonomy="true" ma:internalName="a1c7a85153334bb0955c2f9598d080be" ma:taxonomyFieldName="Composants" ma:displayName="Composants" ma:default="" ma:fieldId="{a1c7a851-5333-4bb0-955c-2f9598d080be}" ma:taxonomyMulti="true" ma:sspId="e67887bc-73e1-46c3-a151-501b31e7815b" ma:termSetId="271a31bc-27ff-4c6f-b48c-4f87cf342ef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vérificateurs" ma:index="27" nillable="true" ma:displayName="Vérificateurs" ma:internalName="v_x00e9_rificateurs">
      <xsd:simpleType>
        <xsd:restriction base="dms:Text">
          <xsd:maxLength value="255"/>
        </xsd:restriction>
      </xsd:simpleType>
    </xsd:element>
    <xsd:element name="Approbateurs" ma:index="28" nillable="true" ma:displayName="Approbateurs" ma:internalName="Approbateurs">
      <xsd:simpleType>
        <xsd:restriction base="dms:Text">
          <xsd:maxLength value="255"/>
        </xsd:restriction>
      </xsd:simpleType>
    </xsd:element>
    <xsd:element name="Commentaires_relecture" ma:index="31" nillable="true" ma:displayName="Commentaires_relecture" ma:internalName="Commentaires_relectur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Publisher" ma:index="20" nillable="true" ma:displayName="Éditeur" ma:default="CLS" ma:description="Personne, organisation ou service qui a publié la ressource" ma:internalName="_Publish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LS"/>
                    <xsd:enumeration value="CGI"/>
                    <xsd:enumeration value="DTU Space"/>
                    <xsd:enumeration value="ECMWF"/>
                    <xsd:enumeration value="ESA"/>
                    <xsd:enumeration value="ESRIN"/>
                    <xsd:enumeration value="FCUP"/>
                    <xsd:enumeration value="GFZ"/>
                    <xsd:enumeration value="isardSAT"/>
                    <xsd:enumeration value="LEGOS"/>
                    <xsd:enumeration value="NERSC"/>
                    <xsd:enumeration value="NOC"/>
                    <xsd:enumeration value="PML"/>
                    <xsd:enumeration value="University of Hamburg"/>
                  </xsd:restriction>
                </xsd:simpleType>
              </xsd:element>
            </xsd:sequence>
          </xsd:extension>
        </xsd:complexContent>
      </xsd:complexType>
    </xsd:element>
    <xsd:element name="_Source" ma:index="21" nillable="true" ma:displayName="Source" ma:description="Références à des ressources dont la ressource est dérivée" ma:internalName="_Source">
      <xsd:simpleType>
        <xsd:restriction base="dms:Note">
          <xsd:maxLength value="255"/>
        </xsd:restriction>
      </xsd:simpleType>
    </xsd:element>
    <xsd:element name="_Status" ma:index="29" nillable="true" ma:displayName="État" ma:default="En travail" ma:format="Dropdown" ma:internalName="_Status">
      <xsd:simpleType>
        <xsd:restriction base="dms:Choice">
          <xsd:enumeration value="En travail"/>
          <xsd:enumeration value="A revoir"/>
          <xsd:enumeration value="Publié"/>
        </xsd:restriction>
      </xsd:simpleType>
    </xsd:element>
    <xsd:element name="_ResourceType" ma:index="30" nillable="true" ma:displayName="Type de ressource" ma:default="Specification" ma:description="Jeu de catégories, fonctions, genres ou niveau d'agrégation" ma:format="Dropdown" ma:indexed="true" ma:internalName="_ResourceType">
      <xsd:simpleType>
        <xsd:restriction base="dms:Choice">
          <xsd:enumeration value="Specification"/>
          <xsd:enumeration value="Report"/>
          <xsd:enumeration value="Powerpoint"/>
          <xsd:enumeration value="Acceptance document"/>
          <xsd:enumeration value="Design document"/>
          <xsd:enumeration value="Manual"/>
          <xsd:enumeration value="Memorandum"/>
          <xsd:enumeration value="Technical Note"/>
          <xsd:enumeration value="Tests Docum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12" ma:displayName="Auteur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11" ma:displayName="Commentaires"/>
        <xsd:element name="keywords" minOccurs="0" maxOccurs="1" type="xsd:string"/>
        <xsd:element ref="dc:language" minOccurs="0" maxOccurs="1"/>
        <xsd:element name="category" minOccurs="0" maxOccurs="1" type="xsd:string" ma:index="13" ma:displayName="Caté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État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e67887bc-73e1-46c3-a151-501b31e7815b" ContentTypeId="0x010100853BD43EC96A9741BFCB5D4135F0671401030104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 xsi:nil="true"/>
    <Co-auteur xmlns="24584a92-cfe5-42c0-880b-1dbd08f20e00" xsi:nil="true"/>
    <_Source xmlns="http://schemas.microsoft.com/sharepoint/v3/fields" xsi:nil="true"/>
    <Commentaires_relecture xmlns="24584a92-cfe5-42c0-880b-1dbd08f20e00" xsi:nil="true"/>
    <Nomenclature xmlns="24584a92-cfe5-42c0-880b-1dbd08f20e00" xsi:nil="true"/>
    <_Publisher xmlns="http://schemas.microsoft.com/sharepoint/v3/fields">
      <Value>CLS</Value>
    </_Publisher>
    <_Status xmlns="http://schemas.microsoft.com/sharepoint/v3/fields">En travail</_Status>
    <TaxCatchAll xmlns="24584a92-cfe5-42c0-880b-1dbd08f20e00"/>
    <Référence xmlns="24584a92-cfe5-42c0-880b-1dbd08f20e00" xsi:nil="true"/>
    <a1c7a85153334bb0955c2f9598d080be xmlns="24584a92-cfe5-42c0-880b-1dbd08f20e00">
      <Terms xmlns="http://schemas.microsoft.com/office/infopath/2007/PartnerControls"/>
    </a1c7a85153334bb0955c2f9598d080be>
    <Date_x0020_version xmlns="24584a92-cfe5-42c0-880b-1dbd08f20e00" xsi:nil="true"/>
    <Destinataires xmlns="24584a92-cfe5-42c0-880b-1dbd08f20e00" xsi:nil="true"/>
    <Référence_x0020_externe xmlns="24584a92-cfe5-42c0-880b-1dbd08f20e00" xsi:nil="true"/>
    <vérificateurs xmlns="24584a92-cfe5-42c0-880b-1dbd08f20e00" xsi:nil="true"/>
    <Approbateurs xmlns="24584a92-cfe5-42c0-880b-1dbd08f20e00" xsi:nil="true"/>
    <_ResourceType xmlns="http://schemas.microsoft.com/sharepoint/v3/fields">Technical Note</_ResourceType>
    <Référence_x0020_du_x0020_contrat xmlns="24584a92-cfe5-42c0-880b-1dbd08f20e00">ESA Contract No. 4000109872/13/I-NB</Référence_x0020_du_x0020_contrat>
    <Indice_x0020_édition xmlns="24584a92-cfe5-42c0-880b-1dbd08f20e00" xsi:nil="true"/>
    <Indice_x0020_révision xmlns="24584a92-cfe5-42c0-880b-1dbd08f20e00" xsi:nil="true"/>
  </documentManagement>
</p:properties>
</file>

<file path=customXml/itemProps1.xml><?xml version="1.0" encoding="utf-8"?>
<ds:datastoreItem xmlns:ds="http://schemas.openxmlformats.org/officeDocument/2006/customXml" ds:itemID="{76575520-B383-4D54-8204-3EE49D9E68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CB9DFDA-79FA-4055-848E-2D5ED4458393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7715BABC-57CD-476C-A385-E3C00A2236D6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33E54029-4DCD-4956-9CE8-BF0CA6ACAD57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9E0A1007-7F0A-42B9-94DC-38BDE2D0EE6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7779</TotalTime>
  <Words>1138</Words>
  <Application>Microsoft Office PowerPoint</Application>
  <PresentationFormat>Format A4 (210 x 297 mm)</PresentationFormat>
  <Paragraphs>232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2_Custom Design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IconMedialab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Wet Troposphere Correction GPD vs REF on Envisat mission</dc:title>
  <dc:creator>Ablain Michael</dc:creator>
  <dc:description/>
  <cp:lastModifiedBy>lzawadzki</cp:lastModifiedBy>
  <cp:revision>1220</cp:revision>
  <cp:lastPrinted>2008-08-26T16:26:23Z</cp:lastPrinted>
  <dcterms:created xsi:type="dcterms:W3CDTF">2011-01-18T09:37:25Z</dcterms:created>
  <dcterms:modified xsi:type="dcterms:W3CDTF">2015-07-30T16:31:07Z</dcterms:modified>
  <cp:category>SL-CCI</cp:category>
  <cp:contentStatus>Publié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0x010100853BD43EC96A9741BFCB5D4135F0671401030104008EECD3FC9B44294AA39BBFD7D9D398E0</vt:lpwstr>
  </property>
  <property fmtid="{D5CDD505-2E9C-101B-9397-08002B2CF9AE}" pid="3" name="Composants">
    <vt:lpwstr/>
  </property>
</Properties>
</file>