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7" r:id="rId2"/>
    <p:sldId id="386" r:id="rId3"/>
    <p:sldId id="376" r:id="rId4"/>
    <p:sldId id="384" r:id="rId5"/>
    <p:sldId id="382" r:id="rId6"/>
    <p:sldId id="383" r:id="rId7"/>
    <p:sldId id="365" r:id="rId8"/>
    <p:sldId id="377" r:id="rId9"/>
    <p:sldId id="378" r:id="rId10"/>
    <p:sldId id="372" r:id="rId11"/>
    <p:sldId id="379" r:id="rId12"/>
    <p:sldId id="380" r:id="rId13"/>
    <p:sldId id="370" r:id="rId14"/>
    <p:sldId id="397" r:id="rId15"/>
    <p:sldId id="398" r:id="rId16"/>
    <p:sldId id="391" r:id="rId17"/>
    <p:sldId id="392" r:id="rId18"/>
    <p:sldId id="393" r:id="rId19"/>
    <p:sldId id="375" r:id="rId20"/>
    <p:sldId id="395" r:id="rId21"/>
    <p:sldId id="396" r:id="rId22"/>
    <p:sldId id="399" r:id="rId23"/>
    <p:sldId id="387" r:id="rId24"/>
    <p:sldId id="400" r:id="rId25"/>
    <p:sldId id="401" r:id="rId26"/>
    <p:sldId id="402" r:id="rId27"/>
    <p:sldId id="355" r:id="rId28"/>
    <p:sldId id="394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7" autoAdjust="0"/>
    <p:restoredTop sz="99073" autoAdjust="0"/>
  </p:normalViewPr>
  <p:slideViewPr>
    <p:cSldViewPr>
      <p:cViewPr>
        <p:scale>
          <a:sx n="68" d="100"/>
          <a:sy n="68" d="100"/>
        </p:scale>
        <p:origin x="-102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130796150481189"/>
          <c:y val="5.1400554097404488E-2"/>
          <c:w val="0.5938449256342957"/>
          <c:h val="0.7344480898221055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4.5416885389326332E-2"/>
                  <c:y val="-3.9716025080198308E-2"/>
                </c:manualLayout>
              </c:layout>
              <c:numFmt formatCode="General" sourceLinked="0"/>
            </c:trendlineLbl>
          </c:trendline>
          <c:xVal>
            <c:numRef>
              <c:f>'2008'!$E$2:$E$15</c:f>
              <c:numCache>
                <c:formatCode>0</c:formatCode>
                <c:ptCount val="14"/>
                <c:pt idx="0">
                  <c:v>223018.218842</c:v>
                </c:pt>
                <c:pt idx="1">
                  <c:v>106510.250652</c:v>
                </c:pt>
                <c:pt idx="2">
                  <c:v>6350.4202370000003</c:v>
                </c:pt>
                <c:pt idx="3">
                  <c:v>16152.605455000001</c:v>
                </c:pt>
                <c:pt idx="4">
                  <c:v>171311.12643999999</c:v>
                </c:pt>
                <c:pt idx="5">
                  <c:v>6068.2257419999996</c:v>
                </c:pt>
                <c:pt idx="6">
                  <c:v>12623.829291</c:v>
                </c:pt>
                <c:pt idx="7">
                  <c:v>6944.527693</c:v>
                </c:pt>
                <c:pt idx="8">
                  <c:v>1275053.5238999999</c:v>
                </c:pt>
                <c:pt idx="9">
                  <c:v>24725.694349000001</c:v>
                </c:pt>
                <c:pt idx="10">
                  <c:v>99911.529655999999</c:v>
                </c:pt>
                <c:pt idx="11">
                  <c:v>1473300.9576300001</c:v>
                </c:pt>
                <c:pt idx="12">
                  <c:v>188187.457841</c:v>
                </c:pt>
                <c:pt idx="13">
                  <c:v>13118.407397999999</c:v>
                </c:pt>
              </c:numCache>
            </c:numRef>
          </c:xVal>
          <c:yVal>
            <c:numRef>
              <c:f>'2008'!$C$2:$C$15</c:f>
              <c:numCache>
                <c:formatCode>0</c:formatCode>
                <c:ptCount val="14"/>
                <c:pt idx="0">
                  <c:v>266318.587</c:v>
                </c:pt>
                <c:pt idx="1">
                  <c:v>120489.76700000001</c:v>
                </c:pt>
                <c:pt idx="2">
                  <c:v>14464.867</c:v>
                </c:pt>
                <c:pt idx="3">
                  <c:v>11648.151</c:v>
                </c:pt>
                <c:pt idx="4">
                  <c:v>139938.122</c:v>
                </c:pt>
                <c:pt idx="5">
                  <c:v>4238.8090000000002</c:v>
                </c:pt>
                <c:pt idx="6">
                  <c:v>5367.4279999999999</c:v>
                </c:pt>
                <c:pt idx="7">
                  <c:v>6035.982</c:v>
                </c:pt>
                <c:pt idx="8">
                  <c:v>1176667.5859999999</c:v>
                </c:pt>
                <c:pt idx="9">
                  <c:v>17753.834999999999</c:v>
                </c:pt>
                <c:pt idx="10">
                  <c:v>69744.024999999994</c:v>
                </c:pt>
                <c:pt idx="11">
                  <c:v>1315415.8370000001</c:v>
                </c:pt>
                <c:pt idx="12">
                  <c:v>133827.20300000001</c:v>
                </c:pt>
                <c:pt idx="13">
                  <c:v>14523.779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259328"/>
        <c:axId val="80382208"/>
      </c:scatterChart>
      <c:valAx>
        <c:axId val="80259328"/>
        <c:scaling>
          <c:orientation val="minMax"/>
          <c:max val="20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MERIS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80382208"/>
        <c:crosses val="autoZero"/>
        <c:crossBetween val="midCat"/>
        <c:majorUnit val="500000"/>
      </c:valAx>
      <c:valAx>
        <c:axId val="80382208"/>
        <c:scaling>
          <c:orientation val="minMax"/>
          <c:max val="2000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GFED3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spPr>
          <a:noFill/>
        </c:spPr>
        <c:crossAx val="80259328"/>
        <c:crossesAt val="0"/>
        <c:crossBetween val="midCat"/>
        <c:majorUnit val="5000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130796150481189"/>
          <c:y val="5.1400554097404488E-2"/>
          <c:w val="0.5938449256342957"/>
          <c:h val="0.7344480898221055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6.3541994750656167E-2"/>
                  <c:y val="-3.2999416739574218E-2"/>
                </c:manualLayout>
              </c:layout>
              <c:numFmt formatCode="General" sourceLinked="0"/>
            </c:trendlineLbl>
          </c:trendline>
          <c:xVal>
            <c:numRef>
              <c:f>'2008'!$E$2:$E$15</c:f>
              <c:numCache>
                <c:formatCode>0</c:formatCode>
                <c:ptCount val="14"/>
                <c:pt idx="0">
                  <c:v>223018.218842</c:v>
                </c:pt>
                <c:pt idx="1">
                  <c:v>106510.250652</c:v>
                </c:pt>
                <c:pt idx="2">
                  <c:v>6350.4202370000003</c:v>
                </c:pt>
                <c:pt idx="3">
                  <c:v>16152.605455000001</c:v>
                </c:pt>
                <c:pt idx="4">
                  <c:v>171311.12643999999</c:v>
                </c:pt>
                <c:pt idx="5">
                  <c:v>6068.2257419999996</c:v>
                </c:pt>
                <c:pt idx="6">
                  <c:v>12623.829291</c:v>
                </c:pt>
                <c:pt idx="7">
                  <c:v>6944.527693</c:v>
                </c:pt>
                <c:pt idx="8">
                  <c:v>1275053.5238999999</c:v>
                </c:pt>
                <c:pt idx="9">
                  <c:v>24725.694349000001</c:v>
                </c:pt>
                <c:pt idx="10">
                  <c:v>99911.529655999999</c:v>
                </c:pt>
                <c:pt idx="11">
                  <c:v>1473300.9576300001</c:v>
                </c:pt>
                <c:pt idx="12">
                  <c:v>188187.457841</c:v>
                </c:pt>
                <c:pt idx="13">
                  <c:v>13118.407397999999</c:v>
                </c:pt>
              </c:numCache>
            </c:numRef>
          </c:xVal>
          <c:yVal>
            <c:numRef>
              <c:f>'2008'!$F$2:$F$15</c:f>
              <c:numCache>
                <c:formatCode>0</c:formatCode>
                <c:ptCount val="14"/>
                <c:pt idx="0">
                  <c:v>240141.301519</c:v>
                </c:pt>
                <c:pt idx="1">
                  <c:v>132766.38854000001</c:v>
                </c:pt>
                <c:pt idx="2">
                  <c:v>8035.5994140000003</c:v>
                </c:pt>
                <c:pt idx="3">
                  <c:v>14251.596116999999</c:v>
                </c:pt>
                <c:pt idx="4">
                  <c:v>210542.98925399999</c:v>
                </c:pt>
                <c:pt idx="5">
                  <c:v>1505.063502</c:v>
                </c:pt>
                <c:pt idx="6">
                  <c:v>15726.701870999999</c:v>
                </c:pt>
                <c:pt idx="7">
                  <c:v>5010.4301859999996</c:v>
                </c:pt>
                <c:pt idx="8">
                  <c:v>1195738.21227</c:v>
                </c:pt>
                <c:pt idx="9">
                  <c:v>6378.712184</c:v>
                </c:pt>
                <c:pt idx="10">
                  <c:v>70928.753289</c:v>
                </c:pt>
                <c:pt idx="11">
                  <c:v>1226237.2567</c:v>
                </c:pt>
                <c:pt idx="12">
                  <c:v>162230.49239</c:v>
                </c:pt>
                <c:pt idx="13">
                  <c:v>17896.544705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708352"/>
        <c:axId val="83353600"/>
      </c:scatterChart>
      <c:valAx>
        <c:axId val="82708352"/>
        <c:scaling>
          <c:orientation val="minMax"/>
          <c:max val="20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MERIS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83353600"/>
        <c:crosses val="autoZero"/>
        <c:crossBetween val="midCat"/>
        <c:majorUnit val="500000"/>
        <c:minorUnit val="100000"/>
      </c:valAx>
      <c:valAx>
        <c:axId val="83353600"/>
        <c:scaling>
          <c:orientation val="minMax"/>
          <c:max val="2000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MCD45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spPr>
          <a:noFill/>
        </c:spPr>
        <c:crossAx val="82708352"/>
        <c:crossesAt val="0"/>
        <c:crossBetween val="midCat"/>
        <c:majorUnit val="5000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130796150481189"/>
          <c:y val="5.1400554097404488E-2"/>
          <c:w val="0.5938449256342957"/>
          <c:h val="0.7344480898221055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0.15331911636045495"/>
                  <c:y val="-0.34291265675123944"/>
                </c:manualLayout>
              </c:layout>
              <c:numFmt formatCode="General" sourceLinked="0"/>
            </c:trendlineLbl>
          </c:trendline>
          <c:xVal>
            <c:numRef>
              <c:f>'2008'!$E$2:$E$15</c:f>
              <c:numCache>
                <c:formatCode>0</c:formatCode>
                <c:ptCount val="14"/>
                <c:pt idx="0">
                  <c:v>223018.218842</c:v>
                </c:pt>
                <c:pt idx="1">
                  <c:v>106510.250652</c:v>
                </c:pt>
                <c:pt idx="2">
                  <c:v>6350.4202370000003</c:v>
                </c:pt>
                <c:pt idx="3">
                  <c:v>16152.605455000001</c:v>
                </c:pt>
                <c:pt idx="4">
                  <c:v>171311.12643999999</c:v>
                </c:pt>
                <c:pt idx="5">
                  <c:v>6068.2257419999996</c:v>
                </c:pt>
                <c:pt idx="6">
                  <c:v>12623.829291</c:v>
                </c:pt>
                <c:pt idx="7">
                  <c:v>6944.527693</c:v>
                </c:pt>
                <c:pt idx="8">
                  <c:v>1275053.5238999999</c:v>
                </c:pt>
                <c:pt idx="9">
                  <c:v>24725.694349000001</c:v>
                </c:pt>
                <c:pt idx="10">
                  <c:v>99911.529655999999</c:v>
                </c:pt>
                <c:pt idx="11">
                  <c:v>1473300.9576300001</c:v>
                </c:pt>
                <c:pt idx="12">
                  <c:v>188187.457841</c:v>
                </c:pt>
                <c:pt idx="13">
                  <c:v>13118.407397999999</c:v>
                </c:pt>
              </c:numCache>
            </c:numRef>
          </c:xVal>
          <c:yVal>
            <c:numRef>
              <c:f>'2008'!$D$2:$D$15</c:f>
              <c:numCache>
                <c:formatCode>0</c:formatCode>
                <c:ptCount val="14"/>
                <c:pt idx="0">
                  <c:v>169482</c:v>
                </c:pt>
                <c:pt idx="1">
                  <c:v>455767</c:v>
                </c:pt>
                <c:pt idx="2">
                  <c:v>142751</c:v>
                </c:pt>
                <c:pt idx="3">
                  <c:v>33654</c:v>
                </c:pt>
                <c:pt idx="4">
                  <c:v>191662</c:v>
                </c:pt>
                <c:pt idx="5">
                  <c:v>19830</c:v>
                </c:pt>
                <c:pt idx="6">
                  <c:v>41641</c:v>
                </c:pt>
                <c:pt idx="7">
                  <c:v>32162</c:v>
                </c:pt>
                <c:pt idx="8">
                  <c:v>257278</c:v>
                </c:pt>
                <c:pt idx="9">
                  <c:v>34455</c:v>
                </c:pt>
                <c:pt idx="10">
                  <c:v>82553</c:v>
                </c:pt>
                <c:pt idx="11">
                  <c:v>502814</c:v>
                </c:pt>
                <c:pt idx="12">
                  <c:v>144701</c:v>
                </c:pt>
                <c:pt idx="13">
                  <c:v>119860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006656"/>
        <c:axId val="88008576"/>
      </c:scatterChart>
      <c:valAx>
        <c:axId val="88006656"/>
        <c:scaling>
          <c:orientation val="minMax"/>
          <c:max val="20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MERIS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88008576"/>
        <c:crosses val="autoZero"/>
        <c:crossBetween val="midCat"/>
        <c:majorUnit val="500000"/>
        <c:minorUnit val="160000"/>
      </c:valAx>
      <c:valAx>
        <c:axId val="88008576"/>
        <c:scaling>
          <c:orientation val="minMax"/>
          <c:max val="2000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VGT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spPr>
          <a:noFill/>
        </c:spPr>
        <c:crossAx val="88006656"/>
        <c:crossesAt val="0"/>
        <c:crossBetween val="midCat"/>
        <c:majorUnit val="5000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408573928258969"/>
          <c:y val="6.5289442986293383E-2"/>
          <c:w val="0.5938449256342957"/>
          <c:h val="0.7344480898221055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4.5416885389326332E-2"/>
                  <c:y val="-3.9716025080198308E-2"/>
                </c:manualLayout>
              </c:layout>
              <c:numFmt formatCode="General" sourceLinked="0"/>
            </c:trendlineLbl>
          </c:trendline>
          <c:xVal>
            <c:numRef>
              <c:f>'2008'!$F$2:$F$15</c:f>
              <c:numCache>
                <c:formatCode>0</c:formatCode>
                <c:ptCount val="14"/>
                <c:pt idx="0">
                  <c:v>240141.301519</c:v>
                </c:pt>
                <c:pt idx="1">
                  <c:v>132766.38854000001</c:v>
                </c:pt>
                <c:pt idx="2">
                  <c:v>8035.5994140000003</c:v>
                </c:pt>
                <c:pt idx="3">
                  <c:v>14251.596116999999</c:v>
                </c:pt>
                <c:pt idx="4">
                  <c:v>210542.98925399999</c:v>
                </c:pt>
                <c:pt idx="5">
                  <c:v>1505.063502</c:v>
                </c:pt>
                <c:pt idx="6">
                  <c:v>15726.701870999999</c:v>
                </c:pt>
                <c:pt idx="7">
                  <c:v>5010.4301859999996</c:v>
                </c:pt>
                <c:pt idx="8">
                  <c:v>1195738.21227</c:v>
                </c:pt>
                <c:pt idx="9">
                  <c:v>6378.712184</c:v>
                </c:pt>
                <c:pt idx="10">
                  <c:v>70928.753289</c:v>
                </c:pt>
                <c:pt idx="11">
                  <c:v>1226237.2567</c:v>
                </c:pt>
                <c:pt idx="12">
                  <c:v>162230.49239</c:v>
                </c:pt>
                <c:pt idx="13">
                  <c:v>17896.544705</c:v>
                </c:pt>
              </c:numCache>
            </c:numRef>
          </c:xVal>
          <c:yVal>
            <c:numRef>
              <c:f>'2008'!$C$2:$C$15</c:f>
              <c:numCache>
                <c:formatCode>0</c:formatCode>
                <c:ptCount val="14"/>
                <c:pt idx="0">
                  <c:v>266318.587</c:v>
                </c:pt>
                <c:pt idx="1">
                  <c:v>120489.76700000001</c:v>
                </c:pt>
                <c:pt idx="2">
                  <c:v>14464.867</c:v>
                </c:pt>
                <c:pt idx="3">
                  <c:v>11648.151</c:v>
                </c:pt>
                <c:pt idx="4">
                  <c:v>139938.122</c:v>
                </c:pt>
                <c:pt idx="5">
                  <c:v>4238.8090000000002</c:v>
                </c:pt>
                <c:pt idx="6">
                  <c:v>5367.4279999999999</c:v>
                </c:pt>
                <c:pt idx="7">
                  <c:v>6035.982</c:v>
                </c:pt>
                <c:pt idx="8">
                  <c:v>1176667.5859999999</c:v>
                </c:pt>
                <c:pt idx="9">
                  <c:v>17753.834999999999</c:v>
                </c:pt>
                <c:pt idx="10">
                  <c:v>69744.024999999994</c:v>
                </c:pt>
                <c:pt idx="11">
                  <c:v>1315415.8370000001</c:v>
                </c:pt>
                <c:pt idx="12">
                  <c:v>133827.20300000001</c:v>
                </c:pt>
                <c:pt idx="13">
                  <c:v>14523.779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363712"/>
        <c:axId val="108597632"/>
      </c:scatterChart>
      <c:valAx>
        <c:axId val="105363712"/>
        <c:scaling>
          <c:orientation val="minMax"/>
          <c:max val="20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MCD45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08597632"/>
        <c:crosses val="autoZero"/>
        <c:crossBetween val="midCat"/>
        <c:majorUnit val="500000"/>
      </c:valAx>
      <c:valAx>
        <c:axId val="108597632"/>
        <c:scaling>
          <c:orientation val="minMax"/>
          <c:max val="2000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GFED3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spPr>
          <a:noFill/>
        </c:spPr>
        <c:crossAx val="105363712"/>
        <c:crossesAt val="0"/>
        <c:crossBetween val="midCat"/>
        <c:majorUnit val="5000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EB3E2-89E9-4088-9A0C-4442035967CC}" type="datetimeFigureOut">
              <a:rPr lang="es-ES" smtClean="0"/>
              <a:t>01/06/2014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E23DA-0786-44EC-AB73-4B56D7ED5A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81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6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GB"/>
              <a:t>Mean annual totals, acutally the plots refer to 2006/2007. For simplicity, I put 2006-2008 because the next slide covers 2006-2008.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6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GB"/>
              <a:t>Cumulative distribution function of annual burned area per 0.5 grid cell. </a:t>
            </a:r>
            <a:endParaRPr/>
          </a:p>
          <a:p>
            <a:r>
              <a:rPr lang="en-GB"/>
              <a:t>VGT shows discontinuities in the distribution when approaching the lower detection limit.</a:t>
            </a:r>
            <a:endParaRPr/>
          </a:p>
          <a:p>
            <a:r>
              <a:rPr lang="en-GB"/>
              <a:t>Variability of burned area in VGT is much lower than in MERIS or GFED.</a:t>
            </a:r>
            <a:endParaRPr/>
          </a:p>
          <a:p>
            <a:endParaRPr/>
          </a:p>
          <a:p>
            <a:r>
              <a:rPr lang="en-GB"/>
              <a:t>MERIS shows a much better fit to GFED4 (R2=61%) than VGT (41%)</a:t>
            </a:r>
            <a:endParaRPr/>
          </a:p>
          <a:p>
            <a:r>
              <a:rPr lang="en-GB"/>
              <a:t>The fit for the individual years is best in 2007 and lowest in 2008.</a:t>
            </a:r>
            <a:endParaRPr/>
          </a:p>
          <a:p>
            <a:r>
              <a:rPr lang="en-GB"/>
              <a:t>         R2 (MERIS-GFED)      R2 (VGT-MERIS) </a:t>
            </a:r>
            <a:endParaRPr/>
          </a:p>
          <a:p>
            <a:r>
              <a:rPr lang="en-GB"/>
              <a:t>2007:        0.68				0.50</a:t>
            </a:r>
            <a:endParaRPr/>
          </a:p>
          <a:p>
            <a:r>
              <a:rPr lang="en-GB"/>
              <a:t>2008:        0.51				0.41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17C2-7A84-4018-A61C-729A211F51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01/06/2014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235-31CB-4747-8D1E-5BE5F34EA1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6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Haga clic para modificar el estilo de título del patrón</a:t>
            </a:r>
            <a:endParaRPr lang="en-US" noProof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  <a:endParaRPr lang="en-U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17C2-7A84-4018-A61C-729A211F51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01/06/2014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235-31CB-4747-8D1E-5BE5F34EA1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5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17C2-7A84-4018-A61C-729A211F51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01/06/2014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235-31CB-4747-8D1E-5BE5F34EA1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0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17C2-7A84-4018-A61C-729A211F51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01/06/2014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235-31CB-4747-8D1E-5BE5F34EA1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1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17C2-7A84-4018-A61C-729A211F51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01/06/2014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235-31CB-4747-8D1E-5BE5F34EA1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1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17C2-7A84-4018-A61C-729A211F51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01/06/2014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235-31CB-4747-8D1E-5BE5F34EA1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283746" y="1436785"/>
            <a:ext cx="8561674" cy="490803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08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00090" y="1317127"/>
            <a:ext cx="8276368" cy="4848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817C2-7A84-4018-A61C-729A211F51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01/06/2014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FF235-31CB-4747-8D1E-5BE5F34EA1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31788" y="188913"/>
            <a:ext cx="81391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smtClean="0">
                <a:solidFill>
                  <a:prstClr val="black"/>
                </a:solidFill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912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" name="Picture 34" descr="fire_CC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1629" y="0"/>
            <a:ext cx="1222375" cy="1222376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7632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18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advances of the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fire_cci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es-E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Emilio </a:t>
            </a:r>
            <a:r>
              <a:rPr lang="es-ES_tradnl" dirty="0" err="1" smtClean="0">
                <a:solidFill>
                  <a:schemeClr val="tx1"/>
                </a:solidFill>
              </a:rPr>
              <a:t>Chuvieco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behalf</a:t>
            </a:r>
            <a:r>
              <a:rPr lang="es-ES_tradnl" dirty="0" smtClean="0">
                <a:solidFill>
                  <a:schemeClr val="tx1"/>
                </a:solidFill>
              </a:rPr>
              <a:t> of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fire_cci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consortium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87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06900" y="5631459"/>
            <a:ext cx="1184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Burned</a:t>
            </a:r>
            <a:r>
              <a:rPr lang="es-ES" sz="1400" dirty="0" smtClean="0"/>
              <a:t> </a:t>
            </a:r>
            <a:r>
              <a:rPr lang="es-ES" sz="1400" dirty="0" err="1" smtClean="0"/>
              <a:t>Area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 smtClean="0"/>
              <a:t>Gridded</a:t>
            </a:r>
            <a:r>
              <a:rPr lang="es-ES_tradnl" dirty="0" smtClean="0"/>
              <a:t> </a:t>
            </a:r>
            <a:r>
              <a:rPr lang="es-ES_tradnl" dirty="0" err="1"/>
              <a:t>B</a:t>
            </a:r>
            <a:r>
              <a:rPr lang="es-ES_tradnl" dirty="0" err="1" smtClean="0"/>
              <a:t>urned</a:t>
            </a:r>
            <a:r>
              <a:rPr lang="es-ES_tradnl" dirty="0" smtClean="0"/>
              <a:t> </a:t>
            </a:r>
            <a:r>
              <a:rPr lang="es-ES_tradnl" dirty="0" err="1" smtClean="0"/>
              <a:t>Areas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>VGT (2008) v3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3999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06900" y="5631459"/>
            <a:ext cx="1184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Burned</a:t>
            </a:r>
            <a:r>
              <a:rPr lang="es-ES" sz="1400" dirty="0" smtClean="0"/>
              <a:t> </a:t>
            </a:r>
            <a:r>
              <a:rPr lang="es-ES" sz="1400" dirty="0" err="1" smtClean="0"/>
              <a:t>Area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 smtClean="0"/>
              <a:t>Gridded</a:t>
            </a:r>
            <a:r>
              <a:rPr lang="es-ES_tradnl" dirty="0" smtClean="0"/>
              <a:t> </a:t>
            </a:r>
            <a:r>
              <a:rPr lang="es-ES_tradnl" dirty="0" err="1" smtClean="0"/>
              <a:t>Burned</a:t>
            </a:r>
            <a:r>
              <a:rPr lang="es-ES_tradnl" dirty="0" smtClean="0"/>
              <a:t> </a:t>
            </a:r>
            <a:r>
              <a:rPr lang="es-ES_tradnl" dirty="0" err="1" smtClean="0"/>
              <a:t>Areas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>MERIS (2008) v3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3999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06900" y="5631459"/>
            <a:ext cx="1184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Burned</a:t>
            </a:r>
            <a:r>
              <a:rPr lang="es-ES" sz="1400" dirty="0" smtClean="0"/>
              <a:t> </a:t>
            </a:r>
            <a:r>
              <a:rPr lang="es-ES" sz="1400" dirty="0" err="1" smtClean="0"/>
              <a:t>Area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 smtClean="0"/>
              <a:t>Gridded</a:t>
            </a:r>
            <a:r>
              <a:rPr lang="es-ES_tradnl" dirty="0" smtClean="0"/>
              <a:t> </a:t>
            </a:r>
            <a:r>
              <a:rPr lang="es-ES_tradnl" dirty="0" err="1" smtClean="0"/>
              <a:t>Burned</a:t>
            </a:r>
            <a:r>
              <a:rPr lang="es-ES_tradnl" dirty="0" smtClean="0"/>
              <a:t> </a:t>
            </a:r>
            <a:r>
              <a:rPr lang="es-ES_tradnl" dirty="0" err="1" smtClean="0"/>
              <a:t>Areas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>GFED (2008) v3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3999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 in different </a:t>
            </a:r>
            <a:r>
              <a:rPr lang="en-US" dirty="0" smtClean="0"/>
              <a:t>products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(2006-2008)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71336"/>
              </p:ext>
            </p:extLst>
          </p:nvPr>
        </p:nvGraphicFramePr>
        <p:xfrm>
          <a:off x="1403648" y="1340768"/>
          <a:ext cx="5471270" cy="2061888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094254"/>
                <a:gridCol w="1094254"/>
                <a:gridCol w="1094254"/>
                <a:gridCol w="1094254"/>
                <a:gridCol w="1094254"/>
              </a:tblGrid>
              <a:tr h="515472"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GFED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VGT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MERIS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MCD45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5472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>
                          <a:effectLst/>
                        </a:rPr>
                        <a:t>2006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>
                          <a:effectLst/>
                        </a:rPr>
                        <a:t>3418690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>
                          <a:effectLst/>
                        </a:rPr>
                        <a:t>2374032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>
                          <a:effectLst/>
                        </a:rPr>
                        <a:t>3650268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>
                          <a:effectLst/>
                        </a:rPr>
                        <a:t>3372924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5472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>
                          <a:effectLst/>
                        </a:rPr>
                        <a:t>2007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>
                          <a:effectLst/>
                        </a:rPr>
                        <a:t>3661888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>
                          <a:effectLst/>
                        </a:rPr>
                        <a:t>2239012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>
                          <a:effectLst/>
                        </a:rPr>
                        <a:t>3772086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>
                          <a:effectLst/>
                        </a:rPr>
                        <a:t>3522453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5472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>
                          <a:effectLst/>
                        </a:rPr>
                        <a:t>2008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>
                          <a:effectLst/>
                        </a:rPr>
                        <a:t>3296434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>
                          <a:effectLst/>
                        </a:rPr>
                        <a:t>2228610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>
                          <a:effectLst/>
                        </a:rPr>
                        <a:t>3623277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>
                          <a:effectLst/>
                        </a:rPr>
                        <a:t>3307390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5"/>
            <a:ext cx="4968552" cy="297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3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-2340768" y="1374718"/>
            <a:ext cx="7631640" cy="1141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3" name="4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36000" y="1368000"/>
            <a:ext cx="9000000" cy="2016000"/>
          </a:xfrm>
          <a:prstGeom prst="rect">
            <a:avLst/>
          </a:prstGeom>
        </p:spPr>
      </p:pic>
      <p:pic>
        <p:nvPicPr>
          <p:cNvPr id="44" name="43 Imagen"/>
          <p:cNvPicPr/>
          <p:nvPr/>
        </p:nvPicPr>
        <p:blipFill rotWithShape="1">
          <a:blip r:embed="rId4"/>
          <a:srcRect b="7320"/>
          <a:stretch/>
        </p:blipFill>
        <p:spPr>
          <a:xfrm>
            <a:off x="0" y="3645024"/>
            <a:ext cx="9143640" cy="302920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Grid level </a:t>
            </a:r>
            <a:r>
              <a:rPr lang="en-GB" dirty="0" smtClean="0">
                <a:solidFill>
                  <a:srgbClr val="FFFFFF"/>
                </a:solidFill>
              </a:rPr>
              <a:t>comparison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Average annual BA (2006-2008)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381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772816" y="2564904"/>
            <a:ext cx="7631640" cy="1141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6" name="4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504000" y="1356480"/>
            <a:ext cx="7167960" cy="533916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Grid level </a:t>
            </a:r>
            <a:r>
              <a:rPr lang="en-GB" dirty="0" smtClean="0">
                <a:solidFill>
                  <a:srgbClr val="FFFFFF"/>
                </a:solidFill>
              </a:rPr>
              <a:t>comparison</a:t>
            </a:r>
            <a:r>
              <a:rPr lang="en-GB" dirty="0">
                <a:solidFill>
                  <a:srgbClr val="FFFFFF"/>
                </a:solidFill>
              </a:rPr>
              <a:t/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Average annual BA (2006-2008)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943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06900" y="5631459"/>
            <a:ext cx="1184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Burned</a:t>
            </a:r>
            <a:r>
              <a:rPr lang="es-ES" sz="1400" dirty="0" smtClean="0"/>
              <a:t> </a:t>
            </a:r>
            <a:r>
              <a:rPr lang="es-ES" sz="1400" dirty="0" err="1" smtClean="0"/>
              <a:t>Area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Differences</a:t>
            </a:r>
            <a:r>
              <a:rPr lang="es-ES_tradnl" dirty="0" smtClean="0"/>
              <a:t> GFED3-VGT (2008)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3999" cy="555171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03848" y="6198705"/>
            <a:ext cx="265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differences</a:t>
            </a:r>
            <a:r>
              <a:rPr lang="es-ES" dirty="0" smtClean="0"/>
              <a:t> ± 10%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838737" y="4833592"/>
            <a:ext cx="125547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GFED-VGT % of BA</a:t>
            </a:r>
            <a:endParaRPr lang="es-E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06900" y="5631459"/>
            <a:ext cx="1184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Burned</a:t>
            </a:r>
            <a:r>
              <a:rPr lang="es-ES" sz="1400" dirty="0" smtClean="0"/>
              <a:t> </a:t>
            </a:r>
            <a:r>
              <a:rPr lang="es-ES" sz="1400" dirty="0" err="1" smtClean="0"/>
              <a:t>Area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Differences</a:t>
            </a:r>
            <a:r>
              <a:rPr lang="es-ES_tradnl" dirty="0" smtClean="0"/>
              <a:t> GFED3-MERIS (2008)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3999" cy="555171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03848" y="6198705"/>
            <a:ext cx="265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differences</a:t>
            </a:r>
            <a:r>
              <a:rPr lang="es-ES" dirty="0" smtClean="0"/>
              <a:t> ± 10%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BA in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 smtClean="0"/>
              <a:t>biomes</a:t>
            </a:r>
            <a:r>
              <a:rPr lang="es-ES" dirty="0" smtClean="0"/>
              <a:t> and </a:t>
            </a:r>
            <a:r>
              <a:rPr lang="es-ES" dirty="0" err="1" smtClean="0"/>
              <a:t>products</a:t>
            </a:r>
            <a:r>
              <a:rPr lang="es-ES" dirty="0" smtClean="0"/>
              <a:t> </a:t>
            </a:r>
            <a:r>
              <a:rPr lang="es-ES" dirty="0"/>
              <a:t>(2008</a:t>
            </a:r>
            <a:r>
              <a:rPr lang="es-ES" dirty="0" smtClean="0"/>
              <a:t>)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956226"/>
              </p:ext>
            </p:extLst>
          </p:nvPr>
        </p:nvGraphicFramePr>
        <p:xfrm>
          <a:off x="592281" y="1300323"/>
          <a:ext cx="6624734" cy="3954576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1226802"/>
                <a:gridCol w="1349483"/>
                <a:gridCol w="1349483"/>
                <a:gridCol w="1349483"/>
                <a:gridCol w="1349483"/>
              </a:tblGrid>
              <a:tr h="2471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ECOREGION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GFED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VGT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MERIS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MCD45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71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AUST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266319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169482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223018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240141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BOAS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120490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455767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106510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132766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BONA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14465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142751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6350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8036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CEAM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11648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33654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16153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14252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CEAS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139938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191662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171311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210543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EQAS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4239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19830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6068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1505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EURO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5367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41641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12624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15727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MIDE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6036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32162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6945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5010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NHAF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1176668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257278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1275054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1195738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NHSA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17754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34455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24726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6379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SEAS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69744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82553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99912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70929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SHAF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1315416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502814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1473301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1226237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SHSA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133827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144701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188187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162230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TENA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14524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119860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13118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17897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GLOBAL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3296434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2228610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3623277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3307390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4 Imagen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6"/>
          <a:stretch/>
        </p:blipFill>
        <p:spPr>
          <a:xfrm>
            <a:off x="332842" y="5295346"/>
            <a:ext cx="3571806" cy="1405844"/>
          </a:xfrm>
          <a:prstGeom prst="rect">
            <a:avLst/>
          </a:prstGeo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24"/>
          <a:stretch/>
        </p:blipFill>
        <p:spPr>
          <a:xfrm>
            <a:off x="3779912" y="5640224"/>
            <a:ext cx="3571806" cy="67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 in different biomes and products (2008)</a:t>
            </a:r>
            <a:endParaRPr lang="es-ES" dirty="0"/>
          </a:p>
        </p:txBody>
      </p:sp>
      <p:graphicFrame>
        <p:nvGraphicFramePr>
          <p:cNvPr id="8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783803"/>
              </p:ext>
            </p:extLst>
          </p:nvPr>
        </p:nvGraphicFramePr>
        <p:xfrm>
          <a:off x="107504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925878"/>
              </p:ext>
            </p:extLst>
          </p:nvPr>
        </p:nvGraphicFramePr>
        <p:xfrm>
          <a:off x="4139952" y="13407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623037"/>
              </p:ext>
            </p:extLst>
          </p:nvPr>
        </p:nvGraphicFramePr>
        <p:xfrm>
          <a:off x="4232793" y="39438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965087"/>
              </p:ext>
            </p:extLst>
          </p:nvPr>
        </p:nvGraphicFramePr>
        <p:xfrm>
          <a:off x="142202" y="40158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536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Phase</a:t>
            </a:r>
            <a:r>
              <a:rPr lang="es-ES" dirty="0" smtClean="0"/>
              <a:t> 1 final </a:t>
            </a:r>
            <a:r>
              <a:rPr lang="es-ES" dirty="0" err="1" smtClean="0"/>
              <a:t>steps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New </a:t>
            </a:r>
            <a:r>
              <a:rPr lang="es-ES" dirty="0" err="1" smtClean="0"/>
              <a:t>processing</a:t>
            </a:r>
            <a:r>
              <a:rPr lang="es-ES" dirty="0" smtClean="0"/>
              <a:t> </a:t>
            </a:r>
            <a:r>
              <a:rPr lang="es-ES" dirty="0" err="1" smtClean="0"/>
              <a:t>cycle</a:t>
            </a:r>
            <a:r>
              <a:rPr lang="es-ES" dirty="0" smtClean="0"/>
              <a:t> (v2 to v3) of VGT and MERIS: done.</a:t>
            </a:r>
          </a:p>
          <a:p>
            <a:r>
              <a:rPr lang="es-ES" dirty="0" err="1" smtClean="0"/>
              <a:t>Validation</a:t>
            </a:r>
            <a:r>
              <a:rPr lang="es-ES" dirty="0" smtClean="0"/>
              <a:t> &amp; Error </a:t>
            </a:r>
            <a:r>
              <a:rPr lang="es-ES" dirty="0" err="1" smtClean="0"/>
              <a:t>characterization</a:t>
            </a:r>
            <a:r>
              <a:rPr lang="es-ES" dirty="0" smtClean="0"/>
              <a:t> </a:t>
            </a:r>
            <a:r>
              <a:rPr lang="es-ES" dirty="0"/>
              <a:t>in </a:t>
            </a:r>
            <a:r>
              <a:rPr lang="es-ES" dirty="0" err="1"/>
              <a:t>progress</a:t>
            </a:r>
            <a:r>
              <a:rPr lang="es-ES" dirty="0"/>
              <a:t>.</a:t>
            </a:r>
          </a:p>
          <a:p>
            <a:r>
              <a:rPr lang="es-ES" dirty="0" err="1" smtClean="0"/>
              <a:t>Merging</a:t>
            </a:r>
            <a:r>
              <a:rPr lang="es-ES" dirty="0" smtClean="0"/>
              <a:t> in </a:t>
            </a:r>
            <a:r>
              <a:rPr lang="es-ES" dirty="0" err="1" smtClean="0"/>
              <a:t>progress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Climate</a:t>
            </a:r>
            <a:r>
              <a:rPr lang="es-ES" dirty="0" smtClean="0"/>
              <a:t> </a:t>
            </a:r>
            <a:r>
              <a:rPr lang="es-ES" dirty="0" err="1" smtClean="0"/>
              <a:t>assessment</a:t>
            </a:r>
            <a:r>
              <a:rPr lang="es-ES" dirty="0" smtClean="0"/>
              <a:t> </a:t>
            </a:r>
            <a:r>
              <a:rPr lang="es-ES" dirty="0" err="1" smtClean="0"/>
              <a:t>report</a:t>
            </a:r>
            <a:r>
              <a:rPr lang="es-ES" dirty="0" smtClean="0"/>
              <a:t> in </a:t>
            </a:r>
            <a:r>
              <a:rPr lang="es-ES" dirty="0" err="1" smtClean="0"/>
              <a:t>progress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06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</a:t>
            </a:r>
            <a:r>
              <a:rPr lang="en-US" dirty="0" smtClean="0"/>
              <a:t>accuracy (2008)</a:t>
            </a:r>
            <a:endParaRPr lang="es-E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000623"/>
              </p:ext>
            </p:extLst>
          </p:nvPr>
        </p:nvGraphicFramePr>
        <p:xfrm>
          <a:off x="179513" y="1484786"/>
          <a:ext cx="8496943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1"/>
                <a:gridCol w="1368152"/>
                <a:gridCol w="927964"/>
                <a:gridCol w="1208169"/>
                <a:gridCol w="960211"/>
                <a:gridCol w="1456127"/>
                <a:gridCol w="1208169"/>
              </a:tblGrid>
              <a:tr h="420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 err="1">
                          <a:effectLst/>
                        </a:rPr>
                        <a:t>Product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effectLst/>
                        </a:rPr>
                        <a:t>OA(%)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effectLst/>
                        </a:rPr>
                        <a:t>Ce(%)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effectLst/>
                        </a:rPr>
                        <a:t>Oe(%)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effectLst/>
                        </a:rPr>
                        <a:t>DC(%)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effectLst/>
                        </a:rPr>
                        <a:t>B(%)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effectLst/>
                        </a:rPr>
                        <a:t>relB(%)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807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effectLst/>
                        </a:rPr>
                        <a:t>MCD64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effectLst/>
                        </a:rPr>
                        <a:t>99.6 (0.1)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43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67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42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effectLst/>
                        </a:rPr>
                        <a:t>-0.18 (0.06</a:t>
                      </a:r>
                      <a:r>
                        <a:rPr lang="es-ES" sz="2000" dirty="0" smtClean="0">
                          <a:effectLst/>
                        </a:rPr>
                        <a:t>)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effectLst/>
                        </a:rPr>
                        <a:t>-43 (7</a:t>
                      </a:r>
                      <a:r>
                        <a:rPr lang="es-ES" sz="2000" dirty="0" smtClean="0">
                          <a:effectLst/>
                        </a:rPr>
                        <a:t>)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807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effectLst/>
                        </a:rPr>
                        <a:t>MCD45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effectLst/>
                        </a:rPr>
                        <a:t>99.7 (0.1)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46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72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37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effectLst/>
                        </a:rPr>
                        <a:t>-0.16 (0.05</a:t>
                      </a:r>
                      <a:r>
                        <a:rPr lang="es-ES" sz="2000" dirty="0" smtClean="0">
                          <a:effectLst/>
                        </a:rPr>
                        <a:t>)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effectLst/>
                        </a:rPr>
                        <a:t>-47 (8</a:t>
                      </a:r>
                      <a:r>
                        <a:rPr lang="es-ES" sz="2000" dirty="0" smtClean="0">
                          <a:effectLst/>
                        </a:rPr>
                        <a:t>)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807289">
                <a:tc>
                  <a:txBody>
                    <a:bodyPr/>
                    <a:lstStyle/>
                    <a:p>
                      <a:r>
                        <a:rPr lang="es-ES" sz="2000" dirty="0"/>
                        <a:t>fire_cci</a:t>
                      </a:r>
                      <a:r>
                        <a:rPr lang="es-ES" sz="2000" dirty="0" smtClean="0"/>
                        <a:t>_</a:t>
                      </a:r>
                    </a:p>
                    <a:p>
                      <a:r>
                        <a:rPr lang="es-ES" sz="2000" dirty="0" smtClean="0"/>
                        <a:t>MERIS </a:t>
                      </a:r>
                      <a:endParaRPr lang="es-E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/>
                        <a:t>99.6 (0.1)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/>
                        <a:t>64</a:t>
                      </a:r>
                      <a:endParaRPr lang="es-E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/>
                        <a:t>77</a:t>
                      </a:r>
                      <a:endParaRPr lang="es-E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/>
                        <a:t>28</a:t>
                      </a:r>
                      <a:endParaRPr lang="es-E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/>
                        <a:t>-0.12 (</a:t>
                      </a:r>
                      <a:r>
                        <a:rPr lang="es-ES" sz="2000" dirty="0" smtClean="0"/>
                        <a:t>0.04)</a:t>
                      </a:r>
                      <a:endParaRPr lang="es-E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/>
                        <a:t>-35 (</a:t>
                      </a:r>
                      <a:r>
                        <a:rPr lang="es-ES" sz="2000" dirty="0" smtClean="0"/>
                        <a:t>12)</a:t>
                      </a:r>
                      <a:endParaRPr lang="es-ES" sz="2000" dirty="0"/>
                    </a:p>
                  </a:txBody>
                  <a:tcPr anchor="ctr"/>
                </a:tc>
              </a:tr>
              <a:tr h="758040">
                <a:tc>
                  <a:txBody>
                    <a:bodyPr/>
                    <a:lstStyle/>
                    <a:p>
                      <a:r>
                        <a:rPr lang="es-ES" sz="2000" dirty="0"/>
                        <a:t>fire_cci</a:t>
                      </a:r>
                      <a:r>
                        <a:rPr lang="es-ES" sz="2000" dirty="0" smtClean="0"/>
                        <a:t>_</a:t>
                      </a:r>
                    </a:p>
                    <a:p>
                      <a:r>
                        <a:rPr lang="es-ES" sz="2000" dirty="0" smtClean="0"/>
                        <a:t>VGT </a:t>
                      </a:r>
                      <a:endParaRPr lang="es-E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/>
                        <a:t>99.2 (0.2)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/>
                        <a:t>94</a:t>
                      </a:r>
                      <a:endParaRPr lang="es-E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/>
                        <a:t>93</a:t>
                      </a:r>
                      <a:endParaRPr lang="es-E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/>
                        <a:t>6</a:t>
                      </a:r>
                      <a:endParaRPr lang="es-E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/>
                        <a:t>0.02 (0.22)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/>
                        <a:t>5 (55)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1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\documentos\proyecto esa\validation\Figuras_current\TSAmap_DCB_fire_cci_VG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84"/>
          <a:stretch/>
        </p:blipFill>
        <p:spPr bwMode="auto">
          <a:xfrm>
            <a:off x="2502148" y="3906498"/>
            <a:ext cx="4571752" cy="295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variation of </a:t>
            </a:r>
            <a:r>
              <a:rPr lang="en-US" dirty="0" smtClean="0"/>
              <a:t>accuracy (2008)</a:t>
            </a:r>
            <a:endParaRPr lang="es-E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04"/>
          <a:stretch/>
        </p:blipFill>
        <p:spPr bwMode="auto">
          <a:xfrm>
            <a:off x="4054" y="1420837"/>
            <a:ext cx="5176911" cy="262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\documentos\proyecto esa\validation\Figuras_current\TSAmap_DCB_fire_cci_MERI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788024" y="1235221"/>
            <a:ext cx="4355976" cy="29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8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Uncertainty characterization: Monthly confidence level (%)</a:t>
            </a:r>
            <a:endParaRPr lang="en-US" dirty="0"/>
          </a:p>
        </p:txBody>
      </p:sp>
      <p:pic>
        <p:nvPicPr>
          <p:cNvPr id="1026" name="Picture 2" descr="C:\doc\documentos\proyecto esa\validation\uncertainty marc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1210177"/>
            <a:ext cx="11809313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Comparison</a:t>
            </a:r>
            <a:r>
              <a:rPr lang="es-ES" dirty="0" smtClean="0"/>
              <a:t> of v2 and v3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VGT improves </a:t>
            </a:r>
            <a:r>
              <a:rPr lang="en-US" dirty="0" smtClean="0"/>
              <a:t>commission errors of v2, </a:t>
            </a:r>
            <a:r>
              <a:rPr lang="en-US" dirty="0"/>
              <a:t>but still large </a:t>
            </a:r>
            <a:r>
              <a:rPr lang="en-US" dirty="0" smtClean="0"/>
              <a:t>omission </a:t>
            </a:r>
            <a:r>
              <a:rPr lang="en-US" dirty="0"/>
              <a:t>errors.</a:t>
            </a:r>
          </a:p>
          <a:p>
            <a:r>
              <a:rPr lang="en-US" dirty="0"/>
              <a:t>MERIS reduces sparse commission errors</a:t>
            </a:r>
            <a:r>
              <a:rPr lang="en-US" dirty="0" smtClean="0"/>
              <a:t>. BA trends very consistent with external sources.</a:t>
            </a:r>
            <a:endParaRPr lang="en-U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28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Merging</a:t>
            </a:r>
            <a:r>
              <a:rPr lang="es-ES" dirty="0" smtClean="0"/>
              <a:t> </a:t>
            </a:r>
            <a:r>
              <a:rPr lang="es-ES" dirty="0" err="1" smtClean="0"/>
              <a:t>phase</a:t>
            </a:r>
            <a:r>
              <a:rPr lang="es-ES" dirty="0" smtClean="0"/>
              <a:t> </a:t>
            </a:r>
            <a:r>
              <a:rPr lang="es-ES" dirty="0" err="1" smtClean="0"/>
              <a:t>progress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processing code to improve performance.</a:t>
            </a:r>
          </a:p>
          <a:p>
            <a:r>
              <a:rPr lang="en-US" dirty="0" smtClean="0"/>
              <a:t>Includes mixing the sensors + PSD compliance.</a:t>
            </a:r>
          </a:p>
          <a:p>
            <a:endParaRPr lang="en-US" dirty="0"/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5572125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020272" y="3530625"/>
            <a:ext cx="1789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 BA patches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98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5572125" cy="376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Merging</a:t>
            </a:r>
            <a:r>
              <a:rPr lang="es-ES" dirty="0" smtClean="0"/>
              <a:t> </a:t>
            </a:r>
            <a:r>
              <a:rPr lang="es-ES" dirty="0" err="1" smtClean="0"/>
              <a:t>phase</a:t>
            </a:r>
            <a:r>
              <a:rPr lang="es-ES" dirty="0" smtClean="0"/>
              <a:t> </a:t>
            </a:r>
            <a:r>
              <a:rPr lang="es-ES" dirty="0" err="1" smtClean="0"/>
              <a:t>progress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processing code to improve performance.</a:t>
            </a:r>
          </a:p>
          <a:p>
            <a:r>
              <a:rPr lang="en-US" dirty="0" smtClean="0"/>
              <a:t>Includes mixing the sensors + PSD compliance.</a:t>
            </a:r>
          </a:p>
          <a:p>
            <a:endParaRPr lang="en-US" dirty="0"/>
          </a:p>
          <a:p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7020272" y="3530625"/>
            <a:ext cx="212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% Non-observed area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54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Merging</a:t>
            </a:r>
            <a:r>
              <a:rPr lang="es-ES" dirty="0" smtClean="0"/>
              <a:t> </a:t>
            </a:r>
            <a:r>
              <a:rPr lang="es-ES" dirty="0" err="1" smtClean="0"/>
              <a:t>phase</a:t>
            </a:r>
            <a:r>
              <a:rPr lang="es-ES" dirty="0" smtClean="0"/>
              <a:t> </a:t>
            </a:r>
            <a:r>
              <a:rPr lang="es-ES" dirty="0" err="1" smtClean="0"/>
              <a:t>progress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processing code to improve performance.</a:t>
            </a:r>
          </a:p>
          <a:p>
            <a:r>
              <a:rPr lang="en-US" dirty="0" smtClean="0"/>
              <a:t>Includes mixing the sensors + PSD compliance.</a:t>
            </a:r>
          </a:p>
          <a:p>
            <a:endParaRPr lang="en-US" dirty="0"/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5572125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020272" y="3530625"/>
            <a:ext cx="141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 in LC 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2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Developments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Phase</a:t>
            </a:r>
            <a:r>
              <a:rPr lang="es-ES_tradnl" dirty="0" smtClean="0"/>
              <a:t> 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Generation of long time series of global BA datasets.</a:t>
            </a:r>
          </a:p>
          <a:p>
            <a:r>
              <a:rPr lang="en-US" dirty="0" smtClean="0"/>
              <a:t>Adapt BA algorithms to Sentinel-3 and 2.</a:t>
            </a:r>
          </a:p>
          <a:p>
            <a:r>
              <a:rPr lang="en-US" dirty="0" smtClean="0"/>
              <a:t>Relate BA trends to other CCI variables:</a:t>
            </a:r>
          </a:p>
          <a:p>
            <a:pPr lvl="1"/>
            <a:r>
              <a:rPr lang="en-US" dirty="0" smtClean="0"/>
              <a:t>Aerosols.</a:t>
            </a:r>
          </a:p>
          <a:p>
            <a:pPr lvl="1"/>
            <a:r>
              <a:rPr lang="en-US" dirty="0" smtClean="0"/>
              <a:t>GHG.</a:t>
            </a:r>
          </a:p>
          <a:p>
            <a:pPr lvl="1"/>
            <a:r>
              <a:rPr lang="en-US" dirty="0" smtClean="0"/>
              <a:t>Land cover.</a:t>
            </a:r>
          </a:p>
          <a:p>
            <a:pPr lvl="1"/>
            <a:r>
              <a:rPr lang="en-US" dirty="0" smtClean="0"/>
              <a:t>Soil moisture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Papers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0090" y="1317127"/>
            <a:ext cx="8276368" cy="5352233"/>
          </a:xfrm>
        </p:spPr>
        <p:txBody>
          <a:bodyPr>
            <a:noAutofit/>
          </a:bodyPr>
          <a:lstStyle/>
          <a:p>
            <a:r>
              <a:rPr lang="es-ES" sz="1600" dirty="0" err="1"/>
              <a:t>Hantson</a:t>
            </a:r>
            <a:r>
              <a:rPr lang="es-ES" sz="1600" dirty="0"/>
              <a:t>, S., Padilla, M., Corti, D., &amp; </a:t>
            </a:r>
            <a:r>
              <a:rPr lang="es-ES" sz="1600" dirty="0" err="1"/>
              <a:t>Chuvieco</a:t>
            </a:r>
            <a:r>
              <a:rPr lang="es-ES" sz="1600" dirty="0"/>
              <a:t>, E. (2013). </a:t>
            </a:r>
            <a:r>
              <a:rPr lang="es-ES" sz="1600" dirty="0" err="1"/>
              <a:t>Strengths</a:t>
            </a:r>
            <a:r>
              <a:rPr lang="es-ES" sz="1600" dirty="0"/>
              <a:t> and </a:t>
            </a:r>
            <a:r>
              <a:rPr lang="es-ES" sz="1600" dirty="0" err="1"/>
              <a:t>weaknesses</a:t>
            </a:r>
            <a:r>
              <a:rPr lang="es-ES" sz="1600" dirty="0"/>
              <a:t> of MODIS </a:t>
            </a:r>
            <a:r>
              <a:rPr lang="es-ES" sz="1600" dirty="0" err="1"/>
              <a:t>hotspots</a:t>
            </a:r>
            <a:r>
              <a:rPr lang="es-ES" sz="1600" dirty="0"/>
              <a:t> to </a:t>
            </a:r>
            <a:r>
              <a:rPr lang="es-ES" sz="1600" dirty="0" err="1"/>
              <a:t>characterize</a:t>
            </a:r>
            <a:r>
              <a:rPr lang="es-ES" sz="1600" dirty="0"/>
              <a:t> global </a:t>
            </a:r>
            <a:r>
              <a:rPr lang="es-ES" sz="1600" dirty="0" err="1"/>
              <a:t>fire</a:t>
            </a:r>
            <a:r>
              <a:rPr lang="es-ES" sz="1600" dirty="0"/>
              <a:t> </a:t>
            </a:r>
            <a:r>
              <a:rPr lang="es-ES" sz="1600" dirty="0" err="1"/>
              <a:t>occurrence</a:t>
            </a:r>
            <a:r>
              <a:rPr lang="es-ES" sz="1600" dirty="0"/>
              <a:t>. </a:t>
            </a:r>
            <a:r>
              <a:rPr lang="es-ES" sz="1600" b="1" dirty="0" err="1"/>
              <a:t>Remote</a:t>
            </a:r>
            <a:r>
              <a:rPr lang="es-ES" sz="1600" b="1" dirty="0"/>
              <a:t> </a:t>
            </a:r>
            <a:r>
              <a:rPr lang="es-ES" sz="1600" b="1" dirty="0" err="1"/>
              <a:t>Sensing</a:t>
            </a:r>
            <a:r>
              <a:rPr lang="es-ES" sz="1600" b="1" dirty="0"/>
              <a:t> of </a:t>
            </a:r>
            <a:r>
              <a:rPr lang="es-ES" sz="1600" b="1" dirty="0" err="1"/>
              <a:t>Environment</a:t>
            </a:r>
            <a:r>
              <a:rPr lang="es-ES" sz="1600" dirty="0"/>
              <a:t>, 131, 152-159.</a:t>
            </a:r>
          </a:p>
          <a:p>
            <a:r>
              <a:rPr lang="es-ES" sz="1600" dirty="0" err="1" smtClean="0"/>
              <a:t>Mouillot</a:t>
            </a:r>
            <a:r>
              <a:rPr lang="es-ES" sz="1600" dirty="0"/>
              <a:t>, F., </a:t>
            </a:r>
            <a:r>
              <a:rPr lang="es-ES" sz="1600" dirty="0" err="1"/>
              <a:t>Schultz</a:t>
            </a:r>
            <a:r>
              <a:rPr lang="es-ES" sz="1600" dirty="0"/>
              <a:t>, M.G., </a:t>
            </a:r>
            <a:r>
              <a:rPr lang="es-ES" sz="1600" dirty="0" err="1"/>
              <a:t>Yue</a:t>
            </a:r>
            <a:r>
              <a:rPr lang="es-ES" sz="1600" dirty="0"/>
              <a:t>, C., </a:t>
            </a:r>
            <a:r>
              <a:rPr lang="es-ES" sz="1600" dirty="0" err="1"/>
              <a:t>Cadule</a:t>
            </a:r>
            <a:r>
              <a:rPr lang="es-ES" sz="1600" dirty="0"/>
              <a:t>, P., </a:t>
            </a:r>
            <a:r>
              <a:rPr lang="es-ES" sz="1600" dirty="0" err="1"/>
              <a:t>Tansey</a:t>
            </a:r>
            <a:r>
              <a:rPr lang="es-ES" sz="1600" dirty="0"/>
              <a:t>, K., Ciais, P., &amp; Chuvieco, E. (2014). Ten </a:t>
            </a:r>
            <a:r>
              <a:rPr lang="es-ES" sz="1600" dirty="0" err="1"/>
              <a:t>years</a:t>
            </a:r>
            <a:r>
              <a:rPr lang="es-ES" sz="1600" dirty="0"/>
              <a:t> of global </a:t>
            </a:r>
            <a:r>
              <a:rPr lang="es-ES" sz="1600" dirty="0" err="1"/>
              <a:t>burned</a:t>
            </a:r>
            <a:r>
              <a:rPr lang="es-ES" sz="1600" dirty="0"/>
              <a:t> </a:t>
            </a:r>
            <a:r>
              <a:rPr lang="es-ES" sz="1600" dirty="0" err="1"/>
              <a:t>area</a:t>
            </a:r>
            <a:r>
              <a:rPr lang="es-ES" sz="1600" dirty="0"/>
              <a:t> </a:t>
            </a:r>
            <a:r>
              <a:rPr lang="es-ES" sz="1600" dirty="0" err="1"/>
              <a:t>products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</a:t>
            </a:r>
            <a:r>
              <a:rPr lang="es-ES" sz="1600" dirty="0" err="1"/>
              <a:t>spaceborne</a:t>
            </a:r>
            <a:r>
              <a:rPr lang="es-ES" sz="1600" dirty="0"/>
              <a:t> </a:t>
            </a:r>
            <a:r>
              <a:rPr lang="es-ES" sz="1600" dirty="0" err="1"/>
              <a:t>remote</a:t>
            </a:r>
            <a:r>
              <a:rPr lang="es-ES" sz="1600" dirty="0"/>
              <a:t> </a:t>
            </a:r>
            <a:r>
              <a:rPr lang="es-ES" sz="1600" dirty="0" err="1"/>
              <a:t>sensing</a:t>
            </a:r>
            <a:r>
              <a:rPr lang="es-ES" sz="1600" dirty="0"/>
              <a:t>—A </a:t>
            </a:r>
            <a:r>
              <a:rPr lang="es-ES" sz="1600" dirty="0" err="1"/>
              <a:t>review</a:t>
            </a:r>
            <a:r>
              <a:rPr lang="es-ES" sz="1600" dirty="0"/>
              <a:t>: </a:t>
            </a:r>
            <a:r>
              <a:rPr lang="es-ES" sz="1600" dirty="0" err="1"/>
              <a:t>Analysis</a:t>
            </a:r>
            <a:r>
              <a:rPr lang="es-ES" sz="1600" dirty="0"/>
              <a:t> of </a:t>
            </a:r>
            <a:r>
              <a:rPr lang="es-ES" sz="1600" dirty="0" err="1"/>
              <a:t>user</a:t>
            </a:r>
            <a:r>
              <a:rPr lang="es-ES" sz="1600" dirty="0"/>
              <a:t> </a:t>
            </a:r>
            <a:r>
              <a:rPr lang="es-ES" sz="1600" dirty="0" err="1"/>
              <a:t>needs</a:t>
            </a:r>
            <a:r>
              <a:rPr lang="es-ES" sz="1600" dirty="0"/>
              <a:t> and </a:t>
            </a:r>
            <a:r>
              <a:rPr lang="es-ES" sz="1600" dirty="0" err="1"/>
              <a:t>recommendations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</a:t>
            </a:r>
            <a:r>
              <a:rPr lang="es-ES" sz="1600" dirty="0" err="1"/>
              <a:t>future</a:t>
            </a:r>
            <a:r>
              <a:rPr lang="es-ES" sz="1600" dirty="0"/>
              <a:t> </a:t>
            </a:r>
            <a:r>
              <a:rPr lang="es-ES" sz="1600" dirty="0" err="1"/>
              <a:t>developments</a:t>
            </a:r>
            <a:r>
              <a:rPr lang="es-ES" sz="1600" dirty="0"/>
              <a:t>. </a:t>
            </a:r>
            <a:r>
              <a:rPr lang="es-ES" sz="1600" b="1" dirty="0"/>
              <a:t>International </a:t>
            </a:r>
            <a:r>
              <a:rPr lang="es-ES" sz="1600" b="1" dirty="0" err="1"/>
              <a:t>Journal</a:t>
            </a:r>
            <a:r>
              <a:rPr lang="es-ES" sz="1600" b="1" dirty="0"/>
              <a:t> of </a:t>
            </a:r>
            <a:r>
              <a:rPr lang="es-ES" sz="1600" b="1" dirty="0" err="1"/>
              <a:t>Applied</a:t>
            </a:r>
            <a:r>
              <a:rPr lang="es-ES" sz="1600" b="1" dirty="0"/>
              <a:t> </a:t>
            </a:r>
            <a:r>
              <a:rPr lang="es-ES" sz="1600" b="1" dirty="0" err="1"/>
              <a:t>Earth</a:t>
            </a:r>
            <a:r>
              <a:rPr lang="es-ES" sz="1600" b="1" dirty="0"/>
              <a:t> </a:t>
            </a:r>
            <a:r>
              <a:rPr lang="es-ES" sz="1600" b="1" dirty="0" err="1"/>
              <a:t>Observation</a:t>
            </a:r>
            <a:r>
              <a:rPr lang="es-ES" sz="1600" b="1" dirty="0"/>
              <a:t> and </a:t>
            </a:r>
            <a:r>
              <a:rPr lang="es-ES" sz="1600" b="1" dirty="0" err="1"/>
              <a:t>Geoinformation</a:t>
            </a:r>
            <a:r>
              <a:rPr lang="es-ES" sz="1600" dirty="0"/>
              <a:t>, 26, 64-79.</a:t>
            </a:r>
          </a:p>
          <a:p>
            <a:r>
              <a:rPr lang="es-ES" sz="1600" dirty="0"/>
              <a:t>Padilla, M., </a:t>
            </a:r>
            <a:r>
              <a:rPr lang="es-ES" sz="1600" dirty="0" err="1"/>
              <a:t>Stehman</a:t>
            </a:r>
            <a:r>
              <a:rPr lang="es-ES" sz="1600" dirty="0"/>
              <a:t>, S.V., &amp; </a:t>
            </a:r>
            <a:r>
              <a:rPr lang="es-ES" sz="1600" dirty="0" err="1"/>
              <a:t>Chuvieco</a:t>
            </a:r>
            <a:r>
              <a:rPr lang="es-ES" sz="1600" dirty="0"/>
              <a:t>, E. (2014a). </a:t>
            </a:r>
            <a:r>
              <a:rPr lang="es-ES" sz="1600" dirty="0" err="1"/>
              <a:t>Validation</a:t>
            </a:r>
            <a:r>
              <a:rPr lang="es-ES" sz="1600" dirty="0"/>
              <a:t> of </a:t>
            </a:r>
            <a:r>
              <a:rPr lang="es-ES" sz="1600" dirty="0" err="1"/>
              <a:t>the</a:t>
            </a:r>
            <a:r>
              <a:rPr lang="es-ES" sz="1600" dirty="0"/>
              <a:t> 2008 MODIS-MCD45 global </a:t>
            </a:r>
            <a:r>
              <a:rPr lang="es-ES" sz="1600" dirty="0" err="1"/>
              <a:t>burned</a:t>
            </a:r>
            <a:r>
              <a:rPr lang="es-ES" sz="1600" dirty="0"/>
              <a:t> </a:t>
            </a:r>
            <a:r>
              <a:rPr lang="es-ES" sz="1600" dirty="0" err="1"/>
              <a:t>area</a:t>
            </a:r>
            <a:r>
              <a:rPr lang="es-ES" sz="1600" dirty="0"/>
              <a:t> </a:t>
            </a:r>
            <a:r>
              <a:rPr lang="es-ES" sz="1600" dirty="0" err="1"/>
              <a:t>product</a:t>
            </a:r>
            <a:r>
              <a:rPr lang="es-ES" sz="1600" dirty="0"/>
              <a:t> </a:t>
            </a:r>
            <a:r>
              <a:rPr lang="es-ES" sz="1600" dirty="0" err="1"/>
              <a:t>using</a:t>
            </a:r>
            <a:r>
              <a:rPr lang="es-ES" sz="1600" dirty="0"/>
              <a:t> </a:t>
            </a:r>
            <a:r>
              <a:rPr lang="es-ES" sz="1600" dirty="0" err="1"/>
              <a:t>stratified</a:t>
            </a:r>
            <a:r>
              <a:rPr lang="es-ES" sz="1600" dirty="0"/>
              <a:t> </a:t>
            </a:r>
            <a:r>
              <a:rPr lang="es-ES" sz="1600" dirty="0" err="1"/>
              <a:t>random</a:t>
            </a:r>
            <a:r>
              <a:rPr lang="es-ES" sz="1600" dirty="0"/>
              <a:t> </a:t>
            </a:r>
            <a:r>
              <a:rPr lang="es-ES" sz="1600" dirty="0" err="1"/>
              <a:t>sampling</a:t>
            </a:r>
            <a:r>
              <a:rPr lang="es-ES" sz="1600" b="1" dirty="0"/>
              <a:t>. </a:t>
            </a:r>
            <a:r>
              <a:rPr lang="es-ES" sz="1600" b="1" dirty="0" err="1"/>
              <a:t>Remote</a:t>
            </a:r>
            <a:r>
              <a:rPr lang="es-ES" sz="1600" b="1" dirty="0"/>
              <a:t> </a:t>
            </a:r>
            <a:r>
              <a:rPr lang="es-ES" sz="1600" b="1" dirty="0" err="1"/>
              <a:t>Sensing</a:t>
            </a:r>
            <a:r>
              <a:rPr lang="es-ES" sz="1600" b="1" dirty="0"/>
              <a:t> of </a:t>
            </a:r>
            <a:r>
              <a:rPr lang="es-ES" sz="1600" b="1" dirty="0" err="1"/>
              <a:t>Environment</a:t>
            </a:r>
            <a:r>
              <a:rPr lang="es-ES" sz="1600" dirty="0"/>
              <a:t>, 144, 187-196.</a:t>
            </a:r>
          </a:p>
          <a:p>
            <a:r>
              <a:rPr lang="es-ES" sz="1600" dirty="0"/>
              <a:t>Padilla, M., </a:t>
            </a:r>
            <a:r>
              <a:rPr lang="es-ES" sz="1600" dirty="0" err="1"/>
              <a:t>Stehman</a:t>
            </a:r>
            <a:r>
              <a:rPr lang="es-ES" sz="1600" dirty="0"/>
              <a:t>, S.V., </a:t>
            </a:r>
            <a:r>
              <a:rPr lang="es-ES" sz="1600" dirty="0" err="1"/>
              <a:t>Litago</a:t>
            </a:r>
            <a:r>
              <a:rPr lang="es-ES" sz="1600" dirty="0"/>
              <a:t>, J., &amp; </a:t>
            </a:r>
            <a:r>
              <a:rPr lang="es-ES" sz="1600" dirty="0" err="1"/>
              <a:t>Chuvieco</a:t>
            </a:r>
            <a:r>
              <a:rPr lang="es-ES" sz="1600" dirty="0"/>
              <a:t>, E. (2014b). </a:t>
            </a:r>
            <a:r>
              <a:rPr lang="es-ES" sz="1600" dirty="0" err="1"/>
              <a:t>Assessing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Temporal </a:t>
            </a:r>
            <a:r>
              <a:rPr lang="es-ES" sz="1600" dirty="0" err="1"/>
              <a:t>Stability</a:t>
            </a:r>
            <a:r>
              <a:rPr lang="es-ES" sz="1600" dirty="0"/>
              <a:t> of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Accuracy</a:t>
            </a:r>
            <a:r>
              <a:rPr lang="es-ES" sz="1600" dirty="0"/>
              <a:t> of a Time Series of </a:t>
            </a:r>
            <a:r>
              <a:rPr lang="es-ES" sz="1600" dirty="0" err="1"/>
              <a:t>Burned</a:t>
            </a:r>
            <a:r>
              <a:rPr lang="es-ES" sz="1600" dirty="0"/>
              <a:t> </a:t>
            </a:r>
            <a:r>
              <a:rPr lang="es-ES" sz="1600" dirty="0" err="1"/>
              <a:t>Area</a:t>
            </a:r>
            <a:r>
              <a:rPr lang="es-ES" sz="1600" dirty="0"/>
              <a:t> </a:t>
            </a:r>
            <a:r>
              <a:rPr lang="es-ES" sz="1600" dirty="0" err="1"/>
              <a:t>Products</a:t>
            </a:r>
            <a:r>
              <a:rPr lang="es-ES" sz="1600" dirty="0"/>
              <a:t>. </a:t>
            </a:r>
            <a:r>
              <a:rPr lang="es-ES" sz="1600" b="1" dirty="0" err="1"/>
              <a:t>Remote</a:t>
            </a:r>
            <a:r>
              <a:rPr lang="es-ES" sz="1600" b="1" dirty="0"/>
              <a:t> </a:t>
            </a:r>
            <a:r>
              <a:rPr lang="es-ES" sz="1600" b="1" dirty="0" err="1"/>
              <a:t>Sensing</a:t>
            </a:r>
            <a:r>
              <a:rPr lang="es-ES" sz="1600" dirty="0"/>
              <a:t>, 6, 2050-2068.</a:t>
            </a:r>
          </a:p>
          <a:p>
            <a:r>
              <a:rPr lang="es-ES" sz="1600" dirty="0" err="1" smtClean="0"/>
              <a:t>Yue</a:t>
            </a:r>
            <a:r>
              <a:rPr lang="es-ES" sz="1600" dirty="0"/>
              <a:t>, C., Ciais, P., </a:t>
            </a:r>
            <a:r>
              <a:rPr lang="es-ES" sz="1600" dirty="0" err="1"/>
              <a:t>Luyssaert</a:t>
            </a:r>
            <a:r>
              <a:rPr lang="es-ES" sz="1600" dirty="0"/>
              <a:t>, S., </a:t>
            </a:r>
            <a:r>
              <a:rPr lang="es-ES" sz="1600" dirty="0" err="1"/>
              <a:t>Cadule</a:t>
            </a:r>
            <a:r>
              <a:rPr lang="es-ES" sz="1600" dirty="0"/>
              <a:t>, P., </a:t>
            </a:r>
            <a:r>
              <a:rPr lang="es-ES" sz="1600" dirty="0" err="1"/>
              <a:t>Harden</a:t>
            </a:r>
            <a:r>
              <a:rPr lang="es-ES" sz="1600" dirty="0"/>
              <a:t>, J., </a:t>
            </a:r>
            <a:r>
              <a:rPr lang="es-ES" sz="1600" dirty="0" err="1"/>
              <a:t>Randerson</a:t>
            </a:r>
            <a:r>
              <a:rPr lang="es-ES" sz="1600" dirty="0"/>
              <a:t>, J., </a:t>
            </a:r>
            <a:r>
              <a:rPr lang="es-ES" sz="1600" dirty="0" err="1"/>
              <a:t>Bellassen</a:t>
            </a:r>
            <a:r>
              <a:rPr lang="es-ES" sz="1600" dirty="0"/>
              <a:t>, V., Wang, T., </a:t>
            </a:r>
            <a:r>
              <a:rPr lang="es-ES" sz="1600" dirty="0" err="1"/>
              <a:t>Piao</a:t>
            </a:r>
            <a:r>
              <a:rPr lang="es-ES" sz="1600" dirty="0"/>
              <a:t>, S. L., </a:t>
            </a:r>
            <a:r>
              <a:rPr lang="es-ES" sz="1600" dirty="0" err="1"/>
              <a:t>Poulter</a:t>
            </a:r>
            <a:r>
              <a:rPr lang="es-ES" sz="1600" dirty="0"/>
              <a:t>, B., and </a:t>
            </a:r>
            <a:r>
              <a:rPr lang="es-ES" sz="1600" dirty="0" err="1"/>
              <a:t>Viovy</a:t>
            </a:r>
            <a:r>
              <a:rPr lang="es-ES" sz="1600" dirty="0"/>
              <a:t>, N</a:t>
            </a:r>
            <a:r>
              <a:rPr lang="es-ES" sz="1600" dirty="0" smtClean="0"/>
              <a:t>. (2013): </a:t>
            </a:r>
            <a:r>
              <a:rPr lang="es-ES" sz="1600" dirty="0" err="1"/>
              <a:t>Simulating</a:t>
            </a:r>
            <a:r>
              <a:rPr lang="es-ES" sz="1600" dirty="0"/>
              <a:t> boreal </a:t>
            </a:r>
            <a:r>
              <a:rPr lang="es-ES" sz="1600" dirty="0" err="1"/>
              <a:t>forest</a:t>
            </a:r>
            <a:r>
              <a:rPr lang="es-ES" sz="1600" dirty="0"/>
              <a:t> </a:t>
            </a:r>
            <a:r>
              <a:rPr lang="es-ES" sz="1600" dirty="0" err="1"/>
              <a:t>carbon</a:t>
            </a:r>
            <a:r>
              <a:rPr lang="es-ES" sz="1600" dirty="0"/>
              <a:t> </a:t>
            </a:r>
            <a:r>
              <a:rPr lang="es-ES" sz="1600" dirty="0" err="1"/>
              <a:t>dynamics</a:t>
            </a:r>
            <a:r>
              <a:rPr lang="es-ES" sz="1600" dirty="0"/>
              <a:t> </a:t>
            </a:r>
            <a:r>
              <a:rPr lang="es-ES" sz="1600" dirty="0" err="1"/>
              <a:t>after</a:t>
            </a:r>
            <a:r>
              <a:rPr lang="es-ES" sz="1600" dirty="0"/>
              <a:t> stand-</a:t>
            </a:r>
            <a:r>
              <a:rPr lang="es-ES" sz="1600" dirty="0" err="1"/>
              <a:t>replacing</a:t>
            </a:r>
            <a:r>
              <a:rPr lang="es-ES" sz="1600" dirty="0"/>
              <a:t> </a:t>
            </a:r>
            <a:r>
              <a:rPr lang="es-ES" sz="1600" dirty="0" err="1"/>
              <a:t>fire</a:t>
            </a:r>
            <a:r>
              <a:rPr lang="es-ES" sz="1600" dirty="0"/>
              <a:t> </a:t>
            </a:r>
            <a:r>
              <a:rPr lang="es-ES" sz="1600" dirty="0" err="1"/>
              <a:t>disturbance</a:t>
            </a:r>
            <a:r>
              <a:rPr lang="es-ES" sz="1600" dirty="0"/>
              <a:t>: </a:t>
            </a:r>
            <a:r>
              <a:rPr lang="es-ES" sz="1600" dirty="0" err="1"/>
              <a:t>insights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a global </a:t>
            </a:r>
            <a:r>
              <a:rPr lang="es-ES" sz="1600" dirty="0" err="1"/>
              <a:t>process-based</a:t>
            </a:r>
            <a:r>
              <a:rPr lang="es-ES" sz="1600" dirty="0"/>
              <a:t> </a:t>
            </a:r>
            <a:r>
              <a:rPr lang="es-ES" sz="1600" dirty="0" err="1"/>
              <a:t>vegetation</a:t>
            </a:r>
            <a:r>
              <a:rPr lang="es-ES" sz="1600" dirty="0"/>
              <a:t> </a:t>
            </a:r>
            <a:r>
              <a:rPr lang="es-ES" sz="1600" dirty="0" err="1"/>
              <a:t>model</a:t>
            </a:r>
            <a:r>
              <a:rPr lang="es-ES" sz="1600" dirty="0"/>
              <a:t>, </a:t>
            </a:r>
            <a:r>
              <a:rPr lang="es-ES" sz="1600" b="1" dirty="0" err="1"/>
              <a:t>Biogeosciences</a:t>
            </a:r>
            <a:r>
              <a:rPr lang="es-ES" sz="1600" dirty="0"/>
              <a:t>, 10, 8233-8252, </a:t>
            </a:r>
            <a:r>
              <a:rPr lang="es-ES" sz="1600" dirty="0" smtClean="0"/>
              <a:t>doi:10.5194/bg-10-8233-2013,.</a:t>
            </a:r>
            <a:endParaRPr lang="es-ES" sz="1600" dirty="0"/>
          </a:p>
          <a:p>
            <a:r>
              <a:rPr lang="es-ES" sz="1600" dirty="0" err="1" smtClean="0"/>
              <a:t>Yue</a:t>
            </a:r>
            <a:r>
              <a:rPr lang="es-ES" sz="1600" dirty="0"/>
              <a:t>, C., Ciais, P., </a:t>
            </a:r>
            <a:r>
              <a:rPr lang="es-ES" sz="1600" dirty="0" err="1"/>
              <a:t>Cadule</a:t>
            </a:r>
            <a:r>
              <a:rPr lang="es-ES" sz="1600" dirty="0"/>
              <a:t>, P., </a:t>
            </a:r>
            <a:r>
              <a:rPr lang="es-ES" sz="1600" dirty="0" err="1"/>
              <a:t>Thonicke</a:t>
            </a:r>
            <a:r>
              <a:rPr lang="es-ES" sz="1600" dirty="0"/>
              <a:t>, K., </a:t>
            </a:r>
            <a:r>
              <a:rPr lang="es-ES" sz="1600" dirty="0" err="1"/>
              <a:t>Archibald</a:t>
            </a:r>
            <a:r>
              <a:rPr lang="es-ES" sz="1600" dirty="0"/>
              <a:t>, S., </a:t>
            </a:r>
            <a:r>
              <a:rPr lang="es-ES" sz="1600" dirty="0" err="1"/>
              <a:t>Poulter</a:t>
            </a:r>
            <a:r>
              <a:rPr lang="es-ES" sz="1600" dirty="0"/>
              <a:t>, B., Hao, W. M., </a:t>
            </a:r>
            <a:r>
              <a:rPr lang="es-ES" sz="1600" dirty="0" err="1"/>
              <a:t>Hantson</a:t>
            </a:r>
            <a:r>
              <a:rPr lang="es-ES" sz="1600" dirty="0"/>
              <a:t>, S., </a:t>
            </a:r>
            <a:r>
              <a:rPr lang="es-ES" sz="1600" dirty="0" err="1"/>
              <a:t>Mouillot</a:t>
            </a:r>
            <a:r>
              <a:rPr lang="es-ES" sz="1600" dirty="0"/>
              <a:t>, F., </a:t>
            </a:r>
            <a:r>
              <a:rPr lang="es-ES" sz="1600" dirty="0" err="1"/>
              <a:t>Friedlingstein</a:t>
            </a:r>
            <a:r>
              <a:rPr lang="es-ES" sz="1600" dirty="0"/>
              <a:t>, P., </a:t>
            </a:r>
            <a:r>
              <a:rPr lang="es-ES" sz="1600" dirty="0" err="1"/>
              <a:t>Maignan</a:t>
            </a:r>
            <a:r>
              <a:rPr lang="es-ES" sz="1600" dirty="0"/>
              <a:t>, F., and </a:t>
            </a:r>
            <a:r>
              <a:rPr lang="es-ES" sz="1600" dirty="0" err="1"/>
              <a:t>Viovy</a:t>
            </a:r>
            <a:r>
              <a:rPr lang="es-ES" sz="1600" dirty="0"/>
              <a:t>, N</a:t>
            </a:r>
            <a:r>
              <a:rPr lang="es-ES" sz="1600" dirty="0" smtClean="0"/>
              <a:t>. (2014): </a:t>
            </a:r>
            <a:r>
              <a:rPr lang="es-ES" sz="1600" dirty="0" err="1"/>
              <a:t>Modelling</a:t>
            </a:r>
            <a:r>
              <a:rPr lang="es-ES" sz="1600" dirty="0"/>
              <a:t> </a:t>
            </a:r>
            <a:r>
              <a:rPr lang="es-ES" sz="1600" dirty="0" err="1"/>
              <a:t>fires</a:t>
            </a:r>
            <a:r>
              <a:rPr lang="es-ES" sz="1600" dirty="0"/>
              <a:t> in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terrestrial</a:t>
            </a:r>
            <a:r>
              <a:rPr lang="es-ES" sz="1600" dirty="0"/>
              <a:t> </a:t>
            </a:r>
            <a:r>
              <a:rPr lang="es-ES" sz="1600" dirty="0" err="1"/>
              <a:t>carbon</a:t>
            </a:r>
            <a:r>
              <a:rPr lang="es-ES" sz="1600" dirty="0"/>
              <a:t> balance </a:t>
            </a:r>
            <a:r>
              <a:rPr lang="es-ES" sz="1600" dirty="0" err="1"/>
              <a:t>by</a:t>
            </a:r>
            <a:r>
              <a:rPr lang="es-ES" sz="1600" dirty="0"/>
              <a:t> </a:t>
            </a:r>
            <a:r>
              <a:rPr lang="es-ES" sz="1600" dirty="0" err="1"/>
              <a:t>incorporating</a:t>
            </a:r>
            <a:r>
              <a:rPr lang="es-ES" sz="1600" dirty="0"/>
              <a:t> SPITFIRE </a:t>
            </a:r>
            <a:r>
              <a:rPr lang="es-ES" sz="1600" dirty="0" err="1"/>
              <a:t>into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global </a:t>
            </a:r>
            <a:r>
              <a:rPr lang="es-ES" sz="1600" dirty="0" err="1"/>
              <a:t>vegetation</a:t>
            </a:r>
            <a:r>
              <a:rPr lang="es-ES" sz="1600" dirty="0"/>
              <a:t> </a:t>
            </a:r>
            <a:r>
              <a:rPr lang="es-ES" sz="1600" dirty="0" err="1"/>
              <a:t>model</a:t>
            </a:r>
            <a:r>
              <a:rPr lang="es-ES" sz="1600" dirty="0"/>
              <a:t> ORCHIDEE – </a:t>
            </a:r>
            <a:r>
              <a:rPr lang="es-ES" sz="1600" dirty="0" err="1"/>
              <a:t>Part</a:t>
            </a:r>
            <a:r>
              <a:rPr lang="es-ES" sz="1600" dirty="0"/>
              <a:t> 1: </a:t>
            </a:r>
            <a:r>
              <a:rPr lang="es-ES" sz="1600" dirty="0" err="1"/>
              <a:t>Simulating</a:t>
            </a:r>
            <a:r>
              <a:rPr lang="es-ES" sz="1600" dirty="0"/>
              <a:t> </a:t>
            </a:r>
            <a:r>
              <a:rPr lang="es-ES" sz="1600" dirty="0" err="1"/>
              <a:t>historical</a:t>
            </a:r>
            <a:r>
              <a:rPr lang="es-ES" sz="1600" dirty="0"/>
              <a:t> global </a:t>
            </a:r>
            <a:r>
              <a:rPr lang="es-ES" sz="1600" dirty="0" err="1"/>
              <a:t>burned</a:t>
            </a:r>
            <a:r>
              <a:rPr lang="es-ES" sz="1600" dirty="0"/>
              <a:t> </a:t>
            </a:r>
            <a:r>
              <a:rPr lang="es-ES" sz="1600" dirty="0" err="1"/>
              <a:t>area</a:t>
            </a:r>
            <a:r>
              <a:rPr lang="es-ES" sz="1600" dirty="0"/>
              <a:t> and </a:t>
            </a:r>
            <a:r>
              <a:rPr lang="es-ES" sz="1600" dirty="0" err="1"/>
              <a:t>fire</a:t>
            </a:r>
            <a:r>
              <a:rPr lang="es-ES" sz="1600" dirty="0"/>
              <a:t> </a:t>
            </a:r>
            <a:r>
              <a:rPr lang="es-ES" sz="1600" dirty="0" err="1"/>
              <a:t>regime</a:t>
            </a:r>
            <a:r>
              <a:rPr lang="es-ES" sz="1600" dirty="0"/>
              <a:t>, </a:t>
            </a:r>
            <a:r>
              <a:rPr lang="es-ES" sz="1600" b="1" dirty="0" err="1"/>
              <a:t>Geosci</a:t>
            </a:r>
            <a:r>
              <a:rPr lang="es-ES" sz="1600" b="1" dirty="0"/>
              <a:t>. </a:t>
            </a:r>
            <a:r>
              <a:rPr lang="es-ES" sz="1600" b="1" dirty="0" err="1"/>
              <a:t>Model</a:t>
            </a:r>
            <a:r>
              <a:rPr lang="es-ES" sz="1600" b="1" dirty="0"/>
              <a:t> </a:t>
            </a:r>
            <a:r>
              <a:rPr lang="es-ES" sz="1600" b="1" dirty="0" err="1"/>
              <a:t>Dev</a:t>
            </a:r>
            <a:r>
              <a:rPr lang="es-ES" sz="1600" b="1" dirty="0"/>
              <a:t>. </a:t>
            </a:r>
            <a:r>
              <a:rPr lang="es-ES" sz="1600" b="1" dirty="0" err="1"/>
              <a:t>Discuss</a:t>
            </a:r>
            <a:r>
              <a:rPr lang="es-ES" sz="1600" dirty="0"/>
              <a:t>., 7, 2377-2427, </a:t>
            </a:r>
            <a:r>
              <a:rPr lang="es-ES" sz="1600" dirty="0" smtClean="0"/>
              <a:t>doi:10.5194/gmdd-7-2377-2014.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3226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801897" y="6391259"/>
            <a:ext cx="2988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1                             180                         365</a:t>
            </a:r>
            <a:endParaRPr lang="es-ES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1" r="39227" b="27142"/>
          <a:stretch/>
        </p:blipFill>
        <p:spPr bwMode="auto">
          <a:xfrm>
            <a:off x="885429" y="6257650"/>
            <a:ext cx="2876550" cy="13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19818" y="593457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DoY</a:t>
            </a:r>
            <a:endParaRPr lang="es-ES" sz="14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Day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Year</a:t>
            </a:r>
            <a:r>
              <a:rPr lang="es-ES_tradnl" dirty="0" smtClean="0"/>
              <a:t> of BA </a:t>
            </a:r>
            <a:r>
              <a:rPr lang="es-ES_tradnl" dirty="0" err="1" smtClean="0"/>
              <a:t>detection</a:t>
            </a:r>
            <a:r>
              <a:rPr lang="es-ES_tradnl" dirty="0" smtClean="0"/>
              <a:t> MERIS (2008) v2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14411" r="4643" b="6924"/>
          <a:stretch/>
        </p:blipFill>
        <p:spPr>
          <a:xfrm>
            <a:off x="109362" y="1362940"/>
            <a:ext cx="8637173" cy="455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801897" y="6391259"/>
            <a:ext cx="2988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1                             180                         365</a:t>
            </a:r>
            <a:endParaRPr lang="es-ES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1" r="39227" b="27142"/>
          <a:stretch/>
        </p:blipFill>
        <p:spPr bwMode="auto">
          <a:xfrm>
            <a:off x="885429" y="6257650"/>
            <a:ext cx="2876550" cy="13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t="8329" r="7896" b="18117"/>
          <a:stretch/>
        </p:blipFill>
        <p:spPr>
          <a:xfrm>
            <a:off x="89291" y="1338532"/>
            <a:ext cx="8714390" cy="466423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019818" y="593457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DoY</a:t>
            </a:r>
            <a:endParaRPr lang="es-ES" sz="14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Day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Year</a:t>
            </a:r>
            <a:r>
              <a:rPr lang="es-ES_tradnl" dirty="0" smtClean="0"/>
              <a:t> of BA </a:t>
            </a:r>
            <a:r>
              <a:rPr lang="es-ES_tradnl" dirty="0" err="1" smtClean="0"/>
              <a:t>detection</a:t>
            </a:r>
            <a:r>
              <a:rPr lang="es-ES_tradnl" dirty="0" smtClean="0"/>
              <a:t> MERIS (2008) v3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801897" y="6391259"/>
            <a:ext cx="2988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1                             180                         365</a:t>
            </a:r>
            <a:endParaRPr lang="es-ES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1" r="39227" b="27142"/>
          <a:stretch/>
        </p:blipFill>
        <p:spPr bwMode="auto">
          <a:xfrm>
            <a:off x="885429" y="6257650"/>
            <a:ext cx="2876550" cy="13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19818" y="593457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DoY</a:t>
            </a:r>
            <a:endParaRPr lang="es-ES" sz="14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Day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Year</a:t>
            </a:r>
            <a:r>
              <a:rPr lang="es-ES_tradnl" dirty="0" smtClean="0"/>
              <a:t> of BA </a:t>
            </a:r>
            <a:r>
              <a:rPr lang="es-ES_tradnl" dirty="0" err="1" smtClean="0"/>
              <a:t>detection</a:t>
            </a:r>
            <a:r>
              <a:rPr lang="es-ES_tradnl" dirty="0" smtClean="0"/>
              <a:t> </a:t>
            </a:r>
            <a:br>
              <a:rPr lang="es-ES_tradnl" dirty="0" smtClean="0"/>
            </a:br>
            <a:r>
              <a:rPr lang="es-ES_tradnl" dirty="0" smtClean="0"/>
              <a:t>MERIS (2008) v2 / v3</a:t>
            </a:r>
            <a:endParaRPr lang="es-ES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21866" r="30928" b="6245"/>
          <a:stretch/>
        </p:blipFill>
        <p:spPr>
          <a:xfrm>
            <a:off x="290508" y="1846405"/>
            <a:ext cx="4066391" cy="3420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7" t="9177" r="20547" b="8275"/>
          <a:stretch/>
        </p:blipFill>
        <p:spPr>
          <a:xfrm>
            <a:off x="4559195" y="1846405"/>
            <a:ext cx="4120179" cy="34207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17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801897" y="6391259"/>
            <a:ext cx="2988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1                             180                         365</a:t>
            </a:r>
            <a:endParaRPr lang="es-ES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1" r="39227" b="27142"/>
          <a:stretch/>
        </p:blipFill>
        <p:spPr bwMode="auto">
          <a:xfrm>
            <a:off x="885429" y="6257650"/>
            <a:ext cx="2876550" cy="13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t="3197" r="7896" b="18117"/>
          <a:stretch/>
        </p:blipFill>
        <p:spPr>
          <a:xfrm>
            <a:off x="179512" y="1213067"/>
            <a:ext cx="8784976" cy="503009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019818" y="593457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DoY</a:t>
            </a:r>
            <a:endParaRPr lang="es-ES" sz="14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Day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Year</a:t>
            </a:r>
            <a:r>
              <a:rPr lang="es-ES_tradnl" dirty="0" smtClean="0"/>
              <a:t> of BA </a:t>
            </a:r>
            <a:r>
              <a:rPr lang="es-ES_tradnl" dirty="0" err="1" smtClean="0"/>
              <a:t>detection</a:t>
            </a:r>
            <a:r>
              <a:rPr lang="es-ES_tradnl" dirty="0" smtClean="0"/>
              <a:t> MERIS (2008) v3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1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801897" y="6391259"/>
            <a:ext cx="2988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1                             180                         365</a:t>
            </a:r>
            <a:endParaRPr lang="es-ES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1" r="39227" b="27142"/>
          <a:stretch/>
        </p:blipFill>
        <p:spPr bwMode="auto">
          <a:xfrm>
            <a:off x="885429" y="6257650"/>
            <a:ext cx="2876550" cy="13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t="13331" r="4740" b="8425"/>
          <a:stretch/>
        </p:blipFill>
        <p:spPr>
          <a:xfrm>
            <a:off x="27698" y="1549101"/>
            <a:ext cx="8827603" cy="453936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019818" y="593457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DoY</a:t>
            </a:r>
            <a:endParaRPr lang="es-ES" sz="14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Day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Year</a:t>
            </a:r>
            <a:r>
              <a:rPr lang="es-ES_tradnl" dirty="0" smtClean="0"/>
              <a:t> of BA </a:t>
            </a:r>
            <a:r>
              <a:rPr lang="es-ES_tradnl" dirty="0" err="1" smtClean="0"/>
              <a:t>detection</a:t>
            </a:r>
            <a:r>
              <a:rPr lang="es-ES_tradnl" dirty="0" smtClean="0"/>
              <a:t> </a:t>
            </a:r>
            <a:br>
              <a:rPr lang="es-ES_tradnl" dirty="0" smtClean="0"/>
            </a:br>
            <a:r>
              <a:rPr lang="es-ES_tradnl" dirty="0" smtClean="0"/>
              <a:t>VGT (2008) v3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2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43043"/>
            <a:ext cx="8172400" cy="496181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801897" y="6391259"/>
            <a:ext cx="2988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1                             180                         365</a:t>
            </a:r>
            <a:endParaRPr lang="es-ES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1" r="39227" b="27142"/>
          <a:stretch/>
        </p:blipFill>
        <p:spPr bwMode="auto">
          <a:xfrm>
            <a:off x="885429" y="6257650"/>
            <a:ext cx="2876550" cy="13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19818" y="593457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DoY</a:t>
            </a:r>
            <a:endParaRPr lang="es-ES" sz="14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Day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Year</a:t>
            </a:r>
            <a:r>
              <a:rPr lang="es-ES_tradnl" dirty="0" smtClean="0"/>
              <a:t> of BA </a:t>
            </a:r>
            <a:r>
              <a:rPr lang="es-ES_tradnl" dirty="0" err="1" smtClean="0"/>
              <a:t>detection</a:t>
            </a:r>
            <a:r>
              <a:rPr lang="es-ES_tradnl" dirty="0" smtClean="0"/>
              <a:t> </a:t>
            </a:r>
            <a:br>
              <a:rPr lang="es-ES_tradnl" dirty="0" smtClean="0"/>
            </a:br>
            <a:r>
              <a:rPr lang="es-ES_tradnl" dirty="0" smtClean="0"/>
              <a:t>VGT (2008) v3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05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43043"/>
            <a:ext cx="8172400" cy="496181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43043"/>
            <a:ext cx="8172400" cy="496181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801897" y="6391259"/>
            <a:ext cx="2988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1                             180                         365</a:t>
            </a:r>
            <a:endParaRPr lang="es-ES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1" r="39227" b="27142"/>
          <a:stretch/>
        </p:blipFill>
        <p:spPr bwMode="auto">
          <a:xfrm>
            <a:off x="885429" y="6257650"/>
            <a:ext cx="2876550" cy="13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19818" y="593457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DoY</a:t>
            </a:r>
            <a:endParaRPr lang="es-ES" sz="14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Day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Year</a:t>
            </a:r>
            <a:r>
              <a:rPr lang="es-ES_tradnl" dirty="0" smtClean="0"/>
              <a:t> of BA </a:t>
            </a:r>
            <a:r>
              <a:rPr lang="es-ES_tradnl" dirty="0" err="1" smtClean="0"/>
              <a:t>detection</a:t>
            </a:r>
            <a:r>
              <a:rPr lang="es-ES_tradnl" dirty="0" smtClean="0"/>
              <a:t> </a:t>
            </a:r>
            <a:br>
              <a:rPr lang="es-ES_tradnl" dirty="0" smtClean="0"/>
            </a:br>
            <a:r>
              <a:rPr lang="es-ES_tradnl" dirty="0" smtClean="0"/>
              <a:t>MERIS (2008) v3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16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et ovie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1035</Words>
  <Application>Microsoft Office PowerPoint</Application>
  <PresentationFormat>Presentación en pantalla (4:3)</PresentationFormat>
  <Paragraphs>233</Paragraphs>
  <Slides>28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1_aet oviedo</vt:lpstr>
      <vt:lpstr>Recent advances of the  fire_cci Project</vt:lpstr>
      <vt:lpstr>Phase 1 final steps</vt:lpstr>
      <vt:lpstr>Day of the Year of BA detection MERIS (2008) v2</vt:lpstr>
      <vt:lpstr>Day of the Year of BA detection MERIS (2008) v3</vt:lpstr>
      <vt:lpstr>Day of the Year of BA detection  MERIS (2008) v2 / v3</vt:lpstr>
      <vt:lpstr>Day of the Year of BA detection MERIS (2008) v3</vt:lpstr>
      <vt:lpstr>Day of the Year of BA detection  VGT (2008) v3</vt:lpstr>
      <vt:lpstr>Day of the Year of BA detection  VGT (2008) v3</vt:lpstr>
      <vt:lpstr>Day of the Year of BA detection  MERIS (2008) v3</vt:lpstr>
      <vt:lpstr>Gridded Burned Areas from VGT (2008) v3</vt:lpstr>
      <vt:lpstr>Gridded Burned Areas from MERIS (2008) v3</vt:lpstr>
      <vt:lpstr>Gridded Burned Areas from GFED (2008) v3</vt:lpstr>
      <vt:lpstr>BA in different products (2006-2008)</vt:lpstr>
      <vt:lpstr>Grid level comparison Average annual BA (2006-2008)</vt:lpstr>
      <vt:lpstr>Grid level comparison Average annual BA (2006-2008)</vt:lpstr>
      <vt:lpstr>Differences GFED3-VGT (2008)</vt:lpstr>
      <vt:lpstr>Differences GFED3-MERIS (2008)</vt:lpstr>
      <vt:lpstr>BA in different biomes and products (2008)</vt:lpstr>
      <vt:lpstr>BA in different biomes and products (2008)</vt:lpstr>
      <vt:lpstr>Global accuracy (2008)</vt:lpstr>
      <vt:lpstr>Spatial variation of accuracy (2008)</vt:lpstr>
      <vt:lpstr>Uncertainty characterization: Monthly confidence level (%)</vt:lpstr>
      <vt:lpstr>Comparison of v2 and v3</vt:lpstr>
      <vt:lpstr>Merging phase progress</vt:lpstr>
      <vt:lpstr>Merging phase progress</vt:lpstr>
      <vt:lpstr>Merging phase progress</vt:lpstr>
      <vt:lpstr>Developments for Phase 2</vt:lpstr>
      <vt:lpstr>Papers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Emilio</dc:creator>
  <cp:lastModifiedBy>Emilio Chuvieco</cp:lastModifiedBy>
  <cp:revision>66</cp:revision>
  <dcterms:created xsi:type="dcterms:W3CDTF">2013-11-30T19:14:04Z</dcterms:created>
  <dcterms:modified xsi:type="dcterms:W3CDTF">2014-06-02T12:27:25Z</dcterms:modified>
</cp:coreProperties>
</file>