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Lst>
  <p:notesMasterIdLst>
    <p:notesMasterId r:id="rId22"/>
  </p:notesMasterIdLst>
  <p:handoutMasterIdLst>
    <p:handoutMasterId r:id="rId23"/>
  </p:handoutMasterIdLst>
  <p:sldIdLst>
    <p:sldId id="528" r:id="rId2"/>
    <p:sldId id="532" r:id="rId3"/>
    <p:sldId id="555" r:id="rId4"/>
    <p:sldId id="534" r:id="rId5"/>
    <p:sldId id="552" r:id="rId6"/>
    <p:sldId id="538" r:id="rId7"/>
    <p:sldId id="539" r:id="rId8"/>
    <p:sldId id="556" r:id="rId9"/>
    <p:sldId id="540" r:id="rId10"/>
    <p:sldId id="541" r:id="rId11"/>
    <p:sldId id="557" r:id="rId12"/>
    <p:sldId id="558" r:id="rId13"/>
    <p:sldId id="559" r:id="rId14"/>
    <p:sldId id="543" r:id="rId15"/>
    <p:sldId id="547" r:id="rId16"/>
    <p:sldId id="553" r:id="rId17"/>
    <p:sldId id="560" r:id="rId18"/>
    <p:sldId id="550" r:id="rId19"/>
    <p:sldId id="564" r:id="rId20"/>
    <p:sldId id="562" r:id="rId21"/>
  </p:sldIdLst>
  <p:sldSz cx="9144000" cy="6858000" type="screen4x3"/>
  <p:notesSz cx="6669088" cy="9926638"/>
  <p:defaultTextStyle>
    <a:defPPr>
      <a:defRPr lang="en-GB"/>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99FF"/>
    <a:srgbClr val="99CC00"/>
    <a:srgbClr val="FF9900"/>
    <a:srgbClr val="FF6600"/>
    <a:srgbClr val="FF0000"/>
    <a:srgbClr val="FFFF00"/>
    <a:srgbClr val="E5ECF1"/>
    <a:srgbClr val="97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32" autoAdjust="0"/>
  </p:normalViewPr>
  <p:slideViewPr>
    <p:cSldViewPr snapToGrid="0">
      <p:cViewPr varScale="1">
        <p:scale>
          <a:sx n="99" d="100"/>
          <a:sy n="99" d="100"/>
        </p:scale>
        <p:origin x="-8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9" d="100"/>
          <a:sy n="79" d="100"/>
        </p:scale>
        <p:origin x="-2262" y="-90"/>
      </p:cViewPr>
      <p:guideLst>
        <p:guide orient="horz" pos="3126"/>
        <p:guide pos="210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889250" cy="495300"/>
          </a:xfrm>
          <a:prstGeom prst="rect">
            <a:avLst/>
          </a:prstGeom>
          <a:noFill/>
          <a:ln w="9525">
            <a:noFill/>
            <a:miter lim="800000"/>
            <a:headEnd/>
            <a:tailEnd/>
          </a:ln>
          <a:effectLst/>
        </p:spPr>
        <p:txBody>
          <a:bodyPr vert="horz" wrap="square" lIns="91586" tIns="45793" rIns="91586" bIns="45793" numCol="1" anchor="t" anchorCtr="0" compatLnSpc="1">
            <a:prstTxWarp prst="textNoShape">
              <a:avLst/>
            </a:prstTxWarp>
          </a:bodyPr>
          <a:lstStyle>
            <a:lvl1pPr defTabSz="915988" eaLnBrk="0" hangingPunct="0">
              <a:defRPr sz="1200"/>
            </a:lvl1pPr>
          </a:lstStyle>
          <a:p>
            <a:pPr>
              <a:defRPr/>
            </a:pPr>
            <a:endParaRPr lang="en-GB"/>
          </a:p>
        </p:txBody>
      </p:sp>
      <p:sp>
        <p:nvSpPr>
          <p:cNvPr id="20483" name="Rectangle 3"/>
          <p:cNvSpPr>
            <a:spLocks noGrp="1" noChangeArrowheads="1"/>
          </p:cNvSpPr>
          <p:nvPr>
            <p:ph type="dt" sz="quarter" idx="1"/>
          </p:nvPr>
        </p:nvSpPr>
        <p:spPr bwMode="auto">
          <a:xfrm>
            <a:off x="3779838" y="0"/>
            <a:ext cx="2411412" cy="495300"/>
          </a:xfrm>
          <a:prstGeom prst="rect">
            <a:avLst/>
          </a:prstGeom>
          <a:noFill/>
          <a:ln w="9525">
            <a:noFill/>
            <a:miter lim="800000"/>
            <a:headEnd/>
            <a:tailEnd/>
          </a:ln>
          <a:effectLst/>
        </p:spPr>
        <p:txBody>
          <a:bodyPr vert="horz" wrap="square" lIns="91586" tIns="45793" rIns="91586" bIns="45793" numCol="1" anchor="t" anchorCtr="0" compatLnSpc="1">
            <a:prstTxWarp prst="textNoShape">
              <a:avLst/>
            </a:prstTxWarp>
          </a:bodyPr>
          <a:lstStyle>
            <a:lvl1pPr algn="r" defTabSz="915988" eaLnBrk="0" hangingPunct="0">
              <a:defRPr sz="1200"/>
            </a:lvl1pPr>
          </a:lstStyle>
          <a:p>
            <a:pPr>
              <a:defRPr/>
            </a:pPr>
            <a:fld id="{5745CCE6-F2A9-4EE5-95D9-BFB2FFB095C9}" type="datetime6">
              <a:rPr lang="en-GB"/>
              <a:pPr>
                <a:defRPr/>
              </a:pPr>
              <a:t>June 14</a:t>
            </a:fld>
            <a:endParaRPr lang="en-GB"/>
          </a:p>
        </p:txBody>
      </p:sp>
      <p:sp>
        <p:nvSpPr>
          <p:cNvPr id="20484" name="Rectangle 4"/>
          <p:cNvSpPr>
            <a:spLocks noGrp="1" noChangeArrowheads="1"/>
          </p:cNvSpPr>
          <p:nvPr>
            <p:ph type="ftr" sz="quarter" idx="2"/>
          </p:nvPr>
        </p:nvSpPr>
        <p:spPr bwMode="auto">
          <a:xfrm>
            <a:off x="0" y="9431338"/>
            <a:ext cx="2889250" cy="495300"/>
          </a:xfrm>
          <a:prstGeom prst="rect">
            <a:avLst/>
          </a:prstGeom>
          <a:noFill/>
          <a:ln w="9525">
            <a:noFill/>
            <a:miter lim="800000"/>
            <a:headEnd/>
            <a:tailEnd/>
          </a:ln>
          <a:effectLst/>
        </p:spPr>
        <p:txBody>
          <a:bodyPr vert="horz" wrap="square" lIns="91586" tIns="45793" rIns="91586" bIns="45793" numCol="1" anchor="b" anchorCtr="0" compatLnSpc="1">
            <a:prstTxWarp prst="textNoShape">
              <a:avLst/>
            </a:prstTxWarp>
          </a:bodyPr>
          <a:lstStyle>
            <a:lvl1pPr defTabSz="915988" eaLnBrk="0" hangingPunct="0">
              <a:defRPr sz="1200"/>
            </a:lvl1pPr>
          </a:lstStyle>
          <a:p>
            <a:pPr>
              <a:defRPr/>
            </a:pPr>
            <a:endParaRPr lang="en-GB"/>
          </a:p>
        </p:txBody>
      </p:sp>
      <p:sp>
        <p:nvSpPr>
          <p:cNvPr id="20485" name="Rectangle 5"/>
          <p:cNvSpPr>
            <a:spLocks noGrp="1" noChangeArrowheads="1"/>
          </p:cNvSpPr>
          <p:nvPr>
            <p:ph type="sldNum" sz="quarter" idx="3"/>
          </p:nvPr>
        </p:nvSpPr>
        <p:spPr bwMode="auto">
          <a:xfrm>
            <a:off x="3779838" y="9448800"/>
            <a:ext cx="2486025" cy="458788"/>
          </a:xfrm>
          <a:prstGeom prst="rect">
            <a:avLst/>
          </a:prstGeom>
          <a:noFill/>
          <a:ln w="9525">
            <a:noFill/>
            <a:miter lim="800000"/>
            <a:headEnd/>
            <a:tailEnd/>
          </a:ln>
          <a:effectLst/>
        </p:spPr>
        <p:txBody>
          <a:bodyPr vert="horz" wrap="square" lIns="91586" tIns="45793" rIns="91586" bIns="45793" numCol="1" anchor="b" anchorCtr="0" compatLnSpc="1">
            <a:prstTxWarp prst="textNoShape">
              <a:avLst/>
            </a:prstTxWarp>
          </a:bodyPr>
          <a:lstStyle>
            <a:lvl1pPr algn="r" defTabSz="915988" eaLnBrk="0" hangingPunct="0">
              <a:defRPr sz="1200"/>
            </a:lvl1pPr>
          </a:lstStyle>
          <a:p>
            <a:pPr>
              <a:defRPr/>
            </a:pPr>
            <a:r>
              <a:rPr lang="en-GB"/>
              <a:t> Page </a:t>
            </a:r>
            <a:fld id="{927D6519-7CD4-4619-822C-185B287D47E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89250" cy="495300"/>
          </a:xfrm>
          <a:prstGeom prst="rect">
            <a:avLst/>
          </a:prstGeom>
          <a:noFill/>
          <a:ln w="9525">
            <a:noFill/>
            <a:miter lim="800000"/>
            <a:headEnd/>
            <a:tailEnd/>
          </a:ln>
          <a:effectLst/>
        </p:spPr>
        <p:txBody>
          <a:bodyPr vert="horz" wrap="square" lIns="91586" tIns="45793" rIns="91586" bIns="45793" numCol="1" anchor="t" anchorCtr="0" compatLnSpc="1">
            <a:prstTxWarp prst="textNoShape">
              <a:avLst/>
            </a:prstTxWarp>
          </a:bodyPr>
          <a:lstStyle>
            <a:lvl1pPr defTabSz="915988" eaLnBrk="0" hangingPunct="0">
              <a:defRPr sz="1200"/>
            </a:lvl1pPr>
          </a:lstStyle>
          <a:p>
            <a:pPr>
              <a:defRPr/>
            </a:pPr>
            <a:endParaRPr lang="en-GB"/>
          </a:p>
        </p:txBody>
      </p:sp>
      <p:sp>
        <p:nvSpPr>
          <p:cNvPr id="6147" name="Rectangle 3"/>
          <p:cNvSpPr>
            <a:spLocks noGrp="1" noChangeArrowheads="1"/>
          </p:cNvSpPr>
          <p:nvPr>
            <p:ph type="dt" idx="1"/>
          </p:nvPr>
        </p:nvSpPr>
        <p:spPr bwMode="auto">
          <a:xfrm>
            <a:off x="3779838" y="0"/>
            <a:ext cx="2889250" cy="495300"/>
          </a:xfrm>
          <a:prstGeom prst="rect">
            <a:avLst/>
          </a:prstGeom>
          <a:noFill/>
          <a:ln w="9525">
            <a:noFill/>
            <a:miter lim="800000"/>
            <a:headEnd/>
            <a:tailEnd/>
          </a:ln>
          <a:effectLst/>
        </p:spPr>
        <p:txBody>
          <a:bodyPr vert="horz" wrap="square" lIns="91586" tIns="45793" rIns="91586" bIns="45793" numCol="1" anchor="t" anchorCtr="0" compatLnSpc="1">
            <a:prstTxWarp prst="textNoShape">
              <a:avLst/>
            </a:prstTxWarp>
          </a:bodyPr>
          <a:lstStyle>
            <a:lvl1pPr algn="r" defTabSz="915988" eaLnBrk="0" hangingPunct="0">
              <a:defRPr sz="1200"/>
            </a:lvl1pPr>
          </a:lstStyle>
          <a:p>
            <a:pPr>
              <a:defRPr/>
            </a:pPr>
            <a:fld id="{9D994D58-1673-4504-8A25-D902DFCED02A}" type="datetime6">
              <a:rPr lang="en-GB"/>
              <a:pPr>
                <a:defRPr/>
              </a:pPr>
              <a:t>June 14</a:t>
            </a:fld>
            <a:endParaRPr lang="en-GB"/>
          </a:p>
        </p:txBody>
      </p:sp>
      <p:sp>
        <p:nvSpPr>
          <p:cNvPr id="202756" name="Rectangle 4"/>
          <p:cNvSpPr>
            <a:spLocks noGrp="1" noRot="1" noChangeAspect="1" noChangeArrowheads="1" noTextEdit="1"/>
          </p:cNvSpPr>
          <p:nvPr>
            <p:ph type="sldImg" idx="2"/>
          </p:nvPr>
        </p:nvSpPr>
        <p:spPr bwMode="auto">
          <a:xfrm>
            <a:off x="854075" y="744538"/>
            <a:ext cx="4962525"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1586" tIns="45793" rIns="91586" bIns="45793"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431338"/>
            <a:ext cx="2889250" cy="495300"/>
          </a:xfrm>
          <a:prstGeom prst="rect">
            <a:avLst/>
          </a:prstGeom>
          <a:noFill/>
          <a:ln w="9525">
            <a:noFill/>
            <a:miter lim="800000"/>
            <a:headEnd/>
            <a:tailEnd/>
          </a:ln>
          <a:effectLst/>
        </p:spPr>
        <p:txBody>
          <a:bodyPr vert="horz" wrap="square" lIns="91586" tIns="45793" rIns="91586" bIns="45793" numCol="1" anchor="b" anchorCtr="0" compatLnSpc="1">
            <a:prstTxWarp prst="textNoShape">
              <a:avLst/>
            </a:prstTxWarp>
          </a:bodyPr>
          <a:lstStyle>
            <a:lvl1pPr defTabSz="915988" eaLnBrk="0" hangingPunct="0">
              <a:defRPr sz="1200"/>
            </a:lvl1pPr>
          </a:lstStyle>
          <a:p>
            <a:pPr>
              <a:defRPr/>
            </a:pPr>
            <a:endParaRPr lang="en-GB"/>
          </a:p>
        </p:txBody>
      </p:sp>
      <p:sp>
        <p:nvSpPr>
          <p:cNvPr id="6151" name="Rectangle 7"/>
          <p:cNvSpPr>
            <a:spLocks noGrp="1" noChangeArrowheads="1"/>
          </p:cNvSpPr>
          <p:nvPr>
            <p:ph type="sldNum" sz="quarter" idx="5"/>
          </p:nvPr>
        </p:nvSpPr>
        <p:spPr bwMode="auto">
          <a:xfrm>
            <a:off x="3779838" y="9431338"/>
            <a:ext cx="2889250" cy="495300"/>
          </a:xfrm>
          <a:prstGeom prst="rect">
            <a:avLst/>
          </a:prstGeom>
          <a:noFill/>
          <a:ln w="9525">
            <a:noFill/>
            <a:miter lim="800000"/>
            <a:headEnd/>
            <a:tailEnd/>
          </a:ln>
          <a:effectLst/>
        </p:spPr>
        <p:txBody>
          <a:bodyPr vert="horz" wrap="square" lIns="91586" tIns="45793" rIns="91586" bIns="45793" numCol="1" anchor="b" anchorCtr="0" compatLnSpc="1">
            <a:prstTxWarp prst="textNoShape">
              <a:avLst/>
            </a:prstTxWarp>
          </a:bodyPr>
          <a:lstStyle>
            <a:lvl1pPr algn="r" defTabSz="915988" eaLnBrk="0" hangingPunct="0">
              <a:defRPr sz="1200"/>
            </a:lvl1pPr>
          </a:lstStyle>
          <a:p>
            <a:pPr>
              <a:defRPr/>
            </a:pPr>
            <a:fld id="{35D35F7E-4A78-4D14-9E87-D91D254E201B}" type="slidenum">
              <a:rPr lang="en-GB"/>
              <a:pPr>
                <a:defRPr/>
              </a:pPr>
              <a:t>‹#›</a:t>
            </a:fld>
            <a:endParaRPr lang="en-GB"/>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179388" algn="l" rtl="0" eaLnBrk="0" fontAlgn="base" hangingPunct="0">
      <a:spcBef>
        <a:spcPct val="30000"/>
      </a:spcBef>
      <a:spcAft>
        <a:spcPct val="0"/>
      </a:spcAft>
      <a:defRPr sz="1000" kern="1200">
        <a:solidFill>
          <a:schemeClr val="tx1"/>
        </a:solidFill>
        <a:latin typeface="Arial" charset="0"/>
        <a:ea typeface="+mn-ea"/>
        <a:cs typeface="+mn-cs"/>
      </a:defRPr>
    </a:lvl2pPr>
    <a:lvl3pPr marL="358775" algn="l" rtl="0" eaLnBrk="0" fontAlgn="base" hangingPunct="0">
      <a:spcBef>
        <a:spcPct val="30000"/>
      </a:spcBef>
      <a:spcAft>
        <a:spcPct val="0"/>
      </a:spcAft>
      <a:defRPr sz="1000" kern="1200">
        <a:solidFill>
          <a:schemeClr val="tx1"/>
        </a:solidFill>
        <a:latin typeface="Arial" charset="0"/>
        <a:ea typeface="+mn-ea"/>
        <a:cs typeface="+mn-cs"/>
      </a:defRPr>
    </a:lvl3pPr>
    <a:lvl4pPr marL="538163" algn="l" rtl="0" eaLnBrk="0" fontAlgn="base" hangingPunct="0">
      <a:spcBef>
        <a:spcPct val="30000"/>
      </a:spcBef>
      <a:spcAft>
        <a:spcPct val="0"/>
      </a:spcAft>
      <a:defRPr sz="1000" kern="1200">
        <a:solidFill>
          <a:schemeClr val="tx1"/>
        </a:solidFill>
        <a:latin typeface="Arial" charset="0"/>
        <a:ea typeface="+mn-ea"/>
        <a:cs typeface="+mn-cs"/>
      </a:defRPr>
    </a:lvl4pPr>
    <a:lvl5pPr marL="71755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3"/>
          <p:cNvSpPr>
            <a:spLocks noGrp="1" noChangeArrowheads="1"/>
          </p:cNvSpPr>
          <p:nvPr>
            <p:ph type="dt" sz="quarter" idx="1"/>
          </p:nvPr>
        </p:nvSpPr>
        <p:spPr>
          <a:noFill/>
        </p:spPr>
        <p:txBody>
          <a:bodyPr/>
          <a:lstStyle/>
          <a:p>
            <a:fld id="{F73C2BA6-80AF-4BD8-AABB-C1F03E110DDC}" type="datetime6">
              <a:rPr lang="en-GB" smtClean="0"/>
              <a:pPr/>
              <a:t>June 14</a:t>
            </a:fld>
            <a:endParaRPr lang="en-GB" smtClean="0"/>
          </a:p>
        </p:txBody>
      </p:sp>
      <p:sp>
        <p:nvSpPr>
          <p:cNvPr id="205826" name="Rectangle 7"/>
          <p:cNvSpPr>
            <a:spLocks noGrp="1" noChangeArrowheads="1"/>
          </p:cNvSpPr>
          <p:nvPr>
            <p:ph type="sldNum" sz="quarter" idx="5"/>
          </p:nvPr>
        </p:nvSpPr>
        <p:spPr>
          <a:noFill/>
        </p:spPr>
        <p:txBody>
          <a:bodyPr/>
          <a:lstStyle/>
          <a:p>
            <a:fld id="{B825E2DD-85EC-4474-85A7-69BE394C2CA8}" type="slidenum">
              <a:rPr lang="en-GB" smtClean="0"/>
              <a:pPr/>
              <a:t>1</a:t>
            </a:fld>
            <a:endParaRPr lang="en-GB"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ln/>
        </p:spPr>
      </p:sp>
      <p:sp>
        <p:nvSpPr>
          <p:cNvPr id="224258" name="Rectangle 3"/>
          <p:cNvSpPr>
            <a:spLocks noGrp="1" noChangeArrowheads="1"/>
          </p:cNvSpPr>
          <p:nvPr>
            <p:ph type="body" idx="1"/>
          </p:nvPr>
        </p:nvSpPr>
        <p:spPr>
          <a:noFill/>
          <a:ln/>
        </p:spPr>
        <p:txBody>
          <a:bodyPr/>
          <a:lstStyle/>
          <a:p>
            <a:r>
              <a:rPr lang="en-GB" smtClean="0"/>
              <a:t>The AVHRR retrievals in this region contain intermittent biases arising from episodes of desert dust over the ocean, which adds extra noise to the observations and hence to the analyses.</a:t>
            </a:r>
          </a:p>
          <a:p>
            <a:endParaRPr lang="en-GB" smtClean="0"/>
          </a:p>
          <a:p>
            <a:r>
              <a:rPr lang="en-GB" smtClean="0"/>
              <a:t>Because this region is very important for accurate modelling of the Indian Monsoon, we need to pay close attention to retrievals here in the SST CCI Phase II.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ln/>
        </p:spPr>
      </p:sp>
      <p:sp>
        <p:nvSpPr>
          <p:cNvPr id="226306" name="Rectangle 3"/>
          <p:cNvSpPr>
            <a:spLocks noGrp="1" noChangeArrowheads="1"/>
          </p:cNvSpPr>
          <p:nvPr>
            <p:ph type="body" idx="1"/>
          </p:nvPr>
        </p:nvSpPr>
        <p:spPr>
          <a:noFill/>
          <a:ln/>
        </p:spPr>
        <p:txBody>
          <a:bodyPr/>
          <a:lstStyle/>
          <a:p>
            <a:r>
              <a:rPr lang="en-US" smtClean="0"/>
              <a:t>Another thing that might help here is the inclusion of microwave retrievals of SST from the AMSR-E and AMSR-2 instruments. Including these data may also help the SST CCI products in persistently cloudy regions, such as the Arctic.</a:t>
            </a:r>
          </a:p>
          <a:p>
            <a:endParaRPr lang="en-US" smtClean="0"/>
          </a:p>
          <a:p>
            <a:r>
              <a:rPr lang="en-US" smtClean="0"/>
              <a:t>To this end, we have proposed an optional piece of work in Phase II which would develop new retrievals and products from microwave instruments. We can see the impact of the inclusion of microwave retrievals on the Reynolds et al Daily OI in this time series from the Arabian Sea. We see that the red time series is noisier than that from the SST CCI analysis until microwave data are added in June 2002.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ln/>
        </p:spPr>
      </p:sp>
      <p:sp>
        <p:nvSpPr>
          <p:cNvPr id="228354" name="Rectangle 3"/>
          <p:cNvSpPr>
            <a:spLocks noGrp="1" noChangeArrowheads="1"/>
          </p:cNvSpPr>
          <p:nvPr>
            <p:ph type="body" idx="1"/>
          </p:nvPr>
        </p:nvSpPr>
        <p:spPr>
          <a:noFill/>
          <a:ln/>
        </p:spPr>
        <p:txBody>
          <a:bodyPr/>
          <a:lstStyle/>
          <a:p>
            <a:r>
              <a:rPr lang="en-GB" smtClean="0"/>
              <a:t>While in the global mean and in some regions of the world’s oceans, SST CCI products are biased relative to each other and the comparison data, in others they are not and represent a definite improvement over precursor data sets. One example of a climatically important phenomenon where this happens is the Dipole Mode Index in the Indian Ocean.</a:t>
            </a:r>
          </a:p>
          <a:p>
            <a:endParaRPr lang="en-GB" smtClean="0"/>
          </a:p>
          <a:p>
            <a:r>
              <a:rPr lang="en-GB" smtClean="0"/>
              <a:t>Here we see much of the peak-to-trough variability is larger in the SST CCI products than in the comparison data, but not in all cases.</a:t>
            </a:r>
          </a:p>
          <a:p>
            <a:endParaRPr lang="en-GB" smtClean="0"/>
          </a:p>
          <a:p>
            <a:r>
              <a:rPr lang="en-GB" smtClean="0"/>
              <a:t>This event here, in 1997, is worth exploring in more detail as the size of the event in the SST CCI products is very different from that in the comparison data.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a:ln/>
        </p:spPr>
      </p:sp>
      <p:sp>
        <p:nvSpPr>
          <p:cNvPr id="230402" name="Rectangle 3"/>
          <p:cNvSpPr>
            <a:spLocks noGrp="1" noChangeArrowheads="1"/>
          </p:cNvSpPr>
          <p:nvPr>
            <p:ph type="body" idx="1"/>
          </p:nvPr>
        </p:nvSpPr>
        <p:spPr>
          <a:noFill/>
          <a:ln/>
        </p:spPr>
        <p:txBody>
          <a:bodyPr/>
          <a:lstStyle/>
          <a:p>
            <a:r>
              <a:rPr lang="en-GB" smtClean="0"/>
              <a:t>The Dipole Mode Index is calculated by subtracting the anomaly in this box in the eastern Indian Ocean from the anomaly in this box in the western Indian Ocean. This slide shows average SST anomaly in the period June to December 1997 in the three SST CCI products along the top row and the comparison data. We see the cold anomaly in the east is strongly represented in the SST CCI products. Subtracting this from the strong positive anomaly in the west gives us the large peak we saw in the time series. The cold anomaly is absent from some of the other data sets. However, because we also see the cold anomaly in the gridded in situ data sets, we conclude this is well represented in the SST CCI products.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ChangeArrowheads="1" noTextEdit="1"/>
          </p:cNvSpPr>
          <p:nvPr>
            <p:ph type="sldImg"/>
          </p:nvPr>
        </p:nvSpPr>
        <p:spPr>
          <a:ln/>
        </p:spPr>
      </p:sp>
      <p:sp>
        <p:nvSpPr>
          <p:cNvPr id="232450" name="Rectangle 3"/>
          <p:cNvSpPr>
            <a:spLocks noGrp="1" noChangeArrowheads="1"/>
          </p:cNvSpPr>
          <p:nvPr>
            <p:ph type="body" idx="1"/>
          </p:nvPr>
        </p:nvSpPr>
        <p:spPr>
          <a:noFill/>
          <a:ln/>
        </p:spPr>
        <p:txBody>
          <a:bodyPr/>
          <a:lstStyle/>
          <a:p>
            <a:r>
              <a:rPr lang="en-GB" smtClean="0"/>
              <a:t>We can see further evidence of apparently more realistic daily variability in the SST CCI analysis in this slide.</a:t>
            </a:r>
          </a:p>
          <a:p>
            <a:endParaRPr lang="en-GB" smtClean="0"/>
          </a:p>
          <a:p>
            <a:r>
              <a:rPr lang="en-GB" smtClean="0"/>
              <a:t>Here, Tim Graham has forced an ocean model using atmospheric information from 1994 to 1998. He aimed to explore the transport of heat by tropical instability waves in a 1 degree resolution ocean model and a 0.25 degree resolution ocean model to see if the higher resolution model was more realistic. He compared the simulated daily SST to three observed analyses: the MyOcean OSTIA reanalysis version 1 at the top, the Reynolds et al Daily OI in the middle and the SST CCI analysis at the bottom. We can see that the OSTIA reanalysis version 1 tends to be cooler than the higher resolution ocean model simulation. The Daily OI tracks the higher resolution model simulation, except during the peak of the El Nino event. The SST CCI analysis is also close to the higher resolution simulation, except when it is biased prior to 1996, as we saw before. Apart from the anomalous variability in May 1996, the daily variability is reduced here. We also see much closer agreement to the forced simulation during the peak of the El Nino event, which is another indication that peak-to-trough variability seems to be higher in the SST CCI analysis.</a:t>
            </a:r>
          </a:p>
          <a:p>
            <a:endParaRPr lang="en-GB" smtClean="0"/>
          </a:p>
          <a:p>
            <a:r>
              <a:rPr lang="en-GB" smtClean="0"/>
              <a:t>Again, here the choice of SST analysis would impact the conclusions of the study, in determining whether or not the 0.25 degree resolution model better represents the transport of heat via tropical instability waves than the 1 degree model.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ln/>
        </p:spPr>
      </p:sp>
      <p:sp>
        <p:nvSpPr>
          <p:cNvPr id="234498" name="Rectangle 3"/>
          <p:cNvSpPr>
            <a:spLocks noGrp="1" noChangeArrowheads="1"/>
          </p:cNvSpPr>
          <p:nvPr>
            <p:ph type="body" idx="1"/>
          </p:nvPr>
        </p:nvSpPr>
        <p:spPr>
          <a:noFill/>
          <a:ln/>
        </p:spPr>
        <p:txBody>
          <a:bodyPr/>
          <a:lstStyle/>
          <a:p>
            <a:r>
              <a:rPr lang="en-GB" smtClean="0"/>
              <a:t>Here, the SST CCI analysis has been used, along with two other analyses, to drive an atmosphere-only model at both 130km resolution and 25km resolution. The impact of the SST CCI analysis on the modelling of tropical storms has been analysed. In the 130km resolution simulation, cyclone frequency is low in the western Pacific when compared to HURDAT observations when all three analysis are used. When the model resolution is increased to 25 kilometres, the simulation forced by the Daily OI maintains this frequency, but the cyclone tracks spread out over more of the north Pacific. When the 0.05 degree SST CCI analysis is used, the cyclone frequency in the west Pacific is increased, but the tracks are more tightly constrained. In both case, south Pacific cyclones are too frequent compared to HURDAT.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ln/>
        </p:spPr>
      </p:sp>
      <p:sp>
        <p:nvSpPr>
          <p:cNvPr id="236546" name="Rectangle 3"/>
          <p:cNvSpPr>
            <a:spLocks noGrp="1" noChangeArrowheads="1"/>
          </p:cNvSpPr>
          <p:nvPr>
            <p:ph type="body" idx="1"/>
          </p:nvPr>
        </p:nvSpPr>
        <p:spPr>
          <a:noFill/>
          <a:ln/>
        </p:spPr>
        <p:txBody>
          <a:bodyPr/>
          <a:lstStyle/>
          <a:p>
            <a:r>
              <a:rPr lang="en-US" smtClean="0"/>
              <a:t>The SST CCI analysis is better for forcing the 25km model because the feature resolution has been improved, both by improving the background errors used in the analysis and improving the numerical convergence of the analysis. Gradients in the Gulf Stream are much tighter in the new version and observation-minus-background statistics indicate a more accurate analysis.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ln/>
        </p:spPr>
      </p:sp>
      <p:sp>
        <p:nvSpPr>
          <p:cNvPr id="238594" name="Rectangle 3"/>
          <p:cNvSpPr>
            <a:spLocks noGrp="1" noChangeArrowheads="1"/>
          </p:cNvSpPr>
          <p:nvPr>
            <p:ph type="body" idx="1"/>
          </p:nvPr>
        </p:nvSpPr>
        <p:spPr>
          <a:noFill/>
          <a:ln/>
        </p:spPr>
        <p:txBody>
          <a:bodyPr/>
          <a:lstStyle/>
          <a:p>
            <a:r>
              <a:rPr lang="en-GB" smtClean="0"/>
              <a:t>In Phase II, we will continue to explore the impact of this better feature resolution using dedicated model experiments. Climate modelling is pushing to ever higher model resolutions because there is growing evidence that this is necessary in order to simulate extremes of climate, and regional variability and change. </a:t>
            </a:r>
          </a:p>
          <a:p>
            <a:endParaRPr lang="en-GB" smtClean="0"/>
          </a:p>
          <a:p>
            <a:r>
              <a:rPr lang="en-GB" smtClean="0"/>
              <a:t>So, in the third year of the project, we will run simulations using the latest version of the Met Office Hadley Centre model at a spatial resolution of about 25km, as before. As this is close to the expected resolution of the SST CCI analysis, this will enable us to directly test the impact of that resolution on the model simulation. This will be achieved by running two dedicated experiments where the atmosphere is driven by (i) the current standard SST analysis used for such experiments, possibly the Reynolds et al Daily OI and (ii) the third reprocessing of the SST CCI analysis. These simulations will be made for about 30 years of the 1981-2016 period, using exactly the same model version, allowing a robust assessment of the impact.</a:t>
            </a:r>
          </a:p>
          <a:p>
            <a:r>
              <a:rPr lang="en-GB" smtClean="0"/>
              <a:t> </a:t>
            </a:r>
          </a:p>
          <a:p>
            <a:r>
              <a:rPr lang="en-GB" smtClean="0"/>
              <a:t>Explorations will be targeted at high resolution phenomena we might expect to be better represented in the SST CCI analysis, such as cold wakes after tropical cyclones. Since tropical cyclones are relatively rare events, a longer dataset (such as that produced in the third reprocessing in Phase II) is essential in order to obtain robust statistics. 	</a:t>
            </a:r>
          </a:p>
          <a:p>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ln/>
        </p:spPr>
      </p:sp>
      <p:sp>
        <p:nvSpPr>
          <p:cNvPr id="240642" name="Rectangle 3"/>
          <p:cNvSpPr>
            <a:spLocks noGrp="1" noChangeArrowheads="1"/>
          </p:cNvSpPr>
          <p:nvPr>
            <p:ph type="body" idx="1"/>
          </p:nvPr>
        </p:nvSpPr>
        <p:spPr>
          <a:noFill/>
          <a:ln/>
        </p:spPr>
        <p:txBody>
          <a:bodyPr/>
          <a:lstStyle/>
          <a:p>
            <a:r>
              <a:rPr lang="en-US" smtClean="0"/>
              <a:t>So, the principle challenges for the SST CCI team in Phase II are to extend the SST CCI record both back prior to the availability of the stable and accurate ATSR series and afterwards, bridging the gap to the SLSTR on Sentinel-3. And to create a sustainable and nimble system.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ln/>
        </p:spPr>
      </p:sp>
      <p:sp>
        <p:nvSpPr>
          <p:cNvPr id="242690" name="Rectangle 3"/>
          <p:cNvSpPr>
            <a:spLocks noGrp="1" noChangeArrowheads="1"/>
          </p:cNvSpPr>
          <p:nvPr>
            <p:ph type="body" idx="1"/>
          </p:nvPr>
        </p:nvSpPr>
        <p:spPr>
          <a:noFill/>
          <a:ln/>
        </p:spPr>
        <p:txBody>
          <a:bodyPr/>
          <a:lstStyle/>
          <a:p>
            <a:r>
              <a:rPr lang="en-US" smtClean="0"/>
              <a:t>This means using a combination of MetOP AVHRR and IASI as a replacement reference sensor for the ATSRs. Using these, as before, to provide a reference to tie the less stable brightness temperatures from the AVHRRs when they overlap and cascading these harmonisation corrections back in time prior to the availability of the reference sensors.</a:t>
            </a:r>
          </a:p>
          <a:p>
            <a:endParaRPr lang="en-US" smtClean="0"/>
          </a:p>
          <a:p>
            <a:r>
              <a:rPr lang="en-US" smtClean="0"/>
              <a:t>Volcanic eruptions cause periods of increased bias. We’ve seen this in Phase I from the eruption of Mt Pinatubo and we will have to contend with the impacts of increased aerosol loading from El Chichon in 1982.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a:ln/>
        </p:spPr>
      </p:sp>
      <p:sp>
        <p:nvSpPr>
          <p:cNvPr id="207874" name="Rectangle 3"/>
          <p:cNvSpPr>
            <a:spLocks noGrp="1" noChangeArrowheads="1"/>
          </p:cNvSpPr>
          <p:nvPr>
            <p:ph type="body" idx="1"/>
          </p:nvPr>
        </p:nvSpPr>
        <p:spPr>
          <a:noFill/>
          <a:ln/>
        </p:spPr>
        <p:txBody>
          <a:bodyPr/>
          <a:lstStyle/>
          <a:p>
            <a:r>
              <a:rPr lang="en-US" smtClean="0"/>
              <a:t>By way of a brief overview of the approach the SST CCI team has taken to producing Climate Data Records of SST from space, I’ll remind you that we combine information from two complementary series of infrared sensors through the use of a multi-sensor matchup system. This allows us to use the stable and accurate ATSR series to adjust brightness temperatures seen by the AVHRR series, which provides SST retrievals with better geographical coverage, but is less stable. This is important because it allows us to create daily, high quality retrievals which are independent from in situ measurements, allowing us then to use these latter data as an independent reference against which to evaluate the products.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ln/>
        </p:spPr>
      </p:sp>
      <p:sp>
        <p:nvSpPr>
          <p:cNvPr id="2447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ln/>
        </p:spPr>
      </p:sp>
      <p:sp>
        <p:nvSpPr>
          <p:cNvPr id="209922" name="Rectangle 3"/>
          <p:cNvSpPr>
            <a:spLocks noGrp="1" noChangeArrowheads="1"/>
          </p:cNvSpPr>
          <p:nvPr>
            <p:ph type="body" idx="1"/>
          </p:nvPr>
        </p:nvSpPr>
        <p:spPr>
          <a:noFill/>
          <a:ln/>
        </p:spPr>
        <p:txBody>
          <a:bodyPr/>
          <a:lstStyle/>
          <a:p>
            <a:r>
              <a:rPr lang="en-GB" smtClean="0"/>
              <a:t>In the slides that follow, we will see results from the CRG and voluntary users of the prototype SST CCI products from Phase I.</a:t>
            </a:r>
          </a:p>
          <a:p>
            <a:endParaRPr lang="en-GB" smtClean="0"/>
          </a:p>
          <a:p>
            <a:r>
              <a:rPr lang="en-GB" smtClean="0"/>
              <a:t>There are three long term SST CCI products:</a:t>
            </a:r>
          </a:p>
          <a:p>
            <a:endParaRPr lang="en-GB" smtClean="0"/>
          </a:p>
          <a:p>
            <a:r>
              <a:rPr lang="en-GB" smtClean="0"/>
              <a:t>Gridded ATSR data on a 0.05 degree grid</a:t>
            </a:r>
          </a:p>
          <a:p>
            <a:r>
              <a:rPr lang="en-GB" smtClean="0"/>
              <a:t>Level 2 AVHRR 4km resolution data and a </a:t>
            </a:r>
          </a:p>
          <a:p>
            <a:r>
              <a:rPr lang="en-GB" smtClean="0"/>
              <a:t>Globally complete daily analysis on a 0.05 degree grid</a:t>
            </a:r>
          </a:p>
          <a:p>
            <a:endParaRPr lang="en-GB" smtClean="0"/>
          </a:p>
          <a:p>
            <a:r>
              <a:rPr lang="en-GB" smtClean="0"/>
              <a:t>We’re looking here at SST at a depth of 0.2m from 1991-2010, but the ATSR and AVHRR products also contain skin SST.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ChangeArrowheads="1" noTextEdit="1"/>
          </p:cNvSpPr>
          <p:nvPr>
            <p:ph type="sldImg"/>
          </p:nvPr>
        </p:nvSpPr>
        <p:spPr>
          <a:ln/>
        </p:spPr>
      </p:sp>
      <p:sp>
        <p:nvSpPr>
          <p:cNvPr id="211970" name="Rectangle 3"/>
          <p:cNvSpPr>
            <a:spLocks noGrp="1" noChangeArrowheads="1"/>
          </p:cNvSpPr>
          <p:nvPr>
            <p:ph type="body" idx="1"/>
          </p:nvPr>
        </p:nvSpPr>
        <p:spPr>
          <a:noFill/>
          <a:ln/>
        </p:spPr>
        <p:txBody>
          <a:bodyPr/>
          <a:lstStyle/>
          <a:p>
            <a:r>
              <a:rPr lang="en-US" smtClean="0"/>
              <a:t>A key component of the SST CCI products is the provision of uncertainty information separately for each SST value, estimated as part of the retrieval process. Because different climate data users require SST data on different spatio-temporal resolutions, we create products on 0.05 degree daily resolution and have developed a tool to create lower resolution fields.</a:t>
            </a:r>
          </a:p>
          <a:p>
            <a:endParaRPr lang="en-US" smtClean="0"/>
          </a:p>
          <a:p>
            <a:r>
              <a:rPr lang="en-US" smtClean="0"/>
              <a:t>Different components of the uncertainty in each SST value have differing levels of correlation between locations in space and time. This means that we need to quantify the different components and their spatio-temporal correlation in order to appropriately propagate them through to the lower resolution versions, and so that other users can appropriately propagate them in their applications. Again, because we have sufficient independent in situ reference data, we can validate these uncertainty estimates too.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a:ln/>
        </p:spPr>
      </p:sp>
      <p:sp>
        <p:nvSpPr>
          <p:cNvPr id="214018" name="Rectangle 3"/>
          <p:cNvSpPr>
            <a:spLocks noGrp="1" noChangeArrowheads="1"/>
          </p:cNvSpPr>
          <p:nvPr>
            <p:ph type="body" idx="1"/>
          </p:nvPr>
        </p:nvSpPr>
        <p:spPr>
          <a:noFill/>
          <a:ln/>
        </p:spPr>
        <p:txBody>
          <a:bodyPr/>
          <a:lstStyle/>
          <a:p>
            <a:r>
              <a:rPr lang="en-GB" smtClean="0"/>
              <a:t>Because this split of the uncertainty into its components is new, users need guidance on how it should be used (expanding upon what is already written in the Product User Guide). Equally, we need guidance on the utility of the information to users and how they would like to use the information and see it presented. </a:t>
            </a:r>
          </a:p>
          <a:p>
            <a:endParaRPr lang="en-GB" smtClean="0"/>
          </a:p>
          <a:p>
            <a:r>
              <a:rPr lang="en-GB" smtClean="0"/>
              <a:t>So, in Phase II, we will hold a user workshop on uncertainties here at the Met Office. This would build upon the information available in the CMUG deliverable on Use of Uncertainties in Models and Reanalyses, which discusses the importance of uncertainty information and gives some examples of how it can be used. This conversation is also desperately needed by other surface temperature producers and users and the wider community is looking to the SST CCI project to lead on this subject and provide an uncertainty template for providers of information on surface temperature in other domains to follow. </a:t>
            </a:r>
          </a:p>
          <a:p>
            <a:endParaRPr lang="en-GB" smtClean="0"/>
          </a:p>
          <a:p>
            <a:r>
              <a:rPr lang="en-GB" smtClean="0"/>
              <a:t>Outcomes from this meeting will also be valuable for the wider CCI and would be reported on in a co-location/integration meeting. </a:t>
            </a:r>
          </a:p>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ChangeArrowheads="1" noTextEdit="1"/>
          </p:cNvSpPr>
          <p:nvPr>
            <p:ph type="sldImg"/>
          </p:nvPr>
        </p:nvSpPr>
        <p:spPr>
          <a:ln/>
        </p:spPr>
      </p:sp>
      <p:sp>
        <p:nvSpPr>
          <p:cNvPr id="216066" name="Rectangle 3"/>
          <p:cNvSpPr>
            <a:spLocks noGrp="1" noChangeArrowheads="1"/>
          </p:cNvSpPr>
          <p:nvPr>
            <p:ph type="body" idx="1"/>
          </p:nvPr>
        </p:nvSpPr>
        <p:spPr>
          <a:noFill/>
          <a:ln/>
        </p:spPr>
        <p:txBody>
          <a:bodyPr/>
          <a:lstStyle/>
          <a:p>
            <a:r>
              <a:rPr lang="en-GB" smtClean="0"/>
              <a:t>There are many precursor SST climate data sets and analyses. We compared the SST CCI products to a large number of them. This figure shows how the global mean SST anomaly in the SST CCI products compares to those of the comparison data sets. The comparison data sets are shown by the thin grey lines and the SST CCI data sets by the coloured lines.</a:t>
            </a:r>
          </a:p>
          <a:p>
            <a:r>
              <a:rPr lang="en-GB" smtClean="0"/>
              <a:t>The first thing to note is that there are some outliers among the comparison data sets. This one is the AVHRR Pathfinder data set. The bias in the SST CCI AVHRR data set on the global average is about 0.2K less than in the Pathfinder data, despite using the same cloud-clearing scheme, indicating the improvement achieved by the new retrievals and the tying to ATSR.</a:t>
            </a:r>
          </a:p>
          <a:p>
            <a:endParaRPr lang="en-GB" smtClean="0"/>
          </a:p>
          <a:p>
            <a:r>
              <a:rPr lang="en-GB" smtClean="0"/>
              <a:t>The second thing to note is the relative bias between the SST CCI products, of order 0.1-0.2K. We also see some short periods of anomalously large bias in the early 1990s and in 1996. Generally though, the SST CCI products provide a picture of variability that is consistent with that seen in the comparison data.</a:t>
            </a:r>
          </a:p>
          <a:p>
            <a:endParaRPr lang="en-GB" smtClean="0"/>
          </a:p>
          <a:p>
            <a:r>
              <a:rPr lang="en-GB" smtClean="0"/>
              <a:t>In preparing the Climate Assessment Report, we calculated time series like these for many areas of the world’s oceans and linear trends in those regions are displayed there for the SST CCI products and the comparison data.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ChangeArrowheads="1" noTextEdit="1"/>
          </p:cNvSpPr>
          <p:nvPr>
            <p:ph type="sldImg"/>
          </p:nvPr>
        </p:nvSpPr>
        <p:spPr>
          <a:ln/>
        </p:spPr>
      </p:sp>
      <p:sp>
        <p:nvSpPr>
          <p:cNvPr id="218114" name="Rectangle 3"/>
          <p:cNvSpPr>
            <a:spLocks noGrp="1" noChangeArrowheads="1"/>
          </p:cNvSpPr>
          <p:nvPr>
            <p:ph type="body" idx="1"/>
          </p:nvPr>
        </p:nvSpPr>
        <p:spPr>
          <a:noFill/>
          <a:ln/>
        </p:spPr>
        <p:txBody>
          <a:bodyPr/>
          <a:lstStyle/>
          <a:p>
            <a:r>
              <a:rPr lang="en-GB" smtClean="0"/>
              <a:t>We have examined stability in the SST CCI products relative to a series of reference data from the Global Tropical Moored Buoy Array (the GTMBA). In practice, because we require match ups between the SST CCI products and the GTMBA measurements in at least 75% of months over the period of analysis, we can only assess the products’ stability in the tropical Pacific. </a:t>
            </a:r>
          </a:p>
          <a:p>
            <a:endParaRPr lang="en-GB" smtClean="0"/>
          </a:p>
          <a:p>
            <a:r>
              <a:rPr lang="en-GB" smtClean="0"/>
              <a:t>These plots show differences between the SST in the SST CCI products and in the GTMBA measurements over the whole period of record. We see there are two distinct periods: </a:t>
            </a:r>
          </a:p>
          <a:p>
            <a:r>
              <a:rPr lang="en-GB" smtClean="0"/>
              <a:t>1991-1995, when the record contained data from the troubled ATSR-1 instrument and the AVHRR on board NOAA-12 which was also beset by problems. During this period we can see large changing differences from the reference; and</a:t>
            </a:r>
          </a:p>
          <a:p>
            <a:r>
              <a:rPr lang="en-GB" smtClean="0"/>
              <a:t>1995-2010, then the more stable ATSR-2 and AATSR instruments were available. We see much smaller differences from the reference and less change over time.</a:t>
            </a:r>
          </a:p>
          <a:p>
            <a:endParaRPr lang="en-GB" smtClean="0"/>
          </a:p>
          <a:p>
            <a:r>
              <a:rPr lang="en-GB" smtClean="0"/>
              <a:t>The GCOS stability requirement is a stringent 3mK per year. None of the SST CCI products meet this over the 1991 to 1995 period, as we would expect. However, over the period 1995-2010, the SST CCI night time AVHRR product meets this comfortably and the ATSR daytime and the analysis products fall only marginally outside. The night time ATSR product is stable to within 6mK per year, which is inside the previous GCOS stability requirement.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ln/>
        </p:spPr>
      </p:sp>
      <p:sp>
        <p:nvSpPr>
          <p:cNvPr id="220162" name="Rectangle 3"/>
          <p:cNvSpPr>
            <a:spLocks noGrp="1" noChangeArrowheads="1"/>
          </p:cNvSpPr>
          <p:nvPr>
            <p:ph type="body" idx="1"/>
          </p:nvPr>
        </p:nvSpPr>
        <p:spPr>
          <a:noFill/>
          <a:ln/>
        </p:spPr>
        <p:txBody>
          <a:bodyPr/>
          <a:lstStyle/>
          <a:p>
            <a:r>
              <a:rPr lang="en-US" smtClean="0"/>
              <a:t>It is frustrating that we can only assess the stability of the SST CCI products in the tropical Pacific. With the current issues with the TAO array, there is a risk that it won’t even be possible here in the future.</a:t>
            </a:r>
          </a:p>
          <a:p>
            <a:endParaRPr lang="en-US" smtClean="0"/>
          </a:p>
          <a:p>
            <a:r>
              <a:rPr lang="en-US" smtClean="0"/>
              <a:t>With the aim of testing an alternative approach, we have proposed an optional piece of work for Phase II which explores the use of the surface-most measurements from the Argo array for stability assessment. Unlike the GTMBA, the Argo array is very nearly global and could provide a means to assess SST retrieval stability outside of the tropics.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ChangeArrowheads="1" noTextEdit="1"/>
          </p:cNvSpPr>
          <p:nvPr>
            <p:ph type="sldImg"/>
          </p:nvPr>
        </p:nvSpPr>
        <p:spPr>
          <a:ln/>
        </p:spPr>
      </p:sp>
      <p:sp>
        <p:nvSpPr>
          <p:cNvPr id="222210" name="Rectangle 3"/>
          <p:cNvSpPr>
            <a:spLocks noGrp="1" noChangeArrowheads="1"/>
          </p:cNvSpPr>
          <p:nvPr>
            <p:ph type="body" idx="1"/>
          </p:nvPr>
        </p:nvSpPr>
        <p:spPr>
          <a:noFill/>
          <a:ln/>
        </p:spPr>
        <p:txBody>
          <a:bodyPr/>
          <a:lstStyle/>
          <a:p>
            <a:r>
              <a:rPr lang="en-GB" sz="900" smtClean="0"/>
              <a:t>Armed with the knowledge that the SST CCI products provide an apparently good representation of variability and are quite stable, we have used them in various applications.</a:t>
            </a:r>
          </a:p>
          <a:p>
            <a:endParaRPr lang="en-GB" sz="900" smtClean="0"/>
          </a:p>
          <a:p>
            <a:r>
              <a:rPr lang="en-GB" sz="900" smtClean="0"/>
              <a:t>We see no discernible impact of the choice of SST analysis when assessing the mean state of the Met Office Hadley Centre coupled climate model.</a:t>
            </a:r>
          </a:p>
          <a:p>
            <a:endParaRPr lang="en-GB" sz="900" smtClean="0"/>
          </a:p>
          <a:p>
            <a:r>
              <a:rPr lang="en-GB" sz="900" smtClean="0"/>
              <a:t>However, when we assess simulated </a:t>
            </a:r>
            <a:r>
              <a:rPr lang="en-GB" sz="900" b="1" smtClean="0"/>
              <a:t>daily</a:t>
            </a:r>
            <a:r>
              <a:rPr lang="en-GB" sz="900" smtClean="0"/>
              <a:t> variability, we draw different conclusions about the model depending on the observed analysis used. These zonal mean plots compare daily variability in the surface temperature from the coupled model control simulation to the Daily OI analysis at the top and to the SST CCI analysis in the middle. The two observed analyses are compared at the bottom. The Daily OI contains generally greater daily variability than the coupled model, whereas the variability in the SST CCI analysis, is closer to that in the model, with the exception of the mid latitudes.</a:t>
            </a:r>
          </a:p>
          <a:p>
            <a:endParaRPr lang="en-GB" sz="900" smtClean="0"/>
          </a:p>
          <a:p>
            <a:r>
              <a:rPr lang="en-GB" sz="900" smtClean="0"/>
              <a:t>If we consider that the variability in the coupled model simulation should fall within +/- 30 percent of that in the observed analyses for us to be content that it is in any way realistic at any location, we would identify these coloured regions on the left as being worthy of concern – the relevant areas are largely different in each case. The model is again compared to the Daily OI at the top and the SST CCI analysis at the bottom.</a:t>
            </a:r>
          </a:p>
          <a:p>
            <a:endParaRPr lang="en-GB" sz="900" smtClean="0"/>
          </a:p>
          <a:p>
            <a:r>
              <a:rPr lang="en-GB" sz="900" smtClean="0"/>
              <a:t>We believe the daily variability in the SST CCI analysis is more reliable than that given in the Daily OI because the input data are better quality and are adjusted to consistent reference times, which averaged together give a good approximation to the daily average. The Daily OI, on the other hand, does not attempt to adjust its input data for diurnal effects, so spurious variability will result.</a:t>
            </a:r>
          </a:p>
          <a:p>
            <a:endParaRPr lang="en-GB" sz="900" smtClean="0"/>
          </a:p>
          <a:p>
            <a:r>
              <a:rPr lang="en-GB" sz="900" smtClean="0"/>
              <a:t>The Arabian Sea is seen as an area where the coupled model has lower variability than the observations. It is likely here that this has a lot to do with problems in the observations.</a:t>
            </a: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2217738"/>
            <a:ext cx="9144000" cy="3937000"/>
          </a:xfrm>
          <a:prstGeom prst="rect">
            <a:avLst/>
          </a:prstGeom>
          <a:solidFill>
            <a:srgbClr val="4899FF"/>
          </a:solidFill>
          <a:ln w="12700">
            <a:noFill/>
            <a:miter lim="800000"/>
            <a:headEnd type="none" w="sm" len="sm"/>
            <a:tailEnd type="none" w="sm" len="sm"/>
          </a:ln>
          <a:effectLst/>
        </p:spPr>
        <p:txBody>
          <a:bodyPr wrap="none" anchor="ctr"/>
          <a:lstStyle/>
          <a:p>
            <a:pPr eaLnBrk="0" hangingPunct="0">
              <a:defRPr/>
            </a:pPr>
            <a:endParaRPr lang="en-GB"/>
          </a:p>
        </p:txBody>
      </p:sp>
      <p:sp>
        <p:nvSpPr>
          <p:cNvPr id="5" name="Rectangle 5"/>
          <p:cNvSpPr>
            <a:spLocks noChangeArrowheads="1"/>
          </p:cNvSpPr>
          <p:nvPr/>
        </p:nvSpPr>
        <p:spPr bwMode="auto">
          <a:xfrm>
            <a:off x="0" y="2146300"/>
            <a:ext cx="9144000" cy="74613"/>
          </a:xfrm>
          <a:prstGeom prst="rect">
            <a:avLst/>
          </a:prstGeom>
          <a:solidFill>
            <a:srgbClr val="FF7D0A"/>
          </a:solidFill>
          <a:ln w="12700">
            <a:noFill/>
            <a:miter lim="800000"/>
            <a:headEnd type="none" w="sm" len="sm"/>
            <a:tailEnd type="none" w="sm" len="sm"/>
          </a:ln>
          <a:effectLst/>
        </p:spPr>
        <p:txBody>
          <a:bodyPr wrap="none" anchor="ctr"/>
          <a:lstStyle/>
          <a:p>
            <a:pPr eaLnBrk="0" hangingPunct="0">
              <a:defRPr/>
            </a:pPr>
            <a:endParaRPr lang="en-GB"/>
          </a:p>
        </p:txBody>
      </p:sp>
      <p:graphicFrame>
        <p:nvGraphicFramePr>
          <p:cNvPr id="6" name="Object 9"/>
          <p:cNvGraphicFramePr>
            <a:graphicFrameLocks noChangeAspect="1"/>
          </p:cNvGraphicFramePr>
          <p:nvPr/>
        </p:nvGraphicFramePr>
        <p:xfrm>
          <a:off x="0" y="0"/>
          <a:ext cx="2162175" cy="2066925"/>
        </p:xfrm>
        <a:graphic>
          <a:graphicData uri="http://schemas.openxmlformats.org/presentationml/2006/ole">
            <p:oleObj spid="_x0000_s265217" name="Acrobat Document" r:id="rId3" imgW="3304762" imgH="3304762" progId="AcroExch.Document.11">
              <p:embed/>
            </p:oleObj>
          </a:graphicData>
        </a:graphic>
      </p:graphicFrame>
      <p:sp>
        <p:nvSpPr>
          <p:cNvPr id="7" name="Text Box 10"/>
          <p:cNvSpPr txBox="1">
            <a:spLocks noChangeArrowheads="1"/>
          </p:cNvSpPr>
          <p:nvPr/>
        </p:nvSpPr>
        <p:spPr bwMode="auto">
          <a:xfrm>
            <a:off x="2509838" y="193675"/>
            <a:ext cx="6248400" cy="1681163"/>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defRPr/>
            </a:pPr>
            <a:r>
              <a:rPr lang="en-GB" sz="2400" b="1" dirty="0"/>
              <a:t>ESA Climate Change Initiative Phase-II</a:t>
            </a:r>
          </a:p>
          <a:p>
            <a:pPr algn="ctr" eaLnBrk="0" hangingPunct="0">
              <a:spcBef>
                <a:spcPct val="80000"/>
              </a:spcBef>
              <a:defRPr/>
            </a:pPr>
            <a:r>
              <a:rPr lang="en-GB" sz="2400" b="1" dirty="0"/>
              <a:t>Sea Surface Temperature (SST)</a:t>
            </a:r>
          </a:p>
          <a:p>
            <a:pPr algn="ctr" eaLnBrk="0" hangingPunct="0">
              <a:spcBef>
                <a:spcPct val="80000"/>
              </a:spcBef>
              <a:defRPr/>
            </a:pPr>
            <a:r>
              <a:rPr lang="en-GB" dirty="0" err="1"/>
              <a:t>www.esa-sst-cci.org</a:t>
            </a:r>
            <a:endParaRPr lang="en-GB" dirty="0"/>
          </a:p>
        </p:txBody>
      </p:sp>
      <p:grpSp>
        <p:nvGrpSpPr>
          <p:cNvPr id="8" name="Group 24"/>
          <p:cNvGrpSpPr>
            <a:grpSpLocks/>
          </p:cNvGrpSpPr>
          <p:nvPr userDrawn="1"/>
        </p:nvGrpSpPr>
        <p:grpSpPr bwMode="auto">
          <a:xfrm>
            <a:off x="222250" y="6262688"/>
            <a:ext cx="8699500" cy="490537"/>
            <a:chOff x="222775" y="6262914"/>
            <a:chExt cx="8698450" cy="490084"/>
          </a:xfrm>
        </p:grpSpPr>
        <p:pic>
          <p:nvPicPr>
            <p:cNvPr id="9" name="Picture 25" descr="SpaceConnexions-logo.jpg"/>
            <p:cNvPicPr>
              <a:picLocks noChangeAspect="1"/>
            </p:cNvPicPr>
            <p:nvPr/>
          </p:nvPicPr>
          <p:blipFill>
            <a:blip r:embed="rId4"/>
            <a:srcRect/>
            <a:stretch>
              <a:fillRect/>
            </a:stretch>
          </p:blipFill>
          <p:spPr bwMode="auto">
            <a:xfrm>
              <a:off x="8395412" y="6285188"/>
              <a:ext cx="525813" cy="445537"/>
            </a:xfrm>
            <a:prstGeom prst="rect">
              <a:avLst/>
            </a:prstGeom>
            <a:noFill/>
            <a:ln w="9525">
              <a:noFill/>
              <a:miter lim="800000"/>
              <a:headEnd/>
              <a:tailEnd/>
            </a:ln>
          </p:spPr>
        </p:pic>
        <p:grpSp>
          <p:nvGrpSpPr>
            <p:cNvPr id="10" name="Group 40"/>
            <p:cNvGrpSpPr>
              <a:grpSpLocks/>
            </p:cNvGrpSpPr>
            <p:nvPr userDrawn="1"/>
          </p:nvGrpSpPr>
          <p:grpSpPr bwMode="auto">
            <a:xfrm>
              <a:off x="222775" y="6262914"/>
              <a:ext cx="8008589" cy="490084"/>
              <a:chOff x="222775" y="6262914"/>
              <a:chExt cx="8008589" cy="490084"/>
            </a:xfrm>
          </p:grpSpPr>
          <p:pic>
            <p:nvPicPr>
              <p:cNvPr id="11" name="Picture 27" descr="UReading.jpeg"/>
              <p:cNvPicPr>
                <a:picLocks noChangeAspect="1"/>
              </p:cNvPicPr>
              <p:nvPr/>
            </p:nvPicPr>
            <p:blipFill>
              <a:blip r:embed="rId5"/>
              <a:srcRect/>
              <a:stretch>
                <a:fillRect/>
              </a:stretch>
            </p:blipFill>
            <p:spPr bwMode="auto">
              <a:xfrm>
                <a:off x="2249693" y="6325614"/>
                <a:ext cx="1085672" cy="379985"/>
              </a:xfrm>
              <a:prstGeom prst="rect">
                <a:avLst/>
              </a:prstGeom>
              <a:noFill/>
              <a:ln w="9525">
                <a:noFill/>
                <a:miter lim="800000"/>
                <a:headEnd/>
                <a:tailEnd/>
              </a:ln>
            </p:spPr>
          </p:pic>
          <p:pic>
            <p:nvPicPr>
              <p:cNvPr id="12" name="Picture 28" descr="Met-Office-Logo.jpg"/>
              <p:cNvPicPr>
                <a:picLocks noChangeAspect="1"/>
              </p:cNvPicPr>
              <p:nvPr/>
            </p:nvPicPr>
            <p:blipFill>
              <a:blip r:embed="rId6"/>
              <a:srcRect/>
              <a:stretch>
                <a:fillRect/>
              </a:stretch>
            </p:blipFill>
            <p:spPr bwMode="auto">
              <a:xfrm>
                <a:off x="3564726" y="6316951"/>
                <a:ext cx="402033" cy="367497"/>
              </a:xfrm>
              <a:prstGeom prst="rect">
                <a:avLst/>
              </a:prstGeom>
              <a:noFill/>
              <a:ln w="9525">
                <a:noFill/>
                <a:miter lim="800000"/>
                <a:headEnd/>
                <a:tailEnd/>
              </a:ln>
            </p:spPr>
          </p:pic>
          <p:pic>
            <p:nvPicPr>
              <p:cNvPr id="13" name="Picture 29" descr="BrockmannConsult.jpg"/>
              <p:cNvPicPr>
                <a:picLocks noChangeAspect="1"/>
              </p:cNvPicPr>
              <p:nvPr/>
            </p:nvPicPr>
            <p:blipFill>
              <a:blip r:embed="rId7"/>
              <a:srcRect/>
              <a:stretch>
                <a:fillRect/>
              </a:stretch>
            </p:blipFill>
            <p:spPr bwMode="auto">
              <a:xfrm>
                <a:off x="4154468" y="6335247"/>
                <a:ext cx="519132" cy="359932"/>
              </a:xfrm>
              <a:prstGeom prst="rect">
                <a:avLst/>
              </a:prstGeom>
              <a:noFill/>
              <a:ln w="9525">
                <a:noFill/>
                <a:miter lim="800000"/>
                <a:headEnd/>
                <a:tailEnd/>
              </a:ln>
            </p:spPr>
          </p:pic>
          <p:pic>
            <p:nvPicPr>
              <p:cNvPr id="14" name="Picture 30" descr="ULeicester-logo.JPG"/>
              <p:cNvPicPr>
                <a:picLocks noChangeAspect="1"/>
              </p:cNvPicPr>
              <p:nvPr/>
            </p:nvPicPr>
            <p:blipFill>
              <a:blip r:embed="rId8"/>
              <a:srcRect/>
              <a:stretch>
                <a:fillRect/>
              </a:stretch>
            </p:blipFill>
            <p:spPr bwMode="auto">
              <a:xfrm>
                <a:off x="7006604" y="6362180"/>
                <a:ext cx="1224760" cy="291553"/>
              </a:xfrm>
              <a:prstGeom prst="rect">
                <a:avLst/>
              </a:prstGeom>
              <a:noFill/>
              <a:ln w="9525">
                <a:noFill/>
                <a:miter lim="800000"/>
                <a:headEnd/>
                <a:tailEnd/>
              </a:ln>
            </p:spPr>
          </p:pic>
          <p:pic>
            <p:nvPicPr>
              <p:cNvPr id="15" name="Picture 31" descr="meteo_france_logo.png"/>
              <p:cNvPicPr>
                <a:picLocks noChangeAspect="1"/>
              </p:cNvPicPr>
              <p:nvPr/>
            </p:nvPicPr>
            <p:blipFill>
              <a:blip r:embed="rId9"/>
              <a:srcRect/>
              <a:stretch>
                <a:fillRect/>
              </a:stretch>
            </p:blipFill>
            <p:spPr bwMode="auto">
              <a:xfrm>
                <a:off x="6091649" y="6358388"/>
                <a:ext cx="750908" cy="299136"/>
              </a:xfrm>
              <a:prstGeom prst="rect">
                <a:avLst/>
              </a:prstGeom>
              <a:noFill/>
              <a:ln w="9525">
                <a:noFill/>
                <a:miter lim="800000"/>
                <a:headEnd/>
                <a:tailEnd/>
              </a:ln>
            </p:spPr>
          </p:pic>
          <p:pic>
            <p:nvPicPr>
              <p:cNvPr id="16" name="Picture 32" descr="DMI_logo.JPG"/>
              <p:cNvPicPr>
                <a:picLocks noChangeAspect="1"/>
              </p:cNvPicPr>
              <p:nvPr/>
            </p:nvPicPr>
            <p:blipFill>
              <a:blip r:embed="rId10"/>
              <a:srcRect/>
              <a:stretch>
                <a:fillRect/>
              </a:stretch>
            </p:blipFill>
            <p:spPr bwMode="auto">
              <a:xfrm>
                <a:off x="4835757" y="6292978"/>
                <a:ext cx="138599" cy="444470"/>
              </a:xfrm>
              <a:prstGeom prst="rect">
                <a:avLst/>
              </a:prstGeom>
              <a:noFill/>
              <a:ln w="9525">
                <a:noFill/>
                <a:miter lim="800000"/>
                <a:headEnd/>
                <a:tailEnd/>
              </a:ln>
            </p:spPr>
          </p:pic>
          <p:pic>
            <p:nvPicPr>
              <p:cNvPr id="17" name="Picture 33" descr="Met_Norway.png"/>
              <p:cNvPicPr>
                <a:picLocks noChangeAspect="1"/>
              </p:cNvPicPr>
              <p:nvPr/>
            </p:nvPicPr>
            <p:blipFill>
              <a:blip r:embed="rId11"/>
              <a:srcRect/>
              <a:stretch>
                <a:fillRect/>
              </a:stretch>
            </p:blipFill>
            <p:spPr bwMode="auto">
              <a:xfrm>
                <a:off x="5022288" y="6262914"/>
                <a:ext cx="1072228" cy="490084"/>
              </a:xfrm>
              <a:prstGeom prst="rect">
                <a:avLst/>
              </a:prstGeom>
              <a:noFill/>
              <a:ln w="9525">
                <a:noFill/>
                <a:miter lim="800000"/>
                <a:headEnd/>
                <a:tailEnd/>
              </a:ln>
            </p:spPr>
          </p:pic>
          <p:pic>
            <p:nvPicPr>
              <p:cNvPr id="18" name="Picture 34" descr="sst-cci-logo.png"/>
              <p:cNvPicPr>
                <a:picLocks noChangeAspect="1"/>
              </p:cNvPicPr>
              <p:nvPr/>
            </p:nvPicPr>
            <p:blipFill>
              <a:blip r:embed="rId12"/>
              <a:srcRect/>
              <a:stretch>
                <a:fillRect/>
              </a:stretch>
            </p:blipFill>
            <p:spPr bwMode="auto">
              <a:xfrm>
                <a:off x="222775" y="6295835"/>
                <a:ext cx="424243" cy="424243"/>
              </a:xfrm>
              <a:prstGeom prst="rect">
                <a:avLst/>
              </a:prstGeom>
              <a:noFill/>
              <a:ln w="9525">
                <a:noFill/>
                <a:miter lim="800000"/>
                <a:headEnd/>
                <a:tailEnd/>
              </a:ln>
            </p:spPr>
          </p:pic>
          <p:pic>
            <p:nvPicPr>
              <p:cNvPr id="19" name="Picture 9"/>
              <p:cNvPicPr>
                <a:picLocks noChangeAspect="1" noChangeArrowheads="1"/>
              </p:cNvPicPr>
              <p:nvPr userDrawn="1"/>
            </p:nvPicPr>
            <p:blipFill>
              <a:blip r:embed="rId13"/>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sp>
        <p:nvSpPr>
          <p:cNvPr id="370695" name="Rectangle 7"/>
          <p:cNvSpPr>
            <a:spLocks noGrp="1" noChangeArrowheads="1"/>
          </p:cNvSpPr>
          <p:nvPr>
            <p:ph type="ctrTitle"/>
          </p:nvPr>
        </p:nvSpPr>
        <p:spPr>
          <a:xfrm>
            <a:off x="2854325" y="2798763"/>
            <a:ext cx="6048375" cy="666750"/>
          </a:xfrm>
          <a:solidFill>
            <a:srgbClr val="4899FF"/>
          </a:solidFill>
        </p:spPr>
        <p:txBody>
          <a:bodyPr anchor="t"/>
          <a:lstStyle>
            <a:lvl1pPr>
              <a:defRPr>
                <a:solidFill>
                  <a:schemeClr val="bg1"/>
                </a:solidFill>
              </a:defRPr>
            </a:lvl1pPr>
          </a:lstStyle>
          <a:p>
            <a:r>
              <a:rPr lang="en-US" dirty="0" smtClean="0"/>
              <a:t>Click to edit Master title style</a:t>
            </a:r>
            <a:endParaRPr lang="en-GB" dirty="0"/>
          </a:p>
        </p:txBody>
      </p:sp>
      <p:sp>
        <p:nvSpPr>
          <p:cNvPr id="370696" name="Rectangle 8"/>
          <p:cNvSpPr>
            <a:spLocks noGrp="1" noChangeArrowheads="1"/>
          </p:cNvSpPr>
          <p:nvPr>
            <p:ph type="subTitle" idx="1"/>
          </p:nvPr>
        </p:nvSpPr>
        <p:spPr>
          <a:xfrm>
            <a:off x="2865438" y="3579813"/>
            <a:ext cx="6018212" cy="496887"/>
          </a:xfrm>
          <a:prstGeom prst="rect">
            <a:avLst/>
          </a:prstGeom>
          <a:solidFill>
            <a:srgbClr val="4899FF"/>
          </a:solidFill>
        </p:spPr>
        <p:txBody>
          <a:bodyPr lIns="91435" tIns="45718"/>
          <a:lstStyle>
            <a:lvl1pPr marL="0" indent="0">
              <a:buFont typeface="Wingdings" pitchFamily="2" charset="2"/>
              <a:buNone/>
              <a:defRPr b="1">
                <a:solidFill>
                  <a:schemeClr val="bg1"/>
                </a:solidFill>
              </a:defRPr>
            </a:lvl1pPr>
          </a:lstStyle>
          <a:p>
            <a:r>
              <a:rPr lang="en-US" smtClean="0"/>
              <a:t>Click to edit Master subtitle style</a:t>
            </a:r>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4" name="Group 30"/>
          <p:cNvGrpSpPr>
            <a:grpSpLocks/>
          </p:cNvGrpSpPr>
          <p:nvPr userDrawn="1"/>
        </p:nvGrpSpPr>
        <p:grpSpPr bwMode="auto">
          <a:xfrm>
            <a:off x="222250" y="6262688"/>
            <a:ext cx="8699500" cy="490537"/>
            <a:chOff x="222775" y="6262914"/>
            <a:chExt cx="8698450" cy="490084"/>
          </a:xfrm>
        </p:grpSpPr>
        <p:pic>
          <p:nvPicPr>
            <p:cNvPr id="5" name="Picture 31"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6" name="Group 40"/>
            <p:cNvGrpSpPr>
              <a:grpSpLocks/>
            </p:cNvGrpSpPr>
            <p:nvPr userDrawn="1"/>
          </p:nvGrpSpPr>
          <p:grpSpPr bwMode="auto">
            <a:xfrm>
              <a:off x="222775" y="6262914"/>
              <a:ext cx="8008589" cy="490084"/>
              <a:chOff x="222775" y="6262914"/>
              <a:chExt cx="8008589" cy="490084"/>
            </a:xfrm>
          </p:grpSpPr>
          <p:pic>
            <p:nvPicPr>
              <p:cNvPr id="7" name="Picture 33"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8" name="Picture 34"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9" name="Picture 35"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0" name="Picture 36"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1" name="Picture 37"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2" name="Picture 38"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3" name="Picture 39"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4" name="Picture 40"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6"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7" name="Group 42"/>
          <p:cNvGrpSpPr>
            <a:grpSpLocks/>
          </p:cNvGrpSpPr>
          <p:nvPr userDrawn="1"/>
        </p:nvGrpSpPr>
        <p:grpSpPr bwMode="auto">
          <a:xfrm>
            <a:off x="0" y="6007100"/>
            <a:ext cx="9144000" cy="228600"/>
            <a:chOff x="0" y="6006872"/>
            <a:chExt cx="9144000" cy="229013"/>
          </a:xfrm>
        </p:grpSpPr>
        <p:sp>
          <p:nvSpPr>
            <p:cNvPr id="18"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19"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a:t>SST CCI Phase I results and Phase II plans for climate research</a:t>
              </a:r>
            </a:p>
          </p:txBody>
        </p:sp>
        <p:sp>
          <p:nvSpPr>
            <p:cNvPr id="20" name="Rectangle 16"/>
            <p:cNvSpPr>
              <a:spLocks noChangeArrowheads="1"/>
            </p:cNvSpPr>
            <p:nvPr/>
          </p:nvSpPr>
          <p:spPr bwMode="auto">
            <a:xfrm>
              <a:off x="6892925" y="6006872"/>
              <a:ext cx="1998663"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a:t>2 June 2014                              Page </a:t>
              </a:r>
              <a:fld id="{5EC773C7-9CEF-482D-BB28-1824FB00E90A}" type="slidenum">
                <a:rPr lang="en-GB" sz="800"/>
                <a:pPr algn="r" defTabSz="762000" eaLnBrk="0" hangingPunct="0">
                  <a:defRPr/>
                </a:pPr>
                <a:t>‹#›</a:t>
              </a:fld>
              <a:endParaRPr lang="en-GB" sz="800"/>
            </a:p>
          </p:txBody>
        </p:sp>
        <p:sp>
          <p:nvSpPr>
            <p:cNvPr id="21"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a:t>CMUG Integration meeting, Met Office, Exeter</a:t>
              </a:r>
            </a:p>
          </p:txBody>
        </p:sp>
      </p:grpSp>
      <p:sp>
        <p:nvSpPr>
          <p:cNvPr id="3" name="Content Placeholder 2"/>
          <p:cNvSpPr>
            <a:spLocks noGrp="1"/>
          </p:cNvSpPr>
          <p:nvPr>
            <p:ph idx="1"/>
          </p:nvPr>
        </p:nvSpPr>
        <p:spPr>
          <a:xfrm>
            <a:off x="257266" y="856343"/>
            <a:ext cx="8629468" cy="5138058"/>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Rectangle 4"/>
          <p:cNvSpPr>
            <a:spLocks noGrp="1" noChangeArrowheads="1"/>
          </p:cNvSpPr>
          <p:nvPr>
            <p:ph type="title"/>
          </p:nvPr>
        </p:nvSpPr>
        <p:spPr bwMode="auto">
          <a:xfrm>
            <a:off x="246742" y="185738"/>
            <a:ext cx="8621485" cy="611187"/>
          </a:xfrm>
          <a:prstGeom prst="rect">
            <a:avLst/>
          </a:prstGeom>
          <a:noFill/>
          <a:ln w="28575">
            <a:noFill/>
            <a:miter lim="800000"/>
            <a:headEnd/>
            <a:tailEnd/>
          </a:ln>
        </p:spPr>
        <p:txBody>
          <a:bodyPr/>
          <a:lstStyle>
            <a:lvl1pPr>
              <a:defRPr>
                <a:solidFill>
                  <a:srgbClr val="4899FF"/>
                </a:solidFill>
              </a:defRPr>
            </a:lvl1pPr>
          </a:lstStyle>
          <a:p>
            <a:pPr lvl="0"/>
            <a:r>
              <a:rPr lang="en-US" altLang="en-GB" dirty="0" smtClean="0"/>
              <a:t>Click to edit Master title style</a:t>
            </a:r>
            <a:endParaRPr lang="en-GB" altLang="en-GB" dirty="0" smtClean="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76213" y="185738"/>
            <a:ext cx="8005762" cy="611187"/>
          </a:xfrm>
          <a:prstGeom prst="rect">
            <a:avLst/>
          </a:prstGeom>
          <a:noFill/>
          <a:ln w="28575">
            <a:noFill/>
            <a:miter lim="800000"/>
            <a:headEnd/>
            <a:tailEnd/>
          </a:ln>
        </p:spPr>
        <p:txBody>
          <a:bodyPr lIns="91435" tIns="45718" rIns="91435" bIns="45718" anchor="b"/>
          <a:lstStyle/>
          <a:p>
            <a:pPr eaLnBrk="0" hangingPunct="0">
              <a:defRPr/>
            </a:pPr>
            <a:r>
              <a:rPr lang="en-GB" altLang="en-GB" sz="3200" b="1" kern="0" dirty="0">
                <a:solidFill>
                  <a:schemeClr val="bg1"/>
                </a:solidFill>
                <a:latin typeface="+mj-lt"/>
                <a:ea typeface="+mj-ea"/>
                <a:cs typeface="+mj-cs"/>
              </a:rPr>
              <a:t>Click to edit Master title style</a:t>
            </a:r>
          </a:p>
        </p:txBody>
      </p:sp>
      <p:grpSp>
        <p:nvGrpSpPr>
          <p:cNvPr id="5" name="Group 32"/>
          <p:cNvGrpSpPr>
            <a:grpSpLocks/>
          </p:cNvGrpSpPr>
          <p:nvPr userDrawn="1"/>
        </p:nvGrpSpPr>
        <p:grpSpPr bwMode="auto">
          <a:xfrm>
            <a:off x="222250" y="6262688"/>
            <a:ext cx="8699500" cy="490537"/>
            <a:chOff x="222775" y="6262914"/>
            <a:chExt cx="8698450" cy="490084"/>
          </a:xfrm>
        </p:grpSpPr>
        <p:pic>
          <p:nvPicPr>
            <p:cNvPr id="6" name="Picture 33"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7" name="Group 40"/>
            <p:cNvGrpSpPr>
              <a:grpSpLocks/>
            </p:cNvGrpSpPr>
            <p:nvPr userDrawn="1"/>
          </p:nvGrpSpPr>
          <p:grpSpPr bwMode="auto">
            <a:xfrm>
              <a:off x="222775" y="6262914"/>
              <a:ext cx="8008589" cy="490084"/>
              <a:chOff x="222775" y="6262914"/>
              <a:chExt cx="8008589" cy="490084"/>
            </a:xfrm>
          </p:grpSpPr>
          <p:pic>
            <p:nvPicPr>
              <p:cNvPr id="8" name="Picture 35"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9" name="Picture 36"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10" name="Picture 37"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1" name="Picture 38"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2" name="Picture 39"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3" name="Picture 40"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4" name="Picture 41"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5" name="Picture 42"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6"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7" name="Group 44"/>
          <p:cNvGrpSpPr>
            <a:grpSpLocks/>
          </p:cNvGrpSpPr>
          <p:nvPr userDrawn="1"/>
        </p:nvGrpSpPr>
        <p:grpSpPr bwMode="auto">
          <a:xfrm>
            <a:off x="0" y="6007100"/>
            <a:ext cx="9144000" cy="228600"/>
            <a:chOff x="0" y="6006872"/>
            <a:chExt cx="9144000" cy="229013"/>
          </a:xfrm>
        </p:grpSpPr>
        <p:sp>
          <p:nvSpPr>
            <p:cNvPr id="18"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19"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20"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D2F8D873-2610-4702-9450-8DFD0D0B43BC}" type="slidenum">
                <a:rPr lang="en-GB" sz="800"/>
                <a:pPr algn="r" defTabSz="762000" eaLnBrk="0" hangingPunct="0">
                  <a:defRPr/>
                </a:pPr>
                <a:t>‹#›</a:t>
              </a:fld>
              <a:endParaRPr lang="en-GB" sz="800" dirty="0"/>
            </a:p>
          </p:txBody>
        </p:sp>
        <p:sp>
          <p:nvSpPr>
            <p:cNvPr id="21"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26" name="Content Placeholder 2"/>
          <p:cNvSpPr>
            <a:spLocks noGrp="1"/>
          </p:cNvSpPr>
          <p:nvPr>
            <p:ph idx="10"/>
          </p:nvPr>
        </p:nvSpPr>
        <p:spPr>
          <a:xfrm>
            <a:off x="257266" y="1807029"/>
            <a:ext cx="8629468" cy="4194628"/>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Content Placeholder 2"/>
          <p:cNvSpPr>
            <a:spLocks noGrp="1"/>
          </p:cNvSpPr>
          <p:nvPr>
            <p:ph idx="11"/>
          </p:nvPr>
        </p:nvSpPr>
        <p:spPr>
          <a:xfrm>
            <a:off x="257266" y="137886"/>
            <a:ext cx="8629468" cy="1560285"/>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pSp>
        <p:nvGrpSpPr>
          <p:cNvPr id="5" name="Group 33"/>
          <p:cNvGrpSpPr>
            <a:grpSpLocks/>
          </p:cNvGrpSpPr>
          <p:nvPr userDrawn="1"/>
        </p:nvGrpSpPr>
        <p:grpSpPr bwMode="auto">
          <a:xfrm>
            <a:off x="222250" y="6262688"/>
            <a:ext cx="8699500" cy="490537"/>
            <a:chOff x="222775" y="6262914"/>
            <a:chExt cx="8698450" cy="490084"/>
          </a:xfrm>
        </p:grpSpPr>
        <p:pic>
          <p:nvPicPr>
            <p:cNvPr id="6" name="Picture 34"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7" name="Group 40"/>
            <p:cNvGrpSpPr>
              <a:grpSpLocks/>
            </p:cNvGrpSpPr>
            <p:nvPr userDrawn="1"/>
          </p:nvGrpSpPr>
          <p:grpSpPr bwMode="auto">
            <a:xfrm>
              <a:off x="222775" y="6262914"/>
              <a:ext cx="8008589" cy="490084"/>
              <a:chOff x="222775" y="6262914"/>
              <a:chExt cx="8008589" cy="490084"/>
            </a:xfrm>
          </p:grpSpPr>
          <p:pic>
            <p:nvPicPr>
              <p:cNvPr id="8" name="Picture 36"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9" name="Picture 37"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10" name="Picture 38"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1" name="Picture 39"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2" name="Picture 40"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4" name="Picture 41"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5" name="Picture 42"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6" name="Picture 43"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7"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8" name="Group 49"/>
          <p:cNvGrpSpPr>
            <a:grpSpLocks/>
          </p:cNvGrpSpPr>
          <p:nvPr userDrawn="1"/>
        </p:nvGrpSpPr>
        <p:grpSpPr bwMode="auto">
          <a:xfrm>
            <a:off x="0" y="6007100"/>
            <a:ext cx="9144000" cy="228600"/>
            <a:chOff x="0" y="6006872"/>
            <a:chExt cx="9144000" cy="229013"/>
          </a:xfrm>
        </p:grpSpPr>
        <p:sp>
          <p:nvSpPr>
            <p:cNvPr id="19"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20"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21"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5E4F9F8B-2048-4086-8F18-9EBF73851D0A}" type="slidenum">
                <a:rPr lang="en-GB" sz="800"/>
                <a:pPr algn="r" defTabSz="762000" eaLnBrk="0" hangingPunct="0">
                  <a:defRPr/>
                </a:pPr>
                <a:t>‹#›</a:t>
              </a:fld>
              <a:endParaRPr lang="en-GB" sz="800" dirty="0"/>
            </a:p>
          </p:txBody>
        </p:sp>
        <p:sp>
          <p:nvSpPr>
            <p:cNvPr id="22"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13" name="Rectangle 4"/>
          <p:cNvSpPr>
            <a:spLocks noGrp="1" noChangeArrowheads="1"/>
          </p:cNvSpPr>
          <p:nvPr>
            <p:ph type="title"/>
          </p:nvPr>
        </p:nvSpPr>
        <p:spPr bwMode="auto">
          <a:xfrm>
            <a:off x="246743" y="185738"/>
            <a:ext cx="8635999" cy="611187"/>
          </a:xfrm>
          <a:prstGeom prst="rect">
            <a:avLst/>
          </a:prstGeom>
          <a:noFill/>
          <a:ln w="28575">
            <a:noFill/>
            <a:miter lim="800000"/>
            <a:headEnd/>
            <a:tailEnd/>
          </a:ln>
        </p:spPr>
        <p:txBody>
          <a:bodyPr/>
          <a:lstStyle>
            <a:lvl1pPr>
              <a:defRPr>
                <a:solidFill>
                  <a:srgbClr val="4899FF"/>
                </a:solidFill>
              </a:defRPr>
            </a:lvl1pPr>
          </a:lstStyle>
          <a:p>
            <a:pPr lvl="0"/>
            <a:r>
              <a:rPr lang="en-US" altLang="en-GB" dirty="0" smtClean="0"/>
              <a:t>Click to edit Master title style</a:t>
            </a:r>
            <a:endParaRPr lang="en-GB" altLang="en-GB" dirty="0" smtClean="0"/>
          </a:p>
        </p:txBody>
      </p:sp>
      <p:sp>
        <p:nvSpPr>
          <p:cNvPr id="27" name="Content Placeholder 2"/>
          <p:cNvSpPr>
            <a:spLocks noGrp="1"/>
          </p:cNvSpPr>
          <p:nvPr>
            <p:ph idx="10"/>
          </p:nvPr>
        </p:nvSpPr>
        <p:spPr>
          <a:xfrm>
            <a:off x="257266" y="856343"/>
            <a:ext cx="4213134" cy="5152572"/>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Content Placeholder 2"/>
          <p:cNvSpPr>
            <a:spLocks noGrp="1"/>
          </p:cNvSpPr>
          <p:nvPr>
            <p:ph idx="1"/>
          </p:nvPr>
        </p:nvSpPr>
        <p:spPr>
          <a:xfrm>
            <a:off x="4673600" y="856343"/>
            <a:ext cx="4213134" cy="5152572"/>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7" name="Group 37"/>
          <p:cNvGrpSpPr>
            <a:grpSpLocks/>
          </p:cNvGrpSpPr>
          <p:nvPr userDrawn="1"/>
        </p:nvGrpSpPr>
        <p:grpSpPr bwMode="auto">
          <a:xfrm>
            <a:off x="222250" y="6262688"/>
            <a:ext cx="8699500" cy="490537"/>
            <a:chOff x="222775" y="6262914"/>
            <a:chExt cx="8698450" cy="490084"/>
          </a:xfrm>
        </p:grpSpPr>
        <p:pic>
          <p:nvPicPr>
            <p:cNvPr id="8" name="Picture 38"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9" name="Group 40"/>
            <p:cNvGrpSpPr>
              <a:grpSpLocks/>
            </p:cNvGrpSpPr>
            <p:nvPr userDrawn="1"/>
          </p:nvGrpSpPr>
          <p:grpSpPr bwMode="auto">
            <a:xfrm>
              <a:off x="222775" y="6262914"/>
              <a:ext cx="8008589" cy="490084"/>
              <a:chOff x="222775" y="6262914"/>
              <a:chExt cx="8008589" cy="490084"/>
            </a:xfrm>
          </p:grpSpPr>
          <p:pic>
            <p:nvPicPr>
              <p:cNvPr id="10" name="Picture 40"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11" name="Picture 41"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12" name="Picture 42"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3" name="Picture 43"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4" name="Picture 44"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6" name="Picture 45"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7" name="Picture 46"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8" name="Picture 47"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9"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20" name="Group 49"/>
          <p:cNvGrpSpPr>
            <a:grpSpLocks/>
          </p:cNvGrpSpPr>
          <p:nvPr userDrawn="1"/>
        </p:nvGrpSpPr>
        <p:grpSpPr bwMode="auto">
          <a:xfrm>
            <a:off x="0" y="6007100"/>
            <a:ext cx="9144000" cy="228600"/>
            <a:chOff x="0" y="6006872"/>
            <a:chExt cx="9144000" cy="229013"/>
          </a:xfrm>
        </p:grpSpPr>
        <p:sp>
          <p:nvSpPr>
            <p:cNvPr id="21"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22"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23"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1ED39CC8-6686-4236-BEBE-2FA35FEDBAE3}" type="slidenum">
                <a:rPr lang="en-GB" sz="800"/>
                <a:pPr algn="r" defTabSz="762000" eaLnBrk="0" hangingPunct="0">
                  <a:defRPr/>
                </a:pPr>
                <a:t>‹#›</a:t>
              </a:fld>
              <a:endParaRPr lang="en-GB" sz="800" dirty="0"/>
            </a:p>
          </p:txBody>
        </p:sp>
        <p:sp>
          <p:nvSpPr>
            <p:cNvPr id="24"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15" name="Rectangle 4"/>
          <p:cNvSpPr>
            <a:spLocks noGrp="1" noChangeArrowheads="1"/>
          </p:cNvSpPr>
          <p:nvPr>
            <p:ph type="title"/>
          </p:nvPr>
        </p:nvSpPr>
        <p:spPr bwMode="auto">
          <a:xfrm>
            <a:off x="239486" y="185738"/>
            <a:ext cx="8650514" cy="611187"/>
          </a:xfrm>
          <a:prstGeom prst="rect">
            <a:avLst/>
          </a:prstGeom>
          <a:noFill/>
          <a:ln w="28575">
            <a:noFill/>
            <a:miter lim="800000"/>
            <a:headEnd/>
            <a:tailEnd/>
          </a:ln>
        </p:spPr>
        <p:txBody>
          <a:bodyPr/>
          <a:lstStyle>
            <a:lvl1pPr algn="l">
              <a:defRPr>
                <a:solidFill>
                  <a:srgbClr val="4899FF"/>
                </a:solidFill>
              </a:defRPr>
            </a:lvl1pPr>
          </a:lstStyle>
          <a:p>
            <a:pPr lvl="0"/>
            <a:r>
              <a:rPr lang="en-US" altLang="en-GB" dirty="0" smtClean="0"/>
              <a:t>Click to edit Master title style</a:t>
            </a:r>
            <a:endParaRPr lang="en-GB" altLang="en-GB" dirty="0" smtClean="0"/>
          </a:p>
        </p:txBody>
      </p:sp>
      <p:sp>
        <p:nvSpPr>
          <p:cNvPr id="29" name="Content Placeholder 2"/>
          <p:cNvSpPr>
            <a:spLocks noGrp="1"/>
          </p:cNvSpPr>
          <p:nvPr>
            <p:ph idx="10"/>
          </p:nvPr>
        </p:nvSpPr>
        <p:spPr>
          <a:xfrm>
            <a:off x="257266" y="1785257"/>
            <a:ext cx="4220391" cy="4223657"/>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Content Placeholder 2"/>
          <p:cNvSpPr>
            <a:spLocks noGrp="1"/>
          </p:cNvSpPr>
          <p:nvPr>
            <p:ph idx="11"/>
          </p:nvPr>
        </p:nvSpPr>
        <p:spPr>
          <a:xfrm>
            <a:off x="4680856" y="1785257"/>
            <a:ext cx="4205877" cy="4223657"/>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2" name="Content Placeholder 2"/>
          <p:cNvSpPr>
            <a:spLocks noGrp="1"/>
          </p:cNvSpPr>
          <p:nvPr>
            <p:ph idx="12"/>
          </p:nvPr>
        </p:nvSpPr>
        <p:spPr>
          <a:xfrm>
            <a:off x="250009" y="914400"/>
            <a:ext cx="4220391" cy="798286"/>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3" name="Content Placeholder 2"/>
          <p:cNvSpPr>
            <a:spLocks noGrp="1"/>
          </p:cNvSpPr>
          <p:nvPr>
            <p:ph idx="13"/>
          </p:nvPr>
        </p:nvSpPr>
        <p:spPr>
          <a:xfrm>
            <a:off x="4676866" y="921657"/>
            <a:ext cx="4220391" cy="798286"/>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3" name="Group 29"/>
          <p:cNvGrpSpPr>
            <a:grpSpLocks/>
          </p:cNvGrpSpPr>
          <p:nvPr userDrawn="1"/>
        </p:nvGrpSpPr>
        <p:grpSpPr bwMode="auto">
          <a:xfrm>
            <a:off x="222250" y="6262688"/>
            <a:ext cx="8699500" cy="490537"/>
            <a:chOff x="222775" y="6262914"/>
            <a:chExt cx="8698450" cy="490084"/>
          </a:xfrm>
        </p:grpSpPr>
        <p:pic>
          <p:nvPicPr>
            <p:cNvPr id="4" name="Picture 30"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5" name="Group 40"/>
            <p:cNvGrpSpPr>
              <a:grpSpLocks/>
            </p:cNvGrpSpPr>
            <p:nvPr userDrawn="1"/>
          </p:nvGrpSpPr>
          <p:grpSpPr bwMode="auto">
            <a:xfrm>
              <a:off x="222775" y="6262914"/>
              <a:ext cx="8008589" cy="490084"/>
              <a:chOff x="222775" y="6262914"/>
              <a:chExt cx="8008589" cy="490084"/>
            </a:xfrm>
          </p:grpSpPr>
          <p:pic>
            <p:nvPicPr>
              <p:cNvPr id="6" name="Picture 32"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7" name="Picture 33"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8" name="Picture 34"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9" name="Picture 35"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0" name="Picture 36"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2" name="Picture 37"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3" name="Picture 38"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4" name="Picture 39"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5"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6" name="Group 41"/>
          <p:cNvGrpSpPr>
            <a:grpSpLocks/>
          </p:cNvGrpSpPr>
          <p:nvPr userDrawn="1"/>
        </p:nvGrpSpPr>
        <p:grpSpPr bwMode="auto">
          <a:xfrm>
            <a:off x="0" y="6007100"/>
            <a:ext cx="9144000" cy="228600"/>
            <a:chOff x="0" y="6006872"/>
            <a:chExt cx="9144000" cy="229013"/>
          </a:xfrm>
        </p:grpSpPr>
        <p:sp>
          <p:nvSpPr>
            <p:cNvPr id="17"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18"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19"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F61B6062-D840-45B2-85B8-556192C15852}" type="slidenum">
                <a:rPr lang="en-GB" sz="800"/>
                <a:pPr algn="r" defTabSz="762000" eaLnBrk="0" hangingPunct="0">
                  <a:defRPr/>
                </a:pPr>
                <a:t>‹#›</a:t>
              </a:fld>
              <a:endParaRPr lang="en-GB" sz="800" dirty="0"/>
            </a:p>
          </p:txBody>
        </p:sp>
        <p:sp>
          <p:nvSpPr>
            <p:cNvPr id="20"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11" name="Rectangle 4"/>
          <p:cNvSpPr>
            <a:spLocks noGrp="1" noChangeArrowheads="1"/>
          </p:cNvSpPr>
          <p:nvPr>
            <p:ph type="title"/>
          </p:nvPr>
        </p:nvSpPr>
        <p:spPr bwMode="auto">
          <a:xfrm>
            <a:off x="239486" y="185738"/>
            <a:ext cx="8650514" cy="611187"/>
          </a:xfrm>
          <a:prstGeom prst="rect">
            <a:avLst/>
          </a:prstGeom>
          <a:noFill/>
          <a:ln w="28575">
            <a:noFill/>
            <a:miter lim="800000"/>
            <a:headEnd/>
            <a:tailEnd/>
          </a:ln>
        </p:spPr>
        <p:txBody>
          <a:bodyPr/>
          <a:lstStyle>
            <a:lvl1pPr>
              <a:defRPr>
                <a:solidFill>
                  <a:srgbClr val="4899FF"/>
                </a:solidFill>
              </a:defRPr>
            </a:lvl1pPr>
          </a:lstStyle>
          <a:p>
            <a:pPr lvl="0"/>
            <a:r>
              <a:rPr lang="en-US" altLang="en-GB" dirty="0" smtClean="0"/>
              <a:t>Click to edit Master title style</a:t>
            </a:r>
            <a:endParaRPr lang="en-GB" altLang="en-GB" dirty="0" smtClean="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246063" y="185738"/>
            <a:ext cx="8636000" cy="611187"/>
          </a:xfrm>
          <a:prstGeom prst="rect">
            <a:avLst/>
          </a:prstGeom>
          <a:noFill/>
          <a:ln w="28575">
            <a:noFill/>
            <a:miter lim="800000"/>
            <a:headEnd/>
            <a:tailEnd/>
          </a:ln>
        </p:spPr>
        <p:txBody>
          <a:bodyPr lIns="91435" tIns="45718" rIns="91435" bIns="45718" anchor="b"/>
          <a:lstStyle/>
          <a:p>
            <a:pPr eaLnBrk="0" hangingPunct="0">
              <a:defRPr/>
            </a:pPr>
            <a:r>
              <a:rPr lang="en-GB" altLang="en-GB" sz="3200" b="1" kern="0" dirty="0">
                <a:solidFill>
                  <a:srgbClr val="4899FF"/>
                </a:solidFill>
                <a:latin typeface="+mj-lt"/>
                <a:ea typeface="+mj-ea"/>
                <a:cs typeface="+mj-cs"/>
              </a:rPr>
              <a:t>Click to edit Master title style</a:t>
            </a:r>
          </a:p>
        </p:txBody>
      </p:sp>
      <p:grpSp>
        <p:nvGrpSpPr>
          <p:cNvPr id="6" name="Group 34"/>
          <p:cNvGrpSpPr>
            <a:grpSpLocks/>
          </p:cNvGrpSpPr>
          <p:nvPr userDrawn="1"/>
        </p:nvGrpSpPr>
        <p:grpSpPr bwMode="auto">
          <a:xfrm>
            <a:off x="222250" y="6262688"/>
            <a:ext cx="8699500" cy="490537"/>
            <a:chOff x="222775" y="6262914"/>
            <a:chExt cx="8698450" cy="490084"/>
          </a:xfrm>
        </p:grpSpPr>
        <p:pic>
          <p:nvPicPr>
            <p:cNvPr id="7" name="Picture 35"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8" name="Group 40"/>
            <p:cNvGrpSpPr>
              <a:grpSpLocks/>
            </p:cNvGrpSpPr>
            <p:nvPr userDrawn="1"/>
          </p:nvGrpSpPr>
          <p:grpSpPr bwMode="auto">
            <a:xfrm>
              <a:off x="222775" y="6262914"/>
              <a:ext cx="8008589" cy="490084"/>
              <a:chOff x="222775" y="6262914"/>
              <a:chExt cx="8008589" cy="490084"/>
            </a:xfrm>
          </p:grpSpPr>
          <p:pic>
            <p:nvPicPr>
              <p:cNvPr id="9" name="Picture 37"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10" name="Picture 38"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11" name="Picture 39"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2" name="Picture 40"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3" name="Picture 41"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4" name="Picture 42"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5" name="Picture 43"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6" name="Picture 44"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7"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8" name="Group 46"/>
          <p:cNvGrpSpPr>
            <a:grpSpLocks/>
          </p:cNvGrpSpPr>
          <p:nvPr userDrawn="1"/>
        </p:nvGrpSpPr>
        <p:grpSpPr bwMode="auto">
          <a:xfrm>
            <a:off x="0" y="6007100"/>
            <a:ext cx="9144000" cy="228600"/>
            <a:chOff x="0" y="6006872"/>
            <a:chExt cx="9144000" cy="229013"/>
          </a:xfrm>
        </p:grpSpPr>
        <p:sp>
          <p:nvSpPr>
            <p:cNvPr id="19"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20"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21"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F4517546-8B5F-42F5-A376-0BE1C4B15A81}" type="slidenum">
                <a:rPr lang="en-GB" sz="800"/>
                <a:pPr algn="r" defTabSz="762000" eaLnBrk="0" hangingPunct="0">
                  <a:defRPr/>
                </a:pPr>
                <a:t>‹#›</a:t>
              </a:fld>
              <a:endParaRPr lang="en-GB" sz="800" dirty="0"/>
            </a:p>
          </p:txBody>
        </p:sp>
        <p:sp>
          <p:nvSpPr>
            <p:cNvPr id="22"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27" name="Content Placeholder 2"/>
          <p:cNvSpPr>
            <a:spLocks noGrp="1"/>
          </p:cNvSpPr>
          <p:nvPr>
            <p:ph idx="1"/>
          </p:nvPr>
        </p:nvSpPr>
        <p:spPr>
          <a:xfrm>
            <a:off x="3476170" y="856343"/>
            <a:ext cx="5410563" cy="5123544"/>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Content Placeholder 2"/>
          <p:cNvSpPr>
            <a:spLocks noGrp="1"/>
          </p:cNvSpPr>
          <p:nvPr>
            <p:ph idx="10"/>
          </p:nvPr>
        </p:nvSpPr>
        <p:spPr>
          <a:xfrm>
            <a:off x="257266" y="2017486"/>
            <a:ext cx="3008448" cy="3955143"/>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Content Placeholder 2"/>
          <p:cNvSpPr>
            <a:spLocks noGrp="1"/>
          </p:cNvSpPr>
          <p:nvPr>
            <p:ph idx="11"/>
          </p:nvPr>
        </p:nvSpPr>
        <p:spPr>
          <a:xfrm>
            <a:off x="257266" y="856343"/>
            <a:ext cx="3022963" cy="1059544"/>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254000" y="185738"/>
            <a:ext cx="8628063" cy="611187"/>
          </a:xfrm>
          <a:prstGeom prst="rect">
            <a:avLst/>
          </a:prstGeom>
          <a:noFill/>
          <a:ln w="28575">
            <a:noFill/>
            <a:miter lim="800000"/>
            <a:headEnd/>
            <a:tailEnd/>
          </a:ln>
        </p:spPr>
        <p:txBody>
          <a:bodyPr lIns="91435" tIns="45718" rIns="91435" bIns="45718" anchor="b"/>
          <a:lstStyle/>
          <a:p>
            <a:pPr eaLnBrk="0" hangingPunct="0">
              <a:defRPr/>
            </a:pPr>
            <a:r>
              <a:rPr lang="en-GB" altLang="en-GB" sz="3200" b="1" kern="0" dirty="0">
                <a:solidFill>
                  <a:srgbClr val="4899FF"/>
                </a:solidFill>
                <a:latin typeface="+mj-lt"/>
                <a:ea typeface="+mj-ea"/>
                <a:cs typeface="+mj-cs"/>
              </a:rPr>
              <a:t>Click to edit Master title style</a:t>
            </a:r>
          </a:p>
        </p:txBody>
      </p:sp>
      <p:grpSp>
        <p:nvGrpSpPr>
          <p:cNvPr id="5" name="Group 32"/>
          <p:cNvGrpSpPr>
            <a:grpSpLocks/>
          </p:cNvGrpSpPr>
          <p:nvPr userDrawn="1"/>
        </p:nvGrpSpPr>
        <p:grpSpPr bwMode="auto">
          <a:xfrm>
            <a:off x="222250" y="6262688"/>
            <a:ext cx="8699500" cy="490537"/>
            <a:chOff x="222775" y="6262914"/>
            <a:chExt cx="8698450" cy="490084"/>
          </a:xfrm>
        </p:grpSpPr>
        <p:pic>
          <p:nvPicPr>
            <p:cNvPr id="6" name="Picture 33" descr="SpaceConnexions-logo.jpg"/>
            <p:cNvPicPr>
              <a:picLocks noChangeAspect="1"/>
            </p:cNvPicPr>
            <p:nvPr/>
          </p:nvPicPr>
          <p:blipFill>
            <a:blip r:embed="rId2"/>
            <a:srcRect/>
            <a:stretch>
              <a:fillRect/>
            </a:stretch>
          </p:blipFill>
          <p:spPr bwMode="auto">
            <a:xfrm>
              <a:off x="8395412" y="6285188"/>
              <a:ext cx="525813" cy="445537"/>
            </a:xfrm>
            <a:prstGeom prst="rect">
              <a:avLst/>
            </a:prstGeom>
            <a:noFill/>
            <a:ln w="9525">
              <a:noFill/>
              <a:miter lim="800000"/>
              <a:headEnd/>
              <a:tailEnd/>
            </a:ln>
          </p:spPr>
        </p:pic>
        <p:grpSp>
          <p:nvGrpSpPr>
            <p:cNvPr id="7" name="Group 40"/>
            <p:cNvGrpSpPr>
              <a:grpSpLocks/>
            </p:cNvGrpSpPr>
            <p:nvPr userDrawn="1"/>
          </p:nvGrpSpPr>
          <p:grpSpPr bwMode="auto">
            <a:xfrm>
              <a:off x="222775" y="6262914"/>
              <a:ext cx="8008589" cy="490084"/>
              <a:chOff x="222775" y="6262914"/>
              <a:chExt cx="8008589" cy="490084"/>
            </a:xfrm>
          </p:grpSpPr>
          <p:pic>
            <p:nvPicPr>
              <p:cNvPr id="8" name="Picture 35" descr="UReading.jpeg"/>
              <p:cNvPicPr>
                <a:picLocks noChangeAspect="1"/>
              </p:cNvPicPr>
              <p:nvPr/>
            </p:nvPicPr>
            <p:blipFill>
              <a:blip r:embed="rId3"/>
              <a:srcRect/>
              <a:stretch>
                <a:fillRect/>
              </a:stretch>
            </p:blipFill>
            <p:spPr bwMode="auto">
              <a:xfrm>
                <a:off x="2249693" y="6325614"/>
                <a:ext cx="1085672" cy="379985"/>
              </a:xfrm>
              <a:prstGeom prst="rect">
                <a:avLst/>
              </a:prstGeom>
              <a:noFill/>
              <a:ln w="9525">
                <a:noFill/>
                <a:miter lim="800000"/>
                <a:headEnd/>
                <a:tailEnd/>
              </a:ln>
            </p:spPr>
          </p:pic>
          <p:pic>
            <p:nvPicPr>
              <p:cNvPr id="9" name="Picture 36" descr="Met-Office-Logo.jpg"/>
              <p:cNvPicPr>
                <a:picLocks noChangeAspect="1"/>
              </p:cNvPicPr>
              <p:nvPr/>
            </p:nvPicPr>
            <p:blipFill>
              <a:blip r:embed="rId4"/>
              <a:srcRect/>
              <a:stretch>
                <a:fillRect/>
              </a:stretch>
            </p:blipFill>
            <p:spPr bwMode="auto">
              <a:xfrm>
                <a:off x="3564726" y="6316951"/>
                <a:ext cx="402033" cy="367497"/>
              </a:xfrm>
              <a:prstGeom prst="rect">
                <a:avLst/>
              </a:prstGeom>
              <a:noFill/>
              <a:ln w="9525">
                <a:noFill/>
                <a:miter lim="800000"/>
                <a:headEnd/>
                <a:tailEnd/>
              </a:ln>
            </p:spPr>
          </p:pic>
          <p:pic>
            <p:nvPicPr>
              <p:cNvPr id="10" name="Picture 37" descr="BrockmannConsult.jpg"/>
              <p:cNvPicPr>
                <a:picLocks noChangeAspect="1"/>
              </p:cNvPicPr>
              <p:nvPr/>
            </p:nvPicPr>
            <p:blipFill>
              <a:blip r:embed="rId5"/>
              <a:srcRect/>
              <a:stretch>
                <a:fillRect/>
              </a:stretch>
            </p:blipFill>
            <p:spPr bwMode="auto">
              <a:xfrm>
                <a:off x="4154468" y="6335247"/>
                <a:ext cx="519132" cy="359932"/>
              </a:xfrm>
              <a:prstGeom prst="rect">
                <a:avLst/>
              </a:prstGeom>
              <a:noFill/>
              <a:ln w="9525">
                <a:noFill/>
                <a:miter lim="800000"/>
                <a:headEnd/>
                <a:tailEnd/>
              </a:ln>
            </p:spPr>
          </p:pic>
          <p:pic>
            <p:nvPicPr>
              <p:cNvPr id="11" name="Picture 38" descr="ULeicester-logo.JPG"/>
              <p:cNvPicPr>
                <a:picLocks noChangeAspect="1"/>
              </p:cNvPicPr>
              <p:nvPr/>
            </p:nvPicPr>
            <p:blipFill>
              <a:blip r:embed="rId6"/>
              <a:srcRect/>
              <a:stretch>
                <a:fillRect/>
              </a:stretch>
            </p:blipFill>
            <p:spPr bwMode="auto">
              <a:xfrm>
                <a:off x="7006604" y="6362180"/>
                <a:ext cx="1224760" cy="291553"/>
              </a:xfrm>
              <a:prstGeom prst="rect">
                <a:avLst/>
              </a:prstGeom>
              <a:noFill/>
              <a:ln w="9525">
                <a:noFill/>
                <a:miter lim="800000"/>
                <a:headEnd/>
                <a:tailEnd/>
              </a:ln>
            </p:spPr>
          </p:pic>
          <p:pic>
            <p:nvPicPr>
              <p:cNvPr id="12" name="Picture 39" descr="meteo_france_logo.png"/>
              <p:cNvPicPr>
                <a:picLocks noChangeAspect="1"/>
              </p:cNvPicPr>
              <p:nvPr/>
            </p:nvPicPr>
            <p:blipFill>
              <a:blip r:embed="rId7"/>
              <a:srcRect/>
              <a:stretch>
                <a:fillRect/>
              </a:stretch>
            </p:blipFill>
            <p:spPr bwMode="auto">
              <a:xfrm>
                <a:off x="6091649" y="6358388"/>
                <a:ext cx="750908" cy="299136"/>
              </a:xfrm>
              <a:prstGeom prst="rect">
                <a:avLst/>
              </a:prstGeom>
              <a:noFill/>
              <a:ln w="9525">
                <a:noFill/>
                <a:miter lim="800000"/>
                <a:headEnd/>
                <a:tailEnd/>
              </a:ln>
            </p:spPr>
          </p:pic>
          <p:pic>
            <p:nvPicPr>
              <p:cNvPr id="13" name="Picture 40" descr="DMI_logo.JPG"/>
              <p:cNvPicPr>
                <a:picLocks noChangeAspect="1"/>
              </p:cNvPicPr>
              <p:nvPr/>
            </p:nvPicPr>
            <p:blipFill>
              <a:blip r:embed="rId8"/>
              <a:srcRect/>
              <a:stretch>
                <a:fillRect/>
              </a:stretch>
            </p:blipFill>
            <p:spPr bwMode="auto">
              <a:xfrm>
                <a:off x="4835757" y="6292978"/>
                <a:ext cx="138599" cy="444470"/>
              </a:xfrm>
              <a:prstGeom prst="rect">
                <a:avLst/>
              </a:prstGeom>
              <a:noFill/>
              <a:ln w="9525">
                <a:noFill/>
                <a:miter lim="800000"/>
                <a:headEnd/>
                <a:tailEnd/>
              </a:ln>
            </p:spPr>
          </p:pic>
          <p:pic>
            <p:nvPicPr>
              <p:cNvPr id="14" name="Picture 41" descr="Met_Norway.png"/>
              <p:cNvPicPr>
                <a:picLocks noChangeAspect="1"/>
              </p:cNvPicPr>
              <p:nvPr/>
            </p:nvPicPr>
            <p:blipFill>
              <a:blip r:embed="rId9"/>
              <a:srcRect/>
              <a:stretch>
                <a:fillRect/>
              </a:stretch>
            </p:blipFill>
            <p:spPr bwMode="auto">
              <a:xfrm>
                <a:off x="5022288" y="6262914"/>
                <a:ext cx="1072228" cy="490084"/>
              </a:xfrm>
              <a:prstGeom prst="rect">
                <a:avLst/>
              </a:prstGeom>
              <a:noFill/>
              <a:ln w="9525">
                <a:noFill/>
                <a:miter lim="800000"/>
                <a:headEnd/>
                <a:tailEnd/>
              </a:ln>
            </p:spPr>
          </p:pic>
          <p:pic>
            <p:nvPicPr>
              <p:cNvPr id="15" name="Picture 42" descr="sst-cci-logo.png"/>
              <p:cNvPicPr>
                <a:picLocks noChangeAspect="1"/>
              </p:cNvPicPr>
              <p:nvPr/>
            </p:nvPicPr>
            <p:blipFill>
              <a:blip r:embed="rId10"/>
              <a:srcRect/>
              <a:stretch>
                <a:fillRect/>
              </a:stretch>
            </p:blipFill>
            <p:spPr bwMode="auto">
              <a:xfrm>
                <a:off x="222775" y="6295835"/>
                <a:ext cx="424243" cy="424243"/>
              </a:xfrm>
              <a:prstGeom prst="rect">
                <a:avLst/>
              </a:prstGeom>
              <a:noFill/>
              <a:ln w="9525">
                <a:noFill/>
                <a:miter lim="800000"/>
                <a:headEnd/>
                <a:tailEnd/>
              </a:ln>
            </p:spPr>
          </p:pic>
          <p:pic>
            <p:nvPicPr>
              <p:cNvPr id="16" name="Picture 9"/>
              <p:cNvPicPr>
                <a:picLocks noChangeAspect="1" noChangeArrowheads="1"/>
              </p:cNvPicPr>
              <p:nvPr userDrawn="1"/>
            </p:nvPicPr>
            <p:blipFill>
              <a:blip r:embed="rId11"/>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grpSp>
        <p:nvGrpSpPr>
          <p:cNvPr id="17" name="Group 54"/>
          <p:cNvGrpSpPr>
            <a:grpSpLocks/>
          </p:cNvGrpSpPr>
          <p:nvPr userDrawn="1"/>
        </p:nvGrpSpPr>
        <p:grpSpPr bwMode="auto">
          <a:xfrm>
            <a:off x="0" y="6007100"/>
            <a:ext cx="9144000" cy="228600"/>
            <a:chOff x="0" y="6006872"/>
            <a:chExt cx="9144000" cy="229013"/>
          </a:xfrm>
        </p:grpSpPr>
        <p:sp>
          <p:nvSpPr>
            <p:cNvPr id="18"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19"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dirty="0"/>
                <a:t>SST_cci Phase-II KO Meeting – insert title of presentation</a:t>
              </a:r>
            </a:p>
          </p:txBody>
        </p:sp>
        <p:sp>
          <p:nvSpPr>
            <p:cNvPr id="20" name="Rectangle 16"/>
            <p:cNvSpPr>
              <a:spLocks noChangeArrowheads="1"/>
            </p:cNvSpPr>
            <p:nvPr/>
          </p:nvSpPr>
          <p:spPr bwMode="auto">
            <a:xfrm>
              <a:off x="6707188" y="6006872"/>
              <a:ext cx="2184400"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dirty="0"/>
                <a:t>7 February 2014                              Page </a:t>
              </a:r>
              <a:fld id="{27F86F48-3115-4151-A1F2-7460DA8E9C87}" type="slidenum">
                <a:rPr lang="en-GB" sz="800"/>
                <a:pPr algn="r" defTabSz="762000" eaLnBrk="0" hangingPunct="0">
                  <a:defRPr/>
                </a:pPr>
                <a:t>‹#›</a:t>
              </a:fld>
              <a:endParaRPr lang="en-GB" sz="800" dirty="0"/>
            </a:p>
          </p:txBody>
        </p:sp>
        <p:sp>
          <p:nvSpPr>
            <p:cNvPr id="21"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dirty="0"/>
                <a:t>ESRIN, </a:t>
              </a:r>
              <a:r>
                <a:rPr lang="en-GB" sz="800" dirty="0" err="1"/>
                <a:t>Frascati</a:t>
              </a:r>
              <a:endParaRPr lang="en-GB" sz="800" dirty="0"/>
            </a:p>
          </p:txBody>
        </p:sp>
      </p:grpSp>
      <p:sp>
        <p:nvSpPr>
          <p:cNvPr id="3" name="Picture Placeholder 2"/>
          <p:cNvSpPr>
            <a:spLocks noGrp="1"/>
          </p:cNvSpPr>
          <p:nvPr>
            <p:ph type="pic" idx="1"/>
          </p:nvPr>
        </p:nvSpPr>
        <p:spPr>
          <a:xfrm>
            <a:off x="254000" y="863601"/>
            <a:ext cx="8628743" cy="4281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27" name="Content Placeholder 2"/>
          <p:cNvSpPr>
            <a:spLocks noGrp="1"/>
          </p:cNvSpPr>
          <p:nvPr>
            <p:ph idx="10"/>
          </p:nvPr>
        </p:nvSpPr>
        <p:spPr>
          <a:xfrm>
            <a:off x="257266" y="5225142"/>
            <a:ext cx="8629468" cy="754742"/>
          </a:xfrm>
          <a:prstGeom prst="rect">
            <a:avLst/>
          </a:prstGeom>
        </p:spPr>
        <p:txBody>
          <a:bodyPr/>
          <a:lstStyle>
            <a:lvl1pPr>
              <a:buSzPct val="100000"/>
              <a:buFont typeface="Wingdings" pitchFamily="2" charset="2"/>
              <a:buChar char="§"/>
              <a:defRPr/>
            </a:lvl1pPr>
            <a:lvl2pPr>
              <a:buSzPct val="100000"/>
              <a:buFont typeface="Arial" pitchFamily="34" charset="0"/>
              <a:buChar char="●"/>
              <a:defRPr/>
            </a:lvl2pPr>
            <a:lvl3pPr>
              <a:buSzPct val="100000"/>
              <a:buFont typeface="Arial" pitchFamily="34" charset="0"/>
              <a:buChar char="–"/>
              <a:defRPr/>
            </a:lvl3pPr>
            <a:lvl4pPr>
              <a:buSzPct val="100000"/>
              <a:buFontTx/>
              <a:buBlip>
                <a:blip r:embed="rId12"/>
              </a:buBlip>
              <a:defRPr/>
            </a:lvl4pPr>
            <a:lvl5pPr>
              <a:buSzPct val="100000"/>
              <a:buFont typeface="Wingdings"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jpeg"/><Relationship Id="rId1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7.jpeg"/><Relationship Id="rId20" Type="http://schemas.openxmlformats.org/officeDocument/2006/relationships/image" Target="../media/image1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jpeg"/><Relationship Id="rId19"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246063" y="185738"/>
            <a:ext cx="8651875" cy="611187"/>
          </a:xfrm>
          <a:prstGeom prst="rect">
            <a:avLst/>
          </a:prstGeom>
          <a:noFill/>
          <a:ln w="28575">
            <a:noFill/>
            <a:miter lim="800000"/>
            <a:headEnd/>
            <a:tailEnd/>
          </a:ln>
        </p:spPr>
        <p:txBody>
          <a:bodyPr vert="horz" wrap="square" lIns="91435" tIns="45718" rIns="91435" bIns="45718" numCol="1" anchor="b" anchorCtr="0" compatLnSpc="1">
            <a:prstTxWarp prst="textNoShape">
              <a:avLst/>
            </a:prstTxWarp>
          </a:bodyPr>
          <a:lstStyle/>
          <a:p>
            <a:pPr lvl="0"/>
            <a:r>
              <a:rPr lang="en-US" altLang="en-GB" smtClean="0"/>
              <a:t>Click to edit Master title style</a:t>
            </a:r>
            <a:endParaRPr lang="en-GB" altLang="en-GB" smtClean="0"/>
          </a:p>
        </p:txBody>
      </p:sp>
      <p:grpSp>
        <p:nvGrpSpPr>
          <p:cNvPr id="1027" name="Group 41"/>
          <p:cNvGrpSpPr>
            <a:grpSpLocks/>
          </p:cNvGrpSpPr>
          <p:nvPr userDrawn="1"/>
        </p:nvGrpSpPr>
        <p:grpSpPr bwMode="auto">
          <a:xfrm>
            <a:off x="222250" y="6262688"/>
            <a:ext cx="8699500" cy="490537"/>
            <a:chOff x="222775" y="6262914"/>
            <a:chExt cx="8698450" cy="490084"/>
          </a:xfrm>
        </p:grpSpPr>
        <p:pic>
          <p:nvPicPr>
            <p:cNvPr id="1034" name="Picture 15" descr="SpaceConnexions-logo.jpg"/>
            <p:cNvPicPr>
              <a:picLocks noChangeAspect="1"/>
            </p:cNvPicPr>
            <p:nvPr/>
          </p:nvPicPr>
          <p:blipFill>
            <a:blip r:embed="rId10"/>
            <a:srcRect/>
            <a:stretch>
              <a:fillRect/>
            </a:stretch>
          </p:blipFill>
          <p:spPr bwMode="auto">
            <a:xfrm>
              <a:off x="8395412" y="6285188"/>
              <a:ext cx="525813" cy="445537"/>
            </a:xfrm>
            <a:prstGeom prst="rect">
              <a:avLst/>
            </a:prstGeom>
            <a:noFill/>
            <a:ln w="9525">
              <a:noFill/>
              <a:miter lim="800000"/>
              <a:headEnd/>
              <a:tailEnd/>
            </a:ln>
          </p:spPr>
        </p:pic>
        <p:grpSp>
          <p:nvGrpSpPr>
            <p:cNvPr id="1035" name="Group 40"/>
            <p:cNvGrpSpPr>
              <a:grpSpLocks/>
            </p:cNvGrpSpPr>
            <p:nvPr userDrawn="1"/>
          </p:nvGrpSpPr>
          <p:grpSpPr bwMode="auto">
            <a:xfrm>
              <a:off x="222775" y="6262914"/>
              <a:ext cx="8008589" cy="490084"/>
              <a:chOff x="222775" y="6262914"/>
              <a:chExt cx="8008589" cy="490084"/>
            </a:xfrm>
          </p:grpSpPr>
          <p:pic>
            <p:nvPicPr>
              <p:cNvPr id="1036" name="Picture 14" descr="UReading.jpeg"/>
              <p:cNvPicPr>
                <a:picLocks noChangeAspect="1"/>
              </p:cNvPicPr>
              <p:nvPr/>
            </p:nvPicPr>
            <p:blipFill>
              <a:blip r:embed="rId11"/>
              <a:srcRect/>
              <a:stretch>
                <a:fillRect/>
              </a:stretch>
            </p:blipFill>
            <p:spPr bwMode="auto">
              <a:xfrm>
                <a:off x="2249693" y="6325614"/>
                <a:ext cx="1085672" cy="379985"/>
              </a:xfrm>
              <a:prstGeom prst="rect">
                <a:avLst/>
              </a:prstGeom>
              <a:noFill/>
              <a:ln w="9525">
                <a:noFill/>
                <a:miter lim="800000"/>
                <a:headEnd/>
                <a:tailEnd/>
              </a:ln>
            </p:spPr>
          </p:pic>
          <p:pic>
            <p:nvPicPr>
              <p:cNvPr id="1037" name="Picture 16" descr="Met-Office-Logo.jpg"/>
              <p:cNvPicPr>
                <a:picLocks noChangeAspect="1"/>
              </p:cNvPicPr>
              <p:nvPr/>
            </p:nvPicPr>
            <p:blipFill>
              <a:blip r:embed="rId12"/>
              <a:srcRect/>
              <a:stretch>
                <a:fillRect/>
              </a:stretch>
            </p:blipFill>
            <p:spPr bwMode="auto">
              <a:xfrm>
                <a:off x="3564726" y="6316951"/>
                <a:ext cx="402033" cy="367497"/>
              </a:xfrm>
              <a:prstGeom prst="rect">
                <a:avLst/>
              </a:prstGeom>
              <a:noFill/>
              <a:ln w="9525">
                <a:noFill/>
                <a:miter lim="800000"/>
                <a:headEnd/>
                <a:tailEnd/>
              </a:ln>
            </p:spPr>
          </p:pic>
          <p:pic>
            <p:nvPicPr>
              <p:cNvPr id="1038" name="Picture 17" descr="BrockmannConsult.jpg"/>
              <p:cNvPicPr>
                <a:picLocks noChangeAspect="1"/>
              </p:cNvPicPr>
              <p:nvPr/>
            </p:nvPicPr>
            <p:blipFill>
              <a:blip r:embed="rId13"/>
              <a:srcRect/>
              <a:stretch>
                <a:fillRect/>
              </a:stretch>
            </p:blipFill>
            <p:spPr bwMode="auto">
              <a:xfrm>
                <a:off x="4154468" y="6335247"/>
                <a:ext cx="519132" cy="359932"/>
              </a:xfrm>
              <a:prstGeom prst="rect">
                <a:avLst/>
              </a:prstGeom>
              <a:noFill/>
              <a:ln w="9525">
                <a:noFill/>
                <a:miter lim="800000"/>
                <a:headEnd/>
                <a:tailEnd/>
              </a:ln>
            </p:spPr>
          </p:pic>
          <p:pic>
            <p:nvPicPr>
              <p:cNvPr id="1039" name="Picture 18" descr="ULeicester-logo.JPG"/>
              <p:cNvPicPr>
                <a:picLocks noChangeAspect="1"/>
              </p:cNvPicPr>
              <p:nvPr/>
            </p:nvPicPr>
            <p:blipFill>
              <a:blip r:embed="rId14"/>
              <a:srcRect/>
              <a:stretch>
                <a:fillRect/>
              </a:stretch>
            </p:blipFill>
            <p:spPr bwMode="auto">
              <a:xfrm>
                <a:off x="7006604" y="6362180"/>
                <a:ext cx="1224760" cy="291553"/>
              </a:xfrm>
              <a:prstGeom prst="rect">
                <a:avLst/>
              </a:prstGeom>
              <a:noFill/>
              <a:ln w="9525">
                <a:noFill/>
                <a:miter lim="800000"/>
                <a:headEnd/>
                <a:tailEnd/>
              </a:ln>
            </p:spPr>
          </p:pic>
          <p:pic>
            <p:nvPicPr>
              <p:cNvPr id="1040" name="Picture 19" descr="meteo_france_logo.png"/>
              <p:cNvPicPr>
                <a:picLocks noChangeAspect="1"/>
              </p:cNvPicPr>
              <p:nvPr/>
            </p:nvPicPr>
            <p:blipFill>
              <a:blip r:embed="rId15"/>
              <a:srcRect/>
              <a:stretch>
                <a:fillRect/>
              </a:stretch>
            </p:blipFill>
            <p:spPr bwMode="auto">
              <a:xfrm>
                <a:off x="6091649" y="6358388"/>
                <a:ext cx="750908" cy="299136"/>
              </a:xfrm>
              <a:prstGeom prst="rect">
                <a:avLst/>
              </a:prstGeom>
              <a:noFill/>
              <a:ln w="9525">
                <a:noFill/>
                <a:miter lim="800000"/>
                <a:headEnd/>
                <a:tailEnd/>
              </a:ln>
            </p:spPr>
          </p:pic>
          <p:pic>
            <p:nvPicPr>
              <p:cNvPr id="1041" name="Picture 20" descr="DMI_logo.JPG"/>
              <p:cNvPicPr>
                <a:picLocks noChangeAspect="1"/>
              </p:cNvPicPr>
              <p:nvPr/>
            </p:nvPicPr>
            <p:blipFill>
              <a:blip r:embed="rId16"/>
              <a:srcRect/>
              <a:stretch>
                <a:fillRect/>
              </a:stretch>
            </p:blipFill>
            <p:spPr bwMode="auto">
              <a:xfrm>
                <a:off x="4835757" y="6292978"/>
                <a:ext cx="138599" cy="444470"/>
              </a:xfrm>
              <a:prstGeom prst="rect">
                <a:avLst/>
              </a:prstGeom>
              <a:noFill/>
              <a:ln w="9525">
                <a:noFill/>
                <a:miter lim="800000"/>
                <a:headEnd/>
                <a:tailEnd/>
              </a:ln>
            </p:spPr>
          </p:pic>
          <p:pic>
            <p:nvPicPr>
              <p:cNvPr id="1042" name="Picture 21" descr="Met_Norway.png"/>
              <p:cNvPicPr>
                <a:picLocks noChangeAspect="1"/>
              </p:cNvPicPr>
              <p:nvPr/>
            </p:nvPicPr>
            <p:blipFill>
              <a:blip r:embed="rId17"/>
              <a:srcRect/>
              <a:stretch>
                <a:fillRect/>
              </a:stretch>
            </p:blipFill>
            <p:spPr bwMode="auto">
              <a:xfrm>
                <a:off x="5022288" y="6262914"/>
                <a:ext cx="1072228" cy="490084"/>
              </a:xfrm>
              <a:prstGeom prst="rect">
                <a:avLst/>
              </a:prstGeom>
              <a:noFill/>
              <a:ln w="9525">
                <a:noFill/>
                <a:miter lim="800000"/>
                <a:headEnd/>
                <a:tailEnd/>
              </a:ln>
            </p:spPr>
          </p:pic>
          <p:pic>
            <p:nvPicPr>
              <p:cNvPr id="1043" name="Picture 22" descr="sst-cci-logo.png"/>
              <p:cNvPicPr>
                <a:picLocks noChangeAspect="1"/>
              </p:cNvPicPr>
              <p:nvPr/>
            </p:nvPicPr>
            <p:blipFill>
              <a:blip r:embed="rId18"/>
              <a:srcRect/>
              <a:stretch>
                <a:fillRect/>
              </a:stretch>
            </p:blipFill>
            <p:spPr bwMode="auto">
              <a:xfrm>
                <a:off x="222775" y="6295835"/>
                <a:ext cx="424243" cy="424243"/>
              </a:xfrm>
              <a:prstGeom prst="rect">
                <a:avLst/>
              </a:prstGeom>
              <a:noFill/>
              <a:ln w="9525">
                <a:noFill/>
                <a:miter lim="800000"/>
                <a:headEnd/>
                <a:tailEnd/>
              </a:ln>
            </p:spPr>
          </p:pic>
          <p:pic>
            <p:nvPicPr>
              <p:cNvPr id="1044" name="Picture 9"/>
              <p:cNvPicPr>
                <a:picLocks noChangeAspect="1" noChangeArrowheads="1"/>
              </p:cNvPicPr>
              <p:nvPr userDrawn="1"/>
            </p:nvPicPr>
            <p:blipFill>
              <a:blip r:embed="rId19"/>
              <a:srcRect/>
              <a:stretch>
                <a:fillRect/>
              </a:stretch>
            </p:blipFill>
            <p:spPr bwMode="auto">
              <a:xfrm>
                <a:off x="811065" y="6301919"/>
                <a:ext cx="1122361" cy="412075"/>
              </a:xfrm>
              <a:prstGeom prst="rect">
                <a:avLst/>
              </a:prstGeom>
              <a:noFill/>
              <a:ln w="12700">
                <a:noFill/>
                <a:miter lim="800000"/>
                <a:headEnd type="none" w="sm" len="sm"/>
                <a:tailEnd type="none" w="sm" len="sm"/>
              </a:ln>
            </p:spPr>
          </p:pic>
        </p:grpSp>
      </p:grpSp>
      <p:sp>
        <p:nvSpPr>
          <p:cNvPr id="26" name="Content Placeholder 2"/>
          <p:cNvSpPr txBox="1">
            <a:spLocks/>
          </p:cNvSpPr>
          <p:nvPr userDrawn="1"/>
        </p:nvSpPr>
        <p:spPr>
          <a:xfrm>
            <a:off x="257175" y="855663"/>
            <a:ext cx="8629650" cy="5291137"/>
          </a:xfrm>
          <a:prstGeom prst="rect">
            <a:avLst/>
          </a:prstGeom>
        </p:spPr>
        <p:txBody>
          <a:bodyPr/>
          <a:lstStyle>
            <a:lvl1pPr>
              <a:buSzPct val="100000"/>
              <a:buFont typeface="Wingdings" pitchFamily="2" charset="2"/>
              <a:buChar char="§"/>
              <a:defRPr/>
            </a:lvl1pPr>
            <a:lvl2pPr>
              <a:buSzPct val="100000"/>
              <a:buFont typeface="Courier New" pitchFamily="49" charset="0"/>
              <a:buChar char="o"/>
              <a:defRPr/>
            </a:lvl2pPr>
            <a:lvl3pPr>
              <a:buSzPct val="100000"/>
              <a:buFont typeface="Arial" pitchFamily="34" charset="0"/>
              <a:buChar char="–"/>
              <a:defRPr/>
            </a:lvl3pPr>
            <a:lvl4pPr>
              <a:buSzPct val="100000"/>
              <a:buFontTx/>
              <a:buBlip>
                <a:blip r:embed="rId20"/>
              </a:buBlip>
              <a:defRPr/>
            </a:lvl4pPr>
            <a:lvl5pPr>
              <a:buSzPct val="100000"/>
              <a:buFont typeface="Wingdings" pitchFamily="2" charset="2"/>
              <a:buChar char="Ø"/>
              <a:defRPr/>
            </a:lvl5pPr>
          </a:lstStyle>
          <a:p>
            <a:pPr marL="342900" indent="-342900">
              <a:spcBef>
                <a:spcPct val="50000"/>
              </a:spcBef>
              <a:buClr>
                <a:srgbClr val="1B82FF"/>
              </a:buClr>
              <a:defRPr/>
            </a:pPr>
            <a:r>
              <a:rPr lang="en-US" kern="0" dirty="0" smtClean="0">
                <a:solidFill>
                  <a:srgbClr val="4B4B4B"/>
                </a:solidFill>
                <a:latin typeface="+mn-lt"/>
              </a:rPr>
              <a:t>Click to edit Master text styles</a:t>
            </a:r>
          </a:p>
          <a:p>
            <a:pPr marL="800100" lvl="1" indent="-277813">
              <a:spcBef>
                <a:spcPct val="20000"/>
              </a:spcBef>
              <a:buClr>
                <a:srgbClr val="1B82FF"/>
              </a:buClr>
              <a:buFont typeface="Arial" pitchFamily="34" charset="0"/>
              <a:buChar char="●"/>
              <a:defRPr/>
            </a:pPr>
            <a:r>
              <a:rPr lang="en-US" sz="1600" kern="0" dirty="0" smtClean="0">
                <a:solidFill>
                  <a:srgbClr val="4B4B4B"/>
                </a:solidFill>
                <a:latin typeface="+mn-lt"/>
              </a:rPr>
              <a:t>Second level</a:t>
            </a:r>
          </a:p>
          <a:p>
            <a:pPr marL="1216025" lvl="2" indent="-228600">
              <a:spcBef>
                <a:spcPct val="20000"/>
              </a:spcBef>
              <a:buClr>
                <a:srgbClr val="1B82FF"/>
              </a:buClr>
              <a:defRPr/>
            </a:pPr>
            <a:r>
              <a:rPr lang="en-US" sz="1200" kern="0" dirty="0" smtClean="0">
                <a:solidFill>
                  <a:srgbClr val="4B4B4B"/>
                </a:solidFill>
                <a:latin typeface="+mn-lt"/>
              </a:rPr>
              <a:t>Third level</a:t>
            </a:r>
          </a:p>
          <a:p>
            <a:pPr marL="1624013" lvl="3" indent="-228600">
              <a:spcBef>
                <a:spcPct val="20000"/>
              </a:spcBef>
              <a:buClr>
                <a:srgbClr val="1B82FF"/>
              </a:buClr>
              <a:defRPr/>
            </a:pPr>
            <a:r>
              <a:rPr lang="en-US" sz="1200" kern="0" dirty="0" smtClean="0">
                <a:solidFill>
                  <a:srgbClr val="4B4B4B"/>
                </a:solidFill>
                <a:latin typeface="+mn-lt"/>
              </a:rPr>
              <a:t>Fourth level</a:t>
            </a:r>
          </a:p>
          <a:p>
            <a:pPr marL="2032000" lvl="4" indent="-228600">
              <a:spcBef>
                <a:spcPct val="20000"/>
              </a:spcBef>
              <a:buClr>
                <a:srgbClr val="1B82FF"/>
              </a:buClr>
              <a:defRPr/>
            </a:pPr>
            <a:r>
              <a:rPr lang="en-US" sz="1000" kern="0" dirty="0" smtClean="0">
                <a:solidFill>
                  <a:srgbClr val="4B4B4B"/>
                </a:solidFill>
                <a:latin typeface="+mn-lt"/>
              </a:rPr>
              <a:t>Fifth level</a:t>
            </a:r>
            <a:endParaRPr lang="en-GB" sz="1000" kern="0" dirty="0">
              <a:solidFill>
                <a:srgbClr val="4B4B4B"/>
              </a:solidFill>
              <a:latin typeface="+mn-lt"/>
            </a:endParaRPr>
          </a:p>
        </p:txBody>
      </p:sp>
      <p:grpSp>
        <p:nvGrpSpPr>
          <p:cNvPr id="1029" name="Group 24"/>
          <p:cNvGrpSpPr>
            <a:grpSpLocks/>
          </p:cNvGrpSpPr>
          <p:nvPr userDrawn="1"/>
        </p:nvGrpSpPr>
        <p:grpSpPr bwMode="auto">
          <a:xfrm>
            <a:off x="0" y="6007100"/>
            <a:ext cx="9144000" cy="228600"/>
            <a:chOff x="0" y="6006872"/>
            <a:chExt cx="9144000" cy="229013"/>
          </a:xfrm>
        </p:grpSpPr>
        <p:sp>
          <p:nvSpPr>
            <p:cNvPr id="27" name="Rectangle 5"/>
            <p:cNvSpPr>
              <a:spLocks noChangeArrowheads="1"/>
            </p:cNvSpPr>
            <p:nvPr userDrawn="1"/>
          </p:nvSpPr>
          <p:spPr bwMode="auto">
            <a:xfrm>
              <a:off x="0" y="6045041"/>
              <a:ext cx="9144000" cy="166989"/>
            </a:xfrm>
            <a:prstGeom prst="rect">
              <a:avLst/>
            </a:prstGeom>
            <a:solidFill>
              <a:srgbClr val="4899FF">
                <a:alpha val="20000"/>
              </a:srgbClr>
            </a:solidFill>
            <a:ln w="12700">
              <a:noFill/>
              <a:miter lim="800000"/>
              <a:headEnd type="none" w="sm" len="sm"/>
              <a:tailEnd type="none" w="sm" len="sm"/>
            </a:ln>
            <a:effectLst/>
          </p:spPr>
          <p:txBody>
            <a:bodyPr wrap="none" anchor="ctr"/>
            <a:lstStyle/>
            <a:p>
              <a:pPr eaLnBrk="0" hangingPunct="0">
                <a:defRPr/>
              </a:pPr>
              <a:endParaRPr lang="en-GB" dirty="0">
                <a:solidFill>
                  <a:srgbClr val="4899FF"/>
                </a:solidFill>
              </a:endParaRPr>
            </a:p>
          </p:txBody>
        </p:sp>
        <p:sp>
          <p:nvSpPr>
            <p:cNvPr id="28" name="Rectangle 15"/>
            <p:cNvSpPr>
              <a:spLocks noChangeArrowheads="1"/>
            </p:cNvSpPr>
            <p:nvPr/>
          </p:nvSpPr>
          <p:spPr bwMode="auto">
            <a:xfrm>
              <a:off x="198438" y="6019595"/>
              <a:ext cx="3648075" cy="216290"/>
            </a:xfrm>
            <a:prstGeom prst="rect">
              <a:avLst/>
            </a:prstGeom>
            <a:noFill/>
            <a:ln w="9525">
              <a:noFill/>
              <a:miter lim="800000"/>
              <a:headEnd/>
              <a:tailEnd/>
            </a:ln>
            <a:effectLst/>
          </p:spPr>
          <p:txBody>
            <a:bodyPr lIns="92075" tIns="46038" rIns="92075" bIns="46038">
              <a:spAutoFit/>
            </a:bodyPr>
            <a:lstStyle/>
            <a:p>
              <a:pPr defTabSz="762000" eaLnBrk="0" hangingPunct="0">
                <a:defRPr/>
              </a:pPr>
              <a:r>
                <a:rPr lang="en-GB" sz="800"/>
                <a:t>SST CCI Phase I results and Phase II plans for Climate Research</a:t>
              </a:r>
            </a:p>
          </p:txBody>
        </p:sp>
        <p:sp>
          <p:nvSpPr>
            <p:cNvPr id="29" name="Rectangle 16"/>
            <p:cNvSpPr>
              <a:spLocks noChangeArrowheads="1"/>
            </p:cNvSpPr>
            <p:nvPr/>
          </p:nvSpPr>
          <p:spPr bwMode="auto">
            <a:xfrm>
              <a:off x="6892925" y="6006872"/>
              <a:ext cx="1998663" cy="214700"/>
            </a:xfrm>
            <a:prstGeom prst="rect">
              <a:avLst/>
            </a:prstGeom>
            <a:noFill/>
            <a:ln w="9525">
              <a:noFill/>
              <a:miter lim="800000"/>
              <a:headEnd/>
              <a:tailEnd/>
            </a:ln>
            <a:effectLst/>
          </p:spPr>
          <p:txBody>
            <a:bodyPr wrap="none" lIns="92075" tIns="46038" rIns="92075" bIns="46038">
              <a:spAutoFit/>
            </a:bodyPr>
            <a:lstStyle/>
            <a:p>
              <a:pPr algn="r" defTabSz="762000" eaLnBrk="0" hangingPunct="0">
                <a:defRPr/>
              </a:pPr>
              <a:r>
                <a:rPr lang="en-GB" sz="800"/>
                <a:t>2 June 2014                              Page </a:t>
              </a:r>
              <a:fld id="{32D8933C-C5FC-4122-AF06-C6D6D11C76F5}" type="slidenum">
                <a:rPr lang="en-GB" sz="800"/>
                <a:pPr algn="r" defTabSz="762000" eaLnBrk="0" hangingPunct="0">
                  <a:defRPr/>
                </a:pPr>
                <a:t>‹#›</a:t>
              </a:fld>
              <a:endParaRPr lang="en-GB" sz="800"/>
            </a:p>
          </p:txBody>
        </p:sp>
        <p:sp>
          <p:nvSpPr>
            <p:cNvPr id="30" name="Rectangle 127"/>
            <p:cNvSpPr>
              <a:spLocks noChangeArrowheads="1"/>
            </p:cNvSpPr>
            <p:nvPr/>
          </p:nvSpPr>
          <p:spPr bwMode="auto">
            <a:xfrm>
              <a:off x="3279775" y="6018005"/>
              <a:ext cx="2641600" cy="214699"/>
            </a:xfrm>
            <a:prstGeom prst="rect">
              <a:avLst/>
            </a:prstGeom>
            <a:noFill/>
            <a:ln w="9525">
              <a:noFill/>
              <a:miter lim="800000"/>
              <a:headEnd/>
              <a:tailEnd/>
            </a:ln>
            <a:effectLst/>
          </p:spPr>
          <p:txBody>
            <a:bodyPr lIns="92075" tIns="46038" rIns="92075" bIns="46038">
              <a:spAutoFit/>
            </a:bodyPr>
            <a:lstStyle/>
            <a:p>
              <a:pPr algn="ctr" defTabSz="762000" eaLnBrk="0" hangingPunct="0">
                <a:defRPr/>
              </a:pPr>
              <a:r>
                <a:rPr lang="en-GB" sz="800"/>
                <a:t>CMUG Integration meeting, Met Office</a:t>
              </a:r>
            </a:p>
          </p:txBody>
        </p:sp>
      </p:gr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transition/>
  <p:txStyles>
    <p:titleStyle>
      <a:lvl1pPr algn="l" rtl="0" eaLnBrk="0" fontAlgn="base" hangingPunct="0">
        <a:spcBef>
          <a:spcPct val="0"/>
        </a:spcBef>
        <a:spcAft>
          <a:spcPct val="0"/>
        </a:spcAft>
        <a:defRPr sz="3200" b="1">
          <a:solidFill>
            <a:srgbClr val="4899FF"/>
          </a:solidFill>
          <a:latin typeface="+mj-lt"/>
          <a:ea typeface="+mj-ea"/>
          <a:cs typeface="+mj-cs"/>
        </a:defRPr>
      </a:lvl1pPr>
      <a:lvl2pPr algn="l" rtl="0" eaLnBrk="0" fontAlgn="base" hangingPunct="0">
        <a:spcBef>
          <a:spcPct val="0"/>
        </a:spcBef>
        <a:spcAft>
          <a:spcPct val="0"/>
        </a:spcAft>
        <a:defRPr sz="3200" b="1">
          <a:solidFill>
            <a:srgbClr val="4899FF"/>
          </a:solidFill>
          <a:latin typeface="Arial" charset="0"/>
        </a:defRPr>
      </a:lvl2pPr>
      <a:lvl3pPr algn="l" rtl="0" eaLnBrk="0" fontAlgn="base" hangingPunct="0">
        <a:spcBef>
          <a:spcPct val="0"/>
        </a:spcBef>
        <a:spcAft>
          <a:spcPct val="0"/>
        </a:spcAft>
        <a:defRPr sz="3200" b="1">
          <a:solidFill>
            <a:srgbClr val="4899FF"/>
          </a:solidFill>
          <a:latin typeface="Arial" charset="0"/>
        </a:defRPr>
      </a:lvl3pPr>
      <a:lvl4pPr algn="l" rtl="0" eaLnBrk="0" fontAlgn="base" hangingPunct="0">
        <a:spcBef>
          <a:spcPct val="0"/>
        </a:spcBef>
        <a:spcAft>
          <a:spcPct val="0"/>
        </a:spcAft>
        <a:defRPr sz="3200" b="1">
          <a:solidFill>
            <a:srgbClr val="4899FF"/>
          </a:solidFill>
          <a:latin typeface="Arial" charset="0"/>
        </a:defRPr>
      </a:lvl4pPr>
      <a:lvl5pPr algn="l" rtl="0" eaLnBrk="0" fontAlgn="base" hangingPunct="0">
        <a:spcBef>
          <a:spcPct val="0"/>
        </a:spcBef>
        <a:spcAft>
          <a:spcPct val="0"/>
        </a:spcAft>
        <a:defRPr sz="3200" b="1">
          <a:solidFill>
            <a:srgbClr val="4899FF"/>
          </a:solidFill>
          <a:latin typeface="Arial" charset="0"/>
        </a:defRPr>
      </a:lvl5pPr>
      <a:lvl6pPr marL="457200" algn="l" rtl="0" eaLnBrk="1" fontAlgn="base" hangingPunct="1">
        <a:spcBef>
          <a:spcPct val="0"/>
        </a:spcBef>
        <a:spcAft>
          <a:spcPct val="0"/>
        </a:spcAft>
        <a:defRPr sz="3200" b="1">
          <a:solidFill>
            <a:schemeClr val="bg1"/>
          </a:solidFill>
          <a:latin typeface="Arial" charset="0"/>
        </a:defRPr>
      </a:lvl6pPr>
      <a:lvl7pPr marL="914400" algn="l" rtl="0" eaLnBrk="1" fontAlgn="base" hangingPunct="1">
        <a:spcBef>
          <a:spcPct val="0"/>
        </a:spcBef>
        <a:spcAft>
          <a:spcPct val="0"/>
        </a:spcAft>
        <a:defRPr sz="3200" b="1">
          <a:solidFill>
            <a:schemeClr val="bg1"/>
          </a:solidFill>
          <a:latin typeface="Arial" charset="0"/>
        </a:defRPr>
      </a:lvl7pPr>
      <a:lvl8pPr marL="1371600" algn="l" rtl="0" eaLnBrk="1" fontAlgn="base" hangingPunct="1">
        <a:spcBef>
          <a:spcPct val="0"/>
        </a:spcBef>
        <a:spcAft>
          <a:spcPct val="0"/>
        </a:spcAft>
        <a:defRPr sz="3200" b="1">
          <a:solidFill>
            <a:schemeClr val="bg1"/>
          </a:solidFill>
          <a:latin typeface="Arial" charset="0"/>
        </a:defRPr>
      </a:lvl8pPr>
      <a:lvl9pPr marL="1828800" algn="l" rtl="0" eaLnBrk="1" fontAlgn="base" hangingPunct="1">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50000"/>
        </a:spcBef>
        <a:spcAft>
          <a:spcPct val="0"/>
        </a:spcAft>
        <a:buClr>
          <a:srgbClr val="1B82FF"/>
        </a:buClr>
        <a:buSzPct val="100000"/>
        <a:buFont typeface="Wingdings" pitchFamily="2" charset="2"/>
        <a:defRPr sz="2000">
          <a:solidFill>
            <a:srgbClr val="4B4B4B"/>
          </a:solidFill>
          <a:latin typeface="+mn-lt"/>
          <a:ea typeface="+mn-ea"/>
          <a:cs typeface="+mn-cs"/>
        </a:defRPr>
      </a:lvl1pPr>
      <a:lvl2pPr marL="800100" indent="-277813" algn="l" rtl="0" eaLnBrk="0" fontAlgn="base" hangingPunct="0">
        <a:spcBef>
          <a:spcPct val="20000"/>
        </a:spcBef>
        <a:spcAft>
          <a:spcPct val="0"/>
        </a:spcAft>
        <a:buClr>
          <a:srgbClr val="1B82FF"/>
        </a:buClr>
        <a:buSzPct val="75000"/>
        <a:buFont typeface="Courier New" pitchFamily="49" charset="0"/>
        <a:buChar char="o"/>
        <a:defRPr sz="1600">
          <a:solidFill>
            <a:srgbClr val="4B4B4B"/>
          </a:solidFill>
          <a:latin typeface="+mn-lt"/>
        </a:defRPr>
      </a:lvl2pPr>
      <a:lvl3pPr marL="1216025" indent="-228600" algn="l" rtl="0" eaLnBrk="0" fontAlgn="base" hangingPunct="0">
        <a:spcBef>
          <a:spcPct val="20000"/>
        </a:spcBef>
        <a:spcAft>
          <a:spcPct val="0"/>
        </a:spcAft>
        <a:buClr>
          <a:srgbClr val="1B82FF"/>
        </a:buClr>
        <a:buSzPct val="75000"/>
        <a:buFont typeface="Arial" charset="0"/>
        <a:buChar char="•"/>
        <a:defRPr sz="1200">
          <a:solidFill>
            <a:srgbClr val="4B4B4B"/>
          </a:solidFill>
          <a:latin typeface="+mn-lt"/>
        </a:defRPr>
      </a:lvl3pPr>
      <a:lvl4pPr marL="1624013" indent="-228600" algn="l" rtl="0" eaLnBrk="0" fontAlgn="base" hangingPunct="0">
        <a:spcBef>
          <a:spcPct val="20000"/>
        </a:spcBef>
        <a:spcAft>
          <a:spcPct val="0"/>
        </a:spcAft>
        <a:buClr>
          <a:srgbClr val="1B82FF"/>
        </a:buClr>
        <a:buSzPct val="75000"/>
        <a:buFont typeface="Wingdings" pitchFamily="2" charset="2"/>
        <a:buChar char="n"/>
        <a:defRPr sz="1200">
          <a:solidFill>
            <a:srgbClr val="4B4B4B"/>
          </a:solidFill>
          <a:latin typeface="+mn-lt"/>
        </a:defRPr>
      </a:lvl4pPr>
      <a:lvl5pPr marL="2032000" indent="-228600" algn="l" rtl="0" eaLnBrk="0" fontAlgn="base" hangingPunct="0">
        <a:spcBef>
          <a:spcPct val="20000"/>
        </a:spcBef>
        <a:spcAft>
          <a:spcPct val="0"/>
        </a:spcAft>
        <a:buClr>
          <a:srgbClr val="1B82FF"/>
        </a:buClr>
        <a:buSzPct val="75000"/>
        <a:buFont typeface="Wingdings" pitchFamily="2" charset="2"/>
        <a:buChar char="n"/>
        <a:defRPr sz="1000">
          <a:solidFill>
            <a:srgbClr val="4B4B4B"/>
          </a:solidFill>
          <a:latin typeface="+mn-lt"/>
        </a:defRPr>
      </a:lvl5pPr>
      <a:lvl6pPr marL="2489200" indent="-228600" algn="l" rtl="0" eaLnBrk="1" fontAlgn="base" hangingPunct="1">
        <a:spcBef>
          <a:spcPct val="20000"/>
        </a:spcBef>
        <a:spcAft>
          <a:spcPct val="0"/>
        </a:spcAft>
        <a:buClr>
          <a:srgbClr val="1B82FF"/>
        </a:buClr>
        <a:buSzPct val="75000"/>
        <a:buFont typeface="Wingdings" pitchFamily="2" charset="2"/>
        <a:buChar char="n"/>
        <a:defRPr sz="1000">
          <a:solidFill>
            <a:srgbClr val="4B4B4B"/>
          </a:solidFill>
          <a:latin typeface="+mn-lt"/>
        </a:defRPr>
      </a:lvl6pPr>
      <a:lvl7pPr marL="2946400" indent="-228600" algn="l" rtl="0" eaLnBrk="1" fontAlgn="base" hangingPunct="1">
        <a:spcBef>
          <a:spcPct val="20000"/>
        </a:spcBef>
        <a:spcAft>
          <a:spcPct val="0"/>
        </a:spcAft>
        <a:buClr>
          <a:srgbClr val="1B82FF"/>
        </a:buClr>
        <a:buSzPct val="75000"/>
        <a:buFont typeface="Wingdings" pitchFamily="2" charset="2"/>
        <a:buChar char="n"/>
        <a:defRPr sz="1000">
          <a:solidFill>
            <a:srgbClr val="4B4B4B"/>
          </a:solidFill>
          <a:latin typeface="+mn-lt"/>
        </a:defRPr>
      </a:lvl7pPr>
      <a:lvl8pPr marL="3403600" indent="-228600" algn="l" rtl="0" eaLnBrk="1" fontAlgn="base" hangingPunct="1">
        <a:spcBef>
          <a:spcPct val="20000"/>
        </a:spcBef>
        <a:spcAft>
          <a:spcPct val="0"/>
        </a:spcAft>
        <a:buClr>
          <a:srgbClr val="1B82FF"/>
        </a:buClr>
        <a:buSzPct val="75000"/>
        <a:buFont typeface="Wingdings" pitchFamily="2" charset="2"/>
        <a:buChar char="n"/>
        <a:defRPr sz="1000">
          <a:solidFill>
            <a:srgbClr val="4B4B4B"/>
          </a:solidFill>
          <a:latin typeface="+mn-lt"/>
        </a:defRPr>
      </a:lvl8pPr>
      <a:lvl9pPr marL="3860800" indent="-228600" algn="l" rtl="0" eaLnBrk="1" fontAlgn="base" hangingPunct="1">
        <a:spcBef>
          <a:spcPct val="20000"/>
        </a:spcBef>
        <a:spcAft>
          <a:spcPct val="0"/>
        </a:spcAft>
        <a:buClr>
          <a:srgbClr val="1B82FF"/>
        </a:buClr>
        <a:buSzPct val="75000"/>
        <a:buFont typeface="Wingdings" pitchFamily="2" charset="2"/>
        <a:buChar char="n"/>
        <a:defRPr sz="1000">
          <a:solidFill>
            <a:srgbClr val="4B4B4B"/>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4"/>
          <p:cNvSpPr>
            <a:spLocks noGrp="1" noChangeArrowheads="1"/>
          </p:cNvSpPr>
          <p:nvPr>
            <p:ph type="ctrTitle"/>
          </p:nvPr>
        </p:nvSpPr>
        <p:spPr>
          <a:xfrm>
            <a:off x="2720975" y="2798763"/>
            <a:ext cx="6181725" cy="666750"/>
          </a:xfrm>
        </p:spPr>
        <p:txBody>
          <a:bodyPr/>
          <a:lstStyle/>
          <a:p>
            <a:pPr eaLnBrk="1" hangingPunct="1"/>
            <a:r>
              <a:rPr lang="en-GB" sz="2800" smtClean="0"/>
              <a:t>Phase I results and Phase II plans for climate research</a:t>
            </a:r>
          </a:p>
        </p:txBody>
      </p:sp>
      <p:sp>
        <p:nvSpPr>
          <p:cNvPr id="204802" name="Rectangle 5"/>
          <p:cNvSpPr>
            <a:spLocks noGrp="1" noChangeArrowheads="1"/>
          </p:cNvSpPr>
          <p:nvPr>
            <p:ph type="subTitle" idx="1"/>
          </p:nvPr>
        </p:nvSpPr>
        <p:spPr bwMode="auto">
          <a:xfrm>
            <a:off x="2751138" y="3783013"/>
            <a:ext cx="6151562" cy="769937"/>
          </a:xfrm>
          <a:ln>
            <a:miter lim="800000"/>
            <a:headEnd/>
            <a:tailEnd/>
          </a:ln>
        </p:spPr>
        <p:txBody>
          <a:bodyPr vert="horz" wrap="square" rIns="91440" bIns="45720" numCol="1" anchor="t" anchorCtr="0" compatLnSpc="1">
            <a:prstTxWarp prst="textNoShape">
              <a:avLst/>
            </a:prstTxWarp>
          </a:bodyPr>
          <a:lstStyle/>
          <a:p>
            <a:pPr eaLnBrk="1" hangingPunct="1">
              <a:lnSpc>
                <a:spcPct val="90000"/>
              </a:lnSpc>
            </a:pPr>
            <a:r>
              <a:rPr lang="en-GB" sz="1800" smtClean="0"/>
              <a:t>Nick Rayner</a:t>
            </a:r>
          </a:p>
          <a:p>
            <a:pPr eaLnBrk="1" hangingPunct="1">
              <a:lnSpc>
                <a:spcPct val="90000"/>
              </a:lnSpc>
            </a:pPr>
            <a:r>
              <a:rPr lang="en-GB" sz="1800" smtClean="0"/>
              <a:t>CMUG integration meeting, 2-4</a:t>
            </a:r>
            <a:r>
              <a:rPr lang="en-GB" sz="1800" baseline="30000" smtClean="0"/>
              <a:t>th</a:t>
            </a:r>
            <a:r>
              <a:rPr lang="en-GB" sz="1800" smtClean="0"/>
              <a:t> June 2014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idx="4294967295"/>
          </p:nvPr>
        </p:nvSpPr>
        <p:spPr/>
        <p:txBody>
          <a:bodyPr/>
          <a:lstStyle/>
          <a:p>
            <a:pPr eaLnBrk="1" hangingPunct="1"/>
            <a:r>
              <a:rPr lang="en-GB" smtClean="0"/>
              <a:t>North Indian Ocean</a:t>
            </a:r>
          </a:p>
        </p:txBody>
      </p:sp>
      <p:pic>
        <p:nvPicPr>
          <p:cNvPr id="223234" name="Picture 4" descr="plot_selection_COLOC_8"/>
          <p:cNvPicPr>
            <a:picLocks noChangeAspect="1" noChangeArrowheads="1"/>
          </p:cNvPicPr>
          <p:nvPr/>
        </p:nvPicPr>
        <p:blipFill>
          <a:blip r:embed="rId3"/>
          <a:srcRect/>
          <a:stretch>
            <a:fillRect/>
          </a:stretch>
        </p:blipFill>
        <p:spPr bwMode="auto">
          <a:xfrm>
            <a:off x="179388" y="1196975"/>
            <a:ext cx="8785225" cy="4394200"/>
          </a:xfrm>
          <a:prstGeom prst="rect">
            <a:avLst/>
          </a:prstGeom>
          <a:noFill/>
          <a:ln w="9525">
            <a:noFill/>
            <a:miter lim="800000"/>
            <a:headEnd/>
            <a:tailEnd/>
          </a:ln>
        </p:spPr>
      </p:pic>
      <p:sp>
        <p:nvSpPr>
          <p:cNvPr id="223235" name="Text Box 5"/>
          <p:cNvSpPr txBox="1">
            <a:spLocks noChangeArrowheads="1"/>
          </p:cNvSpPr>
          <p:nvPr/>
        </p:nvSpPr>
        <p:spPr bwMode="auto">
          <a:xfrm>
            <a:off x="250825" y="5253038"/>
            <a:ext cx="8640763" cy="1311275"/>
          </a:xfrm>
          <a:prstGeom prst="rect">
            <a:avLst/>
          </a:prstGeom>
          <a:noFill/>
          <a:ln w="9525">
            <a:noFill/>
            <a:miter lim="800000"/>
            <a:headEnd/>
            <a:tailEnd/>
          </a:ln>
        </p:spPr>
        <p:txBody>
          <a:bodyPr>
            <a:spAutoFit/>
          </a:bodyPr>
          <a:lstStyle/>
          <a:p>
            <a:pPr eaLnBrk="0" hangingPunct="0">
              <a:spcBef>
                <a:spcPct val="50000"/>
              </a:spcBef>
            </a:pPr>
            <a:r>
              <a:rPr lang="en-GB"/>
              <a:t>Spurious variability in North Indian Ocean in SST CCI AVHRR product</a:t>
            </a:r>
          </a:p>
          <a:p>
            <a:pPr eaLnBrk="0" hangingPunct="0">
              <a:spcBef>
                <a:spcPct val="50000"/>
              </a:spcBef>
            </a:pPr>
            <a:r>
              <a:rPr lang="en-GB"/>
              <a:t>Thought to be due to CLAVR-X cloud detection passing desert dust</a:t>
            </a:r>
          </a:p>
          <a:p>
            <a:pPr eaLnBrk="0" hangingPunct="0">
              <a:spcBef>
                <a:spcPct val="50000"/>
              </a:spcBef>
            </a:pPr>
            <a:endParaRPr lang="en-GB"/>
          </a:p>
        </p:txBody>
      </p:sp>
      <p:pic>
        <p:nvPicPr>
          <p:cNvPr id="223236" name="Picture 4" descr="plot_selection_56"/>
          <p:cNvPicPr>
            <a:picLocks noChangeAspect="1" noChangeArrowheads="1"/>
          </p:cNvPicPr>
          <p:nvPr/>
        </p:nvPicPr>
        <p:blipFill>
          <a:blip r:embed="rId4"/>
          <a:srcRect l="14813" t="7813" r="59824" b="76669"/>
          <a:stretch>
            <a:fillRect/>
          </a:stretch>
        </p:blipFill>
        <p:spPr bwMode="auto">
          <a:xfrm>
            <a:off x="1408113" y="1538288"/>
            <a:ext cx="2190750" cy="66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idx="4294967295"/>
          </p:nvPr>
        </p:nvSpPr>
        <p:spPr>
          <a:xfrm>
            <a:off x="246063" y="423863"/>
            <a:ext cx="8651875" cy="611187"/>
          </a:xfrm>
        </p:spPr>
        <p:txBody>
          <a:bodyPr/>
          <a:lstStyle/>
          <a:p>
            <a:pPr eaLnBrk="1" hangingPunct="1"/>
            <a:r>
              <a:rPr lang="en-GB" sz="2800" smtClean="0"/>
              <a:t>Phase II option 11: passive microwave SST production and impact assessment</a:t>
            </a:r>
          </a:p>
        </p:txBody>
      </p:sp>
      <p:sp>
        <p:nvSpPr>
          <p:cNvPr id="225282" name="Rectangle 3"/>
          <p:cNvSpPr>
            <a:spLocks noGrp="1" noChangeArrowheads="1"/>
          </p:cNvSpPr>
          <p:nvPr>
            <p:ph type="body" idx="4294967295"/>
          </p:nvPr>
        </p:nvSpPr>
        <p:spPr bwMode="auto">
          <a:xfrm>
            <a:off x="457200" y="1114425"/>
            <a:ext cx="8229600" cy="4525963"/>
          </a:xfrm>
          <a:prstGeom prst="rect">
            <a:avLst/>
          </a:prstGeom>
          <a:noFill/>
          <a:ln>
            <a:miter lim="800000"/>
            <a:headEnd/>
            <a:tailEnd/>
          </a:ln>
        </p:spPr>
        <p:txBody>
          <a:bodyPr/>
          <a:lstStyle/>
          <a:p>
            <a:pPr eaLnBrk="1" hangingPunct="1"/>
            <a:r>
              <a:rPr lang="en-GB" smtClean="0"/>
              <a:t>Development of microwave SST products from AMSR-E and AMSR-2</a:t>
            </a:r>
          </a:p>
          <a:p>
            <a:pPr eaLnBrk="1" hangingPunct="1"/>
            <a:r>
              <a:rPr lang="en-GB" smtClean="0"/>
              <a:t>Blending with SST retrievals from infrared sensors to create L4 analysis, 2002-2016</a:t>
            </a:r>
          </a:p>
          <a:p>
            <a:pPr eaLnBrk="1" hangingPunct="1"/>
            <a:endParaRPr lang="en-GB" smtClean="0"/>
          </a:p>
        </p:txBody>
      </p:sp>
      <p:pic>
        <p:nvPicPr>
          <p:cNvPr id="225283" name="Picture 7" descr="timeseries_reynolds_vs_sstcci_arabian_sea"/>
          <p:cNvPicPr>
            <a:picLocks noChangeAspect="1" noChangeArrowheads="1"/>
          </p:cNvPicPr>
          <p:nvPr/>
        </p:nvPicPr>
        <p:blipFill>
          <a:blip r:embed="rId3"/>
          <a:srcRect/>
          <a:stretch>
            <a:fillRect/>
          </a:stretch>
        </p:blipFill>
        <p:spPr bwMode="auto">
          <a:xfrm>
            <a:off x="250825" y="3211513"/>
            <a:ext cx="8601075" cy="2860675"/>
          </a:xfrm>
          <a:prstGeom prst="rect">
            <a:avLst/>
          </a:prstGeom>
          <a:noFill/>
          <a:ln w="9525">
            <a:noFill/>
            <a:miter lim="800000"/>
            <a:headEnd/>
            <a:tailEnd/>
          </a:ln>
        </p:spPr>
      </p:pic>
      <p:sp>
        <p:nvSpPr>
          <p:cNvPr id="96263" name="AutoShape 7"/>
          <p:cNvSpPr>
            <a:spLocks noChangeArrowheads="1"/>
          </p:cNvSpPr>
          <p:nvPr/>
        </p:nvSpPr>
        <p:spPr bwMode="auto">
          <a:xfrm>
            <a:off x="5362575" y="3425825"/>
            <a:ext cx="119063" cy="2322513"/>
          </a:xfrm>
          <a:prstGeom prst="upDownArrow">
            <a:avLst>
              <a:gd name="adj1" fmla="val 50000"/>
              <a:gd name="adj2" fmla="val 390132"/>
            </a:avLst>
          </a:prstGeom>
          <a:solidFill>
            <a:schemeClr val="tx1"/>
          </a:solidFill>
          <a:ln w="9525">
            <a:solidFill>
              <a:schemeClr val="tx1"/>
            </a:solidFill>
            <a:miter lim="800000"/>
            <a:headEnd/>
            <a:tailEnd/>
          </a:ln>
        </p:spPr>
        <p:txBody>
          <a:bodyPr wrap="none" anchor="ctr"/>
          <a:lstStyle/>
          <a:p>
            <a:endParaRPr lang="en-US"/>
          </a:p>
        </p:txBody>
      </p:sp>
      <p:sp>
        <p:nvSpPr>
          <p:cNvPr id="225285" name="Text Box 6"/>
          <p:cNvSpPr txBox="1">
            <a:spLocks noChangeArrowheads="1"/>
          </p:cNvSpPr>
          <p:nvPr/>
        </p:nvSpPr>
        <p:spPr bwMode="auto">
          <a:xfrm>
            <a:off x="434975" y="2384425"/>
            <a:ext cx="8386763" cy="701675"/>
          </a:xfrm>
          <a:prstGeom prst="rect">
            <a:avLst/>
          </a:prstGeom>
          <a:noFill/>
          <a:ln w="9525">
            <a:noFill/>
            <a:miter lim="800000"/>
            <a:headEnd/>
            <a:tailEnd/>
          </a:ln>
        </p:spPr>
        <p:txBody>
          <a:bodyPr>
            <a:spAutoFit/>
          </a:bodyPr>
          <a:lstStyle/>
          <a:p>
            <a:r>
              <a:rPr lang="en-GB" b="1"/>
              <a:t>May improve retrievals in challenging regions with high aerosol/dust loading or in persistently cloudy regions.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idx="4294967295"/>
          </p:nvPr>
        </p:nvSpPr>
        <p:spPr>
          <a:xfrm>
            <a:off x="176213" y="-3175"/>
            <a:ext cx="8005762" cy="1062038"/>
          </a:xfrm>
        </p:spPr>
        <p:txBody>
          <a:bodyPr/>
          <a:lstStyle/>
          <a:p>
            <a:pPr eaLnBrk="1" hangingPunct="1"/>
            <a:r>
              <a:rPr lang="en-GB" smtClean="0"/>
              <a:t>Regional phenomena – Dipole Mode Index</a:t>
            </a:r>
          </a:p>
        </p:txBody>
      </p:sp>
      <p:pic>
        <p:nvPicPr>
          <p:cNvPr id="227330" name="Picture 4" descr="plot_selection_56"/>
          <p:cNvPicPr>
            <a:picLocks noChangeAspect="1" noChangeArrowheads="1"/>
          </p:cNvPicPr>
          <p:nvPr/>
        </p:nvPicPr>
        <p:blipFill>
          <a:blip r:embed="rId3"/>
          <a:srcRect b="5980"/>
          <a:stretch>
            <a:fillRect/>
          </a:stretch>
        </p:blipFill>
        <p:spPr bwMode="auto">
          <a:xfrm>
            <a:off x="323850" y="1006475"/>
            <a:ext cx="8640763" cy="4044950"/>
          </a:xfrm>
          <a:prstGeom prst="rect">
            <a:avLst/>
          </a:prstGeom>
          <a:noFill/>
          <a:ln w="9525">
            <a:noFill/>
            <a:miter lim="800000"/>
            <a:headEnd/>
            <a:tailEnd/>
          </a:ln>
        </p:spPr>
      </p:pic>
      <p:sp>
        <p:nvSpPr>
          <p:cNvPr id="227331" name="Text Box 6"/>
          <p:cNvSpPr txBox="1">
            <a:spLocks noChangeArrowheads="1"/>
          </p:cNvSpPr>
          <p:nvPr/>
        </p:nvSpPr>
        <p:spPr bwMode="auto">
          <a:xfrm>
            <a:off x="206375" y="4935538"/>
            <a:ext cx="8640763" cy="1938337"/>
          </a:xfrm>
          <a:prstGeom prst="rect">
            <a:avLst/>
          </a:prstGeom>
          <a:solidFill>
            <a:schemeClr val="bg1"/>
          </a:solidFill>
          <a:ln w="9525">
            <a:noFill/>
            <a:miter lim="800000"/>
            <a:headEnd/>
            <a:tailEnd/>
          </a:ln>
        </p:spPr>
        <p:txBody>
          <a:bodyPr>
            <a:spAutoFit/>
          </a:bodyPr>
          <a:lstStyle/>
          <a:p>
            <a:pPr eaLnBrk="0" hangingPunct="0">
              <a:spcBef>
                <a:spcPct val="50000"/>
              </a:spcBef>
            </a:pPr>
            <a:r>
              <a:rPr lang="en-GB"/>
              <a:t>Overall variability is similar in the SST CCI and comparison with some differences.</a:t>
            </a:r>
          </a:p>
          <a:p>
            <a:pPr eaLnBrk="0" hangingPunct="0">
              <a:spcBef>
                <a:spcPct val="50000"/>
              </a:spcBef>
            </a:pPr>
            <a:r>
              <a:rPr lang="en-GB"/>
              <a:t>Peak seen in comparison data sets in 2009/10 missing in SST CCI products</a:t>
            </a:r>
          </a:p>
          <a:p>
            <a:pPr eaLnBrk="0" hangingPunct="0">
              <a:spcBef>
                <a:spcPct val="50000"/>
              </a:spcBef>
            </a:pPr>
            <a:r>
              <a:rPr lang="en-GB"/>
              <a:t>Some peaks to trough variability higher in SST CCI products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idx="4294967295"/>
          </p:nvPr>
        </p:nvSpPr>
        <p:spPr/>
        <p:txBody>
          <a:bodyPr/>
          <a:lstStyle/>
          <a:p>
            <a:pPr eaLnBrk="1" hangingPunct="1"/>
            <a:r>
              <a:rPr lang="en-GB" smtClean="0"/>
              <a:t>Improved feature resolution</a:t>
            </a:r>
          </a:p>
        </p:txBody>
      </p:sp>
      <p:pic>
        <p:nvPicPr>
          <p:cNvPr id="229378" name="Picture 4" descr="DMI_map_fig"/>
          <p:cNvPicPr>
            <a:picLocks noChangeAspect="1" noChangeArrowheads="1"/>
          </p:cNvPicPr>
          <p:nvPr/>
        </p:nvPicPr>
        <p:blipFill>
          <a:blip r:embed="rId3"/>
          <a:srcRect l="7178" r="5833"/>
          <a:stretch>
            <a:fillRect/>
          </a:stretch>
        </p:blipFill>
        <p:spPr bwMode="auto">
          <a:xfrm>
            <a:off x="2160588" y="1006475"/>
            <a:ext cx="6983412" cy="5707063"/>
          </a:xfrm>
          <a:prstGeom prst="rect">
            <a:avLst/>
          </a:prstGeom>
          <a:noFill/>
          <a:ln w="9525">
            <a:noFill/>
            <a:miter lim="800000"/>
            <a:headEnd/>
            <a:tailEnd/>
          </a:ln>
        </p:spPr>
      </p:pic>
      <p:sp>
        <p:nvSpPr>
          <p:cNvPr id="229379" name="Text Box 5"/>
          <p:cNvSpPr txBox="1">
            <a:spLocks noChangeArrowheads="1"/>
          </p:cNvSpPr>
          <p:nvPr/>
        </p:nvSpPr>
        <p:spPr bwMode="auto">
          <a:xfrm>
            <a:off x="107950" y="933450"/>
            <a:ext cx="2155825" cy="6402388"/>
          </a:xfrm>
          <a:prstGeom prst="rect">
            <a:avLst/>
          </a:prstGeom>
          <a:solidFill>
            <a:schemeClr val="bg1"/>
          </a:solidFill>
          <a:ln w="9525">
            <a:noFill/>
            <a:miter lim="800000"/>
            <a:headEnd/>
            <a:tailEnd/>
          </a:ln>
        </p:spPr>
        <p:txBody>
          <a:bodyPr>
            <a:spAutoFit/>
          </a:bodyPr>
          <a:lstStyle/>
          <a:p>
            <a:pPr eaLnBrk="0" hangingPunct="0">
              <a:spcBef>
                <a:spcPct val="50000"/>
              </a:spcBef>
            </a:pPr>
            <a:r>
              <a:rPr lang="en-GB"/>
              <a:t>Jun–Dec 1997</a:t>
            </a:r>
          </a:p>
          <a:p>
            <a:pPr eaLnBrk="0" hangingPunct="0">
              <a:spcBef>
                <a:spcPct val="50000"/>
              </a:spcBef>
            </a:pPr>
            <a:r>
              <a:rPr lang="en-GB"/>
              <a:t>Cold area off Indonesia is much colder in SST CCI products</a:t>
            </a:r>
          </a:p>
          <a:p>
            <a:pPr eaLnBrk="0" hangingPunct="0">
              <a:spcBef>
                <a:spcPct val="50000"/>
              </a:spcBef>
            </a:pPr>
            <a:r>
              <a:rPr lang="en-GB"/>
              <a:t>In situ only data sets have much weaker cold anomaly:</a:t>
            </a:r>
          </a:p>
          <a:p>
            <a:pPr eaLnBrk="0" hangingPunct="0">
              <a:spcBef>
                <a:spcPct val="50000"/>
              </a:spcBef>
            </a:pPr>
            <a:r>
              <a:rPr lang="en-GB"/>
              <a:t>e.g. HadSST3, ERSST, Kaplan, COBE</a:t>
            </a:r>
          </a:p>
          <a:p>
            <a:pPr eaLnBrk="0" hangingPunct="0">
              <a:spcBef>
                <a:spcPct val="50000"/>
              </a:spcBef>
            </a:pPr>
            <a:r>
              <a:rPr lang="en-GB"/>
              <a:t>Similar improvements are seen in the Tropical Atlantic</a:t>
            </a:r>
          </a:p>
          <a:p>
            <a:pPr eaLnBrk="0" hangingPunct="0">
              <a:spcBef>
                <a:spcPct val="50000"/>
              </a:spcBef>
            </a:pP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idx="4294967295"/>
          </p:nvPr>
        </p:nvSpPr>
        <p:spPr>
          <a:xfrm>
            <a:off x="250825" y="2117725"/>
            <a:ext cx="2952750" cy="4248150"/>
          </a:xfrm>
        </p:spPr>
        <p:txBody>
          <a:bodyPr/>
          <a:lstStyle/>
          <a:p>
            <a:pPr eaLnBrk="1" hangingPunct="1"/>
            <a:r>
              <a:rPr lang="en-GB" sz="2400" smtClean="0"/>
              <a:t>Exploration of heat transport in ocean models via Tropical instability Waves</a:t>
            </a:r>
            <a:r>
              <a:rPr lang="en-GB" sz="1600" smtClean="0"/>
              <a:t/>
            </a:r>
            <a:br>
              <a:rPr lang="en-GB" sz="1600" smtClean="0"/>
            </a:br>
            <a:r>
              <a:rPr lang="en-GB" sz="1600" smtClean="0">
                <a:solidFill>
                  <a:schemeClr val="tx1"/>
                </a:solidFill>
              </a:rPr>
              <a:t/>
            </a:r>
            <a:br>
              <a:rPr lang="en-GB" sz="1600" smtClean="0">
                <a:solidFill>
                  <a:schemeClr val="tx1"/>
                </a:solidFill>
              </a:rPr>
            </a:br>
            <a:r>
              <a:rPr lang="en-GB" sz="1600" smtClean="0">
                <a:solidFill>
                  <a:schemeClr val="tx1"/>
                </a:solidFill>
              </a:rPr>
              <a:t>Provision of daily mean information in SST CCI analysis is a better natural comparator to the simulated daily data than SST</a:t>
            </a:r>
            <a:r>
              <a:rPr lang="en-GB" sz="1600" baseline="-25000" smtClean="0">
                <a:solidFill>
                  <a:schemeClr val="tx1"/>
                </a:solidFill>
              </a:rPr>
              <a:t>fnd</a:t>
            </a:r>
            <a:r>
              <a:rPr lang="en-GB" sz="1600" smtClean="0">
                <a:solidFill>
                  <a:schemeClr val="tx1"/>
                </a:solidFill>
              </a:rPr>
              <a:t> or the daily “means” provided in the Daily OI.</a:t>
            </a:r>
            <a:br>
              <a:rPr lang="en-GB" sz="1600" smtClean="0">
                <a:solidFill>
                  <a:schemeClr val="tx1"/>
                </a:solidFill>
              </a:rPr>
            </a:br>
            <a:r>
              <a:rPr lang="en-GB" sz="1600" smtClean="0">
                <a:solidFill>
                  <a:schemeClr val="tx1"/>
                </a:solidFill>
              </a:rPr>
              <a:t/>
            </a:r>
            <a:br>
              <a:rPr lang="en-GB" sz="1600" smtClean="0">
                <a:solidFill>
                  <a:schemeClr val="tx1"/>
                </a:solidFill>
              </a:rPr>
            </a:br>
            <a:r>
              <a:rPr lang="en-GB" sz="1600" smtClean="0">
                <a:solidFill>
                  <a:schemeClr val="tx1"/>
                </a:solidFill>
              </a:rPr>
              <a:t>Courtesy Tim Graham (submitted to Ocean Modelling)</a:t>
            </a:r>
            <a:r>
              <a:rPr lang="en-GB" smtClean="0">
                <a:solidFill>
                  <a:schemeClr val="tx1"/>
                </a:solidFill>
              </a:rPr>
              <a:t/>
            </a:r>
            <a:br>
              <a:rPr lang="en-GB" smtClean="0">
                <a:solidFill>
                  <a:schemeClr val="tx1"/>
                </a:solidFill>
              </a:rPr>
            </a:br>
            <a:endParaRPr lang="en-GB" smtClean="0">
              <a:solidFill>
                <a:schemeClr val="tx1"/>
              </a:solidFill>
            </a:endParaRPr>
          </a:p>
        </p:txBody>
      </p:sp>
      <p:pic>
        <p:nvPicPr>
          <p:cNvPr id="231426" name="Picture 4" descr="SST_comparison2"/>
          <p:cNvPicPr>
            <a:picLocks noChangeAspect="1" noChangeArrowheads="1"/>
          </p:cNvPicPr>
          <p:nvPr/>
        </p:nvPicPr>
        <p:blipFill>
          <a:blip r:embed="rId3"/>
          <a:srcRect/>
          <a:stretch>
            <a:fillRect/>
          </a:stretch>
        </p:blipFill>
        <p:spPr bwMode="auto">
          <a:xfrm>
            <a:off x="3276600" y="333375"/>
            <a:ext cx="5619750" cy="5619750"/>
          </a:xfrm>
          <a:prstGeom prst="rect">
            <a:avLst/>
          </a:prstGeom>
          <a:noFill/>
          <a:ln w="9525">
            <a:noFill/>
            <a:miter lim="800000"/>
            <a:headEnd/>
            <a:tailEnd/>
          </a:ln>
        </p:spPr>
      </p:pic>
      <p:sp>
        <p:nvSpPr>
          <p:cNvPr id="5" name="Left-Right Arrow 4"/>
          <p:cNvSpPr/>
          <p:nvPr/>
        </p:nvSpPr>
        <p:spPr>
          <a:xfrm>
            <a:off x="6948488" y="5819775"/>
            <a:ext cx="1296987" cy="1428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31428" name="TextBox 6"/>
          <p:cNvSpPr txBox="1">
            <a:spLocks noChangeArrowheads="1"/>
          </p:cNvSpPr>
          <p:nvPr/>
        </p:nvSpPr>
        <p:spPr bwMode="auto">
          <a:xfrm>
            <a:off x="6156325" y="6045200"/>
            <a:ext cx="2808288" cy="701675"/>
          </a:xfrm>
          <a:prstGeom prst="rect">
            <a:avLst/>
          </a:prstGeom>
          <a:solidFill>
            <a:schemeClr val="bg1"/>
          </a:solidFill>
          <a:ln w="9525">
            <a:noFill/>
            <a:miter lim="800000"/>
            <a:headEnd/>
            <a:tailEnd/>
          </a:ln>
        </p:spPr>
        <p:txBody>
          <a:bodyPr>
            <a:spAutoFit/>
          </a:bodyPr>
          <a:lstStyle/>
          <a:p>
            <a:pPr eaLnBrk="0" hangingPunct="0"/>
            <a:r>
              <a:rPr lang="en-GB">
                <a:latin typeface="Calibri" pitchFamily="34" charset="0"/>
              </a:rPr>
              <a:t>Improved agreement during the El Nino period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idx="4294967295"/>
          </p:nvPr>
        </p:nvSpPr>
        <p:spPr>
          <a:xfrm>
            <a:off x="0" y="271463"/>
            <a:ext cx="2484438" cy="6586537"/>
          </a:xfrm>
          <a:solidFill>
            <a:schemeClr val="bg1"/>
          </a:solidFill>
        </p:spPr>
        <p:txBody>
          <a:bodyPr/>
          <a:lstStyle/>
          <a:p>
            <a:pPr eaLnBrk="1" hangingPunct="1"/>
            <a:r>
              <a:rPr lang="en-GB" sz="2800" smtClean="0"/>
              <a:t>Simulation of tropical storm track density</a:t>
            </a:r>
            <a:r>
              <a:rPr lang="en-GB" sz="2800" smtClean="0">
                <a:solidFill>
                  <a:schemeClr val="tx1"/>
                </a:solidFill>
              </a:rPr>
              <a:t/>
            </a:r>
            <a:br>
              <a:rPr lang="en-GB" sz="2800" smtClean="0">
                <a:solidFill>
                  <a:schemeClr val="tx1"/>
                </a:solidFill>
              </a:rPr>
            </a:br>
            <a:r>
              <a:rPr lang="en-GB" sz="1200" smtClean="0">
                <a:solidFill>
                  <a:schemeClr val="tx1"/>
                </a:solidFill>
              </a:rPr>
              <a:t/>
            </a:r>
            <a:br>
              <a:rPr lang="en-GB" sz="1200" smtClean="0">
                <a:solidFill>
                  <a:schemeClr val="tx1"/>
                </a:solidFill>
              </a:rPr>
            </a:br>
            <a:r>
              <a:rPr lang="en-GB" sz="2000" smtClean="0">
                <a:solidFill>
                  <a:schemeClr val="tx1"/>
                </a:solidFill>
              </a:rPr>
              <a:t>The tropical cyclone tracks may be influenced by the higher SSTs in the SST CCI analysis compared to those in the Reynolds et al Daily OI. </a:t>
            </a:r>
            <a:br>
              <a:rPr lang="en-GB" sz="2000" smtClean="0">
                <a:solidFill>
                  <a:schemeClr val="tx1"/>
                </a:solidFill>
              </a:rPr>
            </a:br>
            <a:r>
              <a:rPr lang="en-GB" sz="2000" smtClean="0">
                <a:solidFill>
                  <a:schemeClr val="tx1"/>
                </a:solidFill>
              </a:rPr>
              <a:t/>
            </a:r>
            <a:br>
              <a:rPr lang="en-GB" sz="2000" smtClean="0">
                <a:solidFill>
                  <a:schemeClr val="tx1"/>
                </a:solidFill>
              </a:rPr>
            </a:br>
            <a:r>
              <a:rPr lang="en-GB" sz="1600" smtClean="0">
                <a:solidFill>
                  <a:schemeClr val="tx1"/>
                </a:solidFill>
              </a:rPr>
              <a:t>Courtesy Malcolm Roberts (submitted to CLIVAR Exchanges)</a:t>
            </a:r>
            <a:br>
              <a:rPr lang="en-GB" sz="1600" smtClean="0">
                <a:solidFill>
                  <a:schemeClr val="tx1"/>
                </a:solidFill>
              </a:rPr>
            </a:br>
            <a:r>
              <a:rPr lang="en-GB" sz="1600" smtClean="0">
                <a:solidFill>
                  <a:schemeClr val="tx1"/>
                </a:solidFill>
              </a:rPr>
              <a:t/>
            </a:r>
            <a:br>
              <a:rPr lang="en-GB" sz="1600" smtClean="0">
                <a:solidFill>
                  <a:schemeClr val="tx1"/>
                </a:solidFill>
              </a:rPr>
            </a:br>
            <a:endParaRPr lang="en-GB" sz="1600" smtClean="0">
              <a:solidFill>
                <a:schemeClr val="tx1"/>
              </a:solidFill>
            </a:endParaRPr>
          </a:p>
        </p:txBody>
      </p:sp>
      <p:pic>
        <p:nvPicPr>
          <p:cNvPr id="233474" name="Picture 1" descr="track_density_n96_n512_rey_cci"/>
          <p:cNvPicPr>
            <a:picLocks noChangeAspect="1" noChangeArrowheads="1"/>
          </p:cNvPicPr>
          <p:nvPr/>
        </p:nvPicPr>
        <p:blipFill>
          <a:blip r:embed="rId3"/>
          <a:srcRect l="4152"/>
          <a:stretch>
            <a:fillRect/>
          </a:stretch>
        </p:blipFill>
        <p:spPr bwMode="auto">
          <a:xfrm>
            <a:off x="2411413" y="0"/>
            <a:ext cx="6975475" cy="7024688"/>
          </a:xfrm>
          <a:prstGeom prst="rect">
            <a:avLst/>
          </a:prstGeom>
          <a:noFill/>
          <a:ln w="9525">
            <a:noFill/>
            <a:miter lim="800000"/>
            <a:headEnd/>
            <a:tailEnd/>
          </a:ln>
        </p:spPr>
      </p:pic>
      <p:sp>
        <p:nvSpPr>
          <p:cNvPr id="10" name="Oval 9"/>
          <p:cNvSpPr/>
          <p:nvPr/>
        </p:nvSpPr>
        <p:spPr>
          <a:xfrm>
            <a:off x="6372225" y="2852738"/>
            <a:ext cx="1008063"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0487" name="TextBox 6"/>
          <p:cNvSpPr txBox="1">
            <a:spLocks noChangeArrowheads="1"/>
          </p:cNvSpPr>
          <p:nvPr/>
        </p:nvSpPr>
        <p:spPr bwMode="auto">
          <a:xfrm>
            <a:off x="5703888" y="3716338"/>
            <a:ext cx="3440112" cy="1016000"/>
          </a:xfrm>
          <a:prstGeom prst="rect">
            <a:avLst/>
          </a:prstGeom>
          <a:solidFill>
            <a:schemeClr val="bg1"/>
          </a:solidFill>
          <a:ln w="9525">
            <a:noFill/>
            <a:miter lim="800000"/>
            <a:headEnd/>
            <a:tailEnd/>
          </a:ln>
        </p:spPr>
        <p:txBody>
          <a:bodyPr>
            <a:spAutoFit/>
          </a:bodyPr>
          <a:lstStyle/>
          <a:p>
            <a:pPr eaLnBrk="0" hangingPunct="0"/>
            <a:r>
              <a:rPr lang="en-GB"/>
              <a:t>tracks shifted slightly southwards, elongated and slightly more frequent</a:t>
            </a:r>
          </a:p>
        </p:txBody>
      </p:sp>
      <p:sp>
        <p:nvSpPr>
          <p:cNvPr id="2" name="Oval 9"/>
          <p:cNvSpPr/>
          <p:nvPr/>
        </p:nvSpPr>
        <p:spPr>
          <a:xfrm>
            <a:off x="7019925" y="2997200"/>
            <a:ext cx="1008063"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0485" name="TextBox 6"/>
          <p:cNvSpPr txBox="1">
            <a:spLocks noChangeArrowheads="1"/>
          </p:cNvSpPr>
          <p:nvPr/>
        </p:nvSpPr>
        <p:spPr bwMode="auto">
          <a:xfrm>
            <a:off x="5740400" y="3602038"/>
            <a:ext cx="2808288" cy="1016000"/>
          </a:xfrm>
          <a:prstGeom prst="rect">
            <a:avLst/>
          </a:prstGeom>
          <a:solidFill>
            <a:schemeClr val="bg1"/>
          </a:solidFill>
          <a:ln w="9525">
            <a:noFill/>
            <a:miter lim="800000"/>
            <a:headEnd/>
            <a:tailEnd/>
          </a:ln>
        </p:spPr>
        <p:txBody>
          <a:bodyPr>
            <a:spAutoFit/>
          </a:bodyPr>
          <a:lstStyle/>
          <a:p>
            <a:pPr eaLnBrk="0" hangingPunct="0"/>
            <a:r>
              <a:rPr lang="en-GB"/>
              <a:t>increase in the frequency of tropical cyclone tracks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48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0487" grpId="0" animBg="1"/>
      <p:bldP spid="2" grpId="0" animBg="1"/>
      <p:bldP spid="20485" grpId="0" animBg="1"/>
      <p:bldP spid="2048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ChangeArrowheads="1"/>
          </p:cNvSpPr>
          <p:nvPr/>
        </p:nvSpPr>
        <p:spPr bwMode="auto">
          <a:xfrm>
            <a:off x="88900" y="595313"/>
            <a:ext cx="4629150" cy="2663825"/>
          </a:xfrm>
          <a:prstGeom prst="rect">
            <a:avLst/>
          </a:prstGeom>
          <a:noFill/>
          <a:ln w="9525">
            <a:noFill/>
            <a:miter lim="800000"/>
            <a:headEnd/>
            <a:tailEnd/>
          </a:ln>
        </p:spPr>
        <p:txBody>
          <a:bodyPr/>
          <a:lstStyle/>
          <a:p>
            <a:pPr marL="342900" indent="-342900">
              <a:spcBef>
                <a:spcPct val="20000"/>
              </a:spcBef>
              <a:buClr>
                <a:schemeClr val="tx1"/>
              </a:buClr>
              <a:buFontTx/>
              <a:buChar char="•"/>
            </a:pPr>
            <a:r>
              <a:rPr lang="en-GB">
                <a:ea typeface="ＭＳ Ｐゴシック"/>
                <a:cs typeface="ＭＳ Ｐゴシック"/>
              </a:rPr>
              <a:t>Improvements to analysis method (the OSTIA system): background errors and improvement to numerical convergence</a:t>
            </a:r>
          </a:p>
          <a:p>
            <a:pPr marL="342900" indent="-342900">
              <a:spcBef>
                <a:spcPct val="20000"/>
              </a:spcBef>
              <a:buClr>
                <a:schemeClr val="tx1"/>
              </a:buClr>
              <a:buFontTx/>
              <a:buChar char="•"/>
            </a:pPr>
            <a:r>
              <a:rPr lang="en-GB">
                <a:ea typeface="ＭＳ Ｐゴシック"/>
                <a:cs typeface="ＭＳ Ｐゴシック"/>
              </a:rPr>
              <a:t>Improved accuracy of SST CCI analysis</a:t>
            </a:r>
          </a:p>
          <a:p>
            <a:pPr marL="342900" indent="-342900">
              <a:spcBef>
                <a:spcPct val="20000"/>
              </a:spcBef>
              <a:buClr>
                <a:schemeClr val="tx1"/>
              </a:buClr>
              <a:buFontTx/>
              <a:buChar char="•"/>
            </a:pPr>
            <a:r>
              <a:rPr lang="en-GB">
                <a:ea typeface="ＭＳ Ｐゴシック"/>
                <a:cs typeface="ＭＳ Ｐゴシック"/>
              </a:rPr>
              <a:t>Improved resolution of small-scale ocean features without introducing unrealistic observational noise.</a:t>
            </a:r>
          </a:p>
          <a:p>
            <a:pPr marL="342900" indent="-342900">
              <a:spcBef>
                <a:spcPct val="20000"/>
              </a:spcBef>
              <a:buClr>
                <a:schemeClr val="tx1"/>
              </a:buClr>
            </a:pPr>
            <a:r>
              <a:rPr lang="en-GB" sz="2400">
                <a:ea typeface="ＭＳ Ｐゴシック"/>
                <a:cs typeface="ＭＳ Ｐゴシック"/>
              </a:rPr>
              <a:t> </a:t>
            </a:r>
          </a:p>
        </p:txBody>
      </p:sp>
      <p:pic>
        <p:nvPicPr>
          <p:cNvPr id="235522" name="Picture 4" descr="SPUN_UP_CCI_grad_gs_201203"/>
          <p:cNvPicPr>
            <a:picLocks noChangeAspect="1" noChangeArrowheads="1" noCrop="1"/>
          </p:cNvPicPr>
          <p:nvPr/>
        </p:nvPicPr>
        <p:blipFill>
          <a:blip r:embed="rId3"/>
          <a:srcRect/>
          <a:stretch>
            <a:fillRect/>
          </a:stretch>
        </p:blipFill>
        <p:spPr bwMode="auto">
          <a:xfrm>
            <a:off x="5076825" y="1484313"/>
            <a:ext cx="3932238" cy="5241925"/>
          </a:xfrm>
          <a:prstGeom prst="rect">
            <a:avLst/>
          </a:prstGeom>
          <a:noFill/>
          <a:ln w="9525">
            <a:noFill/>
            <a:miter lim="800000"/>
            <a:headEnd/>
            <a:tailEnd/>
          </a:ln>
        </p:spPr>
      </p:pic>
      <p:graphicFrame>
        <p:nvGraphicFramePr>
          <p:cNvPr id="11297" name="Group 33"/>
          <p:cNvGraphicFramePr>
            <a:graphicFrameLocks noGrp="1"/>
          </p:cNvGraphicFramePr>
          <p:nvPr>
            <p:ph idx="4294967295"/>
          </p:nvPr>
        </p:nvGraphicFramePr>
        <p:xfrm>
          <a:off x="179388" y="3573463"/>
          <a:ext cx="4392612" cy="2684462"/>
        </p:xfrm>
        <a:graphic>
          <a:graphicData uri="http://schemas.openxmlformats.org/drawingml/2006/table">
            <a:tbl>
              <a:tblPr/>
              <a:tblGrid>
                <a:gridCol w="1462087"/>
                <a:gridCol w="1468438"/>
                <a:gridCol w="1462087"/>
              </a:tblGrid>
              <a:tr h="6400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ＭＳ Ｐゴシック"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Old OSTIA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Updated OSTIA</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3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Drifter o-b</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0.52(-0.01)</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0.37(0.00)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3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AATSR o-b</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0.45(0.04)</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0.37(0.03)</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7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ARGO o-a</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0.47(0.03)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charset="0"/>
                        </a:rPr>
                        <a:t>0.43(0.04)</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5545" name="Text Box 27"/>
          <p:cNvSpPr txBox="1">
            <a:spLocks noChangeArrowheads="1"/>
          </p:cNvSpPr>
          <p:nvPr/>
        </p:nvSpPr>
        <p:spPr bwMode="auto">
          <a:xfrm>
            <a:off x="193675" y="6292850"/>
            <a:ext cx="4802188" cy="508000"/>
          </a:xfrm>
          <a:prstGeom prst="rect">
            <a:avLst/>
          </a:prstGeom>
          <a:solidFill>
            <a:schemeClr val="bg1"/>
          </a:solidFill>
          <a:ln w="9525">
            <a:noFill/>
            <a:miter lim="800000"/>
            <a:headEnd/>
            <a:tailEnd/>
          </a:ln>
        </p:spPr>
        <p:txBody>
          <a:bodyPr>
            <a:spAutoFit/>
          </a:bodyPr>
          <a:lstStyle/>
          <a:p>
            <a:pPr>
              <a:lnSpc>
                <a:spcPct val="85000"/>
              </a:lnSpc>
              <a:spcBef>
                <a:spcPct val="50000"/>
              </a:spcBef>
            </a:pPr>
            <a:r>
              <a:rPr lang="en-GB" sz="1600">
                <a:ea typeface="ＭＳ Ｐゴシック"/>
                <a:cs typeface="ＭＳ Ｐゴシック"/>
              </a:rPr>
              <a:t>Observation-minus-background/analysis RMSE (bias) calculated for March 2012.</a:t>
            </a:r>
          </a:p>
        </p:txBody>
      </p:sp>
      <p:sp>
        <p:nvSpPr>
          <p:cNvPr id="235546" name="Rectangle 28"/>
          <p:cNvSpPr>
            <a:spLocks noGrp="1" noChangeArrowheads="1"/>
          </p:cNvSpPr>
          <p:nvPr>
            <p:ph type="title" idx="4294967295"/>
          </p:nvPr>
        </p:nvSpPr>
        <p:spPr>
          <a:xfrm>
            <a:off x="179388" y="0"/>
            <a:ext cx="8964612" cy="587375"/>
          </a:xfrm>
        </p:spPr>
        <p:txBody>
          <a:bodyPr/>
          <a:lstStyle/>
          <a:p>
            <a:pPr eaLnBrk="1" hangingPunct="1"/>
            <a:r>
              <a:rPr lang="en-GB" smtClean="0"/>
              <a:t>New background covariance errors</a:t>
            </a:r>
            <a:r>
              <a:rPr lang="en-GB" sz="4000" smtClean="0"/>
              <a:t>:</a:t>
            </a:r>
            <a:r>
              <a:rPr lang="en-GB" smtClean="0"/>
              <a:t> Results</a:t>
            </a:r>
          </a:p>
        </p:txBody>
      </p:sp>
      <p:sp>
        <p:nvSpPr>
          <p:cNvPr id="235547" name="Text Box 34"/>
          <p:cNvSpPr txBox="1">
            <a:spLocks noChangeArrowheads="1"/>
          </p:cNvSpPr>
          <p:nvPr/>
        </p:nvSpPr>
        <p:spPr bwMode="auto">
          <a:xfrm>
            <a:off x="5084763" y="654050"/>
            <a:ext cx="3848100" cy="701675"/>
          </a:xfrm>
          <a:prstGeom prst="rect">
            <a:avLst/>
          </a:prstGeom>
          <a:noFill/>
          <a:ln w="9525">
            <a:noFill/>
            <a:miter lim="800000"/>
            <a:headEnd/>
            <a:tailEnd/>
          </a:ln>
        </p:spPr>
        <p:txBody>
          <a:bodyPr>
            <a:spAutoFit/>
          </a:bodyPr>
          <a:lstStyle/>
          <a:p>
            <a:pPr>
              <a:spcBef>
                <a:spcPct val="50000"/>
              </a:spcBef>
            </a:pPr>
            <a:r>
              <a:rPr lang="en-GB">
                <a:ea typeface="ＭＳ Ｐゴシック"/>
                <a:cs typeface="ＭＳ Ｐゴシック"/>
              </a:rPr>
              <a:t>SST gradients in Gulf Stream in SST CCI analysis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title" idx="4294967295"/>
          </p:nvPr>
        </p:nvSpPr>
        <p:spPr>
          <a:xfrm>
            <a:off x="246063" y="271463"/>
            <a:ext cx="8651875" cy="611187"/>
          </a:xfrm>
        </p:spPr>
        <p:txBody>
          <a:bodyPr/>
          <a:lstStyle/>
          <a:p>
            <a:pPr eaLnBrk="1" hangingPunct="1"/>
            <a:r>
              <a:rPr lang="en-GB" sz="2800" smtClean="0"/>
              <a:t>Phase II plans: dedicated climate modelling</a:t>
            </a:r>
            <a:br>
              <a:rPr lang="en-GB" sz="2800" smtClean="0"/>
            </a:br>
            <a:r>
              <a:rPr lang="en-GB" sz="2000" smtClean="0"/>
              <a:t>Malcolm Roberts, Met Office Hadley Centre</a:t>
            </a:r>
          </a:p>
        </p:txBody>
      </p:sp>
      <p:sp>
        <p:nvSpPr>
          <p:cNvPr id="237570" name="Rectangle 3"/>
          <p:cNvSpPr>
            <a:spLocks noGrp="1" noChangeArrowheads="1"/>
          </p:cNvSpPr>
          <p:nvPr>
            <p:ph type="body" idx="4294967295"/>
          </p:nvPr>
        </p:nvSpPr>
        <p:spPr bwMode="auto">
          <a:xfrm>
            <a:off x="457200" y="1266825"/>
            <a:ext cx="8229600" cy="4525963"/>
          </a:xfrm>
          <a:prstGeom prst="rect">
            <a:avLst/>
          </a:prstGeom>
          <a:noFill/>
          <a:ln>
            <a:miter lim="800000"/>
            <a:headEnd/>
            <a:tailEnd/>
          </a:ln>
        </p:spPr>
        <p:txBody>
          <a:bodyPr/>
          <a:lstStyle/>
          <a:p>
            <a:pPr eaLnBrk="1" hangingPunct="1"/>
            <a:r>
              <a:rPr lang="en-GB" smtClean="0"/>
              <a:t>In the third year of the project, we will run simulations using the latest version of the Met Office Hadley Centre model at a spatial resolution of about 25km.</a:t>
            </a:r>
          </a:p>
          <a:p>
            <a:pPr eaLnBrk="1" hangingPunct="1"/>
            <a:r>
              <a:rPr lang="en-GB" smtClean="0"/>
              <a:t>This will be achieved by running two dedicated experiments where the atmosphere is driven by (i) the SST analysis used as standard for such experiments, possibly the Reynolds et al Daily OI and (ii) reprocessing 3 of the SST CCI L4 analysis. </a:t>
            </a:r>
          </a:p>
          <a:p>
            <a:pPr eaLnBrk="1" hangingPunct="1"/>
            <a:r>
              <a:rPr lang="en-GB" smtClean="0"/>
              <a:t>These simulations will be made for about 30 years of the 1981-2016 period, using exactly the same model version, allowing a robust assessment of the impact.</a:t>
            </a:r>
          </a:p>
          <a:p>
            <a:pPr eaLnBrk="1" hangingPunct="1"/>
            <a:r>
              <a:rPr lang="en-GB" smtClean="0"/>
              <a:t>It will be necessary prior to the analysis to choose specific processes or locations to analyse according to our assessment of where the greatest impact is likely to be.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Content Placeholder 2"/>
          <p:cNvSpPr>
            <a:spLocks noGrp="1"/>
          </p:cNvSpPr>
          <p:nvPr>
            <p:ph idx="4294967295"/>
          </p:nvPr>
        </p:nvSpPr>
        <p:spPr bwMode="auto">
          <a:xfrm>
            <a:off x="257175" y="855663"/>
            <a:ext cx="8629650" cy="5138737"/>
          </a:xfrm>
          <a:prstGeom prst="rect">
            <a:avLst/>
          </a:prstGeom>
          <a:noFill/>
          <a:ln>
            <a:miter lim="800000"/>
            <a:headEnd/>
            <a:tailEnd/>
          </a:ln>
        </p:spPr>
        <p:txBody>
          <a:bodyPr/>
          <a:lstStyle/>
          <a:p>
            <a:pPr eaLnBrk="1" hangingPunct="1">
              <a:buFont typeface="Wingdings" pitchFamily="2" charset="2"/>
              <a:buChar char="§"/>
            </a:pPr>
            <a:r>
              <a:rPr lang="en-US" sz="2400" b="1" smtClean="0"/>
              <a:t>To extend the SST CCI climate data record </a:t>
            </a:r>
            <a:r>
              <a:rPr lang="en-US" sz="2400" smtClean="0"/>
              <a:t>(CDR) </a:t>
            </a:r>
            <a:r>
              <a:rPr lang="en-US" sz="2400" b="1" smtClean="0"/>
              <a:t>before and after</a:t>
            </a:r>
            <a:r>
              <a:rPr lang="en-US" sz="2400" smtClean="0"/>
              <a:t> the period of the Along-Track Scanning Radiometers (ATSRs);</a:t>
            </a:r>
          </a:p>
          <a:p>
            <a:pPr eaLnBrk="1" hangingPunct="1">
              <a:buFont typeface="Wingdings" pitchFamily="2" charset="2"/>
              <a:buChar char="§"/>
            </a:pPr>
            <a:r>
              <a:rPr lang="en-US" sz="2400" smtClean="0"/>
              <a:t>To evolve the SST CCI CDR throughout the data period…</a:t>
            </a:r>
          </a:p>
          <a:p>
            <a:pPr eaLnBrk="1" hangingPunct="1">
              <a:buFont typeface="Wingdings" pitchFamily="2" charset="2"/>
              <a:buChar char="§"/>
            </a:pPr>
            <a:r>
              <a:rPr lang="en-US" sz="2400" b="1" smtClean="0"/>
              <a:t>To evolve the existing prototype system </a:t>
            </a:r>
            <a:r>
              <a:rPr lang="en-US" sz="2400" smtClean="0"/>
              <a:t>into an implementation that is :</a:t>
            </a:r>
          </a:p>
          <a:p>
            <a:pPr lvl="1" eaLnBrk="1" hangingPunct="1">
              <a:buSzPct val="100000"/>
              <a:buFont typeface="Arial" charset="0"/>
              <a:buChar char="●"/>
            </a:pPr>
            <a:r>
              <a:rPr lang="en-US" sz="2400" smtClean="0"/>
              <a:t>sustainable in the long term</a:t>
            </a:r>
          </a:p>
          <a:p>
            <a:pPr lvl="1" eaLnBrk="1" hangingPunct="1">
              <a:buSzPct val="100000"/>
              <a:buFont typeface="Arial" charset="0"/>
              <a:buChar char="●"/>
            </a:pPr>
            <a:r>
              <a:rPr lang="en-US" sz="2400" smtClean="0"/>
              <a:t>able to harness the best scientific SST R&amp;D</a:t>
            </a:r>
          </a:p>
          <a:p>
            <a:pPr lvl="1" eaLnBrk="1" hangingPunct="1">
              <a:buSzPct val="100000"/>
              <a:buFont typeface="Arial" charset="0"/>
              <a:buChar char="●"/>
            </a:pPr>
            <a:r>
              <a:rPr lang="en-US" sz="2400" smtClean="0"/>
              <a:t>able to provide necessary performance:</a:t>
            </a:r>
          </a:p>
          <a:p>
            <a:pPr lvl="2" eaLnBrk="1" hangingPunct="1">
              <a:buSzPct val="100000"/>
              <a:buFont typeface="Arial" charset="0"/>
              <a:buChar char="–"/>
            </a:pPr>
            <a:r>
              <a:rPr lang="en-US" sz="2000" smtClean="0"/>
              <a:t>a ‘nimble’ improvement cycle for reprocessing</a:t>
            </a:r>
          </a:p>
          <a:p>
            <a:pPr lvl="2" eaLnBrk="1" hangingPunct="1">
              <a:buSzPct val="100000"/>
              <a:buFont typeface="Arial" charset="0"/>
              <a:buChar char="–"/>
            </a:pPr>
            <a:r>
              <a:rPr lang="en-US" sz="2000" smtClean="0"/>
              <a:t>high-performance capacity to store and process relevant data flows now and in the coming era of Sentinel missions</a:t>
            </a:r>
          </a:p>
        </p:txBody>
      </p:sp>
      <p:sp>
        <p:nvSpPr>
          <p:cNvPr id="239618" name="Title 1"/>
          <p:cNvSpPr>
            <a:spLocks noGrp="1"/>
          </p:cNvSpPr>
          <p:nvPr>
            <p:ph type="title" idx="4294967295"/>
          </p:nvPr>
        </p:nvSpPr>
        <p:spPr>
          <a:xfrm>
            <a:off x="246063" y="185738"/>
            <a:ext cx="8621712" cy="611187"/>
          </a:xfrm>
        </p:spPr>
        <p:txBody>
          <a:bodyPr/>
          <a:lstStyle/>
          <a:p>
            <a:pPr eaLnBrk="1" hangingPunct="1"/>
            <a:r>
              <a:rPr lang="en-US" smtClean="0"/>
              <a:t>Phase II: Principal challenges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Content Placeholder 3"/>
          <p:cNvPicPr>
            <a:picLocks noGrp="1" noChangeAspect="1"/>
          </p:cNvPicPr>
          <p:nvPr>
            <p:ph idx="4294967295"/>
          </p:nvPr>
        </p:nvPicPr>
        <p:blipFill>
          <a:blip r:embed="rId3"/>
          <a:srcRect l="-18187" t="-2005" r="-18187" b="-5125"/>
          <a:stretch>
            <a:fillRect/>
          </a:stretch>
        </p:blipFill>
        <p:spPr bwMode="auto">
          <a:xfrm>
            <a:off x="-1598613" y="-136525"/>
            <a:ext cx="12206288" cy="6713538"/>
          </a:xfrm>
          <a:prstGeom prst="rect">
            <a:avLst/>
          </a:prstGeom>
          <a:noFill/>
          <a:ln>
            <a:miter lim="800000"/>
            <a:headEnd/>
            <a:tailEnd/>
          </a:ln>
        </p:spPr>
      </p:pic>
      <p:sp>
        <p:nvSpPr>
          <p:cNvPr id="2" name="Rectangle 1"/>
          <p:cNvSpPr/>
          <p:nvPr/>
        </p:nvSpPr>
        <p:spPr bwMode="auto">
          <a:xfrm>
            <a:off x="5383213" y="0"/>
            <a:ext cx="2419350" cy="363538"/>
          </a:xfrm>
          <a:prstGeom prst="rect">
            <a:avLst/>
          </a:prstGeom>
          <a:solidFill>
            <a:schemeClr val="accent5">
              <a:lumMod val="60000"/>
              <a:lumOff val="40000"/>
              <a:alpha val="50000"/>
            </a:schemeClr>
          </a:solidFill>
          <a:ln w="12700" cap="flat" cmpd="sng" algn="ctr">
            <a:solidFill>
              <a:schemeClr val="accent5">
                <a:lumMod val="75000"/>
              </a:schemeClr>
            </a:solidFill>
            <a:prstDash val="solid"/>
            <a:round/>
            <a:headEnd type="none" w="sm" len="sm"/>
            <a:tailEnd type="none" w="sm" len="sm"/>
          </a:ln>
          <a:effectLst/>
        </p:spPr>
        <p:txBody>
          <a:bodyPr wrap="none" anchor="ctr"/>
          <a:lstStyle/>
          <a:p>
            <a:pPr algn="ctr" eaLnBrk="0" hangingPunct="0">
              <a:defRPr/>
            </a:pPr>
            <a:r>
              <a:rPr lang="en-US" sz="1200" dirty="0"/>
              <a:t>R&amp;D Passive Microwave Sensors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idx="4294967295"/>
          </p:nvPr>
        </p:nvSpPr>
        <p:spPr>
          <a:xfrm>
            <a:off x="327025" y="315913"/>
            <a:ext cx="8510588" cy="611187"/>
          </a:xfrm>
        </p:spPr>
        <p:txBody>
          <a:bodyPr/>
          <a:lstStyle/>
          <a:p>
            <a:pPr eaLnBrk="1" hangingPunct="1"/>
            <a:r>
              <a:rPr lang="en-US" smtClean="0"/>
              <a:t>Optimised impact of ATSRs in SST CDR</a:t>
            </a:r>
          </a:p>
        </p:txBody>
      </p:sp>
      <p:sp>
        <p:nvSpPr>
          <p:cNvPr id="206850" name="Content Placeholder 2"/>
          <p:cNvSpPr>
            <a:spLocks noGrp="1"/>
          </p:cNvSpPr>
          <p:nvPr>
            <p:ph idx="4294967295"/>
          </p:nvPr>
        </p:nvSpPr>
        <p:spPr bwMode="auto">
          <a:xfrm>
            <a:off x="257175" y="1058863"/>
            <a:ext cx="8629650" cy="4935537"/>
          </a:xfrm>
          <a:prstGeom prst="rect">
            <a:avLst/>
          </a:prstGeom>
          <a:noFill/>
          <a:ln>
            <a:miter lim="800000"/>
            <a:headEnd/>
            <a:tailEnd/>
          </a:ln>
        </p:spPr>
        <p:txBody>
          <a:bodyPr/>
          <a:lstStyle/>
          <a:p>
            <a:pPr eaLnBrk="1" hangingPunct="1">
              <a:buFont typeface="Wingdings" pitchFamily="2" charset="2"/>
              <a:buChar char="§"/>
            </a:pPr>
            <a:r>
              <a:rPr lang="en-US" sz="2400" smtClean="0"/>
              <a:t>New </a:t>
            </a:r>
            <a:r>
              <a:rPr lang="en-US" sz="2400" b="1" smtClean="0"/>
              <a:t>Multisensor Matchup System (MMS)</a:t>
            </a:r>
            <a:r>
              <a:rPr lang="en-US" sz="2400" smtClean="0"/>
              <a:t> supported techniques to </a:t>
            </a:r>
            <a:r>
              <a:rPr lang="en-US" sz="2400" b="1" smtClean="0"/>
              <a:t>cross-reference </a:t>
            </a:r>
            <a:r>
              <a:rPr lang="en-US" sz="2400" smtClean="0"/>
              <a:t>AVHRRs to ATSRs</a:t>
            </a:r>
          </a:p>
          <a:p>
            <a:pPr lvl="1" eaLnBrk="1" hangingPunct="1">
              <a:buSzPct val="100000"/>
              <a:buFont typeface="Arial" charset="0"/>
              <a:buChar char="●"/>
            </a:pPr>
            <a:r>
              <a:rPr lang="en-US" sz="1800" smtClean="0"/>
              <a:t>This gives AVHRR density of sampling …</a:t>
            </a:r>
          </a:p>
          <a:p>
            <a:pPr lvl="1" eaLnBrk="1" hangingPunct="1">
              <a:buSzPct val="100000"/>
              <a:buFont typeface="Arial" charset="0"/>
              <a:buChar char="●"/>
            </a:pPr>
            <a:r>
              <a:rPr lang="en-US" sz="1800" smtClean="0"/>
              <a:t>… with improved accuracy, stability and independence from ATSRs</a:t>
            </a:r>
          </a:p>
        </p:txBody>
      </p:sp>
      <p:pic>
        <p:nvPicPr>
          <p:cNvPr id="206851" name="Picture 3"/>
          <p:cNvPicPr>
            <a:picLocks noChangeAspect="1"/>
          </p:cNvPicPr>
          <p:nvPr/>
        </p:nvPicPr>
        <p:blipFill>
          <a:blip r:embed="rId3"/>
          <a:srcRect/>
          <a:stretch>
            <a:fillRect/>
          </a:stretch>
        </p:blipFill>
        <p:spPr bwMode="auto">
          <a:xfrm>
            <a:off x="536575" y="3963988"/>
            <a:ext cx="3151188" cy="1604962"/>
          </a:xfrm>
          <a:prstGeom prst="rect">
            <a:avLst/>
          </a:prstGeom>
          <a:noFill/>
          <a:ln w="9525">
            <a:noFill/>
            <a:miter lim="800000"/>
            <a:headEnd/>
            <a:tailEnd/>
          </a:ln>
        </p:spPr>
      </p:pic>
      <p:sp>
        <p:nvSpPr>
          <p:cNvPr id="206852" name="TextBox 4"/>
          <p:cNvSpPr txBox="1">
            <a:spLocks noChangeArrowheads="1"/>
          </p:cNvSpPr>
          <p:nvPr/>
        </p:nvSpPr>
        <p:spPr bwMode="auto">
          <a:xfrm>
            <a:off x="1887538" y="3444875"/>
            <a:ext cx="5249862" cy="400050"/>
          </a:xfrm>
          <a:prstGeom prst="rect">
            <a:avLst/>
          </a:prstGeom>
          <a:noFill/>
          <a:ln w="9525">
            <a:noFill/>
            <a:miter lim="800000"/>
            <a:headEnd/>
            <a:tailEnd/>
          </a:ln>
        </p:spPr>
        <p:txBody>
          <a:bodyPr wrap="none">
            <a:spAutoFit/>
          </a:bodyPr>
          <a:lstStyle/>
          <a:p>
            <a:pPr eaLnBrk="0" hangingPunct="0"/>
            <a:r>
              <a:rPr lang="en-US">
                <a:ea typeface="ＭＳ Ｐゴシック"/>
                <a:cs typeface="ＭＳ Ｐゴシック"/>
              </a:rPr>
              <a:t>Daily independent </a:t>
            </a:r>
            <a:r>
              <a:rPr lang="en-US" altLang="en-US">
                <a:ea typeface="ＭＳ Ｐゴシック"/>
                <a:cs typeface="ＭＳ Ｐゴシック"/>
              </a:rPr>
              <a:t>“</a:t>
            </a:r>
            <a:r>
              <a:rPr lang="en-US">
                <a:ea typeface="ＭＳ Ｐゴシック"/>
                <a:cs typeface="ＭＳ Ｐゴシック"/>
              </a:rPr>
              <a:t>climate-quality</a:t>
            </a:r>
            <a:r>
              <a:rPr lang="en-US" altLang="en-US">
                <a:ea typeface="ＭＳ Ｐゴシック"/>
                <a:cs typeface="ＭＳ Ｐゴシック"/>
              </a:rPr>
              <a:t>”</a:t>
            </a:r>
            <a:r>
              <a:rPr lang="en-US">
                <a:ea typeface="ＭＳ Ｐゴシック"/>
                <a:cs typeface="ＭＳ Ｐゴシック"/>
              </a:rPr>
              <a:t> coverage</a:t>
            </a:r>
          </a:p>
        </p:txBody>
      </p:sp>
      <p:sp>
        <p:nvSpPr>
          <p:cNvPr id="206853" name="TextBox 5"/>
          <p:cNvSpPr txBox="1">
            <a:spLocks noChangeArrowheads="1"/>
          </p:cNvSpPr>
          <p:nvPr/>
        </p:nvSpPr>
        <p:spPr bwMode="auto">
          <a:xfrm>
            <a:off x="508000" y="5548313"/>
            <a:ext cx="3076575" cy="339725"/>
          </a:xfrm>
          <a:prstGeom prst="rect">
            <a:avLst/>
          </a:prstGeom>
          <a:noFill/>
          <a:ln w="9525">
            <a:noFill/>
            <a:miter lim="800000"/>
            <a:headEnd/>
            <a:tailEnd/>
          </a:ln>
        </p:spPr>
        <p:txBody>
          <a:bodyPr wrap="none">
            <a:spAutoFit/>
          </a:bodyPr>
          <a:lstStyle/>
          <a:p>
            <a:pPr eaLnBrk="0" hangingPunct="0"/>
            <a:r>
              <a:rPr lang="en-US" sz="1600">
                <a:ea typeface="ＭＳ Ｐゴシック"/>
                <a:cs typeface="ＭＳ Ｐゴシック"/>
              </a:rPr>
              <a:t>ATSR Reprocessing for Climate</a:t>
            </a:r>
          </a:p>
        </p:txBody>
      </p:sp>
      <p:cxnSp>
        <p:nvCxnSpPr>
          <p:cNvPr id="206854" name="Straight Arrow Connector 7"/>
          <p:cNvCxnSpPr>
            <a:cxnSpLocks noChangeShapeType="1"/>
          </p:cNvCxnSpPr>
          <p:nvPr/>
        </p:nvCxnSpPr>
        <p:spPr bwMode="auto">
          <a:xfrm>
            <a:off x="3827463" y="4751388"/>
            <a:ext cx="1035050" cy="1587"/>
          </a:xfrm>
          <a:prstGeom prst="straightConnector1">
            <a:avLst/>
          </a:prstGeom>
          <a:noFill/>
          <a:ln w="127000">
            <a:solidFill>
              <a:srgbClr val="FF0000"/>
            </a:solidFill>
            <a:round/>
            <a:headEnd type="none" w="sm" len="sm"/>
            <a:tailEnd type="arrow" w="med" len="med"/>
          </a:ln>
        </p:spPr>
      </p:cxnSp>
      <p:pic>
        <p:nvPicPr>
          <p:cNvPr id="206855" name="Picture 8"/>
          <p:cNvPicPr>
            <a:picLocks noChangeAspect="1"/>
          </p:cNvPicPr>
          <p:nvPr/>
        </p:nvPicPr>
        <p:blipFill>
          <a:blip r:embed="rId4"/>
          <a:srcRect/>
          <a:stretch>
            <a:fillRect/>
          </a:stretch>
        </p:blipFill>
        <p:spPr bwMode="auto">
          <a:xfrm>
            <a:off x="5072063" y="3963988"/>
            <a:ext cx="3151187" cy="1604962"/>
          </a:xfrm>
          <a:prstGeom prst="rect">
            <a:avLst/>
          </a:prstGeom>
          <a:noFill/>
          <a:ln w="9525">
            <a:noFill/>
            <a:miter lim="800000"/>
            <a:headEnd/>
            <a:tailEnd/>
          </a:ln>
        </p:spPr>
      </p:pic>
      <p:sp>
        <p:nvSpPr>
          <p:cNvPr id="206856" name="TextBox 9"/>
          <p:cNvSpPr txBox="1">
            <a:spLocks noChangeArrowheads="1"/>
          </p:cNvSpPr>
          <p:nvPr/>
        </p:nvSpPr>
        <p:spPr bwMode="auto">
          <a:xfrm>
            <a:off x="5080000" y="5548313"/>
            <a:ext cx="990600" cy="339725"/>
          </a:xfrm>
          <a:prstGeom prst="rect">
            <a:avLst/>
          </a:prstGeom>
          <a:noFill/>
          <a:ln w="9525">
            <a:noFill/>
            <a:miter lim="800000"/>
            <a:headEnd/>
            <a:tailEnd/>
          </a:ln>
        </p:spPr>
        <p:txBody>
          <a:bodyPr wrap="none">
            <a:spAutoFit/>
          </a:bodyPr>
          <a:lstStyle/>
          <a:p>
            <a:pPr eaLnBrk="0" hangingPunct="0"/>
            <a:r>
              <a:rPr lang="en-US" sz="1600">
                <a:ea typeface="ＭＳ Ｐゴシック"/>
                <a:cs typeface="ＭＳ Ｐゴシック"/>
              </a:rPr>
              <a:t>SST CCI</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idx="4294967295"/>
          </p:nvPr>
        </p:nvSpPr>
        <p:spPr>
          <a:xfrm>
            <a:off x="246063" y="214313"/>
            <a:ext cx="8651875" cy="611187"/>
          </a:xfrm>
        </p:spPr>
        <p:txBody>
          <a:bodyPr/>
          <a:lstStyle/>
          <a:p>
            <a:pPr eaLnBrk="1" hangingPunct="1"/>
            <a:r>
              <a:rPr lang="en-GB" sz="2800" smtClean="0"/>
              <a:t>Summary </a:t>
            </a:r>
            <a:br>
              <a:rPr lang="en-GB" sz="2800" smtClean="0"/>
            </a:br>
            <a:r>
              <a:rPr lang="en-GB" sz="2000" smtClean="0"/>
              <a:t>(see also CAR at http://www.esa-sst-cci.org/?q=webfm_send/104)</a:t>
            </a:r>
          </a:p>
        </p:txBody>
      </p:sp>
      <p:sp>
        <p:nvSpPr>
          <p:cNvPr id="243714" name="Rectangle 3"/>
          <p:cNvSpPr>
            <a:spLocks noGrp="1" noChangeArrowheads="1"/>
          </p:cNvSpPr>
          <p:nvPr>
            <p:ph type="body" idx="4294967295"/>
          </p:nvPr>
        </p:nvSpPr>
        <p:spPr bwMode="auto">
          <a:xfrm>
            <a:off x="457200" y="908050"/>
            <a:ext cx="8229600" cy="5132388"/>
          </a:xfrm>
          <a:prstGeom prst="rect">
            <a:avLst/>
          </a:prstGeom>
          <a:noFill/>
          <a:ln>
            <a:miter lim="800000"/>
            <a:headEnd/>
            <a:tailEnd/>
          </a:ln>
        </p:spPr>
        <p:txBody>
          <a:bodyPr/>
          <a:lstStyle/>
          <a:p>
            <a:pPr eaLnBrk="1" hangingPunct="1"/>
            <a:r>
              <a:rPr lang="en-GB" sz="1800" smtClean="0"/>
              <a:t>SST CCI Phase I products demonstrated to be of use in various climate research applications</a:t>
            </a:r>
          </a:p>
          <a:p>
            <a:pPr eaLnBrk="1" hangingPunct="1"/>
            <a:r>
              <a:rPr lang="en-GB" sz="1800" smtClean="0"/>
              <a:t>Challenges remain, e.g. noise in AVHRR retrievals in Arabian Sea arising from intermittent desert dust episodes; inability to assess stability outside of the tropical Pacific; the need to create a stable record back to 1981</a:t>
            </a:r>
          </a:p>
          <a:p>
            <a:pPr eaLnBrk="1" hangingPunct="1"/>
            <a:r>
              <a:rPr lang="en-GB" sz="1800" smtClean="0"/>
              <a:t>In Phase II, we will: </a:t>
            </a:r>
          </a:p>
          <a:p>
            <a:pPr eaLnBrk="1" hangingPunct="1"/>
            <a:r>
              <a:rPr lang="en-GB" sz="1800" smtClean="0"/>
              <a:t>	host a user workshop to discuss needs for and presentation of uncertainty information; </a:t>
            </a:r>
          </a:p>
          <a:p>
            <a:pPr eaLnBrk="1" hangingPunct="1"/>
            <a:r>
              <a:rPr lang="en-GB" sz="1800" smtClean="0"/>
              <a:t>	perform 30-year 25km resolution climate model simulations, driven by the SST CCI analysis product to explore the impact of improved resolution on aspects of atmospheric variability; </a:t>
            </a:r>
          </a:p>
          <a:p>
            <a:pPr eaLnBrk="1" hangingPunct="1"/>
            <a:r>
              <a:rPr lang="en-GB" sz="1800" smtClean="0"/>
              <a:t>	automate aspects of the climate assessment framework to facilitate the development of a sustainable system; </a:t>
            </a:r>
          </a:p>
          <a:p>
            <a:pPr eaLnBrk="1" hangingPunct="1"/>
            <a:r>
              <a:rPr lang="en-GB" sz="1800" smtClean="0"/>
              <a:t>	continue to encourage users of the SST CCI products to provide feedback on their use of the data</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Content Placeholder 1"/>
          <p:cNvSpPr>
            <a:spLocks noGrp="1"/>
          </p:cNvSpPr>
          <p:nvPr>
            <p:ph idx="4294967295"/>
          </p:nvPr>
        </p:nvSpPr>
        <p:spPr bwMode="auto">
          <a:xfrm>
            <a:off x="188913" y="946150"/>
            <a:ext cx="8637587" cy="4192588"/>
          </a:xfrm>
          <a:prstGeom prst="rect">
            <a:avLst/>
          </a:prstGeom>
          <a:solidFill>
            <a:srgbClr val="FFFFFF"/>
          </a:solidFill>
          <a:ln>
            <a:solidFill>
              <a:srgbClr val="000000"/>
            </a:solidFill>
            <a:miter lim="800000"/>
            <a:headEnd/>
            <a:tailEnd/>
          </a:ln>
        </p:spPr>
        <p:txBody>
          <a:bodyPr lIns="378000" tIns="180000" rIns="91435" bIns="45718"/>
          <a:lstStyle/>
          <a:p>
            <a:pPr eaLnBrk="1" hangingPunct="1"/>
            <a:endParaRPr lang="en-GB" smtClean="0"/>
          </a:p>
          <a:p>
            <a:pPr eaLnBrk="1" hangingPunct="1"/>
            <a:r>
              <a:rPr lang="en-GB" smtClean="0"/>
              <a:t>The three ESA SST CCI LT version 1.0 products assessed are:</a:t>
            </a:r>
          </a:p>
          <a:p>
            <a:pPr lvl="1" eaLnBrk="1" hangingPunct="1"/>
            <a:r>
              <a:rPr lang="en-GB" b="1" smtClean="0"/>
              <a:t>ATSR</a:t>
            </a:r>
            <a:r>
              <a:rPr lang="en-GB" smtClean="0"/>
              <a:t>. SSTs from ATSR instruments in L3U format at 0.05° latitude by 0.05° longitude resolution covering 1991 – 2010. (Hereafter, SST CCI ATSR.) </a:t>
            </a:r>
          </a:p>
          <a:p>
            <a:pPr lvl="1" eaLnBrk="1" hangingPunct="1"/>
            <a:r>
              <a:rPr lang="en-GB" b="1" smtClean="0"/>
              <a:t>AVHRR</a:t>
            </a:r>
            <a:r>
              <a:rPr lang="en-GB" smtClean="0"/>
              <a:t>. SSTs from AVHRR instruments in L2P format at Global Area Coverage (GAC) resolution covering 1991 – 2010. (Hereafter, SST CCI AVHRR.)</a:t>
            </a:r>
          </a:p>
          <a:p>
            <a:pPr lvl="1" eaLnBrk="1" hangingPunct="1"/>
            <a:r>
              <a:rPr lang="en-GB" b="1" smtClean="0"/>
              <a:t>Analysis</a:t>
            </a:r>
            <a:r>
              <a:rPr lang="en-GB" smtClean="0"/>
              <a:t>. Satellite-only SST-depth L4 daily analysis created by OSTIA system from SST CCI ATSR and SST CCI AVHRR products at 0.05° latitude by 0.05° longitude resolution covering 1991 – 2010. (Hereafter, SST CCI analysis.)</a:t>
            </a:r>
          </a:p>
          <a:p>
            <a:pPr lvl="1" eaLnBrk="1" hangingPunct="1">
              <a:buFont typeface="Courier New" pitchFamily="49" charset="0"/>
              <a:buNone/>
            </a:pPr>
            <a:endParaRPr lang="en-GB" smtClean="0"/>
          </a:p>
          <a:p>
            <a:pPr eaLnBrk="1" hangingPunct="1"/>
            <a:r>
              <a:rPr lang="en-GB" smtClean="0"/>
              <a:t>These are utilised over the period 1991-2010.</a:t>
            </a:r>
          </a:p>
        </p:txBody>
      </p:sp>
      <p:sp>
        <p:nvSpPr>
          <p:cNvPr id="208898" name="Title 2"/>
          <p:cNvSpPr>
            <a:spLocks noGrp="1"/>
          </p:cNvSpPr>
          <p:nvPr>
            <p:ph type="title" idx="4294967295"/>
          </p:nvPr>
        </p:nvSpPr>
        <p:spPr/>
        <p:txBody>
          <a:bodyPr/>
          <a:lstStyle/>
          <a:p>
            <a:pPr eaLnBrk="1" hangingPunct="1"/>
            <a:r>
              <a:rPr lang="en-GB" smtClean="0"/>
              <a:t>SST CCI products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Content Placeholder 1"/>
          <p:cNvSpPr>
            <a:spLocks noGrp="1"/>
          </p:cNvSpPr>
          <p:nvPr>
            <p:ph idx="4294967295"/>
          </p:nvPr>
        </p:nvSpPr>
        <p:spPr bwMode="auto">
          <a:xfrm>
            <a:off x="257175" y="889000"/>
            <a:ext cx="8629650" cy="5138738"/>
          </a:xfrm>
          <a:prstGeom prst="rect">
            <a:avLst/>
          </a:prstGeom>
          <a:noFill/>
          <a:ln>
            <a:miter lim="800000"/>
            <a:headEnd/>
            <a:tailEnd/>
          </a:ln>
        </p:spPr>
        <p:txBody>
          <a:bodyPr/>
          <a:lstStyle/>
          <a:p>
            <a:pPr eaLnBrk="1" hangingPunct="1">
              <a:buFont typeface="Wingdings" pitchFamily="2" charset="2"/>
              <a:buChar char="§"/>
            </a:pPr>
            <a:r>
              <a:rPr lang="en-US" smtClean="0"/>
              <a:t>URD established no commonality of spatio-temporal resolution required by climate users</a:t>
            </a:r>
          </a:p>
          <a:p>
            <a:pPr eaLnBrk="1" hangingPunct="1">
              <a:buFont typeface="Wingdings" pitchFamily="2" charset="2"/>
              <a:buChar char="§"/>
            </a:pPr>
            <a:r>
              <a:rPr lang="en-US" smtClean="0"/>
              <a:t>Therefore, SST CCI provides data at a fundamental resolution (4 km / 0.05 deg; daily) and a tool to create lower-resolution data</a:t>
            </a:r>
          </a:p>
          <a:p>
            <a:pPr eaLnBrk="1" hangingPunct="1">
              <a:buFont typeface="Wingdings" pitchFamily="2" charset="2"/>
              <a:buChar char="§"/>
            </a:pPr>
            <a:r>
              <a:rPr lang="en-US" smtClean="0"/>
              <a:t>Uncertainty estimates should be provided with every SST</a:t>
            </a:r>
          </a:p>
          <a:p>
            <a:pPr lvl="1" eaLnBrk="1" hangingPunct="1">
              <a:buFont typeface="Wingdings" pitchFamily="2" charset="2"/>
              <a:buChar char="§"/>
            </a:pPr>
            <a:r>
              <a:rPr lang="en-US" sz="1800" smtClean="0"/>
              <a:t>At L2P / L3U this is estimated as part of the retrieval process</a:t>
            </a:r>
          </a:p>
          <a:p>
            <a:pPr eaLnBrk="1" hangingPunct="1">
              <a:buFont typeface="Wingdings" pitchFamily="2" charset="2"/>
              <a:buChar char="§"/>
            </a:pPr>
            <a:r>
              <a:rPr lang="en-US" smtClean="0"/>
              <a:t>For uncertainty estimates to be available for lower-res outputs of the tool, need to separate components of uncertainty that respond to averaging differently</a:t>
            </a:r>
          </a:p>
          <a:p>
            <a:pPr lvl="1" eaLnBrk="1" hangingPunct="1">
              <a:buFont typeface="Wingdings" pitchFamily="2" charset="2"/>
              <a:buChar char="§"/>
            </a:pPr>
            <a:r>
              <a:rPr lang="en-US" sz="1800" smtClean="0"/>
              <a:t>First time these have been estimated and provided in an EO product (?)</a:t>
            </a:r>
          </a:p>
          <a:p>
            <a:pPr eaLnBrk="1" hangingPunct="1">
              <a:buFont typeface="Wingdings" pitchFamily="2" charset="2"/>
              <a:buChar char="§"/>
            </a:pPr>
            <a:r>
              <a:rPr lang="en-US" smtClean="0"/>
              <a:t>View uncertainty estimates as part of product as much as the SSTs themselves</a:t>
            </a:r>
          </a:p>
          <a:p>
            <a:pPr lvl="1" eaLnBrk="1" hangingPunct="1">
              <a:buFont typeface="Wingdings" pitchFamily="2" charset="2"/>
              <a:buChar char="§"/>
            </a:pPr>
            <a:r>
              <a:rPr lang="en-US" sz="1800" smtClean="0"/>
              <a:t>Uncertainty estimates are therefore validated in their own right</a:t>
            </a:r>
          </a:p>
          <a:p>
            <a:pPr lvl="1" eaLnBrk="1" hangingPunct="1">
              <a:buSzPct val="100000"/>
              <a:buFont typeface="Arial" charset="0"/>
              <a:buNone/>
            </a:pPr>
            <a:endParaRPr lang="en-US" sz="1800" smtClean="0"/>
          </a:p>
        </p:txBody>
      </p:sp>
      <p:sp>
        <p:nvSpPr>
          <p:cNvPr id="210946" name="Title 2"/>
          <p:cNvSpPr>
            <a:spLocks noGrp="1"/>
          </p:cNvSpPr>
          <p:nvPr>
            <p:ph type="title" idx="4294967295"/>
          </p:nvPr>
        </p:nvSpPr>
        <p:spPr>
          <a:xfrm>
            <a:off x="246063" y="136525"/>
            <a:ext cx="8621712" cy="611188"/>
          </a:xfrm>
        </p:spPr>
        <p:txBody>
          <a:bodyPr/>
          <a:lstStyle/>
          <a:p>
            <a:pPr eaLnBrk="1" hangingPunct="1"/>
            <a:r>
              <a:rPr lang="en-US" smtClean="0"/>
              <a:t>Uncertainty Estimation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idx="4294967295"/>
          </p:nvPr>
        </p:nvSpPr>
        <p:spPr>
          <a:xfrm>
            <a:off x="246063" y="833438"/>
            <a:ext cx="8651875" cy="611187"/>
          </a:xfrm>
        </p:spPr>
        <p:txBody>
          <a:bodyPr/>
          <a:lstStyle/>
          <a:p>
            <a:pPr eaLnBrk="1" hangingPunct="1"/>
            <a:r>
              <a:rPr lang="en-GB" altLang="ja-JP" sz="2800" smtClean="0">
                <a:ea typeface="ＭＳ Ｐゴシック"/>
                <a:cs typeface="ＭＳ Ｐゴシック"/>
              </a:rPr>
              <a:t>Phase II plans: Sea surface temperature user workshop on uncertainties</a:t>
            </a:r>
            <a:br>
              <a:rPr lang="en-GB" altLang="ja-JP" sz="2800" smtClean="0">
                <a:ea typeface="ＭＳ Ｐゴシック"/>
                <a:cs typeface="ＭＳ Ｐゴシック"/>
              </a:rPr>
            </a:br>
            <a:r>
              <a:rPr lang="en-GB" altLang="ja-JP" sz="2000" smtClean="0">
                <a:ea typeface="ＭＳ Ｐゴシック"/>
                <a:cs typeface="ＭＳ Ｐゴシック"/>
              </a:rPr>
              <a:t>Met Office Hadley Centre, Exeter, UK, 18-20th November 2014</a:t>
            </a:r>
            <a:r>
              <a:rPr lang="en-GB" altLang="ja-JP" sz="2800" smtClean="0">
                <a:ea typeface="ＭＳ Ｐゴシック"/>
                <a:cs typeface="ＭＳ Ｐゴシック"/>
              </a:rPr>
              <a:t> </a:t>
            </a:r>
            <a:endParaRPr lang="en-GB" sz="2800" smtClean="0"/>
          </a:p>
        </p:txBody>
      </p:sp>
      <p:sp>
        <p:nvSpPr>
          <p:cNvPr id="212994" name="Rectangle 3"/>
          <p:cNvSpPr>
            <a:spLocks noGrp="1" noChangeArrowheads="1"/>
          </p:cNvSpPr>
          <p:nvPr>
            <p:ph type="body" idx="4294967295"/>
          </p:nvPr>
        </p:nvSpPr>
        <p:spPr bwMode="auto">
          <a:xfrm>
            <a:off x="457200" y="1816100"/>
            <a:ext cx="8229600" cy="4024313"/>
          </a:xfrm>
          <a:prstGeom prst="rect">
            <a:avLst/>
          </a:prstGeom>
          <a:noFill/>
          <a:ln>
            <a:miter lim="800000"/>
            <a:headEnd/>
            <a:tailEnd/>
          </a:ln>
        </p:spPr>
        <p:txBody>
          <a:bodyPr/>
          <a:lstStyle/>
          <a:p>
            <a:pPr eaLnBrk="1" hangingPunct="1"/>
            <a:r>
              <a:rPr lang="en-GB" smtClean="0"/>
              <a:t>The aims of the meeting are to:</a:t>
            </a:r>
          </a:p>
          <a:p>
            <a:pPr eaLnBrk="1" hangingPunct="1"/>
            <a:endParaRPr lang="en-GB" smtClean="0"/>
          </a:p>
          <a:p>
            <a:pPr eaLnBrk="1" hangingPunct="1"/>
            <a:r>
              <a:rPr lang="en-GB" smtClean="0"/>
              <a:t>Exchange information about uncertainties in sea surface temperature (SST) observations;</a:t>
            </a:r>
          </a:p>
          <a:p>
            <a:pPr eaLnBrk="1" hangingPunct="1"/>
            <a:r>
              <a:rPr lang="en-GB" smtClean="0"/>
              <a:t>Create new expert SST users who, through publication of their work, can inspire others to take uncertainty information into account;</a:t>
            </a:r>
          </a:p>
          <a:p>
            <a:pPr eaLnBrk="1" hangingPunct="1"/>
            <a:r>
              <a:rPr lang="en-GB" smtClean="0"/>
              <a:t>Source requirements from SST users on uncertainty information and other aspects of the Climate Data Records;</a:t>
            </a:r>
          </a:p>
          <a:p>
            <a:pPr eaLnBrk="1" hangingPunct="1"/>
            <a:r>
              <a:rPr lang="en-GB" smtClean="0"/>
              <a:t>Spread best practice through a follow-on meeting report or journal article.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Fig_2a"/>
          <p:cNvPicPr>
            <a:picLocks noChangeAspect="1" noChangeArrowheads="1"/>
          </p:cNvPicPr>
          <p:nvPr/>
        </p:nvPicPr>
        <p:blipFill>
          <a:blip r:embed="rId3"/>
          <a:srcRect b="6264"/>
          <a:stretch>
            <a:fillRect/>
          </a:stretch>
        </p:blipFill>
        <p:spPr bwMode="auto">
          <a:xfrm>
            <a:off x="261938" y="946150"/>
            <a:ext cx="8555037" cy="4008438"/>
          </a:xfrm>
          <a:prstGeom prst="rect">
            <a:avLst/>
          </a:prstGeom>
          <a:noFill/>
          <a:ln w="9525">
            <a:noFill/>
            <a:miter lim="800000"/>
            <a:headEnd/>
            <a:tailEnd/>
          </a:ln>
        </p:spPr>
      </p:pic>
      <p:sp>
        <p:nvSpPr>
          <p:cNvPr id="215042" name="Rectangle 2"/>
          <p:cNvSpPr>
            <a:spLocks noGrp="1" noChangeArrowheads="1"/>
          </p:cNvSpPr>
          <p:nvPr>
            <p:ph type="title" idx="4294967295"/>
          </p:nvPr>
        </p:nvSpPr>
        <p:spPr>
          <a:xfrm>
            <a:off x="176213" y="273050"/>
            <a:ext cx="8005762" cy="611188"/>
          </a:xfrm>
        </p:spPr>
        <p:txBody>
          <a:bodyPr/>
          <a:lstStyle/>
          <a:p>
            <a:pPr eaLnBrk="1" hangingPunct="1"/>
            <a:r>
              <a:rPr lang="en-GB" sz="2900" smtClean="0"/>
              <a:t>Global, monthly average SST anomaly</a:t>
            </a:r>
            <a:br>
              <a:rPr lang="en-GB" sz="2900" smtClean="0"/>
            </a:br>
            <a:r>
              <a:rPr lang="en-GB" sz="2400" smtClean="0"/>
              <a:t> (relative to average for 1985-2007)</a:t>
            </a:r>
          </a:p>
        </p:txBody>
      </p:sp>
      <p:sp>
        <p:nvSpPr>
          <p:cNvPr id="215043" name="Text Box 5"/>
          <p:cNvSpPr txBox="1">
            <a:spLocks noChangeArrowheads="1"/>
          </p:cNvSpPr>
          <p:nvPr/>
        </p:nvSpPr>
        <p:spPr bwMode="auto">
          <a:xfrm>
            <a:off x="188913" y="4854575"/>
            <a:ext cx="8955087" cy="1466850"/>
          </a:xfrm>
          <a:prstGeom prst="rect">
            <a:avLst/>
          </a:prstGeom>
          <a:solidFill>
            <a:schemeClr val="bg1"/>
          </a:solidFill>
          <a:ln w="9525">
            <a:noFill/>
            <a:miter lim="800000"/>
            <a:headEnd/>
            <a:tailEnd/>
          </a:ln>
        </p:spPr>
        <p:txBody>
          <a:bodyPr>
            <a:spAutoFit/>
          </a:bodyPr>
          <a:lstStyle/>
          <a:p>
            <a:pPr eaLnBrk="0" hangingPunct="0">
              <a:spcBef>
                <a:spcPct val="50000"/>
              </a:spcBef>
            </a:pPr>
            <a:r>
              <a:rPr lang="en-GB" sz="1800"/>
              <a:t>Overall variability is similar except for erroneous variability in the 1990s in the SST CCI AVHRR and ATSR products.</a:t>
            </a:r>
          </a:p>
          <a:p>
            <a:pPr eaLnBrk="0" hangingPunct="0">
              <a:spcBef>
                <a:spcPct val="50000"/>
              </a:spcBef>
            </a:pPr>
            <a:r>
              <a:rPr lang="en-GB" sz="1800"/>
              <a:t>The SST CCI products are more consistent after 1996.</a:t>
            </a:r>
          </a:p>
          <a:p>
            <a:pPr eaLnBrk="0" hangingPunct="0">
              <a:spcBef>
                <a:spcPct val="50000"/>
              </a:spcBef>
            </a:pPr>
            <a:r>
              <a:rPr lang="en-GB" sz="1800"/>
              <a:t>Trend of SST CCI products is at upper end of comparison range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idx="4294967295"/>
          </p:nvPr>
        </p:nvSpPr>
        <p:spPr>
          <a:xfrm>
            <a:off x="246063" y="-42863"/>
            <a:ext cx="8651875" cy="611188"/>
          </a:xfrm>
        </p:spPr>
        <p:txBody>
          <a:bodyPr/>
          <a:lstStyle/>
          <a:p>
            <a:pPr eaLnBrk="1" hangingPunct="1"/>
            <a:r>
              <a:rPr lang="en-GB" smtClean="0"/>
              <a:t>Stability</a:t>
            </a:r>
          </a:p>
        </p:txBody>
      </p:sp>
      <p:pic>
        <p:nvPicPr>
          <p:cNvPr id="1026" name="Picture 2"/>
          <p:cNvPicPr>
            <a:picLocks noChangeAspect="1" noChangeArrowheads="1"/>
          </p:cNvPicPr>
          <p:nvPr/>
        </p:nvPicPr>
        <p:blipFill>
          <a:blip r:embed="rId3"/>
          <a:srcRect/>
          <a:stretch>
            <a:fillRect/>
          </a:stretch>
        </p:blipFill>
        <p:spPr bwMode="auto">
          <a:xfrm>
            <a:off x="1187450" y="741363"/>
            <a:ext cx="7029450" cy="5321300"/>
          </a:xfrm>
          <a:prstGeom prst="rect">
            <a:avLst/>
          </a:prstGeom>
          <a:noFill/>
          <a:ln w="9525">
            <a:noFill/>
            <a:miter lim="800000"/>
            <a:headEnd/>
            <a:tailEnd/>
          </a:ln>
        </p:spPr>
      </p:pic>
      <p:graphicFrame>
        <p:nvGraphicFramePr>
          <p:cNvPr id="6" name="Table 5"/>
          <p:cNvGraphicFramePr>
            <a:graphicFrameLocks noGrp="1"/>
          </p:cNvGraphicFramePr>
          <p:nvPr/>
        </p:nvGraphicFramePr>
        <p:xfrm>
          <a:off x="3933825" y="511175"/>
          <a:ext cx="4400550" cy="5334000"/>
        </p:xfrm>
        <a:graphic>
          <a:graphicData uri="http://schemas.openxmlformats.org/drawingml/2006/table">
            <a:tbl>
              <a:tblPr/>
              <a:tblGrid>
                <a:gridCol w="765787"/>
                <a:gridCol w="1230541"/>
                <a:gridCol w="1232302"/>
                <a:gridCol w="1172446"/>
              </a:tblGrid>
              <a:tr h="584096">
                <a:tc gridSpan="4">
                  <a:txBody>
                    <a:bodyPr/>
                    <a:lstStyle/>
                    <a:p>
                      <a:pPr marL="457200" algn="just">
                        <a:spcBef>
                          <a:spcPts val="300"/>
                        </a:spcBef>
                        <a:spcAft>
                          <a:spcPts val="300"/>
                        </a:spcAft>
                      </a:pPr>
                      <a:endParaRPr lang="en-GB" sz="1000" dirty="0" smtClean="0">
                        <a:latin typeface="Arial"/>
                        <a:ea typeface="Times New Roman"/>
                        <a:cs typeface="Times New Roman"/>
                      </a:endParaRPr>
                    </a:p>
                    <a:p>
                      <a:pPr marL="457200" algn="just">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95% confidence interval (</a:t>
                      </a:r>
                      <a:r>
                        <a:rPr lang="en-GB" sz="1000" dirty="0" err="1">
                          <a:latin typeface="Arial"/>
                          <a:ea typeface="Times New Roman"/>
                          <a:cs typeface="Times New Roman"/>
                        </a:rPr>
                        <a:t>mK</a:t>
                      </a:r>
                      <a:r>
                        <a:rPr lang="en-GB" sz="1000" dirty="0">
                          <a:latin typeface="Arial"/>
                          <a:ea typeface="Times New Roman"/>
                          <a:cs typeface="Times New Roman"/>
                        </a:rPr>
                        <a:t> year</a:t>
                      </a:r>
                      <a:r>
                        <a:rPr lang="en-GB" sz="1000" baseline="30000" dirty="0">
                          <a:latin typeface="Arial"/>
                          <a:ea typeface="Times New Roman"/>
                          <a:cs typeface="Times New Roman"/>
                        </a:rPr>
                        <a:t>-1</a:t>
                      </a:r>
                      <a:r>
                        <a:rPr lang="en-GB" sz="1000" dirty="0">
                          <a:latin typeface="Arial"/>
                          <a:ea typeface="Times New Roman"/>
                          <a:cs typeface="Times New Roman"/>
                        </a:rPr>
                        <a:t>) for 1991 – </a:t>
                      </a:r>
                      <a:r>
                        <a:rPr lang="en-GB" sz="1000" dirty="0" smtClean="0">
                          <a:latin typeface="Arial"/>
                          <a:ea typeface="Times New Roman"/>
                          <a:cs typeface="Times New Roman"/>
                        </a:rPr>
                        <a:t>1995</a:t>
                      </a:r>
                    </a:p>
                    <a:p>
                      <a:pPr marL="457200" algn="just">
                        <a:spcBef>
                          <a:spcPts val="300"/>
                        </a:spcBef>
                        <a:spcAft>
                          <a:spcPts val="300"/>
                        </a:spcAft>
                      </a:pPr>
                      <a:endParaRPr lang="en-GB" sz="1000" dirty="0">
                        <a:latin typeface="Arial"/>
                        <a:ea typeface="Times New Roman"/>
                        <a:cs typeface="Times New Roman"/>
                      </a:endParaRP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149527">
                <a:tc>
                  <a:txBody>
                    <a:bodyPr/>
                    <a:lstStyle/>
                    <a:p>
                      <a:pPr marL="457200" algn="just">
                        <a:spcBef>
                          <a:spcPts val="300"/>
                        </a:spcBef>
                        <a:spcAft>
                          <a:spcPts val="300"/>
                        </a:spcAft>
                      </a:pPr>
                      <a:endParaRPr lang="en-GB" sz="1000">
                        <a:latin typeface="Arial"/>
                        <a:ea typeface="Times New Roman"/>
                        <a:cs typeface="Times New Roman"/>
                      </a:endParaRP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Day</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Night</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Both</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084">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AVHRR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-137.9&lt;trend&lt;-</a:t>
                      </a:r>
                      <a:r>
                        <a:rPr lang="en-GB" sz="1000" dirty="0">
                          <a:latin typeface="Arial"/>
                          <a:ea typeface="Times New Roman"/>
                          <a:cs typeface="Times New Roman"/>
                        </a:rPr>
                        <a:t>2.4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105.9&lt;trend&lt;462.3</a:t>
                      </a: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30121">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t>
                      </a:r>
                      <a:r>
                        <a:rPr lang="en-GB" sz="1000" dirty="0" smtClean="0">
                          <a:latin typeface="Arial"/>
                          <a:ea typeface="Times New Roman"/>
                          <a:cs typeface="Times New Roman"/>
                        </a:rPr>
                        <a:t>ATSR</a:t>
                      </a:r>
                    </a:p>
                    <a:p>
                      <a:pPr marL="72000" algn="l">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-13.6&lt;trend&lt;60.1</a:t>
                      </a: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-7.4&lt;trend&lt;36.8</a:t>
                      </a: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084">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analysis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-1.8&lt;trend&lt;22.1</a:t>
                      </a: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9527">
                <a:tc gridSpan="4">
                  <a:txBody>
                    <a:bodyPr/>
                    <a:lstStyle/>
                    <a:p>
                      <a:pPr marL="457200" algn="just">
                        <a:spcBef>
                          <a:spcPts val="300"/>
                        </a:spcBef>
                        <a:spcAft>
                          <a:spcPts val="300"/>
                        </a:spcAft>
                      </a:pPr>
                      <a:endParaRPr lang="en-GB" sz="1000" dirty="0">
                        <a:latin typeface="Arial"/>
                        <a:ea typeface="Times New Roman"/>
                        <a:cs typeface="Times New Roman"/>
                      </a:endParaRP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584096">
                <a:tc gridSpan="4">
                  <a:txBody>
                    <a:bodyPr/>
                    <a:lstStyle/>
                    <a:p>
                      <a:pPr marL="457200" algn="just">
                        <a:spcBef>
                          <a:spcPts val="300"/>
                        </a:spcBef>
                        <a:spcAft>
                          <a:spcPts val="300"/>
                        </a:spcAft>
                      </a:pPr>
                      <a:endParaRPr lang="en-GB" sz="1000" dirty="0" smtClean="0">
                        <a:latin typeface="Arial"/>
                        <a:ea typeface="Times New Roman"/>
                        <a:cs typeface="Times New Roman"/>
                      </a:endParaRPr>
                    </a:p>
                    <a:p>
                      <a:pPr marL="457200" algn="just">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95% confidence interval (</a:t>
                      </a:r>
                      <a:r>
                        <a:rPr lang="en-GB" sz="1000" dirty="0" err="1">
                          <a:latin typeface="Arial"/>
                          <a:ea typeface="Times New Roman"/>
                          <a:cs typeface="Times New Roman"/>
                        </a:rPr>
                        <a:t>mK</a:t>
                      </a:r>
                      <a:r>
                        <a:rPr lang="en-GB" sz="1000" dirty="0">
                          <a:latin typeface="Arial"/>
                          <a:ea typeface="Times New Roman"/>
                          <a:cs typeface="Times New Roman"/>
                        </a:rPr>
                        <a:t> year</a:t>
                      </a:r>
                      <a:r>
                        <a:rPr lang="en-GB" sz="1000" baseline="30000" dirty="0">
                          <a:latin typeface="Arial"/>
                          <a:ea typeface="Times New Roman"/>
                          <a:cs typeface="Times New Roman"/>
                        </a:rPr>
                        <a:t>-1</a:t>
                      </a:r>
                      <a:r>
                        <a:rPr lang="en-GB" sz="1000" dirty="0">
                          <a:latin typeface="Arial"/>
                          <a:ea typeface="Times New Roman"/>
                          <a:cs typeface="Times New Roman"/>
                        </a:rPr>
                        <a:t>) for 1995 – </a:t>
                      </a:r>
                      <a:r>
                        <a:rPr lang="en-GB" sz="1000" dirty="0" smtClean="0">
                          <a:latin typeface="Arial"/>
                          <a:ea typeface="Times New Roman"/>
                          <a:cs typeface="Times New Roman"/>
                        </a:rPr>
                        <a:t>2010</a:t>
                      </a:r>
                    </a:p>
                    <a:p>
                      <a:pPr marL="457200" algn="just">
                        <a:spcBef>
                          <a:spcPts val="300"/>
                        </a:spcBef>
                        <a:spcAft>
                          <a:spcPts val="300"/>
                        </a:spcAft>
                      </a:pPr>
                      <a:endParaRPr lang="en-GB" sz="1000" dirty="0">
                        <a:latin typeface="Arial"/>
                        <a:ea typeface="Times New Roman"/>
                        <a:cs typeface="Times New Roman"/>
                      </a:endParaRP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149527">
                <a:tc>
                  <a:txBody>
                    <a:bodyPr/>
                    <a:lstStyle/>
                    <a:p>
                      <a:pPr marL="457200" algn="just">
                        <a:spcBef>
                          <a:spcPts val="300"/>
                        </a:spcBef>
                        <a:spcAft>
                          <a:spcPts val="300"/>
                        </a:spcAft>
                      </a:pPr>
                      <a:endParaRPr lang="en-GB" sz="1000" dirty="0">
                        <a:latin typeface="Arial"/>
                        <a:ea typeface="Times New Roman"/>
                        <a:cs typeface="Times New Roman"/>
                      </a:endParaRP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Day</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Night</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0" algn="just">
                        <a:spcBef>
                          <a:spcPts val="300"/>
                        </a:spcBef>
                        <a:spcAft>
                          <a:spcPts val="300"/>
                        </a:spcAft>
                      </a:pPr>
                      <a:r>
                        <a:rPr lang="en-GB" sz="1000">
                          <a:latin typeface="Arial"/>
                          <a:ea typeface="Times New Roman"/>
                          <a:cs typeface="Times New Roman"/>
                        </a:rPr>
                        <a:t>Both</a:t>
                      </a:r>
                    </a:p>
                  </a:txBody>
                  <a:tcPr marL="65509" marR="65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084">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AVHRR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a:t>
                      </a:r>
                      <a:r>
                        <a:rPr lang="en-GB" sz="1000" dirty="0">
                          <a:latin typeface="Arial"/>
                          <a:ea typeface="Times New Roman"/>
                          <a:cs typeface="Times New Roman"/>
                        </a:rPr>
                        <a:t>12.3 &lt; trend &lt; -7.4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a:t>
                      </a:r>
                      <a:r>
                        <a:rPr lang="en-GB" sz="1000" dirty="0">
                          <a:latin typeface="Arial"/>
                          <a:ea typeface="Times New Roman"/>
                          <a:cs typeface="Times New Roman"/>
                        </a:rPr>
                        <a:t>2.0 &lt; trend &lt; 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30121">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t>
                      </a:r>
                      <a:r>
                        <a:rPr lang="en-GB" sz="1000" dirty="0" smtClean="0">
                          <a:latin typeface="Arial"/>
                          <a:ea typeface="Times New Roman"/>
                          <a:cs typeface="Times New Roman"/>
                        </a:rPr>
                        <a:t>ATSR</a:t>
                      </a:r>
                    </a:p>
                    <a:p>
                      <a:pPr marL="72000" algn="l">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0.7 </a:t>
                      </a:r>
                      <a:r>
                        <a:rPr lang="en-GB" sz="1000" dirty="0">
                          <a:latin typeface="Arial"/>
                          <a:ea typeface="Times New Roman"/>
                          <a:cs typeface="Times New Roman"/>
                        </a:rPr>
                        <a:t>&lt; trend &lt; 3.2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a:t>
                      </a:r>
                      <a:r>
                        <a:rPr lang="en-GB" sz="1000" dirty="0">
                          <a:latin typeface="Arial"/>
                          <a:ea typeface="Times New Roman"/>
                          <a:cs typeface="Times New Roman"/>
                        </a:rPr>
                        <a:t>1.4 &lt; trend &lt; 6.4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1084">
                <a:tc>
                  <a:txBody>
                    <a:bodyPr/>
                    <a:lstStyle/>
                    <a:p>
                      <a:pPr marL="72000" algn="l">
                        <a:spcBef>
                          <a:spcPts val="300"/>
                        </a:spcBef>
                        <a:spcAft>
                          <a:spcPts val="300"/>
                        </a:spcAft>
                      </a:pPr>
                      <a:endParaRPr lang="en-GB" sz="1000" dirty="0" smtClean="0">
                        <a:latin typeface="Arial"/>
                        <a:ea typeface="Times New Roman"/>
                        <a:cs typeface="Times New Roman"/>
                      </a:endParaRPr>
                    </a:p>
                    <a:p>
                      <a:pPr marL="72000" algn="l">
                        <a:spcBef>
                          <a:spcPts val="300"/>
                        </a:spcBef>
                        <a:spcAft>
                          <a:spcPts val="300"/>
                        </a:spcAft>
                      </a:pPr>
                      <a:r>
                        <a:rPr lang="en-GB" sz="1000" dirty="0" smtClean="0">
                          <a:latin typeface="Arial"/>
                          <a:ea typeface="Times New Roman"/>
                          <a:cs typeface="Times New Roman"/>
                        </a:rPr>
                        <a:t>SST </a:t>
                      </a:r>
                      <a:r>
                        <a:rPr lang="en-GB" sz="1000" dirty="0">
                          <a:latin typeface="Arial"/>
                          <a:ea typeface="Times New Roman"/>
                          <a:cs typeface="Times New Roman"/>
                        </a:rPr>
                        <a:t>CCI analysis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a:latin typeface="Arial"/>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2000" algn="just">
                        <a:spcBef>
                          <a:spcPts val="300"/>
                        </a:spcBef>
                        <a:spcAft>
                          <a:spcPts val="300"/>
                        </a:spcAft>
                      </a:pPr>
                      <a:endParaRPr lang="en-GB" sz="1000" dirty="0" smtClean="0">
                        <a:latin typeface="Arial"/>
                        <a:ea typeface="Times New Roman"/>
                        <a:cs typeface="Times New Roman"/>
                      </a:endParaRPr>
                    </a:p>
                    <a:p>
                      <a:pPr marL="72000" algn="just">
                        <a:spcBef>
                          <a:spcPts val="300"/>
                        </a:spcBef>
                        <a:spcAft>
                          <a:spcPts val="300"/>
                        </a:spcAft>
                      </a:pPr>
                      <a:r>
                        <a:rPr lang="en-GB" sz="1000" dirty="0" smtClean="0">
                          <a:latin typeface="Arial"/>
                          <a:ea typeface="Times New Roman"/>
                          <a:cs typeface="Times New Roman"/>
                        </a:rPr>
                        <a:t>0.1 </a:t>
                      </a:r>
                      <a:r>
                        <a:rPr lang="en-GB" sz="1000" dirty="0">
                          <a:latin typeface="Arial"/>
                          <a:ea typeface="Times New Roman"/>
                          <a:cs typeface="Times New Roman"/>
                        </a:rPr>
                        <a:t>&lt; trend &lt; 3.2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 name="Oval 9"/>
          <p:cNvSpPr/>
          <p:nvPr/>
        </p:nvSpPr>
        <p:spPr>
          <a:xfrm>
            <a:off x="4576763" y="1344613"/>
            <a:ext cx="1330325" cy="487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11" name="TextBox 10"/>
          <p:cNvSpPr txBox="1">
            <a:spLocks noChangeArrowheads="1"/>
          </p:cNvSpPr>
          <p:nvPr/>
        </p:nvSpPr>
        <p:spPr bwMode="auto">
          <a:xfrm>
            <a:off x="684213" y="3141663"/>
            <a:ext cx="1655762" cy="646112"/>
          </a:xfrm>
          <a:prstGeom prst="rect">
            <a:avLst/>
          </a:prstGeom>
          <a:noFill/>
          <a:ln w="9525">
            <a:solidFill>
              <a:schemeClr val="tx1"/>
            </a:solidFill>
            <a:miter lim="800000"/>
            <a:headEnd/>
            <a:tailEnd/>
          </a:ln>
        </p:spPr>
        <p:txBody>
          <a:bodyPr>
            <a:spAutoFit/>
          </a:bodyPr>
          <a:lstStyle/>
          <a:p>
            <a:pPr eaLnBrk="0" hangingPunct="0"/>
            <a:r>
              <a:rPr lang="en-GB">
                <a:latin typeface="Calibri" pitchFamily="34" charset="0"/>
              </a:rPr>
              <a:t>GCOS  target is 3mK/year</a:t>
            </a:r>
          </a:p>
        </p:txBody>
      </p:sp>
      <p:sp>
        <p:nvSpPr>
          <p:cNvPr id="16" name="Oval 15"/>
          <p:cNvSpPr/>
          <p:nvPr/>
        </p:nvSpPr>
        <p:spPr>
          <a:xfrm>
            <a:off x="5934075" y="1336675"/>
            <a:ext cx="1330325" cy="488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17" name="Oval 16"/>
          <p:cNvSpPr/>
          <p:nvPr/>
        </p:nvSpPr>
        <p:spPr>
          <a:xfrm>
            <a:off x="4605338" y="1866900"/>
            <a:ext cx="1330325" cy="487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18" name="Oval 17"/>
          <p:cNvSpPr/>
          <p:nvPr/>
        </p:nvSpPr>
        <p:spPr>
          <a:xfrm>
            <a:off x="5948363" y="1873250"/>
            <a:ext cx="1330325" cy="488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19" name="Oval 18"/>
          <p:cNvSpPr/>
          <p:nvPr/>
        </p:nvSpPr>
        <p:spPr>
          <a:xfrm>
            <a:off x="6985000" y="2606675"/>
            <a:ext cx="1331913" cy="488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6" name="Oval 25"/>
          <p:cNvSpPr/>
          <p:nvPr/>
        </p:nvSpPr>
        <p:spPr>
          <a:xfrm>
            <a:off x="4656138" y="4094163"/>
            <a:ext cx="1330325" cy="488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7" name="Oval 26"/>
          <p:cNvSpPr/>
          <p:nvPr/>
        </p:nvSpPr>
        <p:spPr>
          <a:xfrm>
            <a:off x="5940425" y="4595813"/>
            <a:ext cx="1331913" cy="487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8" name="Oval 27"/>
          <p:cNvSpPr/>
          <p:nvPr/>
        </p:nvSpPr>
        <p:spPr>
          <a:xfrm>
            <a:off x="4641850" y="4616450"/>
            <a:ext cx="1330325" cy="4889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9" name="Oval 28"/>
          <p:cNvSpPr/>
          <p:nvPr/>
        </p:nvSpPr>
        <p:spPr>
          <a:xfrm>
            <a:off x="7058025" y="5335588"/>
            <a:ext cx="1331913" cy="4889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30" name="Oval 29"/>
          <p:cNvSpPr/>
          <p:nvPr/>
        </p:nvSpPr>
        <p:spPr>
          <a:xfrm>
            <a:off x="5918200" y="4094163"/>
            <a:ext cx="1331913" cy="4889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a:p>
        </p:txBody>
      </p:sp>
      <p:sp>
        <p:nvSpPr>
          <p:cNvPr id="20" name="Text Box 9"/>
          <p:cNvSpPr txBox="1">
            <a:spLocks noChangeArrowheads="1"/>
          </p:cNvSpPr>
          <p:nvPr/>
        </p:nvSpPr>
        <p:spPr bwMode="auto">
          <a:xfrm>
            <a:off x="1255713" y="652463"/>
            <a:ext cx="6899275" cy="396875"/>
          </a:xfrm>
          <a:prstGeom prst="rect">
            <a:avLst/>
          </a:prstGeom>
          <a:noFill/>
          <a:ln w="9525">
            <a:noFill/>
            <a:miter lim="800000"/>
            <a:headEnd/>
            <a:tailEnd/>
          </a:ln>
        </p:spPr>
        <p:txBody>
          <a:bodyPr wrap="none">
            <a:spAutoFit/>
          </a:bodyPr>
          <a:lstStyle/>
          <a:p>
            <a:pPr eaLnBrk="0" hangingPunct="0"/>
            <a:r>
              <a:rPr lang="en-GB"/>
              <a:t>SST difference between SST CCI products and the GTMBA</a:t>
            </a:r>
          </a:p>
        </p:txBody>
      </p:sp>
      <p:sp>
        <p:nvSpPr>
          <p:cNvPr id="21" name="Text Box 9"/>
          <p:cNvSpPr txBox="1">
            <a:spLocks noChangeArrowheads="1"/>
          </p:cNvSpPr>
          <p:nvPr/>
        </p:nvSpPr>
        <p:spPr bwMode="auto">
          <a:xfrm>
            <a:off x="5616575" y="1168400"/>
            <a:ext cx="1936750" cy="396875"/>
          </a:xfrm>
          <a:prstGeom prst="rect">
            <a:avLst/>
          </a:prstGeom>
          <a:noFill/>
          <a:ln w="9525">
            <a:noFill/>
            <a:miter lim="800000"/>
            <a:headEnd/>
            <a:tailEnd/>
          </a:ln>
        </p:spPr>
        <p:txBody>
          <a:bodyPr wrap="none">
            <a:spAutoFit/>
          </a:bodyPr>
          <a:lstStyle/>
          <a:p>
            <a:pPr eaLnBrk="0" hangingPunct="0"/>
            <a:r>
              <a:rPr lang="en-GB"/>
              <a:t>SST CCI ATSR</a:t>
            </a:r>
          </a:p>
        </p:txBody>
      </p:sp>
      <p:sp>
        <p:nvSpPr>
          <p:cNvPr id="22" name="Text Box 9"/>
          <p:cNvSpPr txBox="1">
            <a:spLocks noChangeArrowheads="1"/>
          </p:cNvSpPr>
          <p:nvPr/>
        </p:nvSpPr>
        <p:spPr bwMode="auto">
          <a:xfrm>
            <a:off x="5421313" y="2728913"/>
            <a:ext cx="2149475" cy="396875"/>
          </a:xfrm>
          <a:prstGeom prst="rect">
            <a:avLst/>
          </a:prstGeom>
          <a:noFill/>
          <a:ln w="9525">
            <a:noFill/>
            <a:miter lim="800000"/>
            <a:headEnd/>
            <a:tailEnd/>
          </a:ln>
        </p:spPr>
        <p:txBody>
          <a:bodyPr wrap="none">
            <a:spAutoFit/>
          </a:bodyPr>
          <a:lstStyle/>
          <a:p>
            <a:pPr eaLnBrk="0" hangingPunct="0"/>
            <a:r>
              <a:rPr lang="en-GB"/>
              <a:t>SST CCI AVHRR</a:t>
            </a:r>
          </a:p>
        </p:txBody>
      </p:sp>
      <p:sp>
        <p:nvSpPr>
          <p:cNvPr id="23" name="Text Box 9"/>
          <p:cNvSpPr txBox="1">
            <a:spLocks noChangeArrowheads="1"/>
          </p:cNvSpPr>
          <p:nvPr/>
        </p:nvSpPr>
        <p:spPr bwMode="auto">
          <a:xfrm>
            <a:off x="5334000" y="4252913"/>
            <a:ext cx="2176463" cy="396875"/>
          </a:xfrm>
          <a:prstGeom prst="rect">
            <a:avLst/>
          </a:prstGeom>
          <a:noFill/>
          <a:ln w="9525">
            <a:noFill/>
            <a:miter lim="800000"/>
            <a:headEnd/>
            <a:tailEnd/>
          </a:ln>
        </p:spPr>
        <p:txBody>
          <a:bodyPr wrap="none">
            <a:spAutoFit/>
          </a:bodyPr>
          <a:lstStyle/>
          <a:p>
            <a:pPr eaLnBrk="0" hangingPunct="0"/>
            <a:r>
              <a:rPr lang="en-GB"/>
              <a:t>SST CCI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2"/>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8" grpId="0" animBg="1"/>
      <p:bldP spid="19" grpId="0" animBg="1"/>
      <p:bldP spid="26" grpId="0" animBg="1"/>
      <p:bldP spid="27" grpId="0" animBg="1"/>
      <p:bldP spid="28" grpId="0" animBg="1"/>
      <p:bldP spid="29" grpId="0" animBg="1"/>
      <p:bldP spid="30" grpId="0" animBg="1"/>
      <p:bldP spid="20" grpId="0"/>
      <p:bldP spid="21" grpId="0"/>
      <p:bldP spid="21" grpId="1"/>
      <p:bldP spid="22" grpId="0"/>
      <p:bldP spid="22" grpId="1"/>
      <p:bldP spid="23" grpId="0"/>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idx="4294967295"/>
          </p:nvPr>
        </p:nvSpPr>
        <p:spPr/>
        <p:txBody>
          <a:bodyPr/>
          <a:lstStyle/>
          <a:p>
            <a:pPr eaLnBrk="1" hangingPunct="1"/>
            <a:r>
              <a:rPr lang="en-GB" smtClean="0"/>
              <a:t>Phase II option 8: Use of Argo network</a:t>
            </a:r>
          </a:p>
        </p:txBody>
      </p:sp>
      <p:sp>
        <p:nvSpPr>
          <p:cNvPr id="219138"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en-GB" smtClean="0"/>
              <a:t>Develop and test new ways to assess the stability of the SST CCI products</a:t>
            </a:r>
          </a:p>
          <a:p>
            <a:pPr eaLnBrk="1" hangingPunct="1"/>
            <a:r>
              <a:rPr lang="en-GB" smtClean="0"/>
              <a:t>Assess whether or not Argo network offers satisfactory stability reference data set for the 21</a:t>
            </a:r>
            <a:r>
              <a:rPr lang="en-GB" baseline="30000" smtClean="0"/>
              <a:t>st</a:t>
            </a:r>
            <a:r>
              <a:rPr lang="en-GB" smtClean="0"/>
              <a:t> century</a:t>
            </a:r>
          </a:p>
          <a:p>
            <a:pPr eaLnBrk="1" hangingPunct="1"/>
            <a:r>
              <a:rPr lang="en-GB" smtClean="0"/>
              <a:t>Assess SST CCI products for artificial trends and step changes through comparison to moored buoys and the Argo network</a:t>
            </a:r>
          </a:p>
          <a:p>
            <a:pPr eaLnBrk="1" hangingPunct="1"/>
            <a:endParaRPr lang="en-GB" smtClean="0"/>
          </a:p>
          <a:p>
            <a:pPr eaLnBrk="1" hangingPunct="1"/>
            <a:r>
              <a:rPr lang="en-GB" b="1" smtClean="0"/>
              <a:t>May allow assessment of stability globally – currently only possible in the tropical Pacific.</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theta_SST_GC2CCIRey"/>
          <p:cNvPicPr>
            <a:picLocks noChangeAspect="1" noChangeArrowheads="1"/>
          </p:cNvPicPr>
          <p:nvPr/>
        </p:nvPicPr>
        <p:blipFill>
          <a:blip r:embed="rId3"/>
          <a:srcRect/>
          <a:stretch>
            <a:fillRect/>
          </a:stretch>
        </p:blipFill>
        <p:spPr bwMode="auto">
          <a:xfrm>
            <a:off x="1714500" y="1143000"/>
            <a:ext cx="7429500" cy="5715000"/>
          </a:xfrm>
          <a:prstGeom prst="rect">
            <a:avLst/>
          </a:prstGeom>
          <a:noFill/>
          <a:ln w="9525">
            <a:noFill/>
            <a:miter lim="800000"/>
            <a:headEnd/>
            <a:tailEnd/>
          </a:ln>
        </p:spPr>
      </p:pic>
      <p:sp>
        <p:nvSpPr>
          <p:cNvPr id="221186" name="Title 1"/>
          <p:cNvSpPr>
            <a:spLocks noGrp="1"/>
          </p:cNvSpPr>
          <p:nvPr>
            <p:ph type="title" idx="4294967295"/>
          </p:nvPr>
        </p:nvSpPr>
        <p:spPr>
          <a:xfrm>
            <a:off x="176213" y="315913"/>
            <a:ext cx="8005762" cy="760412"/>
          </a:xfrm>
        </p:spPr>
        <p:txBody>
          <a:bodyPr/>
          <a:lstStyle/>
          <a:p>
            <a:pPr eaLnBrk="1" hangingPunct="1"/>
            <a:r>
              <a:rPr lang="en-GB" smtClean="0"/>
              <a:t>Coupled model </a:t>
            </a:r>
            <a:br>
              <a:rPr lang="en-GB" smtClean="0"/>
            </a:br>
            <a:r>
              <a:rPr lang="en-GB" smtClean="0"/>
              <a:t>evaluation</a:t>
            </a:r>
          </a:p>
        </p:txBody>
      </p:sp>
      <p:pic>
        <p:nvPicPr>
          <p:cNvPr id="6146" name="Picture 2" descr="zonal_avgs_anoms"/>
          <p:cNvPicPr>
            <a:picLocks noChangeAspect="1" noChangeArrowheads="1"/>
          </p:cNvPicPr>
          <p:nvPr/>
        </p:nvPicPr>
        <p:blipFill>
          <a:blip r:embed="rId4"/>
          <a:srcRect/>
          <a:stretch>
            <a:fillRect/>
          </a:stretch>
        </p:blipFill>
        <p:spPr bwMode="auto">
          <a:xfrm>
            <a:off x="5295900" y="141288"/>
            <a:ext cx="4032250" cy="6477000"/>
          </a:xfrm>
          <a:prstGeom prst="rect">
            <a:avLst/>
          </a:prstGeom>
          <a:noFill/>
          <a:ln w="9525">
            <a:noFill/>
            <a:miter lim="800000"/>
            <a:headEnd/>
            <a:tailEnd/>
          </a:ln>
        </p:spPr>
      </p:pic>
      <p:pic>
        <p:nvPicPr>
          <p:cNvPr id="6147" name="Picture 3" descr="sst_pcnt_withmask_anoms"/>
          <p:cNvPicPr>
            <a:picLocks noChangeAspect="1" noChangeArrowheads="1"/>
          </p:cNvPicPr>
          <p:nvPr/>
        </p:nvPicPr>
        <p:blipFill>
          <a:blip r:embed="rId5"/>
          <a:srcRect l="49858" t="2769" b="33179"/>
          <a:stretch>
            <a:fillRect/>
          </a:stretch>
        </p:blipFill>
        <p:spPr bwMode="auto">
          <a:xfrm>
            <a:off x="468313" y="1412875"/>
            <a:ext cx="4038600" cy="5445125"/>
          </a:xfrm>
          <a:prstGeom prst="rect">
            <a:avLst/>
          </a:prstGeom>
          <a:noFill/>
          <a:ln w="9525">
            <a:noFill/>
            <a:miter lim="800000"/>
            <a:headEnd/>
            <a:tailEnd/>
          </a:ln>
        </p:spPr>
      </p:pic>
      <p:sp>
        <p:nvSpPr>
          <p:cNvPr id="6" name="TextBox 6"/>
          <p:cNvSpPr txBox="1">
            <a:spLocks noChangeArrowheads="1"/>
          </p:cNvSpPr>
          <p:nvPr/>
        </p:nvSpPr>
        <p:spPr bwMode="auto">
          <a:xfrm>
            <a:off x="2505075" y="1354138"/>
            <a:ext cx="2808288" cy="400050"/>
          </a:xfrm>
          <a:prstGeom prst="rect">
            <a:avLst/>
          </a:prstGeom>
          <a:solidFill>
            <a:schemeClr val="bg1"/>
          </a:solidFill>
          <a:ln w="9525">
            <a:noFill/>
            <a:miter lim="800000"/>
            <a:headEnd/>
            <a:tailEnd/>
          </a:ln>
        </p:spPr>
        <p:txBody>
          <a:bodyPr>
            <a:spAutoFit/>
          </a:bodyPr>
          <a:lstStyle/>
          <a:p>
            <a:pPr algn="ctr" eaLnBrk="0" hangingPunct="0"/>
            <a:r>
              <a:rPr lang="en-GB">
                <a:latin typeface="Calibri" pitchFamily="34" charset="0"/>
              </a:rPr>
              <a:t>Simulated SST</a:t>
            </a:r>
          </a:p>
        </p:txBody>
      </p:sp>
      <p:sp>
        <p:nvSpPr>
          <p:cNvPr id="7" name="TextBox 6"/>
          <p:cNvSpPr txBox="1">
            <a:spLocks noChangeArrowheads="1"/>
          </p:cNvSpPr>
          <p:nvPr/>
        </p:nvSpPr>
        <p:spPr bwMode="auto">
          <a:xfrm>
            <a:off x="5834063" y="1346200"/>
            <a:ext cx="3309937" cy="400050"/>
          </a:xfrm>
          <a:prstGeom prst="rect">
            <a:avLst/>
          </a:prstGeom>
          <a:solidFill>
            <a:schemeClr val="bg1"/>
          </a:solidFill>
          <a:ln w="9525">
            <a:noFill/>
            <a:miter lim="800000"/>
            <a:headEnd/>
            <a:tailEnd/>
          </a:ln>
        </p:spPr>
        <p:txBody>
          <a:bodyPr>
            <a:spAutoFit/>
          </a:bodyPr>
          <a:lstStyle/>
          <a:p>
            <a:pPr algn="ctr" eaLnBrk="0" hangingPunct="0"/>
            <a:r>
              <a:rPr lang="en-GB">
                <a:latin typeface="Calibri" pitchFamily="34" charset="0"/>
              </a:rPr>
              <a:t>Simulated minus SST CCI        </a:t>
            </a:r>
          </a:p>
        </p:txBody>
      </p:sp>
      <p:sp>
        <p:nvSpPr>
          <p:cNvPr id="8" name="TextBox 7"/>
          <p:cNvSpPr txBox="1">
            <a:spLocks noChangeArrowheads="1"/>
          </p:cNvSpPr>
          <p:nvPr/>
        </p:nvSpPr>
        <p:spPr bwMode="auto">
          <a:xfrm>
            <a:off x="5341938" y="4213225"/>
            <a:ext cx="3860800" cy="400050"/>
          </a:xfrm>
          <a:prstGeom prst="rect">
            <a:avLst/>
          </a:prstGeom>
          <a:solidFill>
            <a:schemeClr val="bg1"/>
          </a:solidFill>
          <a:ln w="9525">
            <a:noFill/>
            <a:miter lim="800000"/>
            <a:headEnd/>
            <a:tailEnd/>
          </a:ln>
        </p:spPr>
        <p:txBody>
          <a:bodyPr>
            <a:spAutoFit/>
          </a:bodyPr>
          <a:lstStyle/>
          <a:p>
            <a:pPr algn="ctr" eaLnBrk="0" hangingPunct="0"/>
            <a:r>
              <a:rPr lang="en-GB">
                <a:latin typeface="Calibri" pitchFamily="34" charset="0"/>
              </a:rPr>
              <a:t>Simulated minus Daily OI</a:t>
            </a:r>
          </a:p>
        </p:txBody>
      </p:sp>
      <p:sp>
        <p:nvSpPr>
          <p:cNvPr id="9" name="TextBox 8"/>
          <p:cNvSpPr txBox="1">
            <a:spLocks noChangeArrowheads="1"/>
          </p:cNvSpPr>
          <p:nvPr/>
        </p:nvSpPr>
        <p:spPr bwMode="auto">
          <a:xfrm>
            <a:off x="1785938" y="4221163"/>
            <a:ext cx="3627437" cy="400050"/>
          </a:xfrm>
          <a:prstGeom prst="rect">
            <a:avLst/>
          </a:prstGeom>
          <a:solidFill>
            <a:schemeClr val="bg1"/>
          </a:solidFill>
          <a:ln w="9525">
            <a:noFill/>
            <a:miter lim="800000"/>
            <a:headEnd/>
            <a:tailEnd/>
          </a:ln>
        </p:spPr>
        <p:txBody>
          <a:bodyPr>
            <a:spAutoFit/>
          </a:bodyPr>
          <a:lstStyle/>
          <a:p>
            <a:pPr algn="ctr" eaLnBrk="0" hangingPunct="0"/>
            <a:r>
              <a:rPr lang="en-GB">
                <a:latin typeface="Calibri" pitchFamily="34" charset="0"/>
              </a:rPr>
              <a:t>SST CCI minus Daily 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SST_CCI Presentation (Template) v3.2">
  <a:themeElements>
    <a:clrScheme name="">
      <a:dk1>
        <a:srgbClr val="000000"/>
      </a:dk1>
      <a:lt1>
        <a:srgbClr val="FFFFFF"/>
      </a:lt1>
      <a:dk2>
        <a:srgbClr val="FFFFFF"/>
      </a:dk2>
      <a:lt2>
        <a:srgbClr val="022B47"/>
      </a:lt2>
      <a:accent1>
        <a:srgbClr val="0091CA"/>
      </a:accent1>
      <a:accent2>
        <a:srgbClr val="002B47"/>
      </a:accent2>
      <a:accent3>
        <a:srgbClr val="FFFFFF"/>
      </a:accent3>
      <a:accent4>
        <a:srgbClr val="000000"/>
      </a:accent4>
      <a:accent5>
        <a:srgbClr val="AAC7E1"/>
      </a:accent5>
      <a:accent6>
        <a:srgbClr val="00263F"/>
      </a:accent6>
      <a:hlink>
        <a:srgbClr val="BFEDFF"/>
      </a:hlink>
      <a:folHlink>
        <a:srgbClr val="B2B2B2"/>
      </a:folHlink>
    </a:clrScheme>
    <a:fontScheme name="Blank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899FF">
            <a:alpha val="50000"/>
          </a:srgbClr>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4899FF">
            <a:alpha val="50000"/>
          </a:srgbClr>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Blank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Template 8">
        <a:dk1>
          <a:srgbClr val="000000"/>
        </a:dk1>
        <a:lt1>
          <a:srgbClr val="FFFFFF"/>
        </a:lt1>
        <a:dk2>
          <a:srgbClr val="0091CA"/>
        </a:dk2>
        <a:lt2>
          <a:srgbClr val="022B47"/>
        </a:lt2>
        <a:accent1>
          <a:srgbClr val="0091CA"/>
        </a:accent1>
        <a:accent2>
          <a:srgbClr val="002B47"/>
        </a:accent2>
        <a:accent3>
          <a:srgbClr val="FFFFFF"/>
        </a:accent3>
        <a:accent4>
          <a:srgbClr val="000000"/>
        </a:accent4>
        <a:accent5>
          <a:srgbClr val="AAC7E1"/>
        </a:accent5>
        <a:accent6>
          <a:srgbClr val="00263F"/>
        </a:accent6>
        <a:hlink>
          <a:srgbClr val="BFED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SST_CCI Presentation (Template) v3.2</Template>
  <TotalTime>296</TotalTime>
  <Words>3895</Words>
  <Application>Microsoft Office PowerPoint</Application>
  <PresentationFormat>On-screen Show (4:3)</PresentationFormat>
  <Paragraphs>235</Paragraphs>
  <Slides>20</Slides>
  <Notes>20</Notes>
  <HiddenSlides>0</HiddenSlides>
  <MMClips>0</MMClips>
  <ScaleCrop>false</ScaleCrop>
  <HeadingPairs>
    <vt:vector size="8" baseType="variant">
      <vt:variant>
        <vt:lpstr>Fonts Used</vt:lpstr>
      </vt:variant>
      <vt:variant>
        <vt:i4>8</vt:i4>
      </vt:variant>
      <vt:variant>
        <vt:lpstr>Design Template</vt:lpstr>
      </vt:variant>
      <vt:variant>
        <vt:i4>9</vt:i4>
      </vt:variant>
      <vt:variant>
        <vt:lpstr>Embedded OLE Servers</vt:lpstr>
      </vt:variant>
      <vt:variant>
        <vt:i4>1</vt:i4>
      </vt:variant>
      <vt:variant>
        <vt:lpstr>Slide Titles</vt:lpstr>
      </vt:variant>
      <vt:variant>
        <vt:i4>20</vt:i4>
      </vt:variant>
    </vt:vector>
  </HeadingPairs>
  <TitlesOfParts>
    <vt:vector size="38" baseType="lpstr">
      <vt:lpstr>Arial</vt:lpstr>
      <vt:lpstr>Wingdings</vt:lpstr>
      <vt:lpstr>Courier New</vt:lpstr>
      <vt:lpstr>ＭＳ Ｐゴシック</vt:lpstr>
      <vt:lpstr>Times New Roman</vt:lpstr>
      <vt:lpstr>Calibri</vt:lpstr>
      <vt:lpstr>ヒラギノ角ゴ ProN W3</vt:lpstr>
      <vt:lpstr>Verdana</vt:lpstr>
      <vt:lpstr>SST_CCI Presentation (Template) v3.2</vt:lpstr>
      <vt:lpstr>SST_CCI Presentation (Template) v3.2</vt:lpstr>
      <vt:lpstr>SST_CCI Presentation (Template) v3.2</vt:lpstr>
      <vt:lpstr>SST_CCI Presentation (Template) v3.2</vt:lpstr>
      <vt:lpstr>SST_CCI Presentation (Template) v3.2</vt:lpstr>
      <vt:lpstr>SST_CCI Presentation (Template) v3.2</vt:lpstr>
      <vt:lpstr>SST_CCI Presentation (Template) v3.2</vt:lpstr>
      <vt:lpstr>SST_CCI Presentation (Template) v3.2</vt:lpstr>
      <vt:lpstr>SST_CCI Presentation (Template) v3.2</vt:lpstr>
      <vt:lpstr>Acrobat Document</vt:lpstr>
      <vt:lpstr>Phase I results and Phase II plans for climate research</vt:lpstr>
      <vt:lpstr>Optimised impact of ATSRs in SST CDR</vt:lpstr>
      <vt:lpstr>SST CCI products</vt:lpstr>
      <vt:lpstr>Uncertainty Estimation</vt:lpstr>
      <vt:lpstr>Phase II plans: Sea surface temperature user workshop on uncertainties Met Office Hadley Centre, Exeter, UK, 18-20th November 2014 </vt:lpstr>
      <vt:lpstr>Global, monthly average SST anomaly  (relative to average for 1985-2007)</vt:lpstr>
      <vt:lpstr>Stability</vt:lpstr>
      <vt:lpstr>Phase II option 8: Use of Argo network</vt:lpstr>
      <vt:lpstr>Coupled model  evaluation</vt:lpstr>
      <vt:lpstr>North Indian Ocean</vt:lpstr>
      <vt:lpstr>Phase II option 11: passive microwave SST production and impact assessment</vt:lpstr>
      <vt:lpstr>Regional phenomena – Dipole Mode Index</vt:lpstr>
      <vt:lpstr>Improved feature resolution</vt:lpstr>
      <vt:lpstr>Exploration of heat transport in ocean models via Tropical instability Waves  Provision of daily mean information in SST CCI analysis is a better natural comparator to the simulated daily data than SSTfnd or the daily “means” provided in the Daily OI.  Courtesy Tim Graham (submitted to Ocean Modelling) </vt:lpstr>
      <vt:lpstr>Simulation of tropical storm track density  The tropical cyclone tracks may be influenced by the higher SSTs in the SST CCI analysis compared to those in the Reynolds et al Daily OI.   Courtesy Malcolm Roberts (submitted to CLIVAR Exchanges)  </vt:lpstr>
      <vt:lpstr>New background covariance errors: Results</vt:lpstr>
      <vt:lpstr>Phase II plans: dedicated climate modelling Malcolm Roberts, Met Office Hadley Centre</vt:lpstr>
      <vt:lpstr>Phase II: Principal challenges</vt:lpstr>
      <vt:lpstr>Slide 19</vt:lpstr>
      <vt:lpstr>Summary  (see also CAR at http://www.esa-sst-cci.org/?q=webfm_send/104)</vt:lpstr>
    </vt:vector>
  </TitlesOfParts>
  <Company>Space ConneXions Limited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Hugh Kelliher</dc:creator>
  <cp:lastModifiedBy>nick.rayner</cp:lastModifiedBy>
  <cp:revision>68</cp:revision>
  <cp:lastPrinted>2005-01-17T14:46:39Z</cp:lastPrinted>
  <dcterms:created xsi:type="dcterms:W3CDTF">2014-01-27T09:31:51Z</dcterms:created>
  <dcterms:modified xsi:type="dcterms:W3CDTF">2014-06-12T13:42:51Z</dcterms:modified>
</cp:coreProperties>
</file>