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692" r:id="rId2"/>
    <p:sldId id="734" r:id="rId3"/>
    <p:sldId id="677" r:id="rId4"/>
    <p:sldId id="729" r:id="rId5"/>
    <p:sldId id="737" r:id="rId6"/>
    <p:sldId id="735" r:id="rId7"/>
    <p:sldId id="723" r:id="rId8"/>
    <p:sldId id="655" r:id="rId9"/>
    <p:sldId id="710" r:id="rId10"/>
    <p:sldId id="714" r:id="rId11"/>
    <p:sldId id="722" r:id="rId12"/>
    <p:sldId id="736" r:id="rId13"/>
    <p:sldId id="739" r:id="rId14"/>
    <p:sldId id="741" r:id="rId15"/>
    <p:sldId id="742" r:id="rId16"/>
    <p:sldId id="726" r:id="rId17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8D"/>
    <a:srgbClr val="FFCC99"/>
    <a:srgbClr val="FF9966"/>
    <a:srgbClr val="FF6600"/>
    <a:srgbClr val="CC99FF"/>
    <a:srgbClr val="FDC82F"/>
    <a:srgbClr val="000000"/>
    <a:srgbClr val="CCFFFF"/>
    <a:srgbClr val="00549F"/>
    <a:srgbClr val="FDE3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4" autoAdjust="0"/>
    <p:restoredTop sz="82824" autoAdjust="0"/>
  </p:normalViewPr>
  <p:slideViewPr>
    <p:cSldViewPr snapToGrid="0">
      <p:cViewPr varScale="1">
        <p:scale>
          <a:sx n="59" d="100"/>
          <a:sy n="59" d="100"/>
        </p:scale>
        <p:origin x="-132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58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>
            <a:lvl1pPr defTabSz="914522"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>
            <a:lvl1pPr algn="r" defTabSz="914522"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039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5" tIns="45767" rIns="91535" bIns="45767" numCol="1" anchor="b" anchorCtr="0" compatLnSpc="1">
            <a:prstTxWarp prst="textNoShape">
              <a:avLst/>
            </a:prstTxWarp>
          </a:bodyPr>
          <a:lstStyle>
            <a:lvl1pPr defTabSz="914522"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29039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5" tIns="45767" rIns="91535" bIns="45767" numCol="1" anchor="b" anchorCtr="0" compatLnSpc="1">
            <a:prstTxWarp prst="textNoShape">
              <a:avLst/>
            </a:prstTxWarp>
          </a:bodyPr>
          <a:lstStyle>
            <a:lvl1pPr algn="r" defTabSz="914522">
              <a:defRPr sz="1200">
                <a:latin typeface="Arial" charset="0"/>
              </a:defRPr>
            </a:lvl1pPr>
          </a:lstStyle>
          <a:p>
            <a:fld id="{3B323AA3-7E86-49BB-9725-1E4B07414E83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832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79" cy="51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>
            <a:lvl1pPr defTabSz="882823">
              <a:defRPr sz="1200"/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397" y="1"/>
            <a:ext cx="2917593" cy="51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>
            <a:lvl1pPr algn="r" defTabSz="882823">
              <a:defRPr sz="1200"/>
            </a:lvl1pPr>
          </a:lstStyle>
          <a:p>
            <a:fld id="{133E4C13-2E33-430A-90ED-4117EE0F8CA5}" type="datetimeFigureOut">
              <a:rPr lang="en-US"/>
              <a:pPr/>
              <a:t>6/2/2014</a:t>
            </a:fld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38188"/>
            <a:ext cx="533876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278" y="4730367"/>
            <a:ext cx="5034434" cy="44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0733"/>
            <a:ext cx="2919179" cy="44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b" anchorCtr="0" compatLnSpc="1">
            <a:prstTxWarp prst="textNoShape">
              <a:avLst/>
            </a:prstTxWarp>
          </a:bodyPr>
          <a:lstStyle>
            <a:lvl1pPr defTabSz="882823">
              <a:defRPr sz="1200"/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397" y="9460733"/>
            <a:ext cx="2917593" cy="44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b" anchorCtr="0" compatLnSpc="1">
            <a:prstTxWarp prst="textNoShape">
              <a:avLst/>
            </a:prstTxWarp>
          </a:bodyPr>
          <a:lstStyle>
            <a:lvl1pPr algn="r" defTabSz="882823">
              <a:defRPr sz="1200"/>
            </a:lvl1pPr>
          </a:lstStyle>
          <a:p>
            <a:fld id="{A786D011-E8F0-4D28-A3E1-6A23A132FC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32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ajouté</a:t>
            </a:r>
            <a:r>
              <a:rPr lang="en-GB" baseline="0" dirty="0" smtClean="0"/>
              <a:t> le nom de Luciana et le logo. </a:t>
            </a:r>
            <a:r>
              <a:rPr lang="en-GB" baseline="0" dirty="0" err="1" smtClean="0"/>
              <a:t>C’est</a:t>
            </a:r>
            <a:r>
              <a:rPr lang="en-GB" baseline="0" dirty="0" smtClean="0"/>
              <a:t> fait pour les </a:t>
            </a:r>
            <a:r>
              <a:rPr lang="en-GB" baseline="0" dirty="0" err="1" smtClean="0"/>
              <a:t>prochaines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fois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Dans la manière de présenter,</a:t>
            </a:r>
            <a:r>
              <a:rPr lang="fr-FR" sz="1400" baseline="0" dirty="0" smtClean="0">
                <a:solidFill>
                  <a:srgbClr val="FF0000"/>
                </a:solidFill>
              </a:rPr>
              <a:t> je trouve bien de commencer par dire que l’on fournit un nouveau </a:t>
            </a:r>
            <a:r>
              <a:rPr lang="fr-FR" sz="1400" baseline="0" dirty="0" err="1" smtClean="0">
                <a:solidFill>
                  <a:srgbClr val="FF0000"/>
                </a:solidFill>
              </a:rPr>
              <a:t>Reprocessing</a:t>
            </a:r>
            <a:r>
              <a:rPr lang="fr-FR" sz="1400" baseline="0" dirty="0" smtClean="0">
                <a:solidFill>
                  <a:srgbClr val="FF0000"/>
                </a:solidFill>
              </a:rPr>
              <a:t> (cycle à 3 ans) qui est complété par des extensions annuelles pour essayer de coller au présent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Rappeler les dates de lancement…</a:t>
            </a:r>
          </a:p>
          <a:p>
            <a:r>
              <a:rPr lang="fr-FR" dirty="0" err="1" smtClean="0"/>
              <a:t>Modif</a:t>
            </a:r>
            <a:r>
              <a:rPr lang="fr-FR" dirty="0" smtClean="0"/>
              <a:t> de</a:t>
            </a:r>
            <a:r>
              <a:rPr lang="fr-FR" baseline="0" dirty="0" smtClean="0"/>
              <a:t> forme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Message super important et </a:t>
            </a:r>
            <a:r>
              <a:rPr lang="fr-FR" dirty="0" err="1" smtClean="0"/>
              <a:t>interessant</a:t>
            </a:r>
            <a:r>
              <a:rPr lang="fr-FR" dirty="0" smtClean="0"/>
              <a:t> ! =&gt; message : super important</a:t>
            </a:r>
            <a:r>
              <a:rPr lang="fr-FR" baseline="0" dirty="0" smtClean="0"/>
              <a:t> de travailler sur les vielles missions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interet</a:t>
            </a:r>
            <a:r>
              <a:rPr lang="fr-FR" baseline="0" dirty="0" smtClean="0"/>
              <a:t> pour les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 ? Comment peuvent-ils exploiter cette information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82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36" descr="sealevel_CC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5527" y="-38100"/>
            <a:ext cx="1235075" cy="1235075"/>
          </a:xfrm>
          <a:prstGeom prst="rect">
            <a:avLst/>
          </a:prstGeom>
          <a:noFill/>
        </p:spPr>
      </p:pic>
      <p:sp>
        <p:nvSpPr>
          <p:cNvPr id="3276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123951" y="4035425"/>
            <a:ext cx="5689600" cy="2266950"/>
          </a:xfrm>
          <a:prstGeom prst="rect">
            <a:avLst/>
          </a:prstGeom>
        </p:spPr>
        <p:txBody>
          <a:bodyPr lIns="90000" tIns="36000" rIns="90000" bIns="36000"/>
          <a:lstStyle>
            <a:lvl1pPr>
              <a:lnSpc>
                <a:spcPct val="100000"/>
              </a:lnSpc>
              <a:spcBef>
                <a:spcPct val="250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Click to edit Master subtitle style</a:t>
            </a:r>
          </a:p>
          <a:p>
            <a:r>
              <a:rPr lang="it-IT" dirty="0"/>
              <a:t>And date</a:t>
            </a:r>
          </a:p>
        </p:txBody>
      </p:sp>
      <p:sp>
        <p:nvSpPr>
          <p:cNvPr id="327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23953" y="2749556"/>
            <a:ext cx="7248525" cy="1279525"/>
          </a:xfrm>
        </p:spPr>
        <p:txBody>
          <a:bodyPr tIns="0" bIns="0" anchor="t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it-IT"/>
              <a:t>CLICK TO EDIT </a:t>
            </a:r>
            <a:br>
              <a:rPr lang="it-IT"/>
            </a:br>
            <a:r>
              <a:rPr lang="it-IT"/>
              <a:t>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50813"/>
            <a:ext cx="81391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edit Master title style</a:t>
            </a:r>
          </a:p>
        </p:txBody>
      </p:sp>
      <p:pic>
        <p:nvPicPr>
          <p:cNvPr id="3105" name="Picture 33" descr="sealevel_CC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5525" y="-38100"/>
            <a:ext cx="1235075" cy="1235075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1889325" y="6581429"/>
            <a:ext cx="6687116" cy="276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CCI CCMUG meeting | 2-4th June 2014, Exeter, UK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800" b="1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•"/>
        <a:defRPr sz="280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»"/>
        <a:defRPr sz="2800">
          <a:solidFill>
            <a:srgbClr val="00338D"/>
          </a:solidFill>
          <a:latin typeface="Arial" charset="0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esaCP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20140602_CMUG\MSLA_GMSL_CCI.avi" TargetMode="External"/><Relationship Id="rId6" Type="http://schemas.openxmlformats.org/officeDocument/2006/relationships/hyperlink" Target="mailto:info-sealevel@esa-sealevel-cci.org" TargetMode="External"/><Relationship Id="rId5" Type="http://schemas.openxmlformats.org/officeDocument/2006/relationships/hyperlink" Target="http://www.esa-sealevel-cci.org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ESA-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101600"/>
            <a:ext cx="1676400" cy="9125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22434" y="0"/>
            <a:ext cx="603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ESA’s Sea Level</a:t>
            </a:r>
          </a:p>
          <a:p>
            <a:pPr algn="ctr" eaLnBrk="0" hangingPunct="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Climate Change Initiative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98775" y="3396148"/>
            <a:ext cx="65212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M Ablain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G. Larnicol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A.Cazenave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B. Meyssygnac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J.Legeais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Y.Faugere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J.Johannessen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D.Stammer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G.Timms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P.Knudsen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P.Cipolini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M.Roca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S.Rudenko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J.Fernandes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M.Balmaseda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G. Quartly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L. Feneglio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J.Benveniste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14</a:t>
            </a:r>
          </a:p>
          <a:p>
            <a:pPr algn="ctr"/>
            <a:endParaRPr lang="fr-FR" sz="14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CLS,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LEGOS,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NERSC,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University of Hamburg,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LOGICA,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DTU,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NOCS,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IsardSat,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GFZ,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University of Porto,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ECMWF,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PML,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TUD,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ESA</a:t>
            </a:r>
            <a:endParaRPr lang="en-US" sz="1200" b="1" kern="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12438" y="1831733"/>
            <a:ext cx="8139112" cy="136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GB" sz="3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Sea-Level CCI </a:t>
            </a:r>
          </a:p>
          <a:p>
            <a:pPr algn="ctr" eaLnBrk="0" hangingPunct="0">
              <a:defRPr/>
            </a:pPr>
            <a:r>
              <a:rPr lang="en-GB" sz="3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1 results and Phase 2 plans</a:t>
            </a:r>
          </a:p>
        </p:txBody>
      </p:sp>
      <p:pic>
        <p:nvPicPr>
          <p:cNvPr id="18" name="Image 17" descr="Image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0869" y="5188983"/>
            <a:ext cx="5760720" cy="1123315"/>
          </a:xfrm>
          <a:prstGeom prst="rect">
            <a:avLst/>
          </a:prstGeom>
        </p:spPr>
      </p:pic>
      <p:sp>
        <p:nvSpPr>
          <p:cNvPr id="20482" name="AutoShape 2" descr="data:image/jpeg;base64,/9j/4AAQSkZJRgABAQAAAQABAAD/2wCEAAkGBhQQERUUEhQUFRIUFRoXGRIXFxwVFBcUHhkWGhQYFhkXHCYeICAlGhgbIi8gJSgrLSwsFx8yNTIqNSYsLCkBCQoKBQUFDQUFDSkYEhgpKSkpKSkpKSkpKSkpKSkpKSkpKSkpKSkpKSkpKSkpKSkpKSkpKSkpKSkpKSkpKSkpKf/AABEIAJgBSwMBIgACEQEDEQH/xAAbAAEAAwEBAQEAAAAAAAAAAAAABQYHBAMCAf/EAEoQAAIBAwIEAwQHAwkFBwUAAAECAwAEEQUSBhMhMSJBUQcUMmEVI0JxcoGRQ1JiFiQzNXR1obGzNlNzgsEXNLLE0dLxRFWSlKL/xAAUAQEAAAAAAAAAAAAAAAAAAAAA/8QAFBEBAAAAAAAAAAAAAAAAAAAAAP/aAAwDAQACEQMRAD8A3GlKUClKUClKUClKUClKUClKUClKUClKUClKUClKUClKUClKUClKUClKUClKUClKUClKUClKUClKUClKUClKUClKUClKUClKUClfhNUvWOO2colioMbzLA2oOC1tHI5KqIwCDKdw25BCAsuW7gBbry9jhQvK6Rovd3YKo+8t0qtXvtIt1jeSGO5uY41Z2khhPKCqCWIll2RkYGfCxz5Zqva1pMGySaVpri6sr21EktwQRtMls78mJfq0QxyEdFB6HOcZPXxbfuYtZjLEqtvCI1J6LzY2U4+9h1oJyLXb+TBSwjUEZHOu1U4+6KOT1Fcuk8V31zCkyWdqUkLbR74wZgrMu5Q1sAQQu4dexB6Vw8TagYrm+lT47fTooYwP9/PLKIwP+ZIv1Ffhkjs5iT1g0bT1QDHVp5AOi/xcuJQP+P8AOgkLXjyQvKkmn3WYGCyNCY7hVYqHA8LBydrA4VSRkZ71L6Txba3TmOOXEwGTBIrRTAeZMcgVsfPGKq+kWkgeC2Z9rxn6Q1CRW25nclooSwPw7gSR+5Ao7NUvwwhvJn1BwdjKY7VTnw22QWlwezTMA34Fj+dBaaUpQKUpQKUr8zQftKV+ZoP2lKUClKUClKUClKUClKUClKUClKUClKUClKUClfma/c0ClKUClKUCvl3CgkkAAZJPQAeZNfVUvimQahK1iJTDbKAtzMCFZpXH1FrGW6FjkOwwfDtX7ZoI/iK9n1GF5YVJ06EhzAMiW/iVvrtuCCsewNsH7Ujr4SM9F8PeudaI68i7tEuLB1AVEeMINqYx0VuTKB/G3kOngbidJA2wfSVlGFkhQbUvrDPxQjtkHxKPsPlezgmIM5aVYdOKOiSJf29wSORZwyiQXMVz1BCkFysYwfHjpy80DXNcjkguJXKxjUtLDqGOP59AWQxLnu+6SNcDr9XXvqXvV2bqSK2MUNytpme7cWqDkuXfKEGTDAgA7R5n7+DTLiJZM2W6RzOI5NTeHnSLJMWkJtLYeGKIkluYcJ16CTvXDLp73Nop5Iv7u4sZbp5LiQtJHG52W62q42b0zkgKudvQgsooO+9vleWSSXVdKQy3EE7Ige4G6FVESbhKuV3IGIwDnPl0rmvteWNGk+kNNuUa7W7kiUyRSzOoURRKAZcqrJHgY/ZjJ7mp4Ru+oRCSRrdoUWSCBoMQtbm3UXcgYL0mR2YDccLtUbSHJqL07iAwpf8Auax6lbBknNxKVXbNKoV1KLHiQAqrnaF7uCd1B36DDc3sPImtp4DdytPe3LFeW8PT6mFlcnqoSLBxhAx712cTccSrFzbIpHawuoRym9r11ILwWiAf0ewMDKB5eHABaq9caHGk028xe6wMqTPZxPaPdXDZH0ekUcpSTJK7jjIztznLDp1ezMMrS6k8kEU1g8KSQxtJb2RkkVUhjMaEAhFALdN5bAwMCg1i2uVkRXQhkdQysOxUjKkfeDXrVO9ll23uXu7799o5h+sTlyGHAe3ZoySVzE69Cem0juDVxoFKUoI/XdOe4gaOOZ7d2xiaPBdcMCcZ6dQMfnWY6xo19BqNlaDVrwrdiYlyFyvLTcMDsc1r1UDiz+v9H/Dd/wClQWLhjh+a0EnOvJrvftxzQBsxuzt2+uRn8IrPuAtJvtTtfeG1W7jJlkTYoUjCtgdTWumsV9l2hajNY7rXUVt4udKBEbaOUg7up3N16+lBqfDmjyWcTLNdS3JLFuZLgFVwBt6eXQn8zVO0/U73XpJHt52s9MRyiyxqPebkg+JlZvgX0I+7r1xY7zTrpNKuIpp/eLk284EqxiLcSj8sBE6DGQK4vY/cI+jWnLxhUZWA8nDtvz8yev5ig+oOBLiB0eDVL44YF0uGS4R0yN6gFRtJGeo7Vy+0TWZoLvSkikZFmvAkiqcB0zH4W+XU/rV7rL/bJA73GkrFJypGvMLLtD7GPL2ttPQ4PXBoNPqlcDavNNf6rHJIzpDcIsak9EUh8hf0H6V5/wAkNW/+9H/9KH/1qN9ktvJHe6uk0vOlW4jDTbQm9tsni2r0H3CgjuOOLb2z1otCzva2tqk01sD0aEvslYL+8NwbPlt9M1qmn6glxEksTB45FDKw7FSMj/4qjQRhuJ51YAqdLUEHqCDMmQR6V4cNSHRNQOnSE+43bNJZOe0chOZLck/M9PvHm3QJb2X6tLcwXTTSNIUv541LHOI12bVHyGTXnHrE38omt+Y3u40/mcrPg5nNUbseuOleHsd/7vef3lc/5pXlF/tU/wDdY/1loOnjrV7h72z063mNv70JHkuFAMgjQZ2RZ7McHr5dPnUlpvBsttMjx6hePGD9ZDcMs6yLg4CkqChzg5HpivbjLgmLUljLO8M8LbobmM4kjbpnHqDgZHy7iq9pnE19p97BZakY547klYL6MbGLj7Eyds9R1HqO/XATfHvGJ0+KNYY+dd3Mgigh7BnOMs38IyM/eO3cRtpwFdzLvvdUvBM3UpausEKfwqNh3Y9TjPpXFxi2ziDSXk/omWdEJ7CYqQPzO5AK0egheGtGntQ6zXcl0pI5ZkRRIi46hnX4yT5moHgnWJptT1aOSRmjglhEaE9EBWQsF+/A/SrxWPaLo93cavq/ul77ptmi3/UJNvysm34z0xg9u+75UF89o+oSW+l3UsLlJEiyrr0IO5eorq0O7d9NhkZiZGtI3LnuXMSksfnnrWf+0DhnUotNuXm1UzRLHlofdIo94yvTcpyPvFXrh3+qbf8AsUf+itBReAtCvtSsIrp9WvEaTflFCkDa7J0J69lz+dXOy4SuI0CtqNy5GfGQuT1J6/5flVB9l+ganLpcD22pLBCeZthNrHKVxI4bxt1OTk/nWsaJazRQIlzMJ5hndMEEQbxEjwL0GAQPyoO6lKUClKUEXxLrPultJKF3uAFjj/3kzEJCn/M7KPzqmQaK1vbyISup2zs3vkK7WnjuuhnkhKYJO/J5Rw64G05G2pXi+J7q8t7eObk8hTeNIUVwJAwitgyv0ILNKcdD4OhBwai9Wjkhk511G1pOBj6VsgZIHA7C7gOW29vjDAeUi96DgvL+SRbeKGQ3MzPnT9RUgSLggXEd4D18EZ8eV8YGCFeou8nt2SW1SZorOF5C93tQpfamu2R0nZgU29RhGGJD0HRAD22crOs12DAt1fymyhuIFwnIj3G6u1yc5Kxu2cn+iiGTXJZ3kS8u5tpYrawvLdIjDcIJrQXEI2GG5GQVZowu18jPLbIbIoJuNbmSOC4ngn5xhQpf6cUVzGwDCKe3lOCAT2w48xtJxUKbWSJoIBb3UkDu8cM9w506aGWQM7xJLD1aN9pwhQAHAyfCB2wafERmK2sCP3rTV5beL8ljUAV+zaOrjD2cTDIOG124YZBypwfMHqD5UH1e22IpUupXRrLTYLMNE7BmvJFDukZTDMW5cA248QbGK8rW1vbaW3XESXd3Z8p2DeGwtYeXiRgPDI2Gc7m6byqg7Qd3xdaXHbqbl7a6hWJuYbi11IXZRyoj37blvE23C/CxPQAV3aZpMty5guXZ5pkSXUJGKgx2wz7rY/VhVBcZaTaB0Mh+2tB5WNxGFW4RoEtrRVMME7NuFm7Ms18yqNzTTHIjyOzeslc00y2MUR93O+PDWmmsS0dokkmxbq8OSTIXfouSVyVXqGYdvEnEyYF4UDQxnbY2+OlxKv8A9XIB15MefB9+4dWSuO1ieCS496cTJFfKxIA961C9EUL28CoOyRs24DqAAvYKxITHAVw8eqahDPIZncoVuCAu8xRxidFUdFVGnXCjyY5J71otUC40hrC2tbqUrz4bkzXLjttuWK3QHqqcxCPlApq/0ClKUCqrrvDcs2qafdJt5VqJxJk4b6xNqbRjr1+dWqlANZfwhoms6Zb8iOCydeY77mmcN4jnHRcVqFKCK4dmu3jY3scMcm7wrC7OpTA6ksB1znp91VP+RV5ptxJNpLxGCZi8lhPlYw57tC6/Dn07dPPAxoNKCn2t3rE7puhs7SIMpcmRrmRlBBZUChVGR0yT0zTjfhaa8udOki2bbW6Esm5sHZlPhGDk+E1cKUCqnwhwzNa3mozSbNl1Mjx7WydoDg7hjp3FWylBVIOGpV1uS9O3kPZCAdfHzBIrfDjtgHrmu3jbhRdStWhJ2SAh4pR3jmX4HBHX5H5E1PUoKZ7KeG7mxs3S828+W4kmO1g3xBMkkDGcqT09a9o+GJhrjX3g5BsuR38fM5gb4cdsDvmrbSggOIbjUI5Eazit5ogp3xSO0UpbPQo+CuMeRFQMXDl7qF9b3V+kVvDaFnito5Oc7SnA3SSYC4GAQB6fM1faUEDxlwfFqdvypCyMrB45l+OKUfCy/wDUefyOCIK1uNctlEbw2l5joLgTGBiPIyIy4z67avdKCG4bS92u181vuZgUjgDbY1x1Bd+rH8h5/lF8J8MTW1/qU8mzl3ckTR4bLYVZA24Y6fEPWrbSggeOtGkvNPuLeLbzJY9q7jhc5B6nB9K6NI0x4rCKBscxLZIjg5XeIwpwfTI71LUoMx4Q0nWdNtI7VLexdY92HaZwx3OznOFx9rH5VabS71MoOZBaB+uQsrkdzjGV9MVZaUClKUClKUFAkgnnvdQZLe2uoMw2zRTSFCRHEspC5idCN056HHVaitUZrCCSWKDUrAxxuwWJ47uyyFJGULSBFz3IVMetdkU+6S+jNrfyqL93EtpIIsNyYVwWE8b9B5Yx29KiOK1kWzmAXW402dVnaGaEpkbuYxd3Axns2aD61aH3ZoojMYk0/TYxII0SSd2uJFjk5XNOxTmNd0jZAEp7ZyI5Lcm3MDKbdoo1t9QLoJoGCqqWpjQZ5l0y8vaUPQ9Gz4RX3x/JGNQvTK2xUiU+An3idWt2U2yKoOImPWSQjC4Xseok47M2UaQxBWeySBE3dVfVbttpnkz8XLVtwB8pCPIYCOuIp7UBPdrO7mfBisrmET6isPQBppII9g9fH0HbeSMV0pMVKrd2elWLscAXFixiZvRZ0flfluz8q7LtngMkEDz29osnKudVQJJcS3jBPFKztuWMGQAuqnB8IKAZqLbQFM6RRxQtqJeW1nE4NyoQIsg1BDOXZcLIh2k4Yyheu3NB0PaRidp3tLH+ZyiOIWkfLF3qDY5MOSM4jJy3cA9fsEVL3cKwxSWkkvhCm61W7BIzvGeQuOoMgAUKOqxKB3Za8NNZIUilto90UWbXS7c/tpTkT3b4+ycMd/kiu37QVwa7Y8yCS1RjKvMaIue97q8owzED9nACXI7AxqP2VB+RztcTzNdxC3ii5E0jkjlwaagSa2tUA/aSTL4wP3MDPhFS3DOi3rSSXYtLaC4uJHk59yzSzLGx+rRYY8BMRhAfGCSOo9PwaE88t3d26CdoJI4LaCR9lu0lugUzv++UkeRVGcZU9jgrD69pF/cK3Mi1OSVraUdZIUgW6Ji5DRpBOF2ACQEtuPUHxeQXfU9C1CeGSJ7mzdZUZGjNrIqlWBDDctwSOh74rv4J1B5rOMSnM8O6Cbrn66JjG5/5tu4fJhUN7JeF5bGxAuVK3MjlnDOZCBkiMHqVHh8h6+td9h/NtUni7R3kYuE9OdHtiuAPvTkt/wDkfWgs9KUoFU32WcQT3tm8lw+9xcSoG2qvgUjaMIAPPvVyrPfYf/V8n9rn/wA1oJD2q8QT2Nkktu+yQ3ESFtqt4GJ3DDgjy719+1bXJrLS557d9kqmMB8BsBpEVsBgR2J8qi/bj/V0f9rh/wA2r29uP9S3H4ov9ZKCQ9nfFb3kLxXI2X1o3KuI+xLD4ZBjycDPTpnOOmKcQ67NFq2m26PiG4FyZE2qd2yMMnUjcMH0IqK4/wBNkspo9XtVJeFdl1EP21r5n8Sd8+gB7LivLWNTjudY0SaFg0ckd0ysPMGFf0PkR5EUEr7ReIJ7RtPED7BPfxQyeFW3RNncviBx94wa8+O+I57C6sJQ+LGSYwTrtXozj6pyxG4AdT0OPB864va58elf3pB/masnHfDg1Cwnt8eN0JQ+kq+KPr+IAfcTQT9UrgfiKe/vL+Tf/MYpRBAm0dXQfWuGxkg9DjJ+PyxUXF7QT/J33vJ95EXIx9r3rPKHT1zh8elWrgThwafYQW/21TLn1lbxSf8A9Ej7gKCk6DNqupTXpi1IQR295LAsZtYpPCp8PiIB7EDrntV44Y0u8gD++XguixXYRAkGwDO4eDvnI79sVnXA1vqLTambKW1jj+kp9wmjd2L57gqQMYx/jWncPRXSxEXrwyS7zhoVZE2YXAIYk5znr8xQZ/wxNqmpteOmpchILyWBY/dIZfCpBXxEA9mx59u9WDg7iO698uNPv+W88CLKlxGNiywscZZfJgSB0+fpk0vgnVdQgXUjZWkVwg1C4Y7pdkm/w5VUx4umD3BOcVZ/ZcFvDNqbzCW5nAieNUMa2wT9iFJJ74JYnr0+dB0cQa3d3OpDTrKVbYJBz5rkoJJMFtqpEr+HPUZJ9fLHWX0PR76Cb669FzblT4ZIVSZX6bcPHgEd85Gf+nBxdwPJcXCXtlcG2vok5e4jfFLHknZKvpknrg/d0BHxwrxvM90bDUIFgvVTmKyHdBPH5tGT1Hn0Oex7EYoPrWuIJ49asbVHxBNFM0ibVO5lVip3EbhgjyIr04j0PUpJXkttSW3h2grCbWOXGFG7xt1OSCflmoviP/aPTP8AgXH/AIHq+3XwN+E/5Ggyrgcaxqdml0NVWMOzjl+5wvjaxXvgd8elXriqPlrHdvPJHHZB5ZEQ7VmGz4XGcHr2HXqagPYZ/U0H45f9V64PbRriH3WwZmC3MqvPsVncWqMC2FQFurDpj9w0HBwvq19qJazvriSCWeKK+t5IQI2EBY7osptJ+z3ycZzWjcS6fczxKtnci1kDgmQxLNlMMCu1+g6kHP8AD86zHjvje1EtjeWomElnLhlNvLEptXG2VdzIF6DAA/iNbFBMHUMpBVgCGHYgjII/KgycfTH0odP+lVyLX3nm+5w/7zZs24/POas0fDOrAddWUn19ziFcif7Un+6v/MCtAoFKUoFKUoM+udWhtrm/hlvGs2e4inRk2GV0e3jRgiyRvkb4mzhcjp69Y3WbE3cEscP03dGSJ1VnPu0BJUhSwkEIYZPbac/OrTq6mDUoZVwPe4HtdzDKidN01tuwQcEc4YyM9BUJeXJkcxPeXd/ODhrWxxbQIfSaVDlB+ObPoPKgidVlku8mCAzPqen2rEoY0ZUSQ++AGVlHwSINue5BPQV5wam1y00spjtk1CSKW2mLFkgvrZgqw3LEDDtyk6dARuAJPU/ejXJgDqBHz9JuGm5EMnPxYT5NxAGOCzR5Y4I7xR+orxt9LmtoHmxbxW0hkZ1mYXUOoGSVntlSCIEhijKu8HccDwMB0Dp1m7Ee/wB5i1GJLiZGlsY445YJrg7AFhuO+2RlXKggnr0GTXvcW3iuROyRyzKs2p3Knw29qFAiso2H22QAEjqQWbuyCufS9PMEmUjSK9ZN8dqZGktdLhKkPcTb22iQjPRQucYGBuavqS7ht4Emk3G0WTfbxSHbNqV6Tn3ucntHnxLkYAAcjARaD91bW+Rsd3jtLq6j5VqkmAun2AxmQoP2r4HhH2gi9o2r24c0FiqJZ85sR8v6Unj5KxQn41sYGAJdu5kI6nxFn6Coj3kFrg30e64hu8zXkF3ypkbIELwQd2jijkUAN23OcEls6XwnqEsiTRTsHmtZjC0oAXmDakkUhA6AmORcgdNwbHSgk9L0yO2hSGJdscahVXv0HqT1JPck9SSTXVSlBwfTKe8+7AO0gi5rEDwIhYqm9s92IbAGfgY9Kh+PPqoYrtej2c6SZ9YmIinTr6xu3T1Va6tV4QiuJ+a0k6bkCSRxStEkyqWMfMKYbwl27MM7sHIAFVvhDhS1a4u1dDI1td/VhpXlgRSiPEERmK71z4sgsG65wRgNBpSlArN9M0i+0Wa4W2theWM8rTKqSLFNC7Y3LiToy9ABj0z061pFKDONS0m/1qa3W5thZ2MEqzMjSLLNO652LiPoq9SDn1z16VM+1TQpr7S5oLdN8zmMqm5VziRGbq5A7A+dW6lB8lARggEEYIPUEeYNZPpPs7urPW7cxAtpkJnljJYfU86Mq8QBO4+NVxgHoc9ya1qlBTfaLw/Pdtp5gTeIL+KaTxKu2Jc7m8RGfuGTVypSgyv/ALOrn6X7D6K969/xuX/vWwjbtzuxv69sY861SlKDKtBh1XTZr0RaaJ47i8lnWQ3UUfhY+Hwkk9gD1x3q8cMapeTh/fLMWpUrsAnSfeDncfB2xgd++anaUFN9mvD89mt6J02c6/mmTxK26Jtu1vCTjOD0PWuO84WuLLVUu9PQNBdttvLfcEUHqfeFz0z3Jx1zn984v1KCt6zr17bzkJYNcWxUYkhlQShvtBo5NvT0wfL54ELouiXV5qi6jdwi2jghMUFuXEkp3Z3SSFPCOjEbfu9Mm/UoKbrXD88mtWN0iZghimWR9yjazKwUbSdxyT5A1brhcqwHcqR/hXpSgqHsp0Gax0yKC5TZKrSEruVsAyMV6oSOx9a5uGeHrhtWvr67TZ0W3tgWDfUDqXG0nG4gH1BZhV4pQcOt6St3bywSfBNGyH5bgRkfMd/yqC9mNpdQ6dHDeJslgLRr4g26JT9W3hJx08OD1woPnVrpQU9dAm+nzd7P5t9H8nmbl/pecG27c7vh65xj51cKUoFKUoFKUoITjLh4X9nLD03kBoyewlU7oyfPGRg/Imqu13FJaRyNKLOxwIzY26GO4e5BKy25KePowK7IwGbqScVodUbiDTV068OopEjJIhSUtkCCUgBLgEA7UbCpKwGQArdQGoK/ri3FsIJ7eJLadFeO00qJA8skLAGdrgp0BACvgZCsoBLM1R9tae4x2kqTZtJYFEF5IHnazcoWnjhgAK82Rs7WPYhkwcBTZo9Nkkme3SXfeTKpvr9OnIgPVLa2/cLA+EdwCZDlitcXEdwk0Rs4Q8dlG/u0MNuB7xdXUfXbEW6JFCygtISMsjZIA8Qct40VtGPeUdYncSR6e7Bru8lLKFuNRkPRU3bfCx2r0DZwEHPeWU9xIrXEgElzcvpt2mAUgiLLJGtqSMgPEuNx6sZlOAQMeNm0QtrmQ7i82jubtmYyM11vaOHLMT4mYShQPILgdBUjrlmZGuonZld7jSlLodrC4JQSsh8nEYU5+S0HzFBbStHAbawEEl3Jai2RMX8JQyATmXdu3ZTeegIVwdx87d7N7craOzu0sr3M/MmbGZGjkaBW6dP6OFB09KiNH0y8unuP5xbxmOZ7Y3qWoF9KiBMnmb9inJK5CdCmQB5SOmPdaXEkD23vFtEoVJ7UfWhR5y27HJbzLRs2SScCguNfLrkEZIyO47j5ioO046sZDtFzEj5xypTyJc+nLm2t/hUt9IRYzzEx67hj/OgqU/ANtbWpLrdXvIjJWKSeR920ZCrGGEeTj939a6/ZvYcqz3K0XKnkaeNISxiijcKeWrPhj4txOQOrEYGMV03nHVqpKRP7zP5W9viaQn0bZ4UH8TlQPWujhHS3trUJKFEjSSysiHKRtLK8pjQ+YXftz54z50EzSlKBWX8J65rGpQvNFPZRoszxhXhct4T3yGx51qFZ77D/AOr5P7XP/mtAk45vdNlRdWhh92kYIL62LctGPYSo/Uff8jjPloINVn2nRI2k3okxt5DEZ/fHWP8APeFxX3w1qXJ0i3nuDgR2UckhPfAiUsT88D9aCtcd+0eezvBHbor29qkct4xBLLHJIqqqdejbTu8/iz5GtGilDKGUgqwBBHYg9QR+VYtwXxXp0lpeNf3Ma3GpSSGVDuJSI7kiTIXHhGSPvHpVt9i3EQudPERcPJZsYCwPRox/QuPkU6D8BoPXjPiK9TUbSzs3gQ3McjF5ULgFAW+yQewrnu+JtS0yWD6QFrNaTyrCZoFeOSKRs7CysSCv3eh+QPDx9eSw67prwQG4kENxiEOsZbKsD4n8IwMn8q8H1abW76Oyuo1sRaypctbOxkuJ9nVNjBRHs69cEn07UGr1m3G/tLlstTt7eNVNuBG1y5XJRZJNi9c9MDB7ddwrSax7StF+l7fW7jGTdSGKA+q24BhI+RYJn8NBrGo36wQySucJEjOx/hUEn/AVR/ZNx9PqazrdqqTR8t1CqVBhkXKHBJz2zn0YVD8Q8UNe8P2iRtm41BorT57922cn5eAg/jqRubRdN1yxKALBdWhs/lvhAMWfngKo/OgsnH3Fh0215kaCSaSRIYoycKZXzt3H0ABP6DpnNR8ema0iiT3yzkk6brdrdkiHqFlRy/TyJWpbjXhNNTtTAztGwZZI5V7xyr8DY8+5GPQ9wetVeLjS90po49YjR4GYIupQ/BuPbnx4ypPckAD0B60Fq4jt79ynuMtvGADv50bPk9Nu3aRjz/wqlaPrWs3N3d2qz2KtZmMMxhfDb1LDb4vLHnWoA1n3A39d61+O2/03oLtpCTLCguWjecA72jUqhOTjaCSR0xVA/wC0yb6V5e2P6M959y52PF73sz3zjG/w/d1q18e8SjTrCe4+2qYjHrK3hj/xOT8gayo6rpn8n/c/fIve9nP3eLd75nmfFt758G70oN1rNrPXtUvb2+htpbSOO0mEY5kTMxBDEdVb+GrVwLxINRsILjI3OmHA8pV8Mgx+IEj5EVW/Zx/WWtf2pP8AwyUH5qHFOqaX9bfwW9zZgjfPa7lliHTxPG56j7v1FWnU7ie5to5NNmgBkKuJJUZ0aIqT0CkHOSv6GpO/jRopFkxy2Rg4PbYQQ2fyzVM9iTsdGt85IDShSf3Oa+P+tBEx61rLai1hz7HmLbifmcl9u0sF243Zz1zU+thrWOt1YZ/4En/vqPtP9qZv7sX/AFUrQqBSlKBSlKBXzJGGBVgCpBBUjIIPQgg+VfVKCP0XQYLKLlW0YjjBLbRk9SepJYkn06nsAOwFZS0b24tiWuQbZrmyl93aFJFnkmSSJme58KJMmDvBByyDPXFbNVc4k4VMzGaDliZk5ckcq7re5i64jnUemTtcdVye4JFBS7SyS2ZYeSnMVxLHpUEnPnlnGNk+oTnoqqcEZ8IODliAo9YphETLI3OS0me4uJEBK3OquvKhtrfPcRghB6ERg9Q2OEGCxHu7NfWayv105ETdM5ydsN8AMxnrktIGA817V1XGn3QaNpre5tIrYg2sVpFDeW8Q2kF5owTI8niIyqeHqQcksQv/AAnpTW1pGkhBmO6SVh2M8jNJNj5b3IHyAqXqiaTxpcOSsbWd8R3SJzZ3Y9S1tcZ/xdamIuPbYMEuOZaOegW6Qwgn0WU5ib/lc0E5d2Mcy7ZY0kX911Dj9GBqlcD8IWM1sZ3s7ZjPPNIoaCM7Y+aywqoK4AEar0HmSfOrysoZdykEEZBByCPIgisd4c1WSysbaRp7y0jMafWSol7YMSAOoU86LJz4cqB2oNftbNIl2xoqKPsooVf0AxXtVX4N4pmvN4khGxANt3GHW3m9eWsyq/6bl6fFVooFKUoFZJwFqV7plu8DaXeSMZ5ZAy7FQhiMdWPyrW6YoM4v9D1DWmWO9iWy09WDPbiQS3E5ByquyeFV88d/vOMdvtU064uLWGytY22XMyRyyIPDDACCScdh2+WFI86vVKDmtNOjiRY0RQiKFUY7KAAB+gqlro01pr/OhiZrW+gxMyjwRzR/AzeQyAAPXe3pV9pQUjXtHmfXdOnWNjDFFOHkA8KlkYKCfmTXp7R+D3ukS5tDs1C0O+Fx3cDq0TeRDeQPTJx2Y1c6UFYudWupdJeYW0kd41u2Lb7aykFRgZ7Z8QB647jPSvv2daCbHTLaBhhxGGdT0Ikcl3B+4tj8qslKDI+GeCLmPWSskZGn2ktxc2748BeYRhUH4c5HoVNWb2r6LNPaxS2yNJc2lzFPGijLNhsMB+oJ/DV2pQRGu6tNBCskNq9wdw3xKypIsZBJZQ3RiDgbQeue9UjjC7udbgFlBY3UCSuhmuLpBEsaKwY7BuJZsgdv+uRp1KD4hiCKFHZQAPuAwKpnCGkTRatqsskbLFM0BjcjwvtRg237iau1KChcbaRNf6lYW5if3GFjcyy4zG0i55cZ+fyPcSH0q88hf3V/QV6UoKDwJpE1hqGoW3KcWUji5hlxiMM+OZGD69QMDyj+dRWkXV3p2oak/wBH3U8dzcK6PGF27VDDPiI77q1OmKDOdWXVdXQ2/IGnWknSWV5FluHjPRkRE6LkdDny8/I3rSNKjtII4IRtjiQIo88DzJ8ye5Pqa7KUFJttImHEMtwY25BsBGJceAyc1Ttz64Gau1KUClKUClKUClKUClKUHjd2STIUlRJEbujqGU/eG6VAfyDhj620tzafwwTERflDJviH5LVlpQUzVOBJ7jpNdRTgfD7xZxSMv4XiaNgfmMGvHTuB7+EMg1JWhYY5ElsZkA9FM07Pj5FiPlV5pQUTT/ZbypDILy4iJ7x2oS0hb8UaKRn59D86mdJ9n9lbFSkAZ1+GSUtO69cnaZS23qc+HFWKlApSlApSlApSlApSlApSlApSlApSlApSlApSlApSlApSlApSlApSlApSlAp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4" name="Picture 4" descr="http://www.tu-darmstadt.de/media/corporate_design/cd_grafiken/tud_logo_web_dru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6535" y="5590714"/>
            <a:ext cx="1078865" cy="4973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7500" y="1271888"/>
            <a:ext cx="969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ECV assessment by climate users:</a:t>
            </a:r>
          </a:p>
          <a:p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5945" y="1318159"/>
            <a:ext cx="969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SL CCI products use for assimilation in models and for validation</a:t>
            </a: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49" t="51202" r="5416"/>
          <a:stretch/>
        </p:blipFill>
        <p:spPr>
          <a:xfrm rot="16200000">
            <a:off x="1158524" y="1328311"/>
            <a:ext cx="3019186" cy="4741200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99" t="50716" r="6128"/>
          <a:stretch/>
        </p:blipFill>
        <p:spPr>
          <a:xfrm rot="16200000">
            <a:off x="5935711" y="1308923"/>
            <a:ext cx="2891645" cy="47414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1900" y="2000755"/>
            <a:ext cx="39782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ECV CCI V1.0 – Ref (AVISO)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5148" y="1989185"/>
            <a:ext cx="40494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Orca 1 Model - Ref (AVISO)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41698" y="4382310"/>
            <a:ext cx="30638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By M. </a:t>
            </a:r>
            <a:r>
              <a:rPr lang="en-GB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Balmaseda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(ECMWF)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5642" y="4960180"/>
            <a:ext cx="42632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-5 mm/yr                                                + 5 mm/yr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23792" y="4958201"/>
            <a:ext cx="42632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-10 mm/yr                                             + 10 mm/yr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23999" y="258050"/>
            <a:ext cx="7193082" cy="736745"/>
            <a:chOff x="514783" y="870698"/>
            <a:chExt cx="6156833" cy="736745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14783" y="870698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36362" y="892277"/>
              <a:ext cx="6135254" cy="6935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Assessment by CRG group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077697" y="3422081"/>
            <a:ext cx="21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Work</a:t>
            </a:r>
            <a:r>
              <a:rPr lang="fr-FR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fr-FR" b="1" i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still</a:t>
            </a:r>
            <a:r>
              <a:rPr lang="fr-FR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in </a:t>
            </a:r>
            <a:r>
              <a:rPr lang="fr-FR" b="1" i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progress</a:t>
            </a:r>
            <a:endParaRPr lang="fr-FR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540" y="5488387"/>
            <a:ext cx="9232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/>
              <a:buChar char="Þ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Currently, SL CCI mainly use as a reference product (maps, GMSL) for validation</a:t>
            </a:r>
          </a:p>
          <a:p>
            <a:pPr>
              <a:buFont typeface="Symbol"/>
              <a:buChar char="Þ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The stake for the model is to be able to assimilate the large scale/low frequency part of the signal observed by altimetry.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500007"/>
              </p:ext>
            </p:extLst>
          </p:nvPr>
        </p:nvGraphicFramePr>
        <p:xfrm>
          <a:off x="1354601" y="2119400"/>
          <a:ext cx="6612246" cy="3753691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462178"/>
                <a:gridCol w="1776248"/>
                <a:gridCol w="1734207"/>
                <a:gridCol w="1639613"/>
              </a:tblGrid>
              <a:tr h="483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Spatial Scales</a:t>
                      </a:r>
                      <a:endParaRPr lang="en-GB" sz="1400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Temporal Scales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User</a:t>
                      </a:r>
                      <a:r>
                        <a:rPr lang="en-GB" sz="1400" baseline="0" noProof="0" dirty="0" smtClean="0">
                          <a:latin typeface="Comic Sans MS" pitchFamily="66" charset="0"/>
                        </a:rPr>
                        <a:t> Requirements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Altimetry errors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CCI products</a:t>
                      </a:r>
                      <a:endParaRPr lang="en-GB" sz="1400" b="1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032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smtClean="0">
                          <a:latin typeface="Comic Sans MS" pitchFamily="66" charset="0"/>
                        </a:rPr>
                        <a:t>Global Mean Sea Level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200" baseline="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10-day averaging)</a:t>
                      </a:r>
                      <a:endParaRPr lang="en-GB" sz="1200" noProof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14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Long-term evolution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(&gt; 10 years 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0.3 mm/yr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&lt; 0.5 mm/yr </a:t>
                      </a:r>
                      <a:endParaRPr lang="en-GB" sz="1400" b="1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3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Inter annual signals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(&lt; 5 years)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0.5 mm over</a:t>
                      </a:r>
                      <a:r>
                        <a:rPr lang="en-GB" sz="1400" baseline="0" noProof="0" smtClean="0">
                          <a:latin typeface="Comic Sans MS" pitchFamily="66" charset="0"/>
                        </a:rPr>
                        <a:t> 1 year</a:t>
                      </a:r>
                      <a:endParaRPr lang="en-GB" sz="14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&lt; 2 mm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over  1 year</a:t>
                      </a:r>
                      <a:endParaRPr lang="en-GB" sz="1400" b="1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3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Periodic</a:t>
                      </a:r>
                      <a:r>
                        <a:rPr lang="en-GB" sz="1400" baseline="0" noProof="0" smtClean="0">
                          <a:latin typeface="Comic Sans MS" pitchFamily="66" charset="0"/>
                        </a:rPr>
                        <a:t> s</a:t>
                      </a:r>
                      <a:r>
                        <a:rPr lang="en-GB" sz="1400" noProof="0" smtClean="0">
                          <a:latin typeface="Comic Sans MS" pitchFamily="66" charset="0"/>
                        </a:rPr>
                        <a:t>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(Annual,</a:t>
                      </a:r>
                      <a:r>
                        <a:rPr lang="en-GB" sz="1200" baseline="0" noProof="0" smtClean="0">
                          <a:latin typeface="Comic Sans MS" pitchFamily="66" charset="0"/>
                        </a:rPr>
                        <a:t> 60-days,…)</a:t>
                      </a:r>
                      <a:r>
                        <a:rPr lang="en-GB" sz="1200" noProof="0" smtClean="0">
                          <a:latin typeface="Comic Sans MS" pitchFamily="66" charset="0"/>
                        </a:rPr>
                        <a:t> 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Not defined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Annual</a:t>
                      </a:r>
                      <a:r>
                        <a:rPr lang="en-GB" sz="1400" b="1" baseline="0" noProof="0" dirty="0" smtClean="0">
                          <a:latin typeface="Comic Sans MS" pitchFamily="66" charset="0"/>
                        </a:rPr>
                        <a:t> &lt; </a:t>
                      </a: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1 mm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60-day &lt; 5 mm</a:t>
                      </a:r>
                      <a:endParaRPr lang="en-GB" sz="1400" b="1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3999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smtClean="0">
                          <a:latin typeface="Comic Sans MS" pitchFamily="66" charset="0"/>
                        </a:rPr>
                        <a:t>Regional Mean Sea Level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(2x2</a:t>
                      </a:r>
                      <a:r>
                        <a:rPr lang="en-GB" sz="1200" baseline="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deg boxes and 10-day averaging)</a:t>
                      </a:r>
                      <a:endParaRPr lang="en-GB" sz="1200" noProof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Long-term evolution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(trend)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1 mm/yr</a:t>
                      </a:r>
                      <a:endParaRPr lang="en-GB" sz="14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&lt; 3 mm/yr </a:t>
                      </a:r>
                      <a:endParaRPr lang="en-GB" sz="1400" b="1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9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Inter annual signals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(&gt; 1 year)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Not Defined</a:t>
                      </a:r>
                      <a:endParaRPr lang="en-GB" sz="1400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Not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evaluated</a:t>
                      </a: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2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Periodic</a:t>
                      </a:r>
                      <a:r>
                        <a:rPr lang="en-GB" sz="1400" baseline="0" noProof="0" smtClean="0">
                          <a:latin typeface="Comic Sans MS" pitchFamily="66" charset="0"/>
                        </a:rPr>
                        <a:t> s</a:t>
                      </a:r>
                      <a:r>
                        <a:rPr lang="en-GB" sz="1400" noProof="0" smtClean="0">
                          <a:latin typeface="Comic Sans MS" pitchFamily="66" charset="0"/>
                        </a:rPr>
                        <a:t>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(Annual,</a:t>
                      </a:r>
                      <a:r>
                        <a:rPr lang="en-GB" sz="1200" baseline="0" noProof="0" smtClean="0">
                          <a:latin typeface="Comic Sans MS" pitchFamily="66" charset="0"/>
                        </a:rPr>
                        <a:t> 60-days,…)</a:t>
                      </a:r>
                      <a:r>
                        <a:rPr lang="en-GB" sz="1200" noProof="0" smtClean="0">
                          <a:latin typeface="Comic Sans MS" pitchFamily="66" charset="0"/>
                        </a:rPr>
                        <a:t> 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Not Defined</a:t>
                      </a:r>
                      <a:endParaRPr lang="en-GB" sz="14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Annual</a:t>
                      </a:r>
                      <a:r>
                        <a:rPr lang="en-GB" sz="1400" b="1" baseline="0" noProof="0" dirty="0" smtClean="0">
                          <a:latin typeface="Comic Sans MS" pitchFamily="66" charset="0"/>
                        </a:rPr>
                        <a:t> &lt; </a:t>
                      </a: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1mm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60-day &lt; 5 mm</a:t>
                      </a:r>
                      <a:endParaRPr lang="en-GB" sz="1400" b="1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4666593" y="3255854"/>
            <a:ext cx="52394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300038" y="1274658"/>
            <a:ext cx="940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During phase 1 : </a:t>
            </a:r>
            <a:r>
              <a:rPr lang="en-GB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ltimetry measurement errors at climate scales have been characterized (</a:t>
            </a:r>
            <a:r>
              <a:rPr lang="en-GB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Ablain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et al, 2012)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371500" y="258050"/>
            <a:ext cx="7644344" cy="736745"/>
            <a:chOff x="1021883" y="1741397"/>
            <a:chExt cx="6146668" cy="736745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021883" y="1741397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FF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043461" y="1762976"/>
              <a:ext cx="6010504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Sea-level error characterisation</a:t>
              </a:r>
              <a:endParaRPr lang="en-GB" sz="2800" dirty="0" smtClean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2"/>
          <p:cNvSpPr txBox="1">
            <a:spLocks noChangeArrowheads="1"/>
          </p:cNvSpPr>
          <p:nvPr/>
        </p:nvSpPr>
        <p:spPr bwMode="auto">
          <a:xfrm>
            <a:off x="300038" y="1274658"/>
            <a:ext cx="940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Information requested  by users or climate modellers :</a:t>
            </a:r>
          </a:p>
          <a:p>
            <a:pPr>
              <a:buFont typeface="Symbol"/>
              <a:buChar char="Þ"/>
            </a:pP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Refine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budget at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interannual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scale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9"/>
          <p:cNvGrpSpPr/>
          <p:nvPr/>
        </p:nvGrpSpPr>
        <p:grpSpPr>
          <a:xfrm>
            <a:off x="371500" y="258050"/>
            <a:ext cx="7644344" cy="736745"/>
            <a:chOff x="1021883" y="1741397"/>
            <a:chExt cx="6146668" cy="736745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021883" y="1741397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FF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043461" y="1762976"/>
              <a:ext cx="6010504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Sea-level error characterisation</a:t>
              </a:r>
              <a:endParaRPr lang="en-GB" sz="2800" dirty="0" smtClean="0"/>
            </a:p>
          </p:txBody>
        </p:sp>
      </p:grp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354601" y="2119400"/>
          <a:ext cx="6612246" cy="3753691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462178"/>
                <a:gridCol w="1776248"/>
                <a:gridCol w="1734207"/>
                <a:gridCol w="1639613"/>
              </a:tblGrid>
              <a:tr h="483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Spatial Scales</a:t>
                      </a:r>
                      <a:endParaRPr lang="en-GB" sz="1400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Temporal Scales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Altimetry errors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[1993-2002]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Altimetry errors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[2003,2013]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032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smtClean="0">
                          <a:latin typeface="Comic Sans MS" pitchFamily="66" charset="0"/>
                        </a:rPr>
                        <a:t>Global Mean Sea Level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200" baseline="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10-day averaging)</a:t>
                      </a:r>
                      <a:endParaRPr lang="en-GB" sz="1200" noProof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14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Long-term evolution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(&gt; 10 years 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0.7- 0.8 mm/yr 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&lt; 0.5 mm/yr 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3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Inter annual signals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(&lt; 5 years)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&lt; 5 mm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over  1 year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&lt; 2 mm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over  1 year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3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Periodic</a:t>
                      </a:r>
                      <a:r>
                        <a:rPr lang="en-GB" sz="1400" baseline="0" noProof="0" smtClean="0">
                          <a:latin typeface="Comic Sans MS" pitchFamily="66" charset="0"/>
                        </a:rPr>
                        <a:t> s</a:t>
                      </a:r>
                      <a:r>
                        <a:rPr lang="en-GB" sz="1400" noProof="0" smtClean="0">
                          <a:latin typeface="Comic Sans MS" pitchFamily="66" charset="0"/>
                        </a:rPr>
                        <a:t>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(Annual,</a:t>
                      </a:r>
                      <a:r>
                        <a:rPr lang="en-GB" sz="1200" baseline="0" noProof="0" smtClean="0">
                          <a:latin typeface="Comic Sans MS" pitchFamily="66" charset="0"/>
                        </a:rPr>
                        <a:t> 60-days,…)</a:t>
                      </a:r>
                      <a:r>
                        <a:rPr lang="en-GB" sz="1200" noProof="0" smtClean="0">
                          <a:latin typeface="Comic Sans MS" pitchFamily="66" charset="0"/>
                        </a:rPr>
                        <a:t> 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Annual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&lt; </a:t>
                      </a: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 mm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60-day &lt; 5 mm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Annual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&lt; </a:t>
                      </a: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 mm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60-day &lt; 2 mm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3999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smtClean="0">
                          <a:latin typeface="Comic Sans MS" pitchFamily="66" charset="0"/>
                        </a:rPr>
                        <a:t>Regional Mean Sea Level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(2x2</a:t>
                      </a:r>
                      <a:r>
                        <a:rPr lang="en-GB" sz="1200" baseline="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deg boxes and 10-day averaging)</a:t>
                      </a:r>
                      <a:endParaRPr lang="en-GB" sz="1200" noProof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Long-term evolution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(trend)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&lt; 4 mm/yr </a:t>
                      </a: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&lt; 2 mm/yr </a:t>
                      </a: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9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Inter annual signals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(&gt; 1 year)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Not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evaluated</a:t>
                      </a: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Not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evaluated</a:t>
                      </a: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2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Periodic</a:t>
                      </a:r>
                      <a:r>
                        <a:rPr lang="en-GB" sz="1400" baseline="0" noProof="0" smtClean="0">
                          <a:latin typeface="Comic Sans MS" pitchFamily="66" charset="0"/>
                        </a:rPr>
                        <a:t> s</a:t>
                      </a:r>
                      <a:r>
                        <a:rPr lang="en-GB" sz="1400" noProof="0" smtClean="0">
                          <a:latin typeface="Comic Sans MS" pitchFamily="66" charset="0"/>
                        </a:rPr>
                        <a:t>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(Annual,</a:t>
                      </a:r>
                      <a:r>
                        <a:rPr lang="en-GB" sz="1200" baseline="0" noProof="0" smtClean="0">
                          <a:latin typeface="Comic Sans MS" pitchFamily="66" charset="0"/>
                        </a:rPr>
                        <a:t> 60-days,…)</a:t>
                      </a:r>
                      <a:r>
                        <a:rPr lang="en-GB" sz="1200" noProof="0" smtClean="0">
                          <a:latin typeface="Comic Sans MS" pitchFamily="66" charset="0"/>
                        </a:rPr>
                        <a:t> 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Not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evaluated</a:t>
                      </a: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Not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evaluated</a:t>
                      </a: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6063105" y="6204379"/>
            <a:ext cx="294289" cy="168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426860" y="6095914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2 on-going work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blain\AppData\Local\Temp\Combinaison_GMSL_MonoMission_j1_svg_envelop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740" y="1938949"/>
            <a:ext cx="6480047" cy="4932000"/>
          </a:xfrm>
          <a:prstGeom prst="rect">
            <a:avLst/>
          </a:prstGeom>
          <a:noFill/>
        </p:spPr>
      </p:pic>
      <p:sp>
        <p:nvSpPr>
          <p:cNvPr id="4" name="ZoneTexte 12"/>
          <p:cNvSpPr txBox="1">
            <a:spLocks noChangeArrowheads="1"/>
          </p:cNvSpPr>
          <p:nvPr/>
        </p:nvSpPr>
        <p:spPr bwMode="auto">
          <a:xfrm>
            <a:off x="125377" y="1254109"/>
            <a:ext cx="940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Information requested by users or climate modellers :</a:t>
            </a:r>
          </a:p>
          <a:p>
            <a:pPr>
              <a:buFont typeface="Symbol"/>
              <a:buChar char="Þ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efine the GMSL error or confidence envelope </a:t>
            </a:r>
          </a:p>
        </p:txBody>
      </p:sp>
      <p:grpSp>
        <p:nvGrpSpPr>
          <p:cNvPr id="2" name="Groupe 9"/>
          <p:cNvGrpSpPr/>
          <p:nvPr/>
        </p:nvGrpSpPr>
        <p:grpSpPr>
          <a:xfrm>
            <a:off x="371500" y="258050"/>
            <a:ext cx="7644344" cy="736745"/>
            <a:chOff x="1021883" y="1741397"/>
            <a:chExt cx="6146668" cy="736745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021883" y="1741397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FF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043461" y="1762976"/>
              <a:ext cx="6010504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Sea-level error characterisation</a:t>
              </a:r>
              <a:endParaRPr lang="en-GB" sz="2800" dirty="0" smtClean="0"/>
            </a:p>
          </p:txBody>
        </p:sp>
      </p:grpSp>
      <p:sp>
        <p:nvSpPr>
          <p:cNvPr id="10" name="Flèche droite 9"/>
          <p:cNvSpPr/>
          <p:nvPr/>
        </p:nvSpPr>
        <p:spPr>
          <a:xfrm>
            <a:off x="249533" y="3481994"/>
            <a:ext cx="294289" cy="168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3288" y="3373529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2 on-going work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blain\AppData\Local\Temp\Combinaison_GMSL_MonoMission_j1_svg_enveloppe_tr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744" y="1937869"/>
            <a:ext cx="6480046" cy="4932000"/>
          </a:xfrm>
          <a:prstGeom prst="rect">
            <a:avLst/>
          </a:prstGeom>
          <a:noFill/>
        </p:spPr>
      </p:pic>
      <p:sp>
        <p:nvSpPr>
          <p:cNvPr id="4" name="ZoneTexte 12"/>
          <p:cNvSpPr txBox="1">
            <a:spLocks noChangeArrowheads="1"/>
          </p:cNvSpPr>
          <p:nvPr/>
        </p:nvSpPr>
        <p:spPr bwMode="auto">
          <a:xfrm>
            <a:off x="125377" y="1254109"/>
            <a:ext cx="940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Information requested by users or climate modellers :</a:t>
            </a:r>
          </a:p>
          <a:p>
            <a:pPr>
              <a:buFont typeface="Symbol"/>
              <a:buChar char="Þ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efine the GMSL error or confidence envelope </a:t>
            </a:r>
          </a:p>
        </p:txBody>
      </p:sp>
      <p:grpSp>
        <p:nvGrpSpPr>
          <p:cNvPr id="2" name="Groupe 9"/>
          <p:cNvGrpSpPr/>
          <p:nvPr/>
        </p:nvGrpSpPr>
        <p:grpSpPr>
          <a:xfrm>
            <a:off x="371500" y="258050"/>
            <a:ext cx="7644344" cy="736745"/>
            <a:chOff x="1021883" y="1741397"/>
            <a:chExt cx="6146668" cy="736745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021883" y="1741397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FF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043461" y="1762976"/>
              <a:ext cx="6010504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Sea-level error characterisation</a:t>
              </a:r>
              <a:endParaRPr lang="en-GB" sz="2800" dirty="0" smtClean="0"/>
            </a:p>
          </p:txBody>
        </p:sp>
      </p:grpSp>
      <p:sp>
        <p:nvSpPr>
          <p:cNvPr id="24578" name="AutoShape 2" descr="mailbox://C:/Users/mablain/Documents/thunderbird/f47wws1g.default/Mail/pop.cls.fr/Inbox?number=388906071&amp;part=1.4&amp;type=image/png&amp;filename=Combinaison_GMSL_MultiMission_svg_enveloppe_trend_3selectionsbath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lèche droite 9"/>
          <p:cNvSpPr/>
          <p:nvPr/>
        </p:nvSpPr>
        <p:spPr>
          <a:xfrm>
            <a:off x="249533" y="3481994"/>
            <a:ext cx="294289" cy="168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3288" y="3373529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2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on-going work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2"/>
          <p:cNvSpPr txBox="1">
            <a:spLocks noChangeArrowheads="1"/>
          </p:cNvSpPr>
          <p:nvPr/>
        </p:nvSpPr>
        <p:spPr bwMode="auto">
          <a:xfrm>
            <a:off x="125377" y="1254109"/>
            <a:ext cx="940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Information requested by users or climate modellers :</a:t>
            </a:r>
          </a:p>
          <a:p>
            <a:pPr>
              <a:buFont typeface="Symbol"/>
              <a:buChar char="Þ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Provide regional sea level trend error maps </a:t>
            </a:r>
          </a:p>
        </p:txBody>
      </p:sp>
      <p:grpSp>
        <p:nvGrpSpPr>
          <p:cNvPr id="2" name="Groupe 9"/>
          <p:cNvGrpSpPr/>
          <p:nvPr/>
        </p:nvGrpSpPr>
        <p:grpSpPr>
          <a:xfrm>
            <a:off x="371500" y="258050"/>
            <a:ext cx="7644344" cy="736745"/>
            <a:chOff x="1021883" y="1741397"/>
            <a:chExt cx="6146668" cy="736745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021883" y="1741397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FF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043461" y="1762976"/>
              <a:ext cx="6010504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Sea-level error characterisation</a:t>
              </a:r>
              <a:endParaRPr lang="en-GB" sz="2800" dirty="0" smtClean="0"/>
            </a:p>
          </p:txBody>
        </p:sp>
      </p:grpSp>
      <p:sp>
        <p:nvSpPr>
          <p:cNvPr id="24578" name="AutoShape 2" descr="mailbox://C:/Users/mablain/Documents/thunderbird/f47wws1g.default/Mail/pop.cls.fr/Inbox?number=388906071&amp;part=1.4&amp;type=image/png&amp;filename=Combinaison_GMSL_MultiMission_svg_enveloppe_trend_3selectionsbath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C:\Users\mablain\AppData\Local\Temp\MSLTrendError_IB.png"/>
          <p:cNvPicPr>
            <a:picLocks noChangeAspect="1" noChangeArrowheads="1"/>
          </p:cNvPicPr>
          <p:nvPr/>
        </p:nvPicPr>
        <p:blipFill>
          <a:blip r:embed="rId2" cstate="print"/>
          <a:srcRect l="11148" t="4444" r="16325" b="7417"/>
          <a:stretch>
            <a:fillRect/>
          </a:stretch>
        </p:blipFill>
        <p:spPr bwMode="auto">
          <a:xfrm rot="16200000">
            <a:off x="2247492" y="311814"/>
            <a:ext cx="4530261" cy="779021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10047" y="6246424"/>
            <a:ext cx="6080166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rgbClr val="00338D"/>
                </a:solidFill>
              </a:rPr>
              <a:t>0 mm/</a:t>
            </a:r>
            <a:r>
              <a:rPr lang="fr-FR" sz="2000" dirty="0" err="1" smtClean="0">
                <a:solidFill>
                  <a:srgbClr val="00338D"/>
                </a:solidFill>
              </a:rPr>
              <a:t>yr</a:t>
            </a:r>
            <a:r>
              <a:rPr lang="fr-FR" sz="2000" dirty="0" smtClean="0">
                <a:solidFill>
                  <a:srgbClr val="00338D"/>
                </a:solidFill>
              </a:rPr>
              <a:t>                                       2 mm/</a:t>
            </a:r>
            <a:r>
              <a:rPr lang="fr-FR" sz="2000" dirty="0" err="1" smtClean="0">
                <a:solidFill>
                  <a:srgbClr val="00338D"/>
                </a:solidFill>
              </a:rPr>
              <a:t>yr</a:t>
            </a:r>
            <a:endParaRPr lang="en-GB" sz="2000" dirty="0">
              <a:solidFill>
                <a:srgbClr val="00338D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6495954" y="1641319"/>
            <a:ext cx="294289" cy="168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59709" y="153285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2 on-going work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cteur en angle 49"/>
          <p:cNvCxnSpPr>
            <a:stCxn id="12" idx="1"/>
            <a:endCxn id="10" idx="1"/>
          </p:cNvCxnSpPr>
          <p:nvPr/>
        </p:nvCxnSpPr>
        <p:spPr>
          <a:xfrm rot="10800000" flipH="1">
            <a:off x="731054" y="2120125"/>
            <a:ext cx="40842" cy="3175947"/>
          </a:xfrm>
          <a:prstGeom prst="bentConnector3">
            <a:avLst>
              <a:gd name="adj1" fmla="val -559718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en angle 44"/>
          <p:cNvCxnSpPr>
            <a:stCxn id="10" idx="3"/>
            <a:endCxn id="12" idx="3"/>
          </p:cNvCxnSpPr>
          <p:nvPr/>
        </p:nvCxnSpPr>
        <p:spPr>
          <a:xfrm>
            <a:off x="8609609" y="2120124"/>
            <a:ext cx="35626" cy="3175947"/>
          </a:xfrm>
          <a:prstGeom prst="bentConnector3">
            <a:avLst>
              <a:gd name="adj1" fmla="val 741666"/>
            </a:avLst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71896" y="1581515"/>
            <a:ext cx="7837713" cy="1077218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Sea-Level CCI Products : </a:t>
            </a:r>
          </a:p>
          <a:p>
            <a:pPr marL="342900" lvl="0" indent="-342900" eaLnBrk="0" hangingPunct="0">
              <a:buFont typeface="Symbol"/>
              <a:buChar char="Þ"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Phase 1 : V1.1 release available over 1993-2010</a:t>
            </a:r>
          </a:p>
          <a:p>
            <a:pPr marL="342900" lvl="0" indent="-342900" eaLnBrk="0" hangingPunct="0">
              <a:buFont typeface="Symbol"/>
              <a:buChar char="Þ"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Phase 2 : Full reprocessing in 2016 (V2.0), extension at the end of each year, improvements of sea level corrections and algorithms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73640" y="2700665"/>
            <a:ext cx="7835969" cy="830997"/>
          </a:xfrm>
          <a:prstGeom prst="rect">
            <a:avLst/>
          </a:prstGeom>
          <a:solidFill>
            <a:srgbClr val="FFCC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Sea-level error characterisation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Phase 1 : Budget error and comparison with users requirements</a:t>
            </a:r>
          </a:p>
          <a:p>
            <a:pPr marL="342900" indent="-342900" eaLnBrk="0" hangingPunct="0">
              <a:buFont typeface="Symbol"/>
              <a:buChar char="Þ"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Phase 2 : </a:t>
            </a:r>
            <a:r>
              <a:rPr lang="en-GB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GMSL error or confidence envelope, regional sea-level trend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1054" y="4634351"/>
            <a:ext cx="7914181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hangingPunct="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Assessment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charset="0"/>
                <a:cs typeface="Arial" charset="0"/>
              </a:rPr>
              <a:t> by </a:t>
            </a: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CRG group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Phase 1 : MSL closure budget studies and validation of models using new sea level ECV</a:t>
            </a:r>
          </a:p>
          <a:p>
            <a:pPr marL="342900" indent="-342900" eaLnBrk="0" hangingPunct="0">
              <a:buFont typeface="Symbol"/>
              <a:buChar char="Þ"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Phase 2 : continuing same activities started in phase 1, improve the link with the EO team, </a:t>
            </a:r>
            <a:r>
              <a:rPr lang="en-GB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Organisation of the </a:t>
            </a:r>
            <a:r>
              <a:rPr lang="en-GB" sz="1600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Intercomparison</a:t>
            </a:r>
            <a:r>
              <a:rPr lang="en-GB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exercice</a:t>
            </a:r>
            <a:r>
              <a:rPr lang="en-GB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 for GMSL</a:t>
            </a:r>
          </a:p>
        </p:txBody>
      </p:sp>
      <p:cxnSp>
        <p:nvCxnSpPr>
          <p:cNvPr id="25" name="Connecteur en angle 24"/>
          <p:cNvCxnSpPr>
            <a:stCxn id="11" idx="3"/>
            <a:endCxn id="12" idx="3"/>
          </p:cNvCxnSpPr>
          <p:nvPr/>
        </p:nvCxnSpPr>
        <p:spPr>
          <a:xfrm>
            <a:off x="8609609" y="3116164"/>
            <a:ext cx="35626" cy="2179907"/>
          </a:xfrm>
          <a:prstGeom prst="bentConnector3">
            <a:avLst>
              <a:gd name="adj1" fmla="val 741666"/>
            </a:avLst>
          </a:prstGeom>
          <a:ln>
            <a:solidFill>
              <a:srgbClr val="FFCC99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324497" y="3834758"/>
            <a:ext cx="1426994" cy="738664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Information</a:t>
            </a:r>
          </a:p>
          <a:p>
            <a:r>
              <a:rPr lang="en-US" sz="1400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 and Products </a:t>
            </a:r>
          </a:p>
          <a:p>
            <a:r>
              <a:rPr lang="en-US" sz="1400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used by CRG</a:t>
            </a:r>
            <a:endParaRPr lang="en-GB" sz="1400" b="1" dirty="0">
              <a:solidFill>
                <a:srgbClr val="92D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811" y="313103"/>
            <a:ext cx="214513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fr-FR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Conclusions</a:t>
            </a:r>
          </a:p>
        </p:txBody>
      </p:sp>
      <p:cxnSp>
        <p:nvCxnSpPr>
          <p:cNvPr id="80" name="Connecteur en angle 79"/>
          <p:cNvCxnSpPr>
            <a:stCxn id="12" idx="1"/>
            <a:endCxn id="11" idx="1"/>
          </p:cNvCxnSpPr>
          <p:nvPr/>
        </p:nvCxnSpPr>
        <p:spPr>
          <a:xfrm rot="10800000" flipH="1">
            <a:off x="731054" y="3116165"/>
            <a:ext cx="42586" cy="2179907"/>
          </a:xfrm>
          <a:prstGeom prst="bentConnector3">
            <a:avLst>
              <a:gd name="adj1" fmla="val -536796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49382" y="3842671"/>
            <a:ext cx="18357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Feedbacks to</a:t>
            </a:r>
          </a:p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Earth Observation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31377" y="1521124"/>
            <a:ext cx="8582010" cy="1323439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buFontTx/>
              <a:buAutoNum type="arabicPeriod"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Sea-Level CCI Products : </a:t>
            </a:r>
          </a:p>
          <a:p>
            <a:pPr marL="342900" lvl="0" indent="-342900" eaLnBrk="0" hangingPunct="0">
              <a:buFont typeface="Symbol"/>
              <a:buChar char="Þ"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Description of release V1.1 </a:t>
            </a:r>
          </a:p>
          <a:p>
            <a:pPr marL="342900" lvl="0" indent="-342900" eaLnBrk="0" hangingPunct="0">
              <a:buFont typeface="Symbol"/>
              <a:buChar char="Þ"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On-going work </a:t>
            </a:r>
          </a:p>
          <a:p>
            <a:pPr marL="342900" lvl="0" indent="-342900" eaLnBrk="0" hangingPunct="0">
              <a:buFont typeface="Symbol"/>
              <a:buChar char="Þ"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Phase 2 objective:  producing more/improved sea level products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10813" y="150813"/>
            <a:ext cx="81391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Outlines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9255" y="4934406"/>
            <a:ext cx="8582010" cy="1015663"/>
          </a:xfrm>
          <a:prstGeom prst="rect">
            <a:avLst/>
          </a:prstGeom>
          <a:solidFill>
            <a:srgbClr val="FFCC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Sea-level error characterisation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Budget error and comparison with users requirements</a:t>
            </a:r>
          </a:p>
          <a:p>
            <a:pPr marL="342900" indent="-342900" eaLnBrk="0" hangingPunct="0">
              <a:buFont typeface="Symbol"/>
              <a:buChar char="Þ"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Objectives for phase 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4171" y="3153278"/>
            <a:ext cx="8582010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hangingPunct="0">
              <a:buFont typeface="+mj-lt"/>
              <a:buAutoNum type="arabicPeriod" startAt="2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charset="0"/>
                <a:cs typeface="Arial" charset="0"/>
              </a:rPr>
              <a:t> Assessment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charset="0"/>
                <a:cs typeface="Arial" charset="0"/>
              </a:rPr>
              <a:t> by </a:t>
            </a: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CRG group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Sea-level closure budget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Comparisons with models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Objectives for phase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8658" y="1544364"/>
            <a:ext cx="9709654" cy="4908988"/>
            <a:chOff x="28658" y="1544364"/>
            <a:chExt cx="9709654" cy="4908988"/>
          </a:xfrm>
        </p:grpSpPr>
        <p:sp>
          <p:nvSpPr>
            <p:cNvPr id="26" name="Rectangle 25"/>
            <p:cNvSpPr/>
            <p:nvPr/>
          </p:nvSpPr>
          <p:spPr>
            <a:xfrm>
              <a:off x="511005" y="2207172"/>
              <a:ext cx="3270250" cy="4246180"/>
            </a:xfrm>
            <a:prstGeom prst="rect">
              <a:avLst/>
            </a:prstGeom>
            <a:solidFill>
              <a:srgbClr val="FCF09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79293" y="2414588"/>
              <a:ext cx="2846387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600" b="1" smtClean="0">
                  <a:solidFill>
                    <a:schemeClr val="tx1"/>
                  </a:solidFill>
                  <a:latin typeface="Calibri" pitchFamily="32" charset="0"/>
                  <a:cs typeface="Arial" charset="0"/>
                </a:rPr>
                <a:t>Input data acquisition</a:t>
              </a:r>
              <a:endParaRPr lang="en-GB" sz="1600" b="1">
                <a:solidFill>
                  <a:schemeClr val="tx1"/>
                </a:solidFill>
                <a:latin typeface="Calibri" pitchFamily="32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79293" y="2938463"/>
              <a:ext cx="2846387" cy="8985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600" b="1" smtClean="0">
                  <a:solidFill>
                    <a:schemeClr val="tx1"/>
                  </a:solidFill>
                  <a:latin typeface="Calibri" pitchFamily="32" charset="0"/>
                  <a:cs typeface="Arial" charset="0"/>
                </a:rPr>
                <a:t>Pre Processing</a:t>
              </a:r>
            </a:p>
            <a:p>
              <a:pPr algn="ctr">
                <a:defRPr/>
              </a:pPr>
              <a:r>
                <a:rPr lang="en-GB" sz="1400" i="1" smtClean="0">
                  <a:solidFill>
                    <a:schemeClr val="tx1"/>
                  </a:solidFill>
                  <a:latin typeface="Calibri" pitchFamily="32" charset="0"/>
                  <a:cs typeface="Arial" charset="0"/>
                </a:rPr>
                <a:t>Orbit, Instrum &amp; Geophysical corr, </a:t>
              </a:r>
              <a:r>
                <a:rPr lang="en-GB" sz="1400" b="1" i="1" smtClean="0">
                  <a:solidFill>
                    <a:srgbClr val="FF0000"/>
                  </a:solidFill>
                  <a:latin typeface="Calibri" pitchFamily="32" charset="0"/>
                  <a:cs typeface="Arial" charset="0"/>
                </a:rPr>
                <a:t>including CCI corrections</a:t>
              </a:r>
              <a:endParaRPr lang="en-GB" sz="1400" b="1" i="1">
                <a:solidFill>
                  <a:srgbClr val="FF0000"/>
                </a:solidFill>
                <a:latin typeface="Calibri" pitchFamily="32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79293" y="4037013"/>
              <a:ext cx="2846387" cy="90284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600" b="1" smtClean="0">
                  <a:solidFill>
                    <a:schemeClr val="tx1"/>
                  </a:solidFill>
                  <a:latin typeface="Calibri" pitchFamily="32" charset="0"/>
                  <a:cs typeface="Arial" charset="0"/>
                </a:rPr>
                <a:t>Multimission calibration</a:t>
              </a:r>
              <a:endParaRPr lang="en-GB" sz="1400" b="1" smtClean="0">
                <a:solidFill>
                  <a:schemeClr val="tx1"/>
                </a:solidFill>
                <a:latin typeface="Calibri" pitchFamily="32" charset="0"/>
                <a:cs typeface="Arial" charset="0"/>
              </a:endParaRPr>
            </a:p>
            <a:p>
              <a:pPr algn="ctr"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400" i="1" smtClean="0">
                  <a:solidFill>
                    <a:schemeClr val="tx1"/>
                  </a:solidFill>
                  <a:latin typeface="Calibri" pitchFamily="32" charset="0"/>
                  <a:cs typeface="Arial" charset="0"/>
                </a:rPr>
                <a:t>Orbit / Long Wave Lenght Error</a:t>
              </a:r>
            </a:p>
            <a:p>
              <a:pPr algn="ctr"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400" b="1" i="1" smtClean="0">
                  <a:solidFill>
                    <a:srgbClr val="FF0000"/>
                  </a:solidFill>
                  <a:latin typeface="Calibri" pitchFamily="32" charset="0"/>
                  <a:cs typeface="Arial" charset="0"/>
                </a:rPr>
                <a:t>including the new CCI methodology</a:t>
              </a:r>
              <a:endParaRPr lang="en-GB" sz="1400" i="1">
                <a:solidFill>
                  <a:srgbClr val="FF0000"/>
                </a:solidFill>
                <a:latin typeface="Calibri" pitchFamily="32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91390" y="5182203"/>
              <a:ext cx="2847975" cy="5905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457200">
                <a:buClr>
                  <a:srgbClr val="000000"/>
                </a:buClr>
                <a:buSzPct val="100000"/>
                <a:defRPr/>
              </a:pPr>
              <a:r>
                <a:rPr lang="en-GB" sz="1600" b="1" smtClean="0">
                  <a:solidFill>
                    <a:schemeClr val="tx1"/>
                  </a:solidFill>
                  <a:latin typeface="Calibri" pitchFamily="32" charset="0"/>
                  <a:cs typeface="Arial" charset="0"/>
                </a:rPr>
                <a:t>Mapping </a:t>
              </a:r>
              <a:r>
                <a:rPr lang="en-GB" sz="1600" b="1" smtClean="0">
                  <a:solidFill>
                    <a:srgbClr val="FF0000"/>
                  </a:solidFill>
                  <a:latin typeface="Calibri" pitchFamily="32" charset="0"/>
                  <a:cs typeface="Arial" charset="0"/>
                </a:rPr>
                <a:t>including </a:t>
              </a:r>
              <a:r>
                <a:rPr lang="en-GB" sz="1400" b="1" i="1" smtClean="0">
                  <a:solidFill>
                    <a:srgbClr val="FF0000"/>
                  </a:solidFill>
                  <a:latin typeface="Calibri" pitchFamily="32" charset="0"/>
                  <a:cs typeface="Arial" charset="0"/>
                </a:rPr>
                <a:t>including the new CCI methodology</a:t>
              </a:r>
              <a:endParaRPr lang="en-GB" sz="1400" i="1" smtClean="0">
                <a:solidFill>
                  <a:srgbClr val="FF0000"/>
                </a:solidFill>
                <a:latin typeface="Calibri" pitchFamily="32" charset="0"/>
                <a:cs typeface="Arial" charset="0"/>
              </a:endParaRPr>
            </a:p>
            <a:p>
              <a:pPr defTabSz="457200">
                <a:buClr>
                  <a:srgbClr val="000000"/>
                </a:buClr>
                <a:buSzPct val="100000"/>
                <a:defRPr/>
              </a:pPr>
              <a:endParaRPr lang="en-GB" i="1" smtClean="0">
                <a:solidFill>
                  <a:schemeClr val="tx1"/>
                </a:solidFill>
                <a:latin typeface="Calibri" pitchFamily="32" charset="0"/>
                <a:cs typeface="Arial" charset="0"/>
              </a:endParaRPr>
            </a:p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b="1" smtClean="0">
                  <a:solidFill>
                    <a:schemeClr val="tx1"/>
                  </a:solidFill>
                  <a:latin typeface="Calibri" pitchFamily="32" charset="0"/>
                  <a:cs typeface="Arial" charset="0"/>
                </a:rPr>
                <a:t>  </a:t>
              </a:r>
              <a:endParaRPr lang="en-GB" b="1">
                <a:solidFill>
                  <a:schemeClr val="tx1"/>
                </a:solidFill>
                <a:latin typeface="Calibri" pitchFamily="32" charset="0"/>
                <a:cs typeface="Arial" charset="0"/>
              </a:endParaRPr>
            </a:p>
          </p:txBody>
        </p:sp>
        <p:cxnSp>
          <p:nvCxnSpPr>
            <p:cNvPr id="10" name="Connecteur droit avec flèche 9"/>
            <p:cNvCxnSpPr>
              <a:stCxn id="5" idx="2"/>
              <a:endCxn id="6" idx="0"/>
            </p:cNvCxnSpPr>
            <p:nvPr/>
          </p:nvCxnSpPr>
          <p:spPr bwMode="auto">
            <a:xfrm>
              <a:off x="2201693" y="2774950"/>
              <a:ext cx="0" cy="163513"/>
            </a:xfrm>
            <a:prstGeom prst="straightConnector1">
              <a:avLst/>
            </a:prstGeom>
            <a:ln w="254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>
              <a:stCxn id="6" idx="2"/>
              <a:endCxn id="7" idx="0"/>
            </p:cNvCxnSpPr>
            <p:nvPr/>
          </p:nvCxnSpPr>
          <p:spPr bwMode="auto">
            <a:xfrm>
              <a:off x="2202487" y="3836988"/>
              <a:ext cx="0" cy="200025"/>
            </a:xfrm>
            <a:prstGeom prst="straightConnector1">
              <a:avLst/>
            </a:prstGeom>
            <a:ln w="254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7" idx="2"/>
              <a:endCxn id="9" idx="0"/>
            </p:cNvCxnSpPr>
            <p:nvPr/>
          </p:nvCxnSpPr>
          <p:spPr bwMode="auto">
            <a:xfrm>
              <a:off x="2202487" y="4939862"/>
              <a:ext cx="12891" cy="242341"/>
            </a:xfrm>
            <a:prstGeom prst="straightConnector1">
              <a:avLst/>
            </a:prstGeom>
            <a:ln w="254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27" name="Cylindre 13"/>
            <p:cNvSpPr>
              <a:spLocks noChangeArrowheads="1"/>
            </p:cNvSpPr>
            <p:nvPr/>
          </p:nvSpPr>
          <p:spPr bwMode="auto">
            <a:xfrm>
              <a:off x="1355883" y="1544364"/>
              <a:ext cx="1677987" cy="503238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smtClean="0">
                  <a:latin typeface="Calibri" pitchFamily="34" charset="0"/>
                </a:rPr>
                <a:t>Level 2 product</a:t>
              </a:r>
              <a:endParaRPr lang="en-GB">
                <a:latin typeface="Calibri" pitchFamily="34" charset="0"/>
              </a:endParaRPr>
            </a:p>
          </p:txBody>
        </p:sp>
        <p:cxnSp>
          <p:nvCxnSpPr>
            <p:cNvPr id="22" name="Connecteur droit avec flèche 21"/>
            <p:cNvCxnSpPr>
              <a:stCxn id="9227" idx="3"/>
              <a:endCxn id="5" idx="0"/>
            </p:cNvCxnSpPr>
            <p:nvPr/>
          </p:nvCxnSpPr>
          <p:spPr bwMode="auto">
            <a:xfrm>
              <a:off x="2194877" y="2047602"/>
              <a:ext cx="7610" cy="366986"/>
            </a:xfrm>
            <a:prstGeom prst="straightConnector1">
              <a:avLst/>
            </a:prstGeom>
            <a:ln w="254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 bwMode="auto">
            <a:xfrm>
              <a:off x="791390" y="5988652"/>
              <a:ext cx="2847975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600" b="1" smtClean="0">
                  <a:solidFill>
                    <a:schemeClr val="tx1"/>
                  </a:solidFill>
                  <a:latin typeface="Calibri" pitchFamily="32" charset="0"/>
                  <a:cs typeface="Arial" charset="0"/>
                </a:rPr>
                <a:t>Indicators computation</a:t>
              </a:r>
              <a:endParaRPr lang="en-GB" sz="1600" b="1">
                <a:solidFill>
                  <a:schemeClr val="tx1"/>
                </a:solidFill>
                <a:latin typeface="Calibri" pitchFamily="32" charset="0"/>
                <a:cs typeface="Arial" charset="0"/>
              </a:endParaRPr>
            </a:p>
          </p:txBody>
        </p:sp>
        <p:cxnSp>
          <p:nvCxnSpPr>
            <p:cNvPr id="120" name="Connecteur droit avec flèche 119"/>
            <p:cNvCxnSpPr>
              <a:stCxn id="9" idx="2"/>
              <a:endCxn id="109" idx="0"/>
            </p:cNvCxnSpPr>
            <p:nvPr/>
          </p:nvCxnSpPr>
          <p:spPr bwMode="auto">
            <a:xfrm>
              <a:off x="2215378" y="5772753"/>
              <a:ext cx="0" cy="215899"/>
            </a:xfrm>
            <a:prstGeom prst="straightConnector1">
              <a:avLst/>
            </a:prstGeom>
            <a:ln w="254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9240" name="Picture 7" descr="LogoDuacsVersionAVIS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384263">
              <a:off x="28658" y="2008582"/>
              <a:ext cx="1231338" cy="38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ZoneTexte 39"/>
            <p:cNvSpPr txBox="1"/>
            <p:nvPr/>
          </p:nvSpPr>
          <p:spPr>
            <a:xfrm>
              <a:off x="4372308" y="1545021"/>
              <a:ext cx="467333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7 missions (re)processed:</a:t>
              </a:r>
            </a:p>
            <a:p>
              <a:r>
                <a:rPr lang="en-GB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 (T/P, Jason1/2, ERS-1/2, ENVISAT &amp; GFO)</a:t>
              </a:r>
            </a:p>
            <a:p>
              <a:endPara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 Period: [1993-2010]</a:t>
              </a:r>
            </a:p>
            <a:p>
              <a:pPr>
                <a:buFont typeface="Arial" pitchFamily="34" charset="0"/>
                <a:buChar char="•"/>
              </a:pPr>
              <a:endPara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 50 years of data (re)processed</a:t>
              </a:r>
            </a:p>
            <a:p>
              <a:pPr>
                <a:buFont typeface="Arial" pitchFamily="34" charset="0"/>
                <a:buChar char="•"/>
              </a:pPr>
              <a:endPara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 Based on SSALTO/DUACS infra-structure</a:t>
              </a: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3958" y="4227616"/>
              <a:ext cx="5804354" cy="2225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5498275" y="4441371"/>
              <a:ext cx="3455720" cy="19717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Flèche gauche 43"/>
            <p:cNvSpPr/>
            <p:nvPr/>
          </p:nvSpPr>
          <p:spPr>
            <a:xfrm>
              <a:off x="3955310" y="3816842"/>
              <a:ext cx="373851" cy="191632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88373" y="258050"/>
            <a:ext cx="8024352" cy="736745"/>
            <a:chOff x="514783" y="870698"/>
            <a:chExt cx="6868349" cy="736745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514783" y="870698"/>
              <a:ext cx="6685389" cy="7367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36361" y="892277"/>
              <a:ext cx="6846771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1) </a:t>
              </a:r>
              <a:r>
                <a:rPr lang="en-GB" sz="28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Sea Level ECV products</a:t>
              </a:r>
              <a:endParaRPr lang="en-GB" sz="2800" dirty="0" smtClean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LA_GMSL_CC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740580"/>
            <a:ext cx="9896571" cy="311742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23999" y="258050"/>
            <a:ext cx="7193082" cy="736745"/>
            <a:chOff x="514783" y="870698"/>
            <a:chExt cx="6156833" cy="736745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14783" y="870698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36362" y="892277"/>
              <a:ext cx="6135254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1) Sea</a:t>
              </a:r>
              <a:r>
                <a:rPr lang="en-GB" sz="28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 L</a:t>
              </a: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evel ECV products</a:t>
              </a:r>
              <a:endParaRPr lang="en-GB" sz="2800" kern="1200" dirty="0"/>
            </a:p>
          </p:txBody>
        </p:sp>
      </p:grpSp>
      <p:pic>
        <p:nvPicPr>
          <p:cNvPr id="8" name="Picture 2" descr="E:\RMSL_V2.png"/>
          <p:cNvPicPr>
            <a:picLocks noChangeAspect="1" noChangeArrowheads="1"/>
          </p:cNvPicPr>
          <p:nvPr/>
        </p:nvPicPr>
        <p:blipFill>
          <a:blip r:embed="rId4" cstate="print"/>
          <a:srcRect l="5280" t="7933" r="2466" b="3549"/>
          <a:stretch>
            <a:fillRect/>
          </a:stretch>
        </p:blipFill>
        <p:spPr bwMode="auto">
          <a:xfrm>
            <a:off x="5486399" y="1187533"/>
            <a:ext cx="4111663" cy="254132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658" y="1427917"/>
            <a:ext cx="546265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SLCCI ECV release : V1.1</a:t>
            </a:r>
          </a:p>
          <a:p>
            <a:pPr algn="ctr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available via:  </a:t>
            </a:r>
            <a:r>
              <a:rPr lang="en-GB" sz="1600" b="1" dirty="0" smtClean="0">
                <a:latin typeface="Arial" pitchFamily="34" charset="0"/>
                <a:cs typeface="Arial" pitchFamily="34" charset="0"/>
                <a:hlinkClick r:id="rId5"/>
              </a:rPr>
              <a:t>http://www.esa-sealevel-cci.org/</a:t>
            </a: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Please contact us: </a:t>
            </a:r>
            <a:r>
              <a:rPr lang="en-GB" sz="1600" b="1" u="sng" dirty="0" smtClean="0">
                <a:latin typeface="Arial" pitchFamily="34" charset="0"/>
                <a:cs typeface="Arial" pitchFamily="34" charset="0"/>
                <a:hlinkClick r:id="rId6"/>
              </a:rPr>
              <a:t>info-sealevel@esa-sealevel-cci.org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gauche 10"/>
          <p:cNvSpPr/>
          <p:nvPr/>
        </p:nvSpPr>
        <p:spPr>
          <a:xfrm rot="8303831">
            <a:off x="4960712" y="3153343"/>
            <a:ext cx="530345" cy="249438"/>
          </a:xfrm>
          <a:prstGeom prst="leftArrow">
            <a:avLst>
              <a:gd name="adj1" fmla="val 50000"/>
              <a:gd name="adj2" fmla="val 71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970124" y="2784561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¼° Gridded Monthly mean </a:t>
            </a:r>
          </a:p>
        </p:txBody>
      </p:sp>
      <p:sp>
        <p:nvSpPr>
          <p:cNvPr id="12" name="Flèche gauche 11"/>
          <p:cNvSpPr/>
          <p:nvPr/>
        </p:nvSpPr>
        <p:spPr>
          <a:xfrm rot="11929432">
            <a:off x="5000496" y="4013056"/>
            <a:ext cx="530345" cy="249438"/>
          </a:xfrm>
          <a:prstGeom prst="leftArrow">
            <a:avLst>
              <a:gd name="adj1" fmla="val 50000"/>
              <a:gd name="adj2" fmla="val 71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323999" y="258050"/>
            <a:ext cx="7193082" cy="736745"/>
            <a:chOff x="514783" y="870698"/>
            <a:chExt cx="6156833" cy="736745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14783" y="870698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36362" y="892277"/>
              <a:ext cx="6135254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1) Sea</a:t>
              </a:r>
              <a:r>
                <a:rPr lang="en-GB" sz="28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 L</a:t>
              </a: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evel ECV products</a:t>
              </a:r>
              <a:endParaRPr lang="en-GB" sz="2800" kern="1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64004" y="1397495"/>
            <a:ext cx="94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The Sea Level ECV (V1.1) will be extended by December 2014 over the [1993, 2013] period </a:t>
            </a:r>
            <a:r>
              <a:rPr lang="fr-FR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820" y="2177995"/>
            <a:ext cx="94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During phase 2 : the length of time series will be regularly updated and lengthened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1502980" y="1786758"/>
            <a:ext cx="294289" cy="168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866735" y="1678293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2 on-going work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52248" y="5191247"/>
            <a:ext cx="9501351" cy="1448789"/>
          </a:xfrm>
          <a:prstGeom prst="rightArrow">
            <a:avLst>
              <a:gd name="adj1" fmla="val 50000"/>
              <a:gd name="adj2" fmla="val 22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-594306" y="5868137"/>
            <a:ext cx="275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2014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2176042" y="5864385"/>
            <a:ext cx="329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2015</a:t>
            </a:r>
            <a:endParaRPr lang="en-GB" dirty="0"/>
          </a:p>
        </p:txBody>
      </p:sp>
      <p:grpSp>
        <p:nvGrpSpPr>
          <p:cNvPr id="133" name="Groupe 132"/>
          <p:cNvGrpSpPr/>
          <p:nvPr/>
        </p:nvGrpSpPr>
        <p:grpSpPr>
          <a:xfrm>
            <a:off x="1253931" y="4163875"/>
            <a:ext cx="1548000" cy="1391475"/>
            <a:chOff x="1253931" y="4163875"/>
            <a:chExt cx="1548000" cy="1391475"/>
          </a:xfrm>
        </p:grpSpPr>
        <p:cxnSp>
          <p:nvCxnSpPr>
            <p:cNvPr id="16" name="Connecteur droit avec flèche 15"/>
            <p:cNvCxnSpPr>
              <a:stCxn id="35" idx="0"/>
              <a:endCxn id="20" idx="2"/>
            </p:cNvCxnSpPr>
            <p:nvPr/>
          </p:nvCxnSpPr>
          <p:spPr>
            <a:xfrm flipH="1" flipV="1">
              <a:off x="2027931" y="5027875"/>
              <a:ext cx="2130" cy="527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1253931" y="4163875"/>
              <a:ext cx="1548000" cy="864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V1.1 SL ECV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Extension</a:t>
              </a:r>
            </a:p>
            <a:p>
              <a:pPr algn="ctr"/>
              <a:r>
                <a:rPr lang="en-US" sz="1600" dirty="0" smtClean="0"/>
                <a:t>[2011-2013]</a:t>
              </a:r>
            </a:p>
          </p:txBody>
        </p:sp>
      </p:grpSp>
      <p:cxnSp>
        <p:nvCxnSpPr>
          <p:cNvPr id="21" name="Connecteur droit avec flèche 20"/>
          <p:cNvCxnSpPr/>
          <p:nvPr/>
        </p:nvCxnSpPr>
        <p:spPr>
          <a:xfrm flipV="1">
            <a:off x="2150844" y="5532086"/>
            <a:ext cx="3" cy="724392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2" name="Groupe 124"/>
          <p:cNvGrpSpPr/>
          <p:nvPr/>
        </p:nvGrpSpPr>
        <p:grpSpPr>
          <a:xfrm>
            <a:off x="250645" y="5552332"/>
            <a:ext cx="2197935" cy="252262"/>
            <a:chOff x="2351084" y="2687978"/>
            <a:chExt cx="3525451" cy="314499"/>
          </a:xfrm>
          <a:solidFill>
            <a:srgbClr val="92D050"/>
          </a:solidFill>
        </p:grpSpPr>
        <p:grpSp>
          <p:nvGrpSpPr>
            <p:cNvPr id="23" name="Groupe 110"/>
            <p:cNvGrpSpPr/>
            <p:nvPr/>
          </p:nvGrpSpPr>
          <p:grpSpPr>
            <a:xfrm>
              <a:off x="2351084" y="2687978"/>
              <a:ext cx="3073961" cy="314498"/>
              <a:chOff x="2362960" y="2676103"/>
              <a:chExt cx="3073961" cy="314498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2362960" y="268184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J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556305" y="2676103"/>
                <a:ext cx="439617" cy="3096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N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00598" y="268184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J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38834" y="267986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A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79833" y="2681843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S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118068" y="2679865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O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997304" y="267986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D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436918" y="2693720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J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cxnSp>
        <p:nvCxnSpPr>
          <p:cNvPr id="64" name="Connecteur droit avec flèche 63"/>
          <p:cNvCxnSpPr/>
          <p:nvPr/>
        </p:nvCxnSpPr>
        <p:spPr>
          <a:xfrm flipV="1">
            <a:off x="5455877" y="5561656"/>
            <a:ext cx="3" cy="724392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5450406" y="5859760"/>
            <a:ext cx="329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2016</a:t>
            </a:r>
            <a:endParaRPr lang="en-GB" dirty="0"/>
          </a:p>
        </p:txBody>
      </p:sp>
      <p:grpSp>
        <p:nvGrpSpPr>
          <p:cNvPr id="136" name="Groupe 135"/>
          <p:cNvGrpSpPr/>
          <p:nvPr/>
        </p:nvGrpSpPr>
        <p:grpSpPr>
          <a:xfrm>
            <a:off x="7844261" y="4150051"/>
            <a:ext cx="1548000" cy="1403590"/>
            <a:chOff x="7844261" y="4150051"/>
            <a:chExt cx="1548000" cy="1403590"/>
          </a:xfrm>
        </p:grpSpPr>
        <p:sp>
          <p:nvSpPr>
            <p:cNvPr id="75" name="ZoneTexte 74"/>
            <p:cNvSpPr txBox="1"/>
            <p:nvPr/>
          </p:nvSpPr>
          <p:spPr>
            <a:xfrm>
              <a:off x="7844261" y="4150051"/>
              <a:ext cx="1548000" cy="864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V2.0 SL ECV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Extension</a:t>
              </a:r>
            </a:p>
            <a:p>
              <a:pPr algn="ctr"/>
              <a:r>
                <a:rPr lang="en-US" sz="1600" dirty="0" smtClean="0"/>
                <a:t>[2015]</a:t>
              </a:r>
            </a:p>
          </p:txBody>
        </p:sp>
        <p:cxnSp>
          <p:nvCxnSpPr>
            <p:cNvPr id="78" name="Connecteur droit avec flèche 77"/>
            <p:cNvCxnSpPr>
              <a:stCxn id="109" idx="0"/>
              <a:endCxn id="75" idx="2"/>
            </p:cNvCxnSpPr>
            <p:nvPr/>
          </p:nvCxnSpPr>
          <p:spPr>
            <a:xfrm flipV="1">
              <a:off x="8616133" y="5014051"/>
              <a:ext cx="2128" cy="5395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4" name="Groupe 133"/>
          <p:cNvGrpSpPr/>
          <p:nvPr/>
        </p:nvGrpSpPr>
        <p:grpSpPr>
          <a:xfrm>
            <a:off x="4556593" y="4148317"/>
            <a:ext cx="1548000" cy="1405324"/>
            <a:chOff x="4556593" y="4148317"/>
            <a:chExt cx="1548000" cy="1405324"/>
          </a:xfrm>
        </p:grpSpPr>
        <p:cxnSp>
          <p:nvCxnSpPr>
            <p:cNvPr id="68" name="Connecteur droit avec flèche 67"/>
            <p:cNvCxnSpPr>
              <a:stCxn id="95" idx="0"/>
              <a:endCxn id="81" idx="2"/>
            </p:cNvCxnSpPr>
            <p:nvPr/>
          </p:nvCxnSpPr>
          <p:spPr>
            <a:xfrm flipV="1">
              <a:off x="5326354" y="5012317"/>
              <a:ext cx="4239" cy="5413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1" name="ZoneTexte 80"/>
            <p:cNvSpPr txBox="1"/>
            <p:nvPr/>
          </p:nvSpPr>
          <p:spPr>
            <a:xfrm>
              <a:off x="4556593" y="4148317"/>
              <a:ext cx="1548000" cy="864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V1.1 SL ECV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Extension</a:t>
              </a:r>
            </a:p>
            <a:p>
              <a:pPr algn="ctr"/>
              <a:r>
                <a:rPr lang="en-US" sz="1600" dirty="0" smtClean="0"/>
                <a:t>[2014]</a:t>
              </a:r>
            </a:p>
          </p:txBody>
        </p:sp>
      </p:grpSp>
      <p:grpSp>
        <p:nvGrpSpPr>
          <p:cNvPr id="82" name="Groupe 124"/>
          <p:cNvGrpSpPr/>
          <p:nvPr/>
        </p:nvGrpSpPr>
        <p:grpSpPr>
          <a:xfrm>
            <a:off x="2450624" y="5550623"/>
            <a:ext cx="3294250" cy="261185"/>
            <a:chOff x="592614" y="2687978"/>
            <a:chExt cx="5283921" cy="325623"/>
          </a:xfrm>
          <a:solidFill>
            <a:srgbClr val="92D050"/>
          </a:solidFill>
        </p:grpSpPr>
        <p:grpSp>
          <p:nvGrpSpPr>
            <p:cNvPr id="83" name="Groupe 110"/>
            <p:cNvGrpSpPr/>
            <p:nvPr/>
          </p:nvGrpSpPr>
          <p:grpSpPr>
            <a:xfrm>
              <a:off x="592614" y="2687978"/>
              <a:ext cx="4832431" cy="325623"/>
              <a:chOff x="604490" y="2676103"/>
              <a:chExt cx="4832431" cy="325623"/>
            </a:xfrm>
            <a:grpFill/>
          </p:grpSpPr>
          <p:sp>
            <p:nvSpPr>
              <p:cNvPr id="85" name="Rectangle 84"/>
              <p:cNvSpPr/>
              <p:nvPr/>
            </p:nvSpPr>
            <p:spPr>
              <a:xfrm>
                <a:off x="1921960" y="2692969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M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4490" y="268184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F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045489" y="2683823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M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483724" y="2681845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A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362960" y="268184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J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556305" y="2676103"/>
                <a:ext cx="439617" cy="3096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N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800598" y="268184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J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238834" y="267986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A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679833" y="2681843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S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118068" y="2679865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O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997304" y="2679864"/>
                <a:ext cx="439617" cy="3087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D</a:t>
                </a:r>
                <a:endParaRPr lang="en-GB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436918" y="2693720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J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e 110"/>
          <p:cNvGrpSpPr/>
          <p:nvPr/>
        </p:nvGrpSpPr>
        <p:grpSpPr>
          <a:xfrm>
            <a:off x="5740403" y="5550624"/>
            <a:ext cx="3012769" cy="253849"/>
            <a:chOff x="604490" y="2676103"/>
            <a:chExt cx="4832431" cy="316477"/>
          </a:xfrm>
          <a:solidFill>
            <a:srgbClr val="92D050"/>
          </a:solidFill>
        </p:grpSpPr>
        <p:sp>
          <p:nvSpPr>
            <p:cNvPr id="99" name="Rectangle 98"/>
            <p:cNvSpPr/>
            <p:nvPr/>
          </p:nvSpPr>
          <p:spPr>
            <a:xfrm>
              <a:off x="1921960" y="2679865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M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04490" y="2681844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F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45489" y="2683823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M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83724" y="2681845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A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362960" y="2681844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J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556305" y="2676103"/>
              <a:ext cx="439617" cy="3096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N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800598" y="2681844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J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38834" y="2679864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A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679833" y="2681843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S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18068" y="2679865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O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997304" y="2679864"/>
              <a:ext cx="439617" cy="3087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</a:t>
              </a:r>
              <a:endParaRPr lang="en-GB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6203586" y="4156170"/>
            <a:ext cx="1548000" cy="1399059"/>
            <a:chOff x="6203586" y="4156170"/>
            <a:chExt cx="1548000" cy="1399059"/>
          </a:xfrm>
        </p:grpSpPr>
        <p:cxnSp>
          <p:nvCxnSpPr>
            <p:cNvPr id="74" name="Connecteur droit avec flèche 73"/>
            <p:cNvCxnSpPr>
              <a:stCxn id="103" idx="0"/>
              <a:endCxn id="114" idx="2"/>
            </p:cNvCxnSpPr>
            <p:nvPr/>
          </p:nvCxnSpPr>
          <p:spPr>
            <a:xfrm flipV="1">
              <a:off x="6973756" y="5020170"/>
              <a:ext cx="3830" cy="5350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4" name="ZoneTexte 113"/>
            <p:cNvSpPr txBox="1"/>
            <p:nvPr/>
          </p:nvSpPr>
          <p:spPr>
            <a:xfrm>
              <a:off x="6203586" y="4156170"/>
              <a:ext cx="1548000" cy="864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 smtClean="0">
                  <a:solidFill>
                    <a:srgbClr val="000000"/>
                  </a:solidFill>
                </a:rPr>
                <a:t>V2.0 SL ECV</a:t>
              </a:r>
            </a:p>
            <a:p>
              <a:pPr lvl="0" algn="ctr"/>
              <a:r>
                <a:rPr lang="en-US" sz="1400" b="1" dirty="0" smtClean="0">
                  <a:solidFill>
                    <a:srgbClr val="FF0000"/>
                  </a:solidFill>
                </a:rPr>
                <a:t>Reprocessing</a:t>
              </a:r>
            </a:p>
            <a:p>
              <a:pPr lvl="0" algn="ctr"/>
              <a:r>
                <a:rPr lang="en-US" sz="1600" dirty="0" smtClean="0">
                  <a:solidFill>
                    <a:srgbClr val="000000"/>
                  </a:solidFill>
                </a:rPr>
                <a:t>[1993-2014]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178676" y="2961795"/>
            <a:ext cx="94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 full reprocessing is planned in June 2016 </a:t>
            </a:r>
            <a:r>
              <a:rPr lang="en-US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V2.0 ) over the period [1993,2014]</a:t>
            </a:r>
            <a:endParaRPr lang="fr-FR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23999" y="258050"/>
            <a:ext cx="7193082" cy="736745"/>
            <a:chOff x="514783" y="870698"/>
            <a:chExt cx="6156833" cy="736745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14783" y="870698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36362" y="892277"/>
              <a:ext cx="6135254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1) Sea</a:t>
              </a:r>
              <a:r>
                <a:rPr lang="en-GB" sz="28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 L</a:t>
              </a: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evel ECV products</a:t>
              </a:r>
              <a:endParaRPr lang="en-GB" sz="2800" kern="1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3181" y="1315302"/>
            <a:ext cx="94784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0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For the 2016 reprocessing (V2.0), several improvements are foreseen </a:t>
            </a:r>
            <a:r>
              <a:rPr lang="en-US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/>
            <a:endParaRPr lang="en-US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ntegration of new altimeter missions: Cryosat-2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(April 2010), 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SARAL/Altika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(February 2013)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Sentinel-3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(from July 2015 ) 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and Jason-3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from April 2015)</a:t>
            </a:r>
            <a:endParaRPr lang="en-US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Symbol"/>
              <a:buChar char="Þ"/>
            </a:pPr>
            <a:endParaRPr lang="en-US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evelopment, evaluation and selection of new sea level corrections and algorithms: use of ERA-sat reanalyses, new orbit solutions, new ocean tidal models, …   </a:t>
            </a:r>
          </a:p>
          <a:p>
            <a:pPr marL="342900" indent="-342900">
              <a:buFont typeface="Symbol"/>
              <a:buChar char="Þ"/>
            </a:pPr>
            <a:endParaRPr lang="en-US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Improvement of sea level calculation in coastal areas</a:t>
            </a:r>
          </a:p>
          <a:p>
            <a:pPr marL="342900" indent="-342900">
              <a:buFont typeface="Symbol"/>
              <a:buChar char="Þ"/>
            </a:pPr>
            <a:endParaRPr lang="en-US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mprovement of sea level calculation in Arctic ocean : increase data coverage near-by and under sea-ice </a:t>
            </a:r>
          </a:p>
          <a:p>
            <a:pPr marL="342900" indent="-342900"/>
            <a:endParaRPr lang="en-US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endParaRPr lang="fr-FR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23999" y="258050"/>
            <a:ext cx="7193082" cy="736745"/>
            <a:chOff x="514783" y="870698"/>
            <a:chExt cx="6156833" cy="736745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14783" y="870698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36362" y="892277"/>
              <a:ext cx="6135254" cy="6935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Assessment by CRG group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88570" y="4107676"/>
            <a:ext cx="95119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External users have also uploaded the SL-CCI products :</a:t>
            </a:r>
            <a:endParaRPr lang="en-GB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NASA Earth Observatory (USA), U.  Colorado (USA), University of Edinburgh (UK), Mercator </a:t>
            </a:r>
            <a:r>
              <a:rPr lang="en-GB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Océan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(France), IMEDEA (Spain), 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0215" y="1661794"/>
            <a:ext cx="95119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Products are used by the climate modelling/validation sub-group</a:t>
            </a:r>
            <a:r>
              <a:rPr lang="en-GB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GB" sz="24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UoH</a:t>
            </a:r>
            <a:r>
              <a:rPr lang="en-GB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i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D.Stammer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) : assimilation of sea-level ECV in model (along-track product)</a:t>
            </a:r>
          </a:p>
          <a:p>
            <a:pPr>
              <a:buFont typeface="Symbol"/>
              <a:buChar char="Þ"/>
            </a:pPr>
            <a:r>
              <a:rPr lang="fr-FR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ECMWF (M. </a:t>
            </a:r>
            <a:r>
              <a:rPr lang="fr-FR" i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Balmaseda</a:t>
            </a:r>
            <a:r>
              <a:rPr lang="fr-FR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assimilation of sea-level ECV in model (along-track product) and also the Global MSL indicator</a:t>
            </a:r>
          </a:p>
          <a:p>
            <a:pPr>
              <a:buFont typeface="Symbol"/>
              <a:buChar char="Þ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NERSC (J. </a:t>
            </a:r>
            <a:r>
              <a:rPr lang="en-GB" i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Johannessen</a:t>
            </a:r>
            <a:r>
              <a:rPr lang="en-GB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 comparison of sea-level ECV (grids) with model outputs</a:t>
            </a:r>
          </a:p>
          <a:p>
            <a:pPr>
              <a:buFont typeface="Symbol"/>
              <a:buChar char="Þ"/>
            </a:pPr>
            <a:r>
              <a:rPr lang="fr-FR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LEGOS (A. </a:t>
            </a:r>
            <a:r>
              <a:rPr lang="fr-FR" i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Cazenave</a:t>
            </a:r>
            <a:r>
              <a:rPr lang="fr-FR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B. </a:t>
            </a:r>
            <a:r>
              <a:rPr lang="fr-FR" i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Meyssignac</a:t>
            </a:r>
            <a:r>
              <a:rPr lang="fr-FR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 use of 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sea-level ECV (grids + indicator) for closure budget studies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1485" y="5704166"/>
            <a:ext cx="9511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For phase 2, the objective is to increase the number of users</a:t>
            </a:r>
          </a:p>
          <a:p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oneTexte 4"/>
          <p:cNvSpPr txBox="1">
            <a:spLocks noChangeArrowheads="1"/>
          </p:cNvSpPr>
          <p:nvPr/>
        </p:nvSpPr>
        <p:spPr bwMode="auto">
          <a:xfrm>
            <a:off x="201613" y="1213097"/>
            <a:ext cx="94059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 </a:t>
            </a:r>
            <a:r>
              <a:rPr lang="en-GB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The regional Mean Sea Level trends have been significantly improved :</a:t>
            </a:r>
          </a:p>
          <a:p>
            <a:pPr>
              <a:buFont typeface="Symbol" pitchFamily="18" charset="2"/>
              <a:buChar char="Þ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differences in the range +/- 2 mm/yr at regional scales </a:t>
            </a:r>
          </a:p>
          <a:p>
            <a:pPr>
              <a:buFont typeface="Symbol" pitchFamily="18" charset="2"/>
              <a:buChar char="Þ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these differences are significant since regional Mean Sea Level trends are ranging between +/- 10 mm/yr from 1993 onwards </a:t>
            </a:r>
          </a:p>
          <a:p>
            <a:endParaRPr lang="en-GB" sz="1600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402138" y="2546163"/>
            <a:ext cx="4876800" cy="646331"/>
            <a:chOff x="4402138" y="2546163"/>
            <a:chExt cx="4876800" cy="646331"/>
          </a:xfrm>
        </p:grpSpPr>
        <p:sp>
          <p:nvSpPr>
            <p:cNvPr id="13" name="Flèche droite 12"/>
            <p:cNvSpPr/>
            <p:nvPr/>
          </p:nvSpPr>
          <p:spPr>
            <a:xfrm>
              <a:off x="4402138" y="2806700"/>
              <a:ext cx="895350" cy="1873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474525" y="2546163"/>
              <a:ext cx="3804413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 smtClean="0"/>
                <a:t>Improvements of SLCCI project on regional MSL trends</a:t>
              </a:r>
              <a:endParaRPr lang="en-GB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03225" y="2563813"/>
            <a:ext cx="5443654" cy="4163562"/>
            <a:chOff x="403225" y="2563813"/>
            <a:chExt cx="5443654" cy="4163562"/>
          </a:xfrm>
        </p:grpSpPr>
        <p:sp>
          <p:nvSpPr>
            <p:cNvPr id="12" name="ZoneTexte 11"/>
            <p:cNvSpPr txBox="1"/>
            <p:nvPr/>
          </p:nvSpPr>
          <p:spPr>
            <a:xfrm>
              <a:off x="403225" y="2563813"/>
              <a:ext cx="3640138" cy="64611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 smtClean="0"/>
                <a:t>Regional MSL trends from SLCCI project</a:t>
              </a:r>
              <a:endParaRPr lang="en-GB" dirty="0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4187450" y="6265710"/>
              <a:ext cx="16594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latin typeface="Arial" pitchFamily="34" charset="0"/>
                  <a:cs typeface="Arial" pitchFamily="34" charset="0"/>
                </a:rPr>
                <a:t>1993-2010</a:t>
              </a:r>
              <a:endParaRPr lang="en-GB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23999" y="258050"/>
            <a:ext cx="7193082" cy="736745"/>
            <a:chOff x="514783" y="870698"/>
            <a:chExt cx="6156833" cy="736745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514783" y="870698"/>
              <a:ext cx="6146668" cy="7367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536362" y="892277"/>
              <a:ext cx="6135254" cy="6935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Assessment by CRG group</a:t>
              </a:r>
            </a:p>
          </p:txBody>
        </p:sp>
      </p:grpSp>
      <p:pic>
        <p:nvPicPr>
          <p:cNvPr id="10242" name="Picture 2" descr="E:\RMSL_V2.png"/>
          <p:cNvPicPr>
            <a:picLocks noChangeAspect="1" noChangeArrowheads="1"/>
          </p:cNvPicPr>
          <p:nvPr/>
        </p:nvPicPr>
        <p:blipFill>
          <a:blip r:embed="rId2" cstate="print"/>
          <a:srcRect l="7082" t="7512" r="3501" b="3842"/>
          <a:stretch>
            <a:fillRect/>
          </a:stretch>
        </p:blipFill>
        <p:spPr bwMode="auto">
          <a:xfrm>
            <a:off x="152400" y="3348057"/>
            <a:ext cx="4746171" cy="3030971"/>
          </a:xfrm>
          <a:prstGeom prst="rect">
            <a:avLst/>
          </a:prstGeom>
          <a:noFill/>
        </p:spPr>
      </p:pic>
      <p:pic>
        <p:nvPicPr>
          <p:cNvPr id="10243" name="Picture 3" descr="E:\RMSL_TrendDifferences_V2-Ref.png"/>
          <p:cNvPicPr>
            <a:picLocks noChangeAspect="1" noChangeArrowheads="1"/>
          </p:cNvPicPr>
          <p:nvPr/>
        </p:nvPicPr>
        <p:blipFill>
          <a:blip r:embed="rId3" cstate="print"/>
          <a:srcRect l="7223" t="8199" r="3582" b="4529"/>
          <a:stretch>
            <a:fillRect/>
          </a:stretch>
        </p:blipFill>
        <p:spPr bwMode="auto">
          <a:xfrm>
            <a:off x="4985657" y="3374572"/>
            <a:ext cx="4771716" cy="3007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7500" y="1271888"/>
            <a:ext cx="9690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Assessment of SL-CCI ECV products via sea level budget studies at inter-annual scale </a:t>
            </a:r>
            <a:r>
              <a:rPr lang="en-US" b="1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(LEGOS) : </a:t>
            </a:r>
            <a:endParaRPr lang="en-US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Differences with other GMSL products from international groups  have been analyzed</a:t>
            </a: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Better agreement found between GMSL and the sum of mass and steric components when using the SL-CCI (over the 2005-2010 time span where GRACE and Argo data are available)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23999" y="258050"/>
            <a:ext cx="7193082" cy="736745"/>
            <a:chOff x="514783" y="870698"/>
            <a:chExt cx="6156833" cy="7367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ectangle à coins arrondis 9"/>
            <p:cNvSpPr/>
            <p:nvPr/>
          </p:nvSpPr>
          <p:spPr>
            <a:xfrm>
              <a:off x="514783" y="870698"/>
              <a:ext cx="6146668" cy="7367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36362" y="892277"/>
              <a:ext cx="6135254" cy="6935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kern="1200" dirty="0" smtClean="0">
                  <a:solidFill>
                    <a:srgbClr val="00338D"/>
                  </a:solidFill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Assessment by CRG group</a:t>
              </a:r>
            </a:p>
          </p:txBody>
        </p:sp>
      </p:grpSp>
      <p:pic>
        <p:nvPicPr>
          <p:cNvPr id="8" name="Image 7" descr="tendances_gmsl_composantes_2005-2010.jpg"/>
          <p:cNvPicPr>
            <a:picLocks noChangeAspect="1"/>
          </p:cNvPicPr>
          <p:nvPr/>
        </p:nvPicPr>
        <p:blipFill>
          <a:blip r:embed="rId2" cstate="print"/>
          <a:srcRect l="650" t="-456"/>
          <a:stretch>
            <a:fillRect/>
          </a:stretch>
        </p:blipFill>
        <p:spPr>
          <a:xfrm>
            <a:off x="4921107" y="2975675"/>
            <a:ext cx="4922902" cy="3551684"/>
          </a:xfrm>
          <a:prstGeom prst="rect">
            <a:avLst/>
          </a:prstGeom>
        </p:spPr>
      </p:pic>
      <p:pic>
        <p:nvPicPr>
          <p:cNvPr id="11266" name="Picture 2" descr="C:\Users\mablain\Desktop\20130206_Collocation_KOPhaseII\Documents\trend_comparison_GMSL_moyen_cci_diff.jpg"/>
          <p:cNvPicPr>
            <a:picLocks noChangeAspect="1" noChangeArrowheads="1"/>
          </p:cNvPicPr>
          <p:nvPr/>
        </p:nvPicPr>
        <p:blipFill>
          <a:blip r:embed="rId3" cstate="print"/>
          <a:srcRect l="4890" t="5218" r="5468"/>
          <a:stretch>
            <a:fillRect/>
          </a:stretch>
        </p:blipFill>
        <p:spPr bwMode="auto">
          <a:xfrm>
            <a:off x="201479" y="2851688"/>
            <a:ext cx="4653101" cy="3688113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528029" y="2985700"/>
            <a:ext cx="2199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Arial Narrow" panose="020B0606020202030204" pitchFamily="34" charset="0"/>
              </a:rPr>
              <a:t>Black : </a:t>
            </a:r>
            <a:r>
              <a:rPr lang="fr-FR" sz="1200" b="1" dirty="0" err="1" smtClean="0">
                <a:latin typeface="Arial Narrow" panose="020B0606020202030204" pitchFamily="34" charset="0"/>
              </a:rPr>
              <a:t>mean</a:t>
            </a:r>
            <a:r>
              <a:rPr lang="fr-FR" sz="1200" b="1" dirty="0" smtClean="0">
                <a:latin typeface="Arial Narrow" panose="020B0606020202030204" pitchFamily="34" charset="0"/>
              </a:rPr>
              <a:t> of 5 GMSL </a:t>
            </a:r>
            <a:r>
              <a:rPr lang="fr-FR" sz="1200" b="1" dirty="0" err="1" smtClean="0">
                <a:latin typeface="Arial Narrow" panose="020B0606020202030204" pitchFamily="34" charset="0"/>
              </a:rPr>
              <a:t>products</a:t>
            </a:r>
            <a:endParaRPr lang="fr-FR" sz="1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22055</TotalTime>
  <Words>1467</Words>
  <Application>Microsoft Office PowerPoint</Application>
  <PresentationFormat>Format A4 (210 x 297 mm)</PresentationFormat>
  <Paragraphs>266</Paragraphs>
  <Slides>16</Slides>
  <Notes>7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2_Custom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IconMedialab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Ablain Michael</dc:creator>
  <cp:lastModifiedBy>mablain</cp:lastModifiedBy>
  <cp:revision>1031</cp:revision>
  <cp:lastPrinted>2008-08-26T16:26:23Z</cp:lastPrinted>
  <dcterms:created xsi:type="dcterms:W3CDTF">2011-01-18T09:37:25Z</dcterms:created>
  <dcterms:modified xsi:type="dcterms:W3CDTF">2014-06-02T11:19:27Z</dcterms:modified>
</cp:coreProperties>
</file>