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7" r:id="rId3"/>
    <p:sldId id="266" r:id="rId4"/>
    <p:sldId id="257" r:id="rId5"/>
    <p:sldId id="265" r:id="rId6"/>
    <p:sldId id="258" r:id="rId7"/>
    <p:sldId id="259" r:id="rId8"/>
    <p:sldId id="260" r:id="rId9"/>
    <p:sldId id="261" r:id="rId10"/>
    <p:sldId id="262" r:id="rId11"/>
    <p:sldId id="264" r:id="rId1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sktop.frd.metoffice.com\Met_Office\Met_Office\Research\CR\_Public_Write\CMUG\Phase%202%20D2.1%20Scientific%20Impacts%20Report\Citations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ient\I$\CMUG\Phase2\Reports\D2.1\Cit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CCI</a:t>
            </a:r>
            <a:r>
              <a:rPr lang="en-GB" baseline="0"/>
              <a:t>  Papers by ECV </a:t>
            </a:r>
            <a:endParaRPr lang="en-GB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683521027894769"/>
          <c:y val="0.10633459880015"/>
          <c:w val="0.872022754284417"/>
          <c:h val="0.657578408759511"/>
        </c:manualLayout>
      </c:layout>
      <c:barChart>
        <c:barDir val="col"/>
        <c:grouping val="clustered"/>
        <c:varyColors val="0"/>
        <c:ser>
          <c:idx val="183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(App1citations!$B$1:$O$1,App1citations!$P$1)</c:f>
              <c:strCache>
                <c:ptCount val="15"/>
                <c:pt idx="0">
                  <c:v>SST</c:v>
                </c:pt>
                <c:pt idx="1">
                  <c:v>Sea level</c:v>
                </c:pt>
                <c:pt idx="2">
                  <c:v>Ocean colour</c:v>
                </c:pt>
                <c:pt idx="3">
                  <c:v>Sea-ice</c:v>
                </c:pt>
                <c:pt idx="4">
                  <c:v>Clouds</c:v>
                </c:pt>
                <c:pt idx="5">
                  <c:v>GHG</c:v>
                </c:pt>
                <c:pt idx="6">
                  <c:v>Aerosol</c:v>
                </c:pt>
                <c:pt idx="7">
                  <c:v>Ozone</c:v>
                </c:pt>
                <c:pt idx="8">
                  <c:v>Fire</c:v>
                </c:pt>
                <c:pt idx="9">
                  <c:v>Land cover</c:v>
                </c:pt>
                <c:pt idx="10">
                  <c:v>Glaciers</c:v>
                </c:pt>
                <c:pt idx="11">
                  <c:v>Soil moisture</c:v>
                </c:pt>
                <c:pt idx="12">
                  <c:v>Ice sheets</c:v>
                </c:pt>
                <c:pt idx="13">
                  <c:v>All CCI</c:v>
                </c:pt>
                <c:pt idx="14">
                  <c:v>CMUG</c:v>
                </c:pt>
              </c:strCache>
            </c:strRef>
          </c:cat>
          <c:val>
            <c:numRef>
              <c:f>(App1citations!$B$190:$O$190,App1citations!$P$190)</c:f>
              <c:numCache>
                <c:formatCode>General</c:formatCode>
                <c:ptCount val="15"/>
                <c:pt idx="0">
                  <c:v>3.0</c:v>
                </c:pt>
                <c:pt idx="1">
                  <c:v>12.0</c:v>
                </c:pt>
                <c:pt idx="2">
                  <c:v>19.0</c:v>
                </c:pt>
                <c:pt idx="3">
                  <c:v>2.0</c:v>
                </c:pt>
                <c:pt idx="4">
                  <c:v>5.0</c:v>
                </c:pt>
                <c:pt idx="5">
                  <c:v>34.0</c:v>
                </c:pt>
                <c:pt idx="6">
                  <c:v>9.0</c:v>
                </c:pt>
                <c:pt idx="7">
                  <c:v>28.0</c:v>
                </c:pt>
                <c:pt idx="8">
                  <c:v>6.0</c:v>
                </c:pt>
                <c:pt idx="9">
                  <c:v>9.0</c:v>
                </c:pt>
                <c:pt idx="10">
                  <c:v>27.0</c:v>
                </c:pt>
                <c:pt idx="11">
                  <c:v>27.0</c:v>
                </c:pt>
                <c:pt idx="12">
                  <c:v>5.0</c:v>
                </c:pt>
                <c:pt idx="13">
                  <c:v>1.0</c:v>
                </c:pt>
                <c:pt idx="1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889176"/>
        <c:axId val="2037172856"/>
      </c:barChart>
      <c:catAx>
        <c:axId val="2132889176"/>
        <c:scaling>
          <c:orientation val="minMax"/>
        </c:scaling>
        <c:delete val="0"/>
        <c:axPos val="b"/>
        <c:majorTickMark val="out"/>
        <c:minorTickMark val="none"/>
        <c:tickLblPos val="nextTo"/>
        <c:crossAx val="2037172856"/>
        <c:crosses val="autoZero"/>
        <c:auto val="1"/>
        <c:lblAlgn val="ctr"/>
        <c:lblOffset val="100"/>
        <c:noMultiLvlLbl val="0"/>
      </c:catAx>
      <c:valAx>
        <c:axId val="2037172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Number</a:t>
                </a:r>
                <a:r>
                  <a:rPr lang="en-GB" baseline="0"/>
                  <a:t>  of papers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2889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GHG</c:v>
                </c:pt>
                <c:pt idx="1">
                  <c:v>Glaciers</c:v>
                </c:pt>
                <c:pt idx="2">
                  <c:v>Ice Sheets</c:v>
                </c:pt>
                <c:pt idx="3">
                  <c:v>Ozone</c:v>
                </c:pt>
                <c:pt idx="4">
                  <c:v>Sea Level</c:v>
                </c:pt>
                <c:pt idx="5">
                  <c:v>Soil Moisture</c:v>
                </c:pt>
                <c:pt idx="6">
                  <c:v>SST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1.0</c:v>
                </c:pt>
                <c:pt idx="1">
                  <c:v>29.0</c:v>
                </c:pt>
                <c:pt idx="2">
                  <c:v>20.0</c:v>
                </c:pt>
                <c:pt idx="3">
                  <c:v>2.0</c:v>
                </c:pt>
                <c:pt idx="4">
                  <c:v>5.0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072328"/>
        <c:axId val="2131035608"/>
      </c:barChart>
      <c:catAx>
        <c:axId val="21310723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31035608"/>
        <c:crosses val="autoZero"/>
        <c:auto val="1"/>
        <c:lblAlgn val="ctr"/>
        <c:lblOffset val="100"/>
        <c:noMultiLvlLbl val="0"/>
      </c:catAx>
      <c:valAx>
        <c:axId val="2131035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 Number of citations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072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660B-B586-4D39-9958-EB01006BB7A6}" type="datetimeFigureOut">
              <a:rPr lang="en-GB" smtClean="0"/>
              <a:pPr/>
              <a:t>24/05/15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68A7-EDE4-43E3-93F7-B951BCCDFC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343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676275" y="5518150"/>
            <a:ext cx="6191250" cy="1344613"/>
            <a:chOff x="799" y="12626"/>
            <a:chExt cx="9752" cy="211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7" y="12699"/>
              <a:ext cx="2334" cy="5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" y="12701"/>
              <a:ext cx="1276" cy="1394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3" y="12626"/>
              <a:ext cx="2594" cy="63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8" y="12687"/>
              <a:ext cx="2804" cy="6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5" name="Bildobjekt 1" descr="A4-logo_38_m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29" y="13536"/>
              <a:ext cx="1515" cy="600"/>
            </a:xfrm>
            <a:prstGeom prst="rect">
              <a:avLst/>
            </a:prstGeom>
            <a:noFill/>
          </p:spPr>
        </p:pic>
        <p:pic>
          <p:nvPicPr>
            <p:cNvPr id="2056" name="Picture 8" descr="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53" y="13437"/>
              <a:ext cx="1665" cy="1082"/>
            </a:xfrm>
            <a:prstGeom prst="rect">
              <a:avLst/>
            </a:prstGeom>
            <a:noFill/>
          </p:spPr>
        </p:pic>
        <p:pic>
          <p:nvPicPr>
            <p:cNvPr id="2057" name="Picture 9" descr="logo_IPSL"/>
            <p:cNvPicPr>
              <a:picLocks noChangeAspect="1" noChangeArrowheads="1"/>
            </p:cNvPicPr>
            <p:nvPr/>
          </p:nvPicPr>
          <p:blipFill>
            <a:blip r:embed="rId8" cstate="print"/>
            <a:srcRect l="11029" t="11588" b="27364"/>
            <a:stretch>
              <a:fillRect/>
            </a:stretch>
          </p:blipFill>
          <p:spPr bwMode="auto">
            <a:xfrm>
              <a:off x="4604" y="13470"/>
              <a:ext cx="2189" cy="1272"/>
            </a:xfrm>
            <a:prstGeom prst="rect">
              <a:avLst/>
            </a:prstGeom>
            <a:noFill/>
          </p:spPr>
        </p:pic>
      </p:grpSp>
      <p:pic>
        <p:nvPicPr>
          <p:cNvPr id="15" name="Picture 39" descr="cmu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78775" y="0"/>
            <a:ext cx="1165225" cy="11604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96933"/>
            <a:ext cx="7772400" cy="17526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GB" i="1" dirty="0" smtClean="0">
                <a:solidFill>
                  <a:schemeClr val="tx1"/>
                </a:solidFill>
              </a:rPr>
              <a:t>Weather Observations have been made on this site in Stockholm since 1756 probably the longest unbroken series of observations in the world 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CIMG36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5486400" cy="4114800"/>
          </a:xfrm>
          <a:prstGeom prst="rect">
            <a:avLst/>
          </a:prstGeom>
        </p:spPr>
      </p:pic>
      <p:pic>
        <p:nvPicPr>
          <p:cNvPr id="6" name="Picture 5" descr="CIMG36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3" y="1905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New CMUG website</a:t>
            </a:r>
            <a:br>
              <a:rPr lang="en-GB" dirty="0" smtClean="0"/>
            </a:br>
            <a:r>
              <a:rPr lang="en-GB" sz="4000" dirty="0" smtClean="0"/>
              <a:t>http://www.esa-data-cci.org/index.htm</a:t>
            </a:r>
            <a:endParaRPr lang="en-GB" dirty="0"/>
          </a:p>
        </p:txBody>
      </p:sp>
      <p:pic>
        <p:nvPicPr>
          <p:cNvPr id="4" name="Content Placeholder 3" descr="cmugd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589" t="16836" r="24746" b="19186"/>
          <a:stretch>
            <a:fillRect/>
          </a:stretch>
        </p:blipFill>
        <p:spPr>
          <a:xfrm>
            <a:off x="990600" y="1371600"/>
            <a:ext cx="7020426" cy="523090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_surface_temp_v5_11_3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5158"/>
            <a:ext cx="5172075" cy="5086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228600"/>
            <a:ext cx="6296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Indicators of Climate Change</a:t>
            </a:r>
          </a:p>
          <a:p>
            <a:r>
              <a:rPr lang="en-GB" sz="2400" dirty="0" smtClean="0"/>
              <a:t>http://www.globalchange.gov/browse/indicators</a:t>
            </a:r>
            <a:endParaRPr lang="en-GB" sz="2400" dirty="0"/>
          </a:p>
        </p:txBody>
      </p:sp>
      <p:pic>
        <p:nvPicPr>
          <p:cNvPr id="4" name="Picture 3" descr="aggi_10_15_2014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3429" y="1549929"/>
            <a:ext cx="5172075" cy="3571875"/>
          </a:xfrm>
          <a:prstGeom prst="rect">
            <a:avLst/>
          </a:prstGeom>
        </p:spPr>
      </p:pic>
      <p:pic>
        <p:nvPicPr>
          <p:cNvPr id="3" name="Picture 2" descr="Annual_Sea_Ice_Extent_3_3_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1925" y="3582988"/>
            <a:ext cx="5172075" cy="2943225"/>
          </a:xfrm>
          <a:prstGeom prst="rect">
            <a:avLst/>
          </a:prstGeom>
        </p:spPr>
      </p:pic>
      <p:pic>
        <p:nvPicPr>
          <p:cNvPr id="6" name="Picture 5" descr="Frost_Free_season_3_3_15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8762" y="1620837"/>
            <a:ext cx="5172075" cy="3362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1800" y="2404533"/>
            <a:ext cx="68053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BUT WHAT ARE THE UNCERTAINTIES?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smtClean="0"/>
              <a:t>EU Space Expo for Copernicus</a:t>
            </a:r>
            <a:endParaRPr lang="en-US" dirty="0"/>
          </a:p>
        </p:txBody>
      </p:sp>
      <p:pic>
        <p:nvPicPr>
          <p:cNvPr id="4" name="Content Placeholder 3" descr="GEDC38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52400" y="1066800"/>
            <a:ext cx="5680761" cy="3124200"/>
          </a:xfrm>
        </p:spPr>
      </p:pic>
      <p:pic>
        <p:nvPicPr>
          <p:cNvPr id="5" name="Picture 4" descr="DSCN246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17067" b="7639"/>
          <a:stretch/>
        </p:blipFill>
        <p:spPr>
          <a:xfrm>
            <a:off x="3635374" y="2952750"/>
            <a:ext cx="5356225" cy="390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3074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Stockholm 18-27 May 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129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Current Applications of CCI Data</a:t>
            </a:r>
            <a:br>
              <a:rPr lang="en-GB" dirty="0" smtClean="0"/>
            </a:br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Roger Saunders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2400" cy="1470025"/>
          </a:xfrm>
        </p:spPr>
        <p:txBody>
          <a:bodyPr/>
          <a:lstStyle/>
          <a:p>
            <a:r>
              <a:rPr lang="en-GB" sz="4000" dirty="0" smtClean="0"/>
              <a:t>Current Applications of CCI Data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229600" cy="3200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End of phase 1 of CCI was ~18 months ago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Initial climate data records have been released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How have they been used?  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Can we make it easier for users?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Recommendations for phase 2 products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2400" cy="1470025"/>
          </a:xfrm>
        </p:spPr>
        <p:txBody>
          <a:bodyPr/>
          <a:lstStyle/>
          <a:p>
            <a:r>
              <a:rPr lang="en-GB" sz="4000" dirty="0" smtClean="0"/>
              <a:t>Current Applications of CCI Data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229600" cy="3200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End of phase 1 of CCI was ~18 months ago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Initial climate data records have been released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How have they been used?  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Can we make it easier for users?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Recommendations for phase 2 products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9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2400" cy="1470025"/>
          </a:xfrm>
        </p:spPr>
        <p:txBody>
          <a:bodyPr/>
          <a:lstStyle/>
          <a:p>
            <a:r>
              <a:rPr lang="en-GB" sz="4000" dirty="0" smtClean="0"/>
              <a:t>Measures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229600" cy="320040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Number of user requests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Published papers and reports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References in IPCC AR5 report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Citations of use of CCI datasets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Analysis of climate assessment reports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Google scholar?</a:t>
            </a:r>
          </a:p>
          <a:p>
            <a:pPr algn="l"/>
            <a:r>
              <a:rPr lang="en-GB" i="1" dirty="0" smtClean="0">
                <a:solidFill>
                  <a:srgbClr val="FF0000"/>
                </a:solidFill>
              </a:rPr>
              <a:t>But still early days..........</a:t>
            </a:r>
            <a:endParaRPr lang="en-GB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2400" cy="1470025"/>
          </a:xfrm>
        </p:spPr>
        <p:txBody>
          <a:bodyPr/>
          <a:lstStyle/>
          <a:p>
            <a:r>
              <a:rPr lang="en-GB" sz="4000" dirty="0" smtClean="0"/>
              <a:t>Scientific Papers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8305800" cy="457200"/>
          </a:xfrm>
        </p:spPr>
        <p:txBody>
          <a:bodyPr>
            <a:noAutofit/>
          </a:bodyPr>
          <a:lstStyle/>
          <a:p>
            <a:pPr algn="l"/>
            <a:r>
              <a:rPr lang="en-GB" sz="1800" i="1" dirty="0" smtClean="0">
                <a:solidFill>
                  <a:schemeClr val="tx1"/>
                </a:solidFill>
              </a:rPr>
              <a:t>Scientific papers published in peer reviewed journals by CCI projects (including CMUG) for CCI Phase 1, as listed in Appendix 1. (Excludes papers in draft or submitted.)</a:t>
            </a:r>
            <a:endParaRPr lang="en-GB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09600" y="838200"/>
          <a:ext cx="6553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6172200"/>
            <a:ext cx="207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Cat Downy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Number of times cited in IPCC AR5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295401"/>
          <a:ext cx="5743575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658102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Climate Modelling User Group</a:t>
            </a:r>
            <a:endParaRPr lang="en-GB" sz="2800" dirty="0" smtClean="0"/>
          </a:p>
          <a:p>
            <a:r>
              <a:rPr lang="en-GB" sz="2800" b="1" dirty="0" smtClean="0"/>
              <a:t> </a:t>
            </a:r>
            <a:endParaRPr lang="en-GB" sz="2800" dirty="0" smtClean="0"/>
          </a:p>
          <a:p>
            <a:r>
              <a:rPr lang="en-GB" sz="2800" b="1" dirty="0" smtClean="0"/>
              <a:t> </a:t>
            </a:r>
            <a:endParaRPr lang="en-GB" sz="2800" dirty="0" smtClean="0"/>
          </a:p>
          <a:p>
            <a:r>
              <a:rPr lang="en-GB" sz="2800" b="1" dirty="0" smtClean="0"/>
              <a:t>Deliverable 2.1 </a:t>
            </a:r>
            <a:endParaRPr lang="en-GB" sz="2800" dirty="0" smtClean="0"/>
          </a:p>
          <a:p>
            <a:r>
              <a:rPr lang="en-GB" sz="2800" b="1" dirty="0" smtClean="0"/>
              <a:t> </a:t>
            </a:r>
            <a:endParaRPr lang="en-GB" sz="2800" dirty="0" smtClean="0"/>
          </a:p>
          <a:p>
            <a:r>
              <a:rPr lang="en-GB" sz="2800" b="1" dirty="0" smtClean="0"/>
              <a:t>Scientific Impact Report</a:t>
            </a:r>
            <a:endParaRPr lang="en-GB" sz="2800" dirty="0" smtClean="0"/>
          </a:p>
          <a:p>
            <a:r>
              <a:rPr lang="en-GB" dirty="0" smtClean="0"/>
              <a:t>  </a:t>
            </a:r>
          </a:p>
          <a:p>
            <a:r>
              <a:rPr lang="en-GB" b="1" dirty="0" smtClean="0"/>
              <a:t> </a:t>
            </a:r>
            <a:endParaRPr lang="en-GB" dirty="0" smtClean="0"/>
          </a:p>
          <a:p>
            <a:r>
              <a:rPr lang="en-GB" dirty="0" smtClean="0"/>
              <a:t>Centres providing input:  Met Office, MPI-M, ECMWF, </a:t>
            </a:r>
            <a:r>
              <a:rPr lang="en-GB" dirty="0" err="1" smtClean="0"/>
              <a:t>MétéoFrance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IPSL, SMHI, DLR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265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EU Space Expo for Copernicus</vt:lpstr>
      <vt:lpstr>Current Applications of CCI Data Context</vt:lpstr>
      <vt:lpstr>Current Applications of CCI Data </vt:lpstr>
      <vt:lpstr>Current Applications of CCI Data </vt:lpstr>
      <vt:lpstr>Measures </vt:lpstr>
      <vt:lpstr>Scientific Papers </vt:lpstr>
      <vt:lpstr>Number of times cited in IPCC AR5 </vt:lpstr>
      <vt:lpstr>PowerPoint Presentation</vt:lpstr>
      <vt:lpstr>New CMUG website http://www.esa-data-cci.org/index.htm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Saunders, Roger</dc:creator>
  <cp:lastModifiedBy>Roger Saunders</cp:lastModifiedBy>
  <cp:revision>26</cp:revision>
  <dcterms:created xsi:type="dcterms:W3CDTF">2006-08-16T00:00:00Z</dcterms:created>
  <dcterms:modified xsi:type="dcterms:W3CDTF">2015-05-24T20:10:53Z</dcterms:modified>
</cp:coreProperties>
</file>