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5" r:id="rId4"/>
    <p:sldId id="266" r:id="rId5"/>
    <p:sldId id="267" r:id="rId6"/>
    <p:sldId id="268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8160D-17C2-B74A-AB3F-BDE178C119D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A90E8-A7D3-F54A-847C-BCFFCBD0A741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4206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D16A-2D8F-8A49-9BBD-CCAF314443D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3021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D16A-2D8F-8A49-9BBD-CCAF314443D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1946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D16A-2D8F-8A49-9BBD-CCAF314443D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022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D16A-2D8F-8A49-9BBD-CCAF314443D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022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D16A-2D8F-8A49-9BBD-CCAF314443D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022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D16A-2D8F-8A49-9BBD-CCAF314443D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022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D16A-2D8F-8A49-9BBD-CCAF314443DE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022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Master-Untertitelformat bearbeiten</a:t>
            </a:r>
            <a:endParaRPr lang="en-CA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231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316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40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602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624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793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097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867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835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896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310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Mastertitelformat bearbeiten</a:t>
            </a:r>
            <a:endParaRPr lang="en-CA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CA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D98CA-01C2-E54B-975C-EDAF766EE177}" type="datetimeFigureOut">
              <a:rPr lang="de-DE" smtClean="0"/>
              <a:t>20.05.2015</a:t>
            </a:fld>
            <a:endParaRPr lang="en-C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BC984-78ED-3044-9191-2F4871E1FFC5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658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7" name="Bild 6" descr="MPIM_S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410325"/>
            <a:ext cx="1536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/>
        </p:nvSpPr>
        <p:spPr>
          <a:xfrm>
            <a:off x="0" y="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2400" dirty="0" err="1" smtClean="0">
                <a:solidFill>
                  <a:srgbClr val="000000"/>
                </a:solidFill>
              </a:rPr>
              <a:t>Terrestrial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ECV </a:t>
            </a:r>
            <a:r>
              <a:rPr lang="de-DE" sz="2400" dirty="0" err="1" smtClean="0">
                <a:solidFill>
                  <a:srgbClr val="000000"/>
                </a:solidFill>
              </a:rPr>
              <a:t>assessment</a:t>
            </a:r>
            <a:r>
              <a:rPr lang="de-DE" sz="2400" dirty="0" smtClean="0">
                <a:solidFill>
                  <a:srgbClr val="000000"/>
                </a:solidFill>
              </a:rPr>
              <a:t>   [WP3.4]</a:t>
            </a:r>
            <a:r>
              <a:rPr lang="de-DE" sz="2400" dirty="0">
                <a:solidFill>
                  <a:srgbClr val="000000"/>
                </a:solidFill>
              </a:rPr>
              <a:t/>
            </a:r>
            <a:br>
              <a:rPr lang="de-DE" sz="2400" dirty="0">
                <a:solidFill>
                  <a:srgbClr val="000000"/>
                </a:solidFill>
              </a:rPr>
            </a:b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84123" y="4552778"/>
            <a:ext cx="86715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Aim </a:t>
            </a:r>
          </a:p>
          <a:p>
            <a:endParaRPr lang="en-CA" dirty="0"/>
          </a:p>
          <a:p>
            <a:pPr marL="285750" indent="-285750">
              <a:buFontTx/>
              <a:buChar char="-"/>
            </a:pPr>
            <a:r>
              <a:rPr lang="en-CA" dirty="0" smtClean="0"/>
              <a:t>to use CCI fire and soil moisture observations to derive functional relationships to optimize fire model parameters constrained by land cover type  </a:t>
            </a:r>
          </a:p>
          <a:p>
            <a:pPr marL="285750" indent="-285750">
              <a:buFontTx/>
              <a:buChar char="-"/>
            </a:pPr>
            <a:r>
              <a:rPr lang="en-CA" dirty="0" smtClean="0"/>
              <a:t>resulting fire CO2 emissions will be translated into atmospheric CO2 concentrations and compared to CCI GHG</a:t>
            </a:r>
          </a:p>
          <a:p>
            <a:r>
              <a:rPr lang="en-CA" dirty="0" smtClean="0"/>
              <a:t>	</a:t>
            </a:r>
            <a:endParaRPr lang="en-CA" dirty="0"/>
          </a:p>
        </p:txBody>
      </p:sp>
      <p:sp>
        <p:nvSpPr>
          <p:cNvPr id="3" name="Textfeld 2"/>
          <p:cNvSpPr txBox="1"/>
          <p:nvPr/>
        </p:nvSpPr>
        <p:spPr>
          <a:xfrm>
            <a:off x="116841" y="685331"/>
            <a:ext cx="699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b="1" dirty="0" smtClean="0"/>
              <a:t>Integrated </a:t>
            </a:r>
            <a:r>
              <a:rPr lang="en-GB" b="1" dirty="0"/>
              <a:t>assessment of CCI terrestrial ECVs impact in the MPI-ESM</a:t>
            </a:r>
            <a:r>
              <a:rPr lang="en-US" dirty="0" smtClean="0">
                <a:effectLst/>
              </a:rPr>
              <a:t> </a:t>
            </a:r>
            <a:endParaRPr lang="en-CA" dirty="0"/>
          </a:p>
        </p:txBody>
      </p:sp>
      <p:pic>
        <p:nvPicPr>
          <p:cNvPr id="21" name="Bild 2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6" b="6680"/>
          <a:stretch/>
        </p:blipFill>
        <p:spPr bwMode="auto">
          <a:xfrm>
            <a:off x="1205064" y="1054663"/>
            <a:ext cx="6286666" cy="36805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41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7"/>
          <p:cNvGrpSpPr>
            <a:grpSpLocks/>
          </p:cNvGrpSpPr>
          <p:nvPr/>
        </p:nvGrpSpPr>
        <p:grpSpPr bwMode="auto">
          <a:xfrm>
            <a:off x="5589552" y="4208907"/>
            <a:ext cx="1379007" cy="1374531"/>
            <a:chOff x="3635375" y="2997200"/>
            <a:chExt cx="1874838" cy="1727200"/>
          </a:xfrm>
        </p:grpSpPr>
        <p:pic>
          <p:nvPicPr>
            <p:cNvPr id="12" name="Picture 4" descr="baum-t3724"/>
            <p:cNvPicPr>
              <a:picLocks noChangeAspect="1" noChangeArrowheads="1"/>
            </p:cNvPicPr>
            <p:nvPr/>
          </p:nvPicPr>
          <p:blipFill>
            <a:blip r:embed="rId3"/>
            <a:srcRect b="20157"/>
            <a:stretch>
              <a:fillRect/>
            </a:stretch>
          </p:blipFill>
          <p:spPr bwMode="auto">
            <a:xfrm>
              <a:off x="3707432" y="2997200"/>
              <a:ext cx="1729346" cy="168401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</p:pic>
        <p:pic>
          <p:nvPicPr>
            <p:cNvPr id="13" name="Picture 5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3635375" y="4167759"/>
              <a:ext cx="1076390" cy="537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4067447" y="4167759"/>
              <a:ext cx="1076390" cy="537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7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4047234" y="4094201"/>
              <a:ext cx="1076390" cy="537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3837514" y="4065910"/>
              <a:ext cx="1076390" cy="537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2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3837514" y="4167759"/>
              <a:ext cx="1076390" cy="537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8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4282218" y="3992352"/>
              <a:ext cx="1076390" cy="537538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pic>
          <p:nvPicPr>
            <p:cNvPr id="19" name="Picture 8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4244316" y="4155033"/>
              <a:ext cx="1076390" cy="537538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pic>
          <p:nvPicPr>
            <p:cNvPr id="20" name="Picture 8" descr="img"/>
            <p:cNvPicPr>
              <a:picLocks noChangeAspect="1" noChangeArrowheads="1"/>
            </p:cNvPicPr>
            <p:nvPr/>
          </p:nvPicPr>
          <p:blipFill>
            <a:blip r:embed="rId4"/>
            <a:srcRect b="47244"/>
            <a:stretch>
              <a:fillRect/>
            </a:stretch>
          </p:blipFill>
          <p:spPr bwMode="auto">
            <a:xfrm>
              <a:off x="4433823" y="4155033"/>
              <a:ext cx="1076390" cy="537538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sp>
          <p:nvSpPr>
            <p:cNvPr id="21" name="Rechteck 20"/>
            <p:cNvSpPr>
              <a:spLocks noChangeArrowheads="1"/>
            </p:cNvSpPr>
            <p:nvPr/>
          </p:nvSpPr>
          <p:spPr bwMode="auto">
            <a:xfrm>
              <a:off x="3707431" y="4652433"/>
              <a:ext cx="1729346" cy="71967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Rechteck 5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7" name="Bild 6" descr="MPIM_SF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410325"/>
            <a:ext cx="1536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-25799" y="4763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>
              <a:solidFill>
                <a:schemeClr val="tx1"/>
              </a:solidFill>
              <a:latin typeface="Arial" charset="0"/>
              <a:ea typeface="Geneva" charset="0"/>
              <a:cs typeface="Geneva" charset="0"/>
            </a:endParaRPr>
          </a:p>
        </p:txBody>
      </p:sp>
      <p:sp>
        <p:nvSpPr>
          <p:cNvPr id="2" name="Gleichschenkliges Dreieck 1"/>
          <p:cNvSpPr/>
          <p:nvPr/>
        </p:nvSpPr>
        <p:spPr>
          <a:xfrm>
            <a:off x="5111559" y="3527695"/>
            <a:ext cx="2339828" cy="22827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feld 2"/>
          <p:cNvSpPr txBox="1"/>
          <p:nvPr/>
        </p:nvSpPr>
        <p:spPr>
          <a:xfrm>
            <a:off x="5545847" y="3066030"/>
            <a:ext cx="19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Fuel moisture</a:t>
            </a:r>
            <a:endParaRPr lang="en-CA" sz="2400" dirty="0"/>
          </a:p>
        </p:txBody>
      </p:sp>
      <p:sp>
        <p:nvSpPr>
          <p:cNvPr id="22" name="Textfeld 21"/>
          <p:cNvSpPr txBox="1"/>
          <p:nvPr/>
        </p:nvSpPr>
        <p:spPr>
          <a:xfrm>
            <a:off x="3653251" y="5850889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Fuel availability </a:t>
            </a:r>
            <a:endParaRPr lang="en-CA" sz="2400" dirty="0"/>
          </a:p>
        </p:txBody>
      </p:sp>
      <p:sp>
        <p:nvSpPr>
          <p:cNvPr id="23" name="Textfeld 22"/>
          <p:cNvSpPr txBox="1"/>
          <p:nvPr/>
        </p:nvSpPr>
        <p:spPr>
          <a:xfrm>
            <a:off x="7164898" y="5856585"/>
            <a:ext cx="2060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Ignition Source</a:t>
            </a:r>
            <a:endParaRPr lang="en-CA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491793" y="1203059"/>
            <a:ext cx="5149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 smtClean="0"/>
              <a:t>JSBACH  - SPITFIRE </a:t>
            </a:r>
            <a:r>
              <a:rPr lang="en-CA" sz="2000" dirty="0" smtClean="0"/>
              <a:t>(</a:t>
            </a:r>
            <a:r>
              <a:rPr lang="en-CA" sz="2000" dirty="0" err="1" smtClean="0"/>
              <a:t>Lasslop</a:t>
            </a:r>
            <a:r>
              <a:rPr lang="en-CA" sz="2000" dirty="0" smtClean="0"/>
              <a:t> et al., 2014) </a:t>
            </a:r>
            <a:endParaRPr lang="en-CA" sz="2000" dirty="0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4" y="1753831"/>
            <a:ext cx="52355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5" name="Textfeld 24"/>
          <p:cNvSpPr txBox="1"/>
          <p:nvPr/>
        </p:nvSpPr>
        <p:spPr>
          <a:xfrm>
            <a:off x="116841" y="685331"/>
            <a:ext cx="446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CA" dirty="0" smtClean="0"/>
              <a:t>Fire Model in MPI ESM  - JSBACH-SPITFIRE</a:t>
            </a:r>
            <a:endParaRPr lang="en-CA" dirty="0"/>
          </a:p>
        </p:txBody>
      </p:sp>
      <p:sp>
        <p:nvSpPr>
          <p:cNvPr id="8" name="Textfeld 7"/>
          <p:cNvSpPr txBox="1"/>
          <p:nvPr/>
        </p:nvSpPr>
        <p:spPr>
          <a:xfrm>
            <a:off x="5774344" y="1356947"/>
            <a:ext cx="33438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CA" sz="1400" dirty="0" smtClean="0"/>
              <a:t>State of the art process based fire model</a:t>
            </a:r>
          </a:p>
          <a:p>
            <a:pPr marL="285750" indent="-285750">
              <a:buFont typeface="Arial"/>
              <a:buChar char="•"/>
            </a:pPr>
            <a:r>
              <a:rPr lang="en-CA" sz="1400" dirty="0"/>
              <a:t>f</a:t>
            </a:r>
            <a:r>
              <a:rPr lang="en-CA" sz="1400" dirty="0" smtClean="0"/>
              <a:t>ully integrated in the MPI-ESM</a:t>
            </a:r>
          </a:p>
          <a:p>
            <a:pPr marL="285750" indent="-285750">
              <a:buFont typeface="Arial"/>
              <a:buChar char="•"/>
            </a:pPr>
            <a:r>
              <a:rPr lang="en-CA" sz="1400" dirty="0"/>
              <a:t>r</a:t>
            </a:r>
            <a:r>
              <a:rPr lang="en-CA" sz="1400" dirty="0" smtClean="0"/>
              <a:t>eflects the “fire triangle”: a fire needs an ignition source and fuel and the fuel has to be dry enough</a:t>
            </a:r>
            <a:endParaRPr lang="en-CA" sz="1400" dirty="0"/>
          </a:p>
        </p:txBody>
      </p:sp>
      <p:sp>
        <p:nvSpPr>
          <p:cNvPr id="26" name="Rechteck 25"/>
          <p:cNvSpPr/>
          <p:nvPr/>
        </p:nvSpPr>
        <p:spPr>
          <a:xfrm>
            <a:off x="0" y="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2400" dirty="0" err="1" smtClean="0">
                <a:solidFill>
                  <a:srgbClr val="000000"/>
                </a:solidFill>
              </a:rPr>
              <a:t>Terrestrial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ECV </a:t>
            </a:r>
            <a:r>
              <a:rPr lang="de-DE" sz="2400" dirty="0" err="1" smtClean="0">
                <a:solidFill>
                  <a:srgbClr val="000000"/>
                </a:solidFill>
              </a:rPr>
              <a:t>assessment</a:t>
            </a:r>
            <a:r>
              <a:rPr lang="de-DE" sz="2400" dirty="0" smtClean="0">
                <a:solidFill>
                  <a:srgbClr val="000000"/>
                </a:solidFill>
              </a:rPr>
              <a:t>   [WP3.4]</a:t>
            </a:r>
            <a:r>
              <a:rPr lang="de-DE" sz="2400" dirty="0">
                <a:solidFill>
                  <a:srgbClr val="000000"/>
                </a:solidFill>
              </a:rPr>
              <a:t/>
            </a:r>
            <a:br>
              <a:rPr lang="de-DE" sz="2400" dirty="0">
                <a:solidFill>
                  <a:srgbClr val="000000"/>
                </a:solidFill>
              </a:rPr>
            </a:br>
            <a:endParaRPr lang="de-D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1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7" name="Bild 6" descr="MPIM_S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410325"/>
            <a:ext cx="1536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-25799" y="4763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>
              <a:solidFill>
                <a:schemeClr val="tx1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3" name="Bild 2" descr="BA_geo_2006-2008b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8"/>
          <a:stretch/>
        </p:blipFill>
        <p:spPr>
          <a:xfrm>
            <a:off x="0" y="1092674"/>
            <a:ext cx="6562363" cy="4482068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415285" y="693951"/>
            <a:ext cx="3947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0000"/>
                </a:solidFill>
              </a:rPr>
              <a:t>b</a:t>
            </a:r>
            <a:r>
              <a:rPr lang="en-CA" dirty="0" smtClean="0">
                <a:solidFill>
                  <a:srgbClr val="000000"/>
                </a:solidFill>
              </a:rPr>
              <a:t>urned area [% of grid box</a:t>
            </a:r>
            <a:r>
              <a:rPr lang="en-CA" dirty="0" smtClean="0">
                <a:solidFill>
                  <a:srgbClr val="000000"/>
                </a:solidFill>
              </a:rPr>
              <a:t>] (2006-2008)</a:t>
            </a: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562363" y="1601232"/>
            <a:ext cx="2446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CCI-MERIS / CCI Merged</a:t>
            </a:r>
            <a:endParaRPr lang="en-CA" dirty="0"/>
          </a:p>
        </p:txBody>
      </p:sp>
      <p:sp>
        <p:nvSpPr>
          <p:cNvPr id="12" name="Textfeld 11"/>
          <p:cNvSpPr txBox="1"/>
          <p:nvPr/>
        </p:nvSpPr>
        <p:spPr>
          <a:xfrm>
            <a:off x="6676663" y="2947432"/>
            <a:ext cx="183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GFEDv3 / GFEDv4</a:t>
            </a:r>
            <a:endParaRPr lang="en-CA" dirty="0"/>
          </a:p>
        </p:txBody>
      </p:sp>
      <p:sp>
        <p:nvSpPr>
          <p:cNvPr id="13" name="Textfeld 12"/>
          <p:cNvSpPr txBox="1"/>
          <p:nvPr/>
        </p:nvSpPr>
        <p:spPr>
          <a:xfrm>
            <a:off x="6790963" y="4509532"/>
            <a:ext cx="232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JSBACH SPITFIRE v1/v2</a:t>
            </a:r>
            <a:endParaRPr lang="en-CA" dirty="0"/>
          </a:p>
        </p:txBody>
      </p:sp>
      <p:sp>
        <p:nvSpPr>
          <p:cNvPr id="14" name="Rechteck 13"/>
          <p:cNvSpPr/>
          <p:nvPr/>
        </p:nvSpPr>
        <p:spPr>
          <a:xfrm>
            <a:off x="0" y="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2400" dirty="0" err="1" smtClean="0">
                <a:solidFill>
                  <a:srgbClr val="000000"/>
                </a:solidFill>
              </a:rPr>
              <a:t>Terrestrial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ECV </a:t>
            </a:r>
            <a:r>
              <a:rPr lang="de-DE" sz="2400" dirty="0" err="1" smtClean="0">
                <a:solidFill>
                  <a:srgbClr val="000000"/>
                </a:solidFill>
              </a:rPr>
              <a:t>assessment</a:t>
            </a:r>
            <a:r>
              <a:rPr lang="de-DE" sz="2400" dirty="0" smtClean="0">
                <a:solidFill>
                  <a:srgbClr val="000000"/>
                </a:solidFill>
              </a:rPr>
              <a:t>   [WP3.4]</a:t>
            </a:r>
            <a:r>
              <a:rPr lang="de-DE" sz="2400" dirty="0">
                <a:solidFill>
                  <a:srgbClr val="000000"/>
                </a:solidFill>
              </a:rPr>
              <a:t/>
            </a:r>
            <a:br>
              <a:rPr lang="de-DE" sz="2400" dirty="0">
                <a:solidFill>
                  <a:srgbClr val="000000"/>
                </a:solidFill>
              </a:rPr>
            </a:br>
            <a:endParaRPr lang="de-D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7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7" name="Bild 6" descr="MPIM_S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410325"/>
            <a:ext cx="1536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-25799" y="4763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>
              <a:solidFill>
                <a:schemeClr val="tx1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3" name="Bild 2" descr="BA_geo_2006-2008b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8"/>
          <a:stretch/>
        </p:blipFill>
        <p:spPr>
          <a:xfrm>
            <a:off x="0" y="1092674"/>
            <a:ext cx="6562363" cy="4482068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415285" y="693951"/>
            <a:ext cx="274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0000"/>
                </a:solidFill>
              </a:rPr>
              <a:t>b</a:t>
            </a:r>
            <a:r>
              <a:rPr lang="en-CA" dirty="0" smtClean="0">
                <a:solidFill>
                  <a:srgbClr val="000000"/>
                </a:solidFill>
              </a:rPr>
              <a:t>urned area [% of grid box]</a:t>
            </a: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562363" y="1601232"/>
            <a:ext cx="2446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CCI-MERIS / CCI Merged</a:t>
            </a:r>
            <a:endParaRPr lang="en-CA" dirty="0"/>
          </a:p>
        </p:txBody>
      </p:sp>
      <p:sp>
        <p:nvSpPr>
          <p:cNvPr id="12" name="Textfeld 11"/>
          <p:cNvSpPr txBox="1"/>
          <p:nvPr/>
        </p:nvSpPr>
        <p:spPr>
          <a:xfrm>
            <a:off x="6676663" y="2947432"/>
            <a:ext cx="183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GFEDv3 / GFEDv4</a:t>
            </a:r>
            <a:endParaRPr lang="en-CA" dirty="0"/>
          </a:p>
        </p:txBody>
      </p:sp>
      <p:sp>
        <p:nvSpPr>
          <p:cNvPr id="13" name="Textfeld 12"/>
          <p:cNvSpPr txBox="1"/>
          <p:nvPr/>
        </p:nvSpPr>
        <p:spPr>
          <a:xfrm>
            <a:off x="6790963" y="4509532"/>
            <a:ext cx="232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JSBACH SPITFIRE v1/v2</a:t>
            </a:r>
            <a:endParaRPr lang="en-CA" dirty="0"/>
          </a:p>
        </p:txBody>
      </p:sp>
      <p:sp>
        <p:nvSpPr>
          <p:cNvPr id="4" name="Rechteck 3"/>
          <p:cNvSpPr/>
          <p:nvPr/>
        </p:nvSpPr>
        <p:spPr>
          <a:xfrm>
            <a:off x="2857500" y="2235200"/>
            <a:ext cx="5652680" cy="36703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feld 7"/>
          <p:cNvSpPr txBox="1"/>
          <p:nvPr/>
        </p:nvSpPr>
        <p:spPr>
          <a:xfrm>
            <a:off x="3581400" y="3351347"/>
            <a:ext cx="7620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 smtClean="0"/>
              <a:t>&amp;</a:t>
            </a:r>
            <a:endParaRPr lang="en-CA" sz="66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2" r="48939"/>
          <a:stretch/>
        </p:blipFill>
        <p:spPr bwMode="auto">
          <a:xfrm>
            <a:off x="4465343" y="3316764"/>
            <a:ext cx="3682971" cy="196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5520339" y="2534166"/>
            <a:ext cx="107658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CCI SM</a:t>
            </a:r>
            <a:endParaRPr lang="de-DE" sz="2400" b="1" dirty="0"/>
          </a:p>
        </p:txBody>
      </p:sp>
      <p:sp>
        <p:nvSpPr>
          <p:cNvPr id="16" name="Rechteck 15"/>
          <p:cNvSpPr/>
          <p:nvPr/>
        </p:nvSpPr>
        <p:spPr>
          <a:xfrm>
            <a:off x="0" y="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2400" dirty="0" err="1" smtClean="0">
                <a:solidFill>
                  <a:srgbClr val="000000"/>
                </a:solidFill>
              </a:rPr>
              <a:t>Terrestrial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ECV </a:t>
            </a:r>
            <a:r>
              <a:rPr lang="de-DE" sz="2400" dirty="0" err="1" smtClean="0">
                <a:solidFill>
                  <a:srgbClr val="000000"/>
                </a:solidFill>
              </a:rPr>
              <a:t>assessment</a:t>
            </a:r>
            <a:r>
              <a:rPr lang="de-DE" sz="2400" dirty="0" smtClean="0">
                <a:solidFill>
                  <a:srgbClr val="000000"/>
                </a:solidFill>
              </a:rPr>
              <a:t>   [WP3.4]</a:t>
            </a:r>
            <a:r>
              <a:rPr lang="de-DE" sz="2400" dirty="0">
                <a:solidFill>
                  <a:srgbClr val="000000"/>
                </a:solidFill>
              </a:rPr>
              <a:t/>
            </a:r>
            <a:br>
              <a:rPr lang="de-DE" sz="2400" dirty="0">
                <a:solidFill>
                  <a:srgbClr val="000000"/>
                </a:solidFill>
              </a:rPr>
            </a:br>
            <a:endParaRPr lang="de-D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8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7" name="Bild 6" descr="MPIM_S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410325"/>
            <a:ext cx="1536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-25799" y="4763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>
              <a:solidFill>
                <a:schemeClr val="tx1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3" name="Bild 2" descr="BA_geo_2006-2008b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8"/>
          <a:stretch/>
        </p:blipFill>
        <p:spPr>
          <a:xfrm>
            <a:off x="0" y="1092674"/>
            <a:ext cx="6562363" cy="4482068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415285" y="693951"/>
            <a:ext cx="274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0000"/>
                </a:solidFill>
              </a:rPr>
              <a:t>b</a:t>
            </a:r>
            <a:r>
              <a:rPr lang="en-CA" dirty="0" smtClean="0">
                <a:solidFill>
                  <a:srgbClr val="000000"/>
                </a:solidFill>
              </a:rPr>
              <a:t>urned area [% of grid box]</a:t>
            </a: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25413" y="631009"/>
            <a:ext cx="120883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CCI FIRE</a:t>
            </a:r>
            <a:endParaRPr lang="de-DE" sz="24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6562363" y="1601232"/>
            <a:ext cx="2446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CCI-MERIS / CCI Merged</a:t>
            </a:r>
            <a:endParaRPr lang="en-CA" dirty="0"/>
          </a:p>
        </p:txBody>
      </p:sp>
      <p:sp>
        <p:nvSpPr>
          <p:cNvPr id="12" name="Textfeld 11"/>
          <p:cNvSpPr txBox="1"/>
          <p:nvPr/>
        </p:nvSpPr>
        <p:spPr>
          <a:xfrm>
            <a:off x="6676663" y="2947432"/>
            <a:ext cx="183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GFEDv3 / GFEDv4</a:t>
            </a:r>
            <a:endParaRPr lang="en-CA" dirty="0"/>
          </a:p>
        </p:txBody>
      </p:sp>
      <p:sp>
        <p:nvSpPr>
          <p:cNvPr id="13" name="Textfeld 12"/>
          <p:cNvSpPr txBox="1"/>
          <p:nvPr/>
        </p:nvSpPr>
        <p:spPr>
          <a:xfrm>
            <a:off x="6790963" y="4509532"/>
            <a:ext cx="232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JSBACH SPITFIRE v1/v2</a:t>
            </a:r>
            <a:endParaRPr lang="en-CA" dirty="0"/>
          </a:p>
        </p:txBody>
      </p:sp>
      <p:sp>
        <p:nvSpPr>
          <p:cNvPr id="4" name="Rechteck 3"/>
          <p:cNvSpPr/>
          <p:nvPr/>
        </p:nvSpPr>
        <p:spPr>
          <a:xfrm>
            <a:off x="2857500" y="2235200"/>
            <a:ext cx="5652680" cy="36703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feld 7"/>
          <p:cNvSpPr txBox="1"/>
          <p:nvPr/>
        </p:nvSpPr>
        <p:spPr>
          <a:xfrm>
            <a:off x="3581400" y="3351347"/>
            <a:ext cx="7620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 smtClean="0"/>
              <a:t>&amp;</a:t>
            </a:r>
            <a:endParaRPr lang="en-CA" sz="66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2" r="48939"/>
          <a:stretch/>
        </p:blipFill>
        <p:spPr bwMode="auto">
          <a:xfrm>
            <a:off x="4465343" y="3316764"/>
            <a:ext cx="3682971" cy="196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5520339" y="2534166"/>
            <a:ext cx="107658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CCI SM</a:t>
            </a:r>
            <a:endParaRPr lang="de-DE" sz="2400" b="1" dirty="0"/>
          </a:p>
        </p:txBody>
      </p:sp>
      <p:pic>
        <p:nvPicPr>
          <p:cNvPr id="16" name="Bild 15" descr="BA_rel_vs_soil_moist_std_nor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924" y="1066800"/>
            <a:ext cx="6519508" cy="48387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898900" y="5536168"/>
            <a:ext cx="178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Soil Moisture [%]</a:t>
            </a:r>
            <a:endParaRPr lang="en-CA" dirty="0"/>
          </a:p>
        </p:txBody>
      </p:sp>
      <p:sp>
        <p:nvSpPr>
          <p:cNvPr id="18" name="Textfeld 17"/>
          <p:cNvSpPr txBox="1"/>
          <p:nvPr/>
        </p:nvSpPr>
        <p:spPr>
          <a:xfrm rot="16200000">
            <a:off x="-296094" y="3172842"/>
            <a:ext cx="385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Normalized fraction of burned area [%]</a:t>
            </a:r>
            <a:endParaRPr lang="en-CA" dirty="0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2400" dirty="0" err="1" smtClean="0">
                <a:solidFill>
                  <a:srgbClr val="000000"/>
                </a:solidFill>
              </a:rPr>
              <a:t>Terrestrial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ECV </a:t>
            </a:r>
            <a:r>
              <a:rPr lang="de-DE" sz="2400" dirty="0" err="1" smtClean="0">
                <a:solidFill>
                  <a:srgbClr val="000000"/>
                </a:solidFill>
              </a:rPr>
              <a:t>assessment</a:t>
            </a:r>
            <a:r>
              <a:rPr lang="de-DE" sz="2400" dirty="0" smtClean="0">
                <a:solidFill>
                  <a:srgbClr val="000000"/>
                </a:solidFill>
              </a:rPr>
              <a:t>   [WP3.4]</a:t>
            </a:r>
            <a:r>
              <a:rPr lang="de-DE" sz="2400" dirty="0">
                <a:solidFill>
                  <a:srgbClr val="000000"/>
                </a:solidFill>
              </a:rPr>
              <a:t/>
            </a:r>
            <a:br>
              <a:rPr lang="de-DE" sz="2400" dirty="0">
                <a:solidFill>
                  <a:srgbClr val="000000"/>
                </a:solidFill>
              </a:rPr>
            </a:br>
            <a:endParaRPr lang="de-D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8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7" name="Bild 6" descr="MPIM_S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410325"/>
            <a:ext cx="1536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-25799" y="4763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>
              <a:solidFill>
                <a:schemeClr val="tx1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3" name="Bild 2" descr="BA_geo_2006-2008b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8"/>
          <a:stretch/>
        </p:blipFill>
        <p:spPr>
          <a:xfrm>
            <a:off x="0" y="1092674"/>
            <a:ext cx="6562363" cy="4482068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415285" y="693951"/>
            <a:ext cx="274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0000"/>
                </a:solidFill>
              </a:rPr>
              <a:t>b</a:t>
            </a:r>
            <a:r>
              <a:rPr lang="en-CA" dirty="0" smtClean="0">
                <a:solidFill>
                  <a:srgbClr val="000000"/>
                </a:solidFill>
              </a:rPr>
              <a:t>urned area [% of grid box]</a:t>
            </a: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25413" y="631009"/>
            <a:ext cx="120883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CCI FIRE</a:t>
            </a:r>
            <a:endParaRPr lang="de-DE" sz="24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6562363" y="1601232"/>
            <a:ext cx="2446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CCI-MERIS / CCI Merged</a:t>
            </a:r>
            <a:endParaRPr lang="en-CA" dirty="0"/>
          </a:p>
        </p:txBody>
      </p:sp>
      <p:sp>
        <p:nvSpPr>
          <p:cNvPr id="12" name="Textfeld 11"/>
          <p:cNvSpPr txBox="1"/>
          <p:nvPr/>
        </p:nvSpPr>
        <p:spPr>
          <a:xfrm>
            <a:off x="6676663" y="2947432"/>
            <a:ext cx="183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GFEDv3 / GFEDv4</a:t>
            </a:r>
            <a:endParaRPr lang="en-CA" dirty="0"/>
          </a:p>
        </p:txBody>
      </p:sp>
      <p:sp>
        <p:nvSpPr>
          <p:cNvPr id="13" name="Textfeld 12"/>
          <p:cNvSpPr txBox="1"/>
          <p:nvPr/>
        </p:nvSpPr>
        <p:spPr>
          <a:xfrm>
            <a:off x="6790963" y="4509532"/>
            <a:ext cx="232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JSBACH SPITFIRE v1/v2</a:t>
            </a:r>
            <a:endParaRPr lang="en-CA" dirty="0"/>
          </a:p>
        </p:txBody>
      </p:sp>
      <p:sp>
        <p:nvSpPr>
          <p:cNvPr id="4" name="Rechteck 3"/>
          <p:cNvSpPr/>
          <p:nvPr/>
        </p:nvSpPr>
        <p:spPr>
          <a:xfrm>
            <a:off x="2857500" y="2235200"/>
            <a:ext cx="5652680" cy="36703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feld 7"/>
          <p:cNvSpPr txBox="1"/>
          <p:nvPr/>
        </p:nvSpPr>
        <p:spPr>
          <a:xfrm>
            <a:off x="3581400" y="3351347"/>
            <a:ext cx="7620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 smtClean="0"/>
              <a:t>&amp;</a:t>
            </a:r>
            <a:endParaRPr lang="en-CA" sz="66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2" r="48939"/>
          <a:stretch/>
        </p:blipFill>
        <p:spPr bwMode="auto">
          <a:xfrm>
            <a:off x="4465343" y="3316764"/>
            <a:ext cx="3682971" cy="196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5520339" y="2534166"/>
            <a:ext cx="107658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CCI SM</a:t>
            </a:r>
            <a:endParaRPr lang="de-DE" sz="2400" b="1" dirty="0"/>
          </a:p>
        </p:txBody>
      </p:sp>
      <p:pic>
        <p:nvPicPr>
          <p:cNvPr id="16" name="Bild 15" descr="BA_rel_vs_soil_moist_std_nor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924" y="1066800"/>
            <a:ext cx="6519508" cy="48387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898900" y="5536168"/>
            <a:ext cx="178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Soil Moisture [%]</a:t>
            </a:r>
            <a:endParaRPr lang="en-CA" dirty="0"/>
          </a:p>
        </p:txBody>
      </p:sp>
      <p:sp>
        <p:nvSpPr>
          <p:cNvPr id="18" name="Textfeld 17"/>
          <p:cNvSpPr txBox="1"/>
          <p:nvPr/>
        </p:nvSpPr>
        <p:spPr>
          <a:xfrm rot="16200000">
            <a:off x="-296094" y="3172842"/>
            <a:ext cx="385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Normalized fraction of burned area [%]</a:t>
            </a:r>
            <a:endParaRPr lang="en-CA" dirty="0"/>
          </a:p>
        </p:txBody>
      </p:sp>
      <p:sp>
        <p:nvSpPr>
          <p:cNvPr id="10" name="Textfeld 9"/>
          <p:cNvSpPr txBox="1"/>
          <p:nvPr/>
        </p:nvSpPr>
        <p:spPr>
          <a:xfrm>
            <a:off x="305990" y="4324866"/>
            <a:ext cx="8153400" cy="1754327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CA" dirty="0" smtClean="0"/>
              <a:t>CCI –MERIS burned area peaks at a higher soil moisture compared to GFED products and the distribution is wider</a:t>
            </a:r>
          </a:p>
          <a:p>
            <a:pPr marL="285750" indent="-285750">
              <a:buFont typeface="Arial"/>
              <a:buChar char="•"/>
            </a:pPr>
            <a:r>
              <a:rPr lang="en-CA" dirty="0" smtClean="0"/>
              <a:t>CCI – MERGED burned area are higher for high soil moisture (&gt;25%) compared to ESA – MERIS or GFED</a:t>
            </a:r>
          </a:p>
          <a:p>
            <a:pPr marL="285750" indent="-285750">
              <a:buFont typeface="Arial"/>
              <a:buChar char="•"/>
            </a:pPr>
            <a:r>
              <a:rPr lang="en-CA" dirty="0" smtClean="0"/>
              <a:t>JSBACH-SPITFIRE peaks at a too high soil moisture and the distribution is too wide </a:t>
            </a:r>
          </a:p>
          <a:p>
            <a:pPr marL="285750" indent="-285750">
              <a:buFont typeface="Arial"/>
              <a:buChar char="•"/>
            </a:pPr>
            <a:endParaRPr lang="en-CA" dirty="0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2400" dirty="0" err="1" smtClean="0">
                <a:solidFill>
                  <a:srgbClr val="000000"/>
                </a:solidFill>
              </a:rPr>
              <a:t>Terrestrial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ECV </a:t>
            </a:r>
            <a:r>
              <a:rPr lang="de-DE" sz="2400" dirty="0" err="1" smtClean="0">
                <a:solidFill>
                  <a:srgbClr val="000000"/>
                </a:solidFill>
              </a:rPr>
              <a:t>assessment</a:t>
            </a:r>
            <a:r>
              <a:rPr lang="de-DE" sz="2400" dirty="0" smtClean="0">
                <a:solidFill>
                  <a:srgbClr val="000000"/>
                </a:solidFill>
              </a:rPr>
              <a:t>   [WP3.4]</a:t>
            </a:r>
            <a:r>
              <a:rPr lang="de-DE" sz="2400" dirty="0">
                <a:solidFill>
                  <a:srgbClr val="000000"/>
                </a:solidFill>
              </a:rPr>
              <a:t/>
            </a:r>
            <a:br>
              <a:rPr lang="de-DE" sz="2400" dirty="0">
                <a:solidFill>
                  <a:srgbClr val="000000"/>
                </a:solidFill>
              </a:rPr>
            </a:br>
            <a:endParaRPr lang="de-D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0" y="704990"/>
            <a:ext cx="9021594" cy="526297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CA" sz="1400" dirty="0" smtClean="0"/>
              <a:t>we varied two parameters in JSBACH – SPITFIRE to optimize width and peak position of the soil moisture / burned area relationship in ~70 experiments running from 1850 to 2006</a:t>
            </a:r>
          </a:p>
          <a:p>
            <a:pPr marL="742950" lvl="1" indent="-285750">
              <a:buFont typeface="Arial"/>
              <a:buChar char="•"/>
            </a:pPr>
            <a:r>
              <a:rPr lang="en-CA" sz="1400" dirty="0" smtClean="0"/>
              <a:t>(a) conversion soil moisture to fuel moisture</a:t>
            </a:r>
          </a:p>
          <a:p>
            <a:pPr marL="742950" lvl="1" indent="-285750">
              <a:buFont typeface="Arial"/>
              <a:buChar char="•"/>
            </a:pPr>
            <a:r>
              <a:rPr lang="en-CA" sz="1400" dirty="0" smtClean="0"/>
              <a:t>(b) ignition rate </a:t>
            </a:r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pPr marL="742950" lvl="1" indent="-285750">
              <a:buFont typeface="Arial"/>
              <a:buChar char="•"/>
            </a:pPr>
            <a:endParaRPr lang="en-CA" sz="1400" dirty="0"/>
          </a:p>
          <a:p>
            <a:pPr marL="742950" lvl="1" indent="-285750">
              <a:buFont typeface="Arial"/>
              <a:buChar char="•"/>
            </a:pPr>
            <a:endParaRPr lang="en-CA" sz="1400" dirty="0" smtClean="0"/>
          </a:p>
          <a:p>
            <a:endParaRPr lang="en-CA" sz="1400" dirty="0" smtClean="0"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en-CA" sz="1400" dirty="0" smtClean="0">
                <a:sym typeface="Wingdings"/>
              </a:rPr>
              <a:t>a lower fuel moisture improves the peak position, while lower ignition rates improve the width of the distribution </a:t>
            </a:r>
          </a:p>
          <a:p>
            <a:pPr marL="285750" indent="-285750">
              <a:buFont typeface="Wingdings" charset="0"/>
              <a:buChar char="à"/>
            </a:pPr>
            <a:r>
              <a:rPr lang="en-CA" sz="1400" dirty="0">
                <a:sym typeface="Wingdings"/>
              </a:rPr>
              <a:t> </a:t>
            </a:r>
            <a:r>
              <a:rPr lang="en-CA" sz="1400" dirty="0" smtClean="0">
                <a:sym typeface="Wingdings"/>
              </a:rPr>
              <a:t>improvements </a:t>
            </a:r>
            <a:r>
              <a:rPr lang="en-CA" sz="1400" dirty="0" smtClean="0">
                <a:sym typeface="Wingdings"/>
              </a:rPr>
              <a:t>are however small, i.e. default values perform reasonable well</a:t>
            </a:r>
          </a:p>
          <a:p>
            <a:pPr marL="285750" indent="-285750">
              <a:buFont typeface="Wingdings" charset="0"/>
              <a:buChar char="à"/>
            </a:pPr>
            <a:r>
              <a:rPr lang="en-CA" sz="1400" dirty="0">
                <a:sym typeface="Wingdings"/>
              </a:rPr>
              <a:t> </a:t>
            </a:r>
            <a:r>
              <a:rPr lang="en-CA" sz="1400" dirty="0" smtClean="0">
                <a:sym typeface="Wingdings"/>
              </a:rPr>
              <a:t>further not well constrained parameters in the fire model are currently tested </a:t>
            </a:r>
            <a:endParaRPr lang="en-CA" sz="1400" dirty="0" smtClean="0"/>
          </a:p>
        </p:txBody>
      </p:sp>
      <p:sp>
        <p:nvSpPr>
          <p:cNvPr id="6" name="Rechteck 5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7" name="Bild 6" descr="MPIM_S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410325"/>
            <a:ext cx="1536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-25799" y="4763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>
              <a:solidFill>
                <a:schemeClr val="tx1"/>
              </a:solidFill>
              <a:latin typeface="Arial" charset="0"/>
              <a:ea typeface="Geneva" charset="0"/>
              <a:cs typeface="Geneva" charset="0"/>
            </a:endParaRPr>
          </a:p>
        </p:txBody>
      </p:sp>
      <p:pic>
        <p:nvPicPr>
          <p:cNvPr id="2" name="Bild 1" descr="Exp1-70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6"/>
          <a:stretch/>
        </p:blipFill>
        <p:spPr>
          <a:xfrm>
            <a:off x="2200930" y="1465272"/>
            <a:ext cx="5253660" cy="363732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4043157" y="4733261"/>
            <a:ext cx="162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Δ</a:t>
            </a:r>
            <a:r>
              <a:rPr lang="en-CA" dirty="0" smtClean="0"/>
              <a:t> peak position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1057272" y="3002338"/>
            <a:ext cx="265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Δ</a:t>
            </a:r>
            <a:r>
              <a:rPr lang="en-CA" dirty="0" smtClean="0"/>
              <a:t> width of the distribution</a:t>
            </a:r>
            <a:endParaRPr lang="en-CA" dirty="0"/>
          </a:p>
        </p:txBody>
      </p:sp>
      <p:sp>
        <p:nvSpPr>
          <p:cNvPr id="10" name="Rechteck 9"/>
          <p:cNvSpPr/>
          <p:nvPr/>
        </p:nvSpPr>
        <p:spPr>
          <a:xfrm>
            <a:off x="0" y="0"/>
            <a:ext cx="9144000" cy="539750"/>
          </a:xfrm>
          <a:prstGeom prst="rect">
            <a:avLst/>
          </a:prstGeom>
          <a:solidFill>
            <a:srgbClr val="EDF8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24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2400" dirty="0" err="1" smtClean="0">
                <a:solidFill>
                  <a:srgbClr val="000000"/>
                </a:solidFill>
              </a:rPr>
              <a:t>Terrestrial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ECV </a:t>
            </a:r>
            <a:r>
              <a:rPr lang="de-DE" sz="2400" dirty="0" err="1" smtClean="0">
                <a:solidFill>
                  <a:srgbClr val="000000"/>
                </a:solidFill>
              </a:rPr>
              <a:t>assessment</a:t>
            </a:r>
            <a:r>
              <a:rPr lang="de-DE" sz="2400" dirty="0" smtClean="0">
                <a:solidFill>
                  <a:srgbClr val="000000"/>
                </a:solidFill>
              </a:rPr>
              <a:t>   [WP3.4]</a:t>
            </a:r>
            <a:r>
              <a:rPr lang="de-DE" sz="2400" dirty="0">
                <a:solidFill>
                  <a:srgbClr val="000000"/>
                </a:solidFill>
              </a:rPr>
              <a:t/>
            </a:r>
            <a:br>
              <a:rPr lang="de-DE" sz="2400" dirty="0">
                <a:solidFill>
                  <a:srgbClr val="000000"/>
                </a:solidFill>
              </a:rPr>
            </a:br>
            <a:endParaRPr lang="de-D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Bildschirmpräsentation (4:3)</PresentationFormat>
  <Paragraphs>91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Silvia Kloster</dc:creator>
  <cp:lastModifiedBy>Dirk</cp:lastModifiedBy>
  <cp:revision>3</cp:revision>
  <dcterms:created xsi:type="dcterms:W3CDTF">2015-05-19T09:02:53Z</dcterms:created>
  <dcterms:modified xsi:type="dcterms:W3CDTF">2015-05-20T07:26:56Z</dcterms:modified>
</cp:coreProperties>
</file>