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90" r:id="rId2"/>
    <p:sldId id="265" r:id="rId3"/>
    <p:sldId id="289" r:id="rId4"/>
    <p:sldId id="274" r:id="rId5"/>
    <p:sldId id="257" r:id="rId6"/>
    <p:sldId id="296" r:id="rId7"/>
    <p:sldId id="258" r:id="rId8"/>
    <p:sldId id="278" r:id="rId9"/>
    <p:sldId id="259" r:id="rId10"/>
    <p:sldId id="281" r:id="rId11"/>
    <p:sldId id="262" r:id="rId12"/>
    <p:sldId id="263" r:id="rId13"/>
    <p:sldId id="280" r:id="rId14"/>
    <p:sldId id="279" r:id="rId15"/>
    <p:sldId id="295" r:id="rId16"/>
    <p:sldId id="298" r:id="rId17"/>
    <p:sldId id="297" r:id="rId18"/>
    <p:sldId id="299" r:id="rId1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84574" autoAdjust="0"/>
  </p:normalViewPr>
  <p:slideViewPr>
    <p:cSldViewPr snapToGrid="0" snapToObjects="1">
      <p:cViewPr>
        <p:scale>
          <a:sx n="90" d="100"/>
          <a:sy n="90" d="100"/>
        </p:scale>
        <p:origin x="-1518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ACF0D-B02D-9348-AA2B-E57D77EBED6D}" type="datetimeFigureOut">
              <a:rPr lang="fr-FR" smtClean="0"/>
              <a:pPr/>
              <a:t>27/05/2015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53F13-8E4A-B94D-B61D-7E9975555AF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385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8125" y="682625"/>
            <a:ext cx="4492625" cy="3370263"/>
          </a:xfrm>
          <a:solidFill>
            <a:srgbClr val="BBE0E3"/>
          </a:solidFill>
          <a:ln w="25560">
            <a:solidFill>
              <a:srgbClr val="89A4A7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0821" y="4268457"/>
            <a:ext cx="6006230" cy="3963223"/>
          </a:xfrm>
        </p:spPr>
        <p:txBody>
          <a:bodyPr lIns="0" tIns="0" rIns="0" bIns="0"/>
          <a:lstStyle/>
          <a:p>
            <a:pPr marL="199390"/>
            <a:endParaRPr lang="fr-FR" sz="1800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atmospheric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CO2 inversions,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terrestrial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ecosystem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forest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inventories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consistently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show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large net CO2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sink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northern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extratropics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albeit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limited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availa-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bility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observations in the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tropics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(Jacobson et al., 2007;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Gurney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Eckels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2011; Pan et al., 2011). Inversion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estimates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atmosphere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–land CO2 fluxes show net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atmosphere-to-land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CO2 flux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estimates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ranging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neutral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a net source of 0.5 to 1.0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PgC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yr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–1 (Jacobson et al., 2007;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Gurney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Eckels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2011) </a:t>
            </a:r>
            <a:endParaRPr lang="fr-FR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53F13-8E4A-B94D-B61D-7E9975555AF5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53F13-8E4A-B94D-B61D-7E9975555AF5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FE410C-FB22-6449-8C48-7B7A5CB5A90E}" type="slidenum">
              <a:rPr lang="en-US"/>
              <a:pPr/>
              <a:t>8</a:t>
            </a:fld>
            <a:endParaRPr lang="en-US"/>
          </a:p>
        </p:txBody>
      </p:sp>
      <p:sp>
        <p:nvSpPr>
          <p:cNvPr id="71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200" dirty="0" smtClean="0">
                <a:latin typeface="Arial"/>
                <a:cs typeface="Arial"/>
              </a:rPr>
              <a:t>1 - </a:t>
            </a:r>
            <a:r>
              <a:rPr lang="fr-FR" sz="1200" dirty="0" err="1" smtClean="0">
                <a:latin typeface="Arial"/>
                <a:cs typeface="Arial"/>
              </a:rPr>
              <a:t>Bare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soil</a:t>
            </a:r>
            <a:endParaRPr lang="fr-FR" sz="1200" dirty="0" smtClean="0">
              <a:latin typeface="Arial"/>
              <a:cs typeface="Arial"/>
            </a:endParaRPr>
          </a:p>
          <a:p>
            <a:r>
              <a:rPr lang="fr-FR" sz="1200" dirty="0" smtClean="0">
                <a:latin typeface="Arial"/>
                <a:cs typeface="Arial"/>
              </a:rPr>
              <a:t>7 – </a:t>
            </a:r>
            <a:r>
              <a:rPr lang="fr-FR" sz="1200" dirty="0" err="1" smtClean="0">
                <a:latin typeface="Arial"/>
                <a:cs typeface="Arial"/>
              </a:rPr>
              <a:t>BoNE</a:t>
            </a:r>
            <a:r>
              <a:rPr lang="fr-FR" sz="1200" dirty="0" smtClean="0">
                <a:latin typeface="Arial"/>
                <a:cs typeface="Arial"/>
              </a:rPr>
              <a:t> : </a:t>
            </a:r>
            <a:r>
              <a:rPr lang="fr-FR" sz="1200" dirty="0" err="1" smtClean="0">
                <a:latin typeface="Arial"/>
                <a:cs typeface="Arial"/>
              </a:rPr>
              <a:t>boreal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needleleaf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evergreen</a:t>
            </a:r>
            <a:endParaRPr lang="fr-FR" sz="1200" dirty="0" smtClean="0">
              <a:latin typeface="Arial"/>
              <a:cs typeface="Arial"/>
            </a:endParaRPr>
          </a:p>
          <a:p>
            <a:r>
              <a:rPr lang="fr-FR" sz="1200" dirty="0" smtClean="0">
                <a:latin typeface="Arial"/>
                <a:cs typeface="Arial"/>
              </a:rPr>
              <a:t>8 – </a:t>
            </a:r>
            <a:r>
              <a:rPr lang="fr-FR" sz="1200" dirty="0" err="1" smtClean="0">
                <a:latin typeface="Arial"/>
                <a:cs typeface="Arial"/>
              </a:rPr>
              <a:t>BoBS</a:t>
            </a:r>
            <a:r>
              <a:rPr lang="fr-FR" sz="1200" dirty="0" smtClean="0">
                <a:latin typeface="Arial"/>
                <a:cs typeface="Arial"/>
              </a:rPr>
              <a:t> : </a:t>
            </a:r>
            <a:r>
              <a:rPr lang="fr-FR" sz="1200" dirty="0" err="1" smtClean="0">
                <a:latin typeface="Arial"/>
                <a:cs typeface="Arial"/>
              </a:rPr>
              <a:t>boreal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broad-leaved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summergreen</a:t>
            </a:r>
            <a:endParaRPr lang="fr-FR" sz="1200" dirty="0" smtClean="0">
              <a:latin typeface="Arial"/>
              <a:cs typeface="Arial"/>
            </a:endParaRPr>
          </a:p>
          <a:p>
            <a:r>
              <a:rPr lang="fr-FR" sz="1200" dirty="0" smtClean="0">
                <a:latin typeface="Arial"/>
                <a:cs typeface="Arial"/>
              </a:rPr>
              <a:t>9 – </a:t>
            </a:r>
            <a:r>
              <a:rPr lang="fr-FR" sz="1200" dirty="0" err="1" smtClean="0">
                <a:latin typeface="Arial"/>
                <a:cs typeface="Arial"/>
              </a:rPr>
              <a:t>BoNS</a:t>
            </a:r>
            <a:r>
              <a:rPr lang="fr-FR" sz="1200" dirty="0" smtClean="0">
                <a:latin typeface="Arial"/>
                <a:cs typeface="Arial"/>
              </a:rPr>
              <a:t> : </a:t>
            </a:r>
            <a:r>
              <a:rPr lang="fr-FR" sz="1200" dirty="0" err="1" smtClean="0">
                <a:latin typeface="Arial"/>
                <a:cs typeface="Arial"/>
              </a:rPr>
              <a:t>boreal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needleleaf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summergreen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53F13-8E4A-B94D-B61D-7E9975555AF5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>
                <a:latin typeface="Arial"/>
                <a:cs typeface="Arial"/>
              </a:rPr>
              <a:t>1 - </a:t>
            </a:r>
            <a:r>
              <a:rPr lang="fr-FR" sz="1200" dirty="0" err="1" smtClean="0">
                <a:latin typeface="Arial"/>
                <a:cs typeface="Arial"/>
              </a:rPr>
              <a:t>Bare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soil</a:t>
            </a:r>
            <a:endParaRPr lang="fr-FR" sz="1200" dirty="0" smtClean="0">
              <a:latin typeface="Arial"/>
              <a:cs typeface="Arial"/>
            </a:endParaRPr>
          </a:p>
          <a:p>
            <a:r>
              <a:rPr lang="fr-FR" sz="1200" dirty="0" smtClean="0">
                <a:latin typeface="Arial"/>
                <a:cs typeface="Arial"/>
              </a:rPr>
              <a:t>2 – </a:t>
            </a:r>
            <a:r>
              <a:rPr lang="fr-FR" sz="1200" dirty="0" err="1" smtClean="0">
                <a:latin typeface="Arial"/>
                <a:cs typeface="Arial"/>
              </a:rPr>
              <a:t>TrBE</a:t>
            </a:r>
            <a:r>
              <a:rPr lang="fr-FR" sz="1200" dirty="0" smtClean="0">
                <a:latin typeface="Arial"/>
                <a:cs typeface="Arial"/>
              </a:rPr>
              <a:t> : tropical </a:t>
            </a:r>
            <a:r>
              <a:rPr lang="fr-FR" sz="1200" dirty="0" err="1" smtClean="0">
                <a:latin typeface="Arial"/>
                <a:cs typeface="Arial"/>
              </a:rPr>
              <a:t>broad-leaved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evergreen</a:t>
            </a:r>
            <a:endParaRPr lang="fr-FR" sz="1200" dirty="0" smtClean="0">
              <a:latin typeface="Arial"/>
              <a:cs typeface="Arial"/>
            </a:endParaRPr>
          </a:p>
          <a:p>
            <a:r>
              <a:rPr lang="fr-FR" sz="1200" dirty="0" smtClean="0">
                <a:latin typeface="Arial"/>
                <a:cs typeface="Arial"/>
              </a:rPr>
              <a:t>3 – </a:t>
            </a:r>
            <a:r>
              <a:rPr lang="fr-FR" sz="1200" dirty="0" err="1" smtClean="0">
                <a:latin typeface="Arial"/>
                <a:cs typeface="Arial"/>
              </a:rPr>
              <a:t>TrBR</a:t>
            </a:r>
            <a:r>
              <a:rPr lang="fr-FR" sz="1200" dirty="0" smtClean="0">
                <a:latin typeface="Arial"/>
                <a:cs typeface="Arial"/>
              </a:rPr>
              <a:t> : tropical </a:t>
            </a:r>
            <a:r>
              <a:rPr lang="fr-FR" sz="1200" dirty="0" err="1" smtClean="0">
                <a:latin typeface="Arial"/>
                <a:cs typeface="Arial"/>
              </a:rPr>
              <a:t>broad-leaved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raingreen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53F13-8E4A-B94D-B61D-7E9975555AF5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6420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D719-0D10-0E47-95ED-0161901FB4D9}" type="datetimeFigureOut">
              <a:rPr lang="fr-FR" smtClean="0"/>
              <a:pPr/>
              <a:t>27/05/2015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2985-5283-F945-A49F-D2F455130B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D719-0D10-0E47-95ED-0161901FB4D9}" type="datetimeFigureOut">
              <a:rPr lang="fr-FR" smtClean="0"/>
              <a:pPr/>
              <a:t>27/05/2015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2985-5283-F945-A49F-D2F455130B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D719-0D10-0E47-95ED-0161901FB4D9}" type="datetimeFigureOut">
              <a:rPr lang="fr-FR" smtClean="0"/>
              <a:pPr/>
              <a:t>27/05/2015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2985-5283-F945-A49F-D2F455130B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3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63979E-C106-4229-93A4-EA78361F0F45}" type="slidenum">
              <a:t>‹N°›</a:t>
            </a:fld>
            <a:endParaRPr lang="fr-FR"/>
          </a:p>
        </p:txBody>
      </p:sp>
      <p:sp>
        <p:nvSpPr>
          <p:cNvPr id="5" name="Titre 4"/>
          <p:cNvSpPr txBox="1">
            <a:spLocks noGrp="1"/>
          </p:cNvSpPr>
          <p:nvPr>
            <p:ph type="title" idx="4294967295"/>
          </p:nvPr>
        </p:nvSpPr>
        <p:spPr>
          <a:xfrm>
            <a:off x="457200" y="273600"/>
            <a:ext cx="8229240" cy="1144800"/>
          </a:xfrm>
        </p:spPr>
        <p:txBody>
          <a:bodyPr lIns="0" tIns="0" rIns="0" bIns="0"/>
          <a:lstStyle>
            <a:lvl1pPr>
              <a:defRPr kern="1200">
                <a:latin typeface="Liberation Sans" pitchFamily="18"/>
              </a:defRPr>
            </a:lvl1pPr>
          </a:lstStyle>
          <a:p>
            <a:endParaRPr lang="fr-FR"/>
          </a:p>
        </p:txBody>
      </p:sp>
      <p:sp>
        <p:nvSpPr>
          <p:cNvPr id="6" name="Espace réservé du texte 5"/>
          <p:cNvSpPr txBox="1">
            <a:spLocks noGrp="1"/>
          </p:cNvSpPr>
          <p:nvPr>
            <p:ph type="body" idx="4294967295"/>
          </p:nvPr>
        </p:nvSpPr>
        <p:spPr>
          <a:xfrm>
            <a:off x="457200" y="1604520"/>
            <a:ext cx="8229240" cy="3977640"/>
          </a:xfr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1417"/>
              </a:spcAft>
              <a:defRPr kern="1200">
                <a:ln>
                  <a:noFill/>
                </a:ln>
                <a:latin typeface="Liberation Sans" pitchFamily="18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42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D719-0D10-0E47-95ED-0161901FB4D9}" type="datetimeFigureOut">
              <a:rPr lang="fr-FR" smtClean="0"/>
              <a:pPr/>
              <a:t>27/05/2015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2985-5283-F945-A49F-D2F455130B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D719-0D10-0E47-95ED-0161901FB4D9}" type="datetimeFigureOut">
              <a:rPr lang="fr-FR" smtClean="0"/>
              <a:pPr/>
              <a:t>27/05/2015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2985-5283-F945-A49F-D2F455130B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D719-0D10-0E47-95ED-0161901FB4D9}" type="datetimeFigureOut">
              <a:rPr lang="fr-FR" smtClean="0"/>
              <a:pPr/>
              <a:t>27/05/2015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2985-5283-F945-A49F-D2F455130B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D719-0D10-0E47-95ED-0161901FB4D9}" type="datetimeFigureOut">
              <a:rPr lang="fr-FR" smtClean="0"/>
              <a:pPr/>
              <a:t>27/05/2015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2985-5283-F945-A49F-D2F455130B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D719-0D10-0E47-95ED-0161901FB4D9}" type="datetimeFigureOut">
              <a:rPr lang="fr-FR" smtClean="0"/>
              <a:pPr/>
              <a:t>27/05/2015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2985-5283-F945-A49F-D2F455130B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D719-0D10-0E47-95ED-0161901FB4D9}" type="datetimeFigureOut">
              <a:rPr lang="fr-FR" smtClean="0"/>
              <a:pPr/>
              <a:t>27/05/2015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2985-5283-F945-A49F-D2F455130B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D719-0D10-0E47-95ED-0161901FB4D9}" type="datetimeFigureOut">
              <a:rPr lang="fr-FR" smtClean="0"/>
              <a:pPr/>
              <a:t>27/05/2015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2985-5283-F945-A49F-D2F455130B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D719-0D10-0E47-95ED-0161901FB4D9}" type="datetimeFigureOut">
              <a:rPr lang="fr-FR" smtClean="0"/>
              <a:pPr/>
              <a:t>27/05/2015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2985-5283-F945-A49F-D2F455130B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2D719-0D10-0E47-95ED-0161901FB4D9}" type="datetimeFigureOut">
              <a:rPr lang="fr-FR" smtClean="0"/>
              <a:pPr/>
              <a:t>27/05/2015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B2985-5283-F945-A49F-D2F455130B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4.pdf"/><Relationship Id="rId7" Type="http://schemas.openxmlformats.org/officeDocument/2006/relationships/image" Target="../media/image8.pdf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2.pdf"/><Relationship Id="rId5" Type="http://schemas.openxmlformats.org/officeDocument/2006/relationships/image" Target="../media/image6.pdf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0.pd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/>
          <p:cNvSpPr txBox="1"/>
          <p:nvPr/>
        </p:nvSpPr>
        <p:spPr>
          <a:xfrm>
            <a:off x="424440" y="2382840"/>
            <a:ext cx="8209080" cy="5756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0" i="1" u="none" strike="noStrike" kern="1200" spc="0" baseline="0" dirty="0" smtClean="0">
                <a:ln>
                  <a:noFill/>
                </a:ln>
                <a:solidFill>
                  <a:srgbClr val="00B0F0"/>
                </a:solidFill>
                <a:latin typeface="Lucida Sans" pitchFamily="34"/>
                <a:ea typeface="DejaVu LGC Sans" pitchFamily="2"/>
                <a:cs typeface="DejaVu LGC Sans" pitchFamily="2"/>
              </a:rPr>
              <a:t>Carbon</a:t>
            </a:r>
            <a:r>
              <a:rPr lang="en-US" sz="3200" b="0" i="1" u="none" strike="noStrike" kern="1200" spc="0" dirty="0" smtClean="0">
                <a:ln>
                  <a:noFill/>
                </a:ln>
                <a:solidFill>
                  <a:srgbClr val="00B0F0"/>
                </a:solidFill>
                <a:latin typeface="Lucida Sans" pitchFamily="34"/>
                <a:ea typeface="DejaVu LGC Sans" pitchFamily="2"/>
                <a:cs typeface="DejaVu LGC Sans" pitchFamily="2"/>
              </a:rPr>
              <a:t> cycle assessment</a:t>
            </a:r>
            <a:endParaRPr lang="en-US" sz="3200" b="0" i="1" u="none" strike="noStrike" kern="1200" spc="0" baseline="0" dirty="0">
              <a:ln>
                <a:noFill/>
              </a:ln>
              <a:solidFill>
                <a:srgbClr val="00B0F0"/>
              </a:solidFill>
              <a:latin typeface="Lucida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6" name="ZoneTexte 7"/>
          <p:cNvSpPr txBox="1"/>
          <p:nvPr/>
        </p:nvSpPr>
        <p:spPr>
          <a:xfrm>
            <a:off x="777960" y="3791520"/>
            <a:ext cx="7478999" cy="14914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/>
            </a:pPr>
            <a:r>
              <a:rPr lang="fr-FR" sz="2000" b="0" i="1" u="none" strike="noStrike" kern="1200" spc="0" baseline="0" dirty="0" smtClean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Patricia</a:t>
            </a:r>
            <a:r>
              <a:rPr lang="fr-FR" sz="2000" b="0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 </a:t>
            </a:r>
            <a:r>
              <a:rPr lang="fr-FR" sz="2000" b="0" i="1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Cadule</a:t>
            </a:r>
            <a:endParaRPr lang="fr-FR" sz="2000" b="0" i="1" u="none" strike="noStrike" kern="1200" spc="0" baseline="0" dirty="0" smtClean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LGC Sans" pitchFamily="2"/>
              <a:cs typeface="DejaVu LGC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/>
            </a:pPr>
            <a:r>
              <a:rPr lang="fr-FR" sz="2000" b="0" i="1" u="none" strike="noStrike" kern="1200" spc="0" baseline="0" dirty="0" smtClean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Jean-Louis Dufresne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/>
            </a:pPr>
            <a:endParaRPr lang="fr-FR" sz="1600" b="0" i="1" u="none" strike="noStrike" kern="1200" spc="0" baseline="0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LGC Sans" pitchFamily="2"/>
              <a:cs typeface="DejaVu LGC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/>
            </a:pPr>
            <a:r>
              <a:rPr lang="fr-FR" sz="1800" b="0" i="1" u="none" strike="noStrike" kern="1200" spc="0" baseline="0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Institut Pierre Simon </a:t>
            </a:r>
            <a:r>
              <a:rPr lang="fr-FR" sz="1800" b="0" i="1" u="none" strike="noStrike" kern="1200" spc="0" baseline="0" dirty="0" smtClean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Laplace, Paris.</a:t>
            </a:r>
            <a:endParaRPr lang="fr-FR" sz="1800" b="0" i="1" u="none" strike="noStrike" kern="1200" spc="0" baseline="0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458849" y="6322680"/>
            <a:ext cx="2530863" cy="32684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600" b="0" i="1" u="none" strike="noStrike" kern="120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CCI-CMUG, 27 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M</a:t>
            </a:r>
            <a:r>
              <a:rPr lang="fr-FR" sz="1600" b="0" i="1" u="none" strike="noStrike" kern="120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ay </a:t>
            </a:r>
            <a:r>
              <a:rPr lang="fr-FR" sz="1600" b="0" i="1" u="none" strike="noStrike" kern="120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2015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03040" y="5704200"/>
            <a:ext cx="7203240" cy="46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663"/>
            <a:ext cx="3024554" cy="148936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264" y="265916"/>
            <a:ext cx="1178272" cy="117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82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396282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"/>
                <a:cs typeface="Arial"/>
              </a:rPr>
              <a:t>Experiments: Land cover data</a:t>
            </a:r>
            <a:r>
              <a:rPr lang="en-US" sz="3600" dirty="0" smtClean="0">
                <a:latin typeface="Arial"/>
                <a:ea typeface="ＭＳ Ｐゴシック" pitchFamily="14" charset="-128"/>
                <a:cs typeface="Arial"/>
              </a:rPr>
              <a:t/>
            </a:r>
            <a:br>
              <a:rPr lang="en-US" sz="3600" dirty="0" smtClean="0">
                <a:latin typeface="Arial"/>
                <a:ea typeface="ＭＳ Ｐゴシック" pitchFamily="14" charset="-128"/>
                <a:cs typeface="Arial"/>
              </a:rPr>
            </a:b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LC_CCI</a:t>
            </a:r>
            <a:endParaRPr lang="en-US" sz="3600" dirty="0">
              <a:solidFill>
                <a:srgbClr val="000000"/>
              </a:solidFill>
              <a:latin typeface="Arial"/>
              <a:ea typeface="ＭＳ Ｐゴシック" pitchFamily="14" charset="-128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5975" y="1700213"/>
            <a:ext cx="114141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352925" y="1771650"/>
            <a:ext cx="4572000" cy="1719263"/>
            <a:chOff x="4355976" y="1484784"/>
            <a:chExt cx="4572000" cy="1719457"/>
          </a:xfrm>
        </p:grpSpPr>
        <p:pic>
          <p:nvPicPr>
            <p:cNvPr id="14366" name="Picture 4"/>
            <p:cNvPicPr>
              <a:picLocks noChangeAspect="1"/>
            </p:cNvPicPr>
            <p:nvPr/>
          </p:nvPicPr>
          <p:blipFill>
            <a:blip r:embed="rId3"/>
            <a:srcRect t="13814" b="27419"/>
            <a:stretch>
              <a:fillRect/>
            </a:stretch>
          </p:blipFill>
          <p:spPr bwMode="auto">
            <a:xfrm>
              <a:off x="4748202" y="1484784"/>
              <a:ext cx="4179774" cy="1719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4355976" y="2205590"/>
              <a:ext cx="647700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37"/>
          <p:cNvSpPr txBox="1">
            <a:spLocks noChangeArrowheads="1"/>
          </p:cNvSpPr>
          <p:nvPr/>
        </p:nvSpPr>
        <p:spPr bwMode="auto">
          <a:xfrm>
            <a:off x="-3175" y="1771650"/>
            <a:ext cx="34925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latin typeface="Arial"/>
                <a:cs typeface="Arial"/>
              </a:rPr>
              <a:t>Current land cover map</a:t>
            </a:r>
          </a:p>
          <a:p>
            <a:pPr>
              <a:buFont typeface="Arial" pitchFamily="14" charset="0"/>
              <a:buChar char="•"/>
            </a:pPr>
            <a:r>
              <a:rPr lang="en-US" sz="1600" dirty="0">
                <a:latin typeface="Arial"/>
                <a:cs typeface="Arial"/>
              </a:rPr>
              <a:t>Outdated land cover inputs</a:t>
            </a:r>
          </a:p>
          <a:p>
            <a:pPr marL="742950" lvl="1" indent="-285750">
              <a:buFont typeface="Arial" pitchFamily="14" charset="0"/>
              <a:buChar char="•"/>
            </a:pPr>
            <a:r>
              <a:rPr lang="en-US" sz="1600" dirty="0">
                <a:latin typeface="Arial"/>
                <a:cs typeface="Arial"/>
              </a:rPr>
              <a:t>IGBP land cover (</a:t>
            </a:r>
            <a:r>
              <a:rPr lang="en-US" sz="1600" dirty="0" err="1">
                <a:latin typeface="Arial"/>
                <a:cs typeface="Arial"/>
              </a:rPr>
              <a:t>Belward</a:t>
            </a:r>
            <a:r>
              <a:rPr lang="en-US" sz="1600" dirty="0">
                <a:latin typeface="Arial"/>
                <a:cs typeface="Arial"/>
              </a:rPr>
              <a:t> et al. 1999) and,</a:t>
            </a:r>
          </a:p>
          <a:p>
            <a:pPr marL="742950" lvl="1" indent="-285750">
              <a:buFont typeface="Arial" pitchFamily="14" charset="0"/>
              <a:buChar char="•"/>
            </a:pPr>
            <a:r>
              <a:rPr lang="en-US" sz="1600" dirty="0">
                <a:latin typeface="Arial"/>
                <a:cs typeface="Arial"/>
              </a:rPr>
              <a:t>Olson vegetation map with 96 classes (1983)</a:t>
            </a:r>
          </a:p>
          <a:p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344863" y="3068638"/>
            <a:ext cx="5665787" cy="3384550"/>
            <a:chOff x="3347864" y="2780928"/>
            <a:chExt cx="5666413" cy="3384376"/>
          </a:xfrm>
        </p:grpSpPr>
        <p:grpSp>
          <p:nvGrpSpPr>
            <p:cNvPr id="5" name="Group 38"/>
            <p:cNvGrpSpPr>
              <a:grpSpLocks/>
            </p:cNvGrpSpPr>
            <p:nvPr/>
          </p:nvGrpSpPr>
          <p:grpSpPr bwMode="auto">
            <a:xfrm>
              <a:off x="3347864" y="3356992"/>
              <a:ext cx="5666413" cy="2808312"/>
              <a:chOff x="3347864" y="3356992"/>
              <a:chExt cx="5666413" cy="280831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3347864" y="3357160"/>
                <a:ext cx="5617196" cy="280814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rgbClr val="CCFFC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>
                  <a:latin typeface="Arial"/>
                  <a:cs typeface="Arial"/>
                </a:endParaRPr>
              </a:p>
            </p:txBody>
          </p:sp>
          <p:grpSp>
            <p:nvGrpSpPr>
              <p:cNvPr id="6" name="Group 23"/>
              <p:cNvGrpSpPr>
                <a:grpSpLocks/>
              </p:cNvGrpSpPr>
              <p:nvPr/>
            </p:nvGrpSpPr>
            <p:grpSpPr bwMode="auto">
              <a:xfrm>
                <a:off x="4514212" y="3357160"/>
                <a:ext cx="4500065" cy="2638091"/>
                <a:chOff x="4217753" y="3260000"/>
                <a:chExt cx="4500065" cy="2638091"/>
              </a:xfrm>
            </p:grpSpPr>
            <p:sp>
              <p:nvSpPr>
                <p:cNvPr id="16" name="AutoShape 36" descr="Outlined diamond"/>
                <p:cNvSpPr>
                  <a:spLocks noChangeArrowheads="1"/>
                </p:cNvSpPr>
                <p:nvPr/>
              </p:nvSpPr>
              <p:spPr bwMode="auto">
                <a:xfrm>
                  <a:off x="6876114" y="4174353"/>
                  <a:ext cx="990710" cy="152392"/>
                </a:xfrm>
                <a:prstGeom prst="flowChartDecision">
                  <a:avLst/>
                </a:prstGeom>
                <a:pattFill prst="openDmnd">
                  <a:fgClr>
                    <a:schemeClr val="tx1"/>
                  </a:fgClr>
                  <a:bgClr>
                    <a:srgbClr val="FFFFFF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600"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17" name="AutoShape 37"/>
                <p:cNvSpPr>
                  <a:spLocks noChangeArrowheads="1"/>
                </p:cNvSpPr>
                <p:nvPr/>
              </p:nvSpPr>
              <p:spPr bwMode="auto">
                <a:xfrm>
                  <a:off x="6876114" y="4402941"/>
                  <a:ext cx="990710" cy="152392"/>
                </a:xfrm>
                <a:prstGeom prst="flowChartDecision">
                  <a:avLst/>
                </a:prstGeom>
                <a:pattFill prst="pct20">
                  <a:fgClr>
                    <a:schemeClr val="tx1"/>
                  </a:fgClr>
                  <a:bgClr>
                    <a:srgbClr val="FFFFFF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600"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18" name="AutoShape 38" descr="Trellis"/>
                <p:cNvSpPr>
                  <a:spLocks noChangeArrowheads="1"/>
                </p:cNvSpPr>
                <p:nvPr/>
              </p:nvSpPr>
              <p:spPr bwMode="auto">
                <a:xfrm>
                  <a:off x="6876114" y="3945765"/>
                  <a:ext cx="990710" cy="152392"/>
                </a:xfrm>
                <a:prstGeom prst="flowChartDecision">
                  <a:avLst/>
                </a:prstGeom>
                <a:pattFill prst="trellis">
                  <a:fgClr>
                    <a:schemeClr val="tx1"/>
                  </a:fgClr>
                  <a:bgClr>
                    <a:srgbClr val="FFFFFF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600"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19" name="AutoShape 39" descr="30%"/>
                <p:cNvSpPr>
                  <a:spLocks noChangeArrowheads="1"/>
                </p:cNvSpPr>
                <p:nvPr/>
              </p:nvSpPr>
              <p:spPr bwMode="auto">
                <a:xfrm>
                  <a:off x="6876114" y="3717177"/>
                  <a:ext cx="990710" cy="152392"/>
                </a:xfrm>
                <a:prstGeom prst="flowChartDecision">
                  <a:avLst/>
                </a:prstGeom>
                <a:pattFill prst="pct30">
                  <a:fgClr>
                    <a:schemeClr val="tx1"/>
                  </a:fgClr>
                  <a:bgClr>
                    <a:srgbClr val="FFFFFF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600"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0" name="AutoShape 40"/>
                <p:cNvSpPr>
                  <a:spLocks noChangeArrowheads="1"/>
                </p:cNvSpPr>
                <p:nvPr/>
              </p:nvSpPr>
              <p:spPr bwMode="auto">
                <a:xfrm>
                  <a:off x="4423156" y="3925129"/>
                  <a:ext cx="990710" cy="152392"/>
                </a:xfrm>
                <a:prstGeom prst="flowChartDecision">
                  <a:avLst/>
                </a:prstGeom>
                <a:pattFill prst="pct30">
                  <a:fgClr>
                    <a:schemeClr val="tx1"/>
                  </a:fgClr>
                  <a:bgClr>
                    <a:srgbClr val="FFFFFF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600"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1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6804670" y="3260000"/>
                  <a:ext cx="1082468" cy="3077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>
                      <a:latin typeface="Arial"/>
                      <a:cs typeface="Arial"/>
                    </a:rPr>
                    <a:t>Land cover</a:t>
                  </a:r>
                  <a:endParaRPr lang="de-CH" sz="1400">
                    <a:latin typeface="Arial"/>
                    <a:cs typeface="Arial"/>
                  </a:endParaRPr>
                </a:p>
              </p:txBody>
            </p:sp>
            <p:sp>
              <p:nvSpPr>
                <p:cNvPr id="22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217753" y="3336196"/>
                  <a:ext cx="1403103" cy="523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>
                      <a:latin typeface="Arial"/>
                      <a:cs typeface="Arial"/>
                    </a:rPr>
                    <a:t>K</a:t>
                  </a:r>
                  <a:r>
                    <a:rPr lang="en-US" sz="1400">
                      <a:latin typeface="Arial"/>
                      <a:ea typeface="Arial" pitchFamily="14" charset="0"/>
                      <a:cs typeface="Arial"/>
                    </a:rPr>
                    <a:t>ö</a:t>
                  </a:r>
                  <a:r>
                    <a:rPr lang="en-US" sz="1400">
                      <a:latin typeface="Arial"/>
                      <a:cs typeface="Arial"/>
                    </a:rPr>
                    <a:t>ppen-Geiger</a:t>
                  </a:r>
                </a:p>
                <a:p>
                  <a:pPr algn="ctr"/>
                  <a:r>
                    <a:rPr lang="en-US" sz="1400">
                      <a:latin typeface="Arial"/>
                      <a:cs typeface="Arial"/>
                    </a:rPr>
                    <a:t>climate zones</a:t>
                  </a:r>
                  <a:endParaRPr lang="de-CH" sz="1400">
                    <a:latin typeface="Arial"/>
                    <a:cs typeface="Arial"/>
                  </a:endParaRPr>
                </a:p>
              </p:txBody>
            </p:sp>
            <p:sp>
              <p:nvSpPr>
                <p:cNvPr id="23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6938034" y="5393490"/>
                  <a:ext cx="457251" cy="228588"/>
                </a:xfrm>
                <a:prstGeom prst="line">
                  <a:avLst/>
                </a:prstGeom>
                <a:noFill/>
                <a:ln w="38100" cmpd="sng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4" name="Line 44"/>
                <p:cNvSpPr>
                  <a:spLocks noChangeShapeType="1"/>
                </p:cNvSpPr>
                <p:nvPr/>
              </p:nvSpPr>
              <p:spPr bwMode="auto">
                <a:xfrm>
                  <a:off x="7352417" y="4555333"/>
                  <a:ext cx="0" cy="304784"/>
                </a:xfrm>
                <a:prstGeom prst="line">
                  <a:avLst/>
                </a:prstGeom>
                <a:noFill/>
                <a:ln w="38100" cmpd="sng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5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6444267" y="4768048"/>
                  <a:ext cx="2273551" cy="5231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latin typeface="Arial"/>
                      <a:ea typeface="ＭＳ Ｐゴシック" charset="0"/>
                      <a:cs typeface="Arial"/>
                    </a:rPr>
                    <a:t>Phenology &amp; Physiognomy</a:t>
                  </a:r>
                </a:p>
              </p:txBody>
            </p:sp>
            <p:sp>
              <p:nvSpPr>
                <p:cNvPr id="26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5340502" y="5590330"/>
                  <a:ext cx="1997958" cy="3077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latin typeface="Arial"/>
                      <a:ea typeface="ＭＳ Ｐゴシック" charset="0"/>
                      <a:cs typeface="Arial"/>
                    </a:rPr>
                    <a:t>Plant Functional Types</a:t>
                  </a:r>
                </a:p>
              </p:txBody>
            </p:sp>
            <p:sp>
              <p:nvSpPr>
                <p:cNvPr id="27" name="Line 47"/>
                <p:cNvSpPr>
                  <a:spLocks noChangeShapeType="1"/>
                </p:cNvSpPr>
                <p:nvPr/>
              </p:nvSpPr>
              <p:spPr bwMode="auto">
                <a:xfrm>
                  <a:off x="5004245" y="4148954"/>
                  <a:ext cx="863695" cy="1441376"/>
                </a:xfrm>
                <a:prstGeom prst="line">
                  <a:avLst/>
                </a:prstGeom>
                <a:noFill/>
                <a:ln w="38100" cmpd="sng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</p:grpSp>
          <p:sp>
            <p:nvSpPr>
              <p:cNvPr id="14353" name="TextBox 24"/>
              <p:cNvSpPr txBox="1">
                <a:spLocks noChangeArrowheads="1"/>
              </p:cNvSpPr>
              <p:nvPr/>
            </p:nvSpPr>
            <p:spPr bwMode="auto">
              <a:xfrm rot="16200000">
                <a:off x="2603577" y="4217257"/>
                <a:ext cx="2736305" cy="1015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FF0000"/>
                    </a:solidFill>
                    <a:latin typeface="Arial"/>
                    <a:cs typeface="Arial"/>
                  </a:rPr>
                  <a:t>Land Cover -&gt; PFT Conversion Tool (BEAM)</a:t>
                </a:r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>
              <a:off x="6659755" y="2780928"/>
              <a:ext cx="0" cy="792121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31750" y="3571875"/>
            <a:ext cx="3457575" cy="2881313"/>
            <a:chOff x="35496" y="3284984"/>
            <a:chExt cx="3456384" cy="2880320"/>
          </a:xfrm>
        </p:grpSpPr>
        <p:grpSp>
          <p:nvGrpSpPr>
            <p:cNvPr id="10" name="Group 39"/>
            <p:cNvGrpSpPr>
              <a:grpSpLocks/>
            </p:cNvGrpSpPr>
            <p:nvPr/>
          </p:nvGrpSpPr>
          <p:grpSpPr bwMode="auto">
            <a:xfrm>
              <a:off x="35496" y="3284984"/>
              <a:ext cx="3169146" cy="2880320"/>
              <a:chOff x="35496" y="3284984"/>
              <a:chExt cx="3169146" cy="2880320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35496" y="3356397"/>
                <a:ext cx="3169146" cy="280890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rgbClr val="CCFFC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>
                  <a:latin typeface="Arial"/>
                  <a:cs typeface="Arial"/>
                </a:endParaRPr>
              </a:p>
            </p:txBody>
          </p:sp>
          <p:pic>
            <p:nvPicPr>
              <p:cNvPr id="14347" name="Picture 4"/>
              <p:cNvPicPr>
                <a:picLocks noChangeAspect="1" noChangeArrowheads="1"/>
              </p:cNvPicPr>
              <p:nvPr/>
            </p:nvPicPr>
            <p:blipFill>
              <a:blip r:embed="rId4"/>
              <a:srcRect t="3853" b="13913"/>
              <a:stretch>
                <a:fillRect/>
              </a:stretch>
            </p:blipFill>
            <p:spPr bwMode="auto">
              <a:xfrm>
                <a:off x="157843" y="3645024"/>
                <a:ext cx="2973997" cy="2476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348" name="TextBox 34"/>
              <p:cNvSpPr txBox="1">
                <a:spLocks noChangeArrowheads="1"/>
              </p:cNvSpPr>
              <p:nvPr/>
            </p:nvSpPr>
            <p:spPr bwMode="auto">
              <a:xfrm>
                <a:off x="376465" y="3284984"/>
                <a:ext cx="2730095" cy="338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>
                    <a:solidFill>
                      <a:srgbClr val="FF0000"/>
                    </a:solidFill>
                    <a:latin typeface="Arial"/>
                    <a:cs typeface="Arial"/>
                  </a:rPr>
                  <a:t>ESA LC_CCI PFT datasets</a:t>
                </a:r>
              </a:p>
            </p:txBody>
          </p:sp>
        </p:grpSp>
        <p:cxnSp>
          <p:nvCxnSpPr>
            <p:cNvPr id="30" name="Straight Arrow Connector 29"/>
            <p:cNvCxnSpPr/>
            <p:nvPr/>
          </p:nvCxnSpPr>
          <p:spPr>
            <a:xfrm flipH="1">
              <a:off x="2844403" y="4725937"/>
              <a:ext cx="647477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6"/>
          <p:cNvSpPr/>
          <p:nvPr/>
        </p:nvSpPr>
        <p:spPr>
          <a:xfrm>
            <a:off x="4261434" y="4316437"/>
            <a:ext cx="4733942" cy="142758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5" name="Rounded Rectangle 38"/>
          <p:cNvSpPr/>
          <p:nvPr/>
        </p:nvSpPr>
        <p:spPr>
          <a:xfrm>
            <a:off x="56074" y="4077733"/>
            <a:ext cx="3645126" cy="142758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/>
          <a:srcRect l="7683" t="13045" r="62468" b="66705"/>
          <a:stretch/>
        </p:blipFill>
        <p:spPr>
          <a:xfrm>
            <a:off x="311165" y="4316437"/>
            <a:ext cx="2729350" cy="1080799"/>
          </a:xfrm>
          <a:prstGeom prst="rect">
            <a:avLst/>
          </a:prstGeom>
        </p:spPr>
      </p:pic>
      <p:sp>
        <p:nvSpPr>
          <p:cNvPr id="7" name="TextBox 39"/>
          <p:cNvSpPr txBox="1"/>
          <p:nvPr/>
        </p:nvSpPr>
        <p:spPr>
          <a:xfrm>
            <a:off x="13512" y="4064223"/>
            <a:ext cx="3647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Increase in </a:t>
            </a:r>
            <a:r>
              <a:rPr lang="en-US" dirty="0" err="1" smtClean="0">
                <a:latin typeface="Arial"/>
                <a:cs typeface="Arial"/>
              </a:rPr>
              <a:t>BoNE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Rounded Rectangle 36"/>
          <p:cNvSpPr/>
          <p:nvPr/>
        </p:nvSpPr>
        <p:spPr>
          <a:xfrm>
            <a:off x="6019800" y="2408561"/>
            <a:ext cx="3082678" cy="142758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9" name="TextBox 37"/>
          <p:cNvSpPr txBox="1"/>
          <p:nvPr/>
        </p:nvSpPr>
        <p:spPr>
          <a:xfrm>
            <a:off x="6012672" y="2368031"/>
            <a:ext cx="287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Increase in Bare Soil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Rounded Rectangle 30"/>
          <p:cNvSpPr/>
          <p:nvPr/>
        </p:nvSpPr>
        <p:spPr>
          <a:xfrm>
            <a:off x="2286471" y="2526362"/>
            <a:ext cx="3645126" cy="142758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1" name="TextBox 31"/>
          <p:cNvSpPr txBox="1"/>
          <p:nvPr/>
        </p:nvSpPr>
        <p:spPr>
          <a:xfrm>
            <a:off x="2257421" y="2553382"/>
            <a:ext cx="3647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Decrease in </a:t>
            </a:r>
            <a:r>
              <a:rPr lang="en-US" dirty="0" err="1" smtClean="0">
                <a:latin typeface="Arial"/>
                <a:cs typeface="Arial"/>
              </a:rPr>
              <a:t>BoNS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Rounded Rectangle 25"/>
          <p:cNvSpPr/>
          <p:nvPr/>
        </p:nvSpPr>
        <p:spPr>
          <a:xfrm>
            <a:off x="67560" y="855600"/>
            <a:ext cx="8995376" cy="142758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 rotWithShape="1">
          <a:blip r:embed="rId4"/>
          <a:srcRect l="7685" t="13045" r="7536" b="66958"/>
          <a:stretch/>
        </p:blipFill>
        <p:spPr>
          <a:xfrm>
            <a:off x="1243072" y="1134836"/>
            <a:ext cx="7752304" cy="1067289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 rotWithShape="1">
          <a:blip r:embed="rId5"/>
          <a:srcRect l="67381" t="13045" r="7536" b="66958"/>
          <a:stretch/>
        </p:blipFill>
        <p:spPr>
          <a:xfrm>
            <a:off x="3307326" y="2877622"/>
            <a:ext cx="2293602" cy="1067289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 rotWithShape="1">
          <a:blip r:embed="rId6"/>
          <a:srcRect l="47137" t="12792" r="9272" b="66705"/>
          <a:stretch/>
        </p:blipFill>
        <p:spPr>
          <a:xfrm>
            <a:off x="4742584" y="4546106"/>
            <a:ext cx="3985933" cy="1094308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 rotWithShape="1">
          <a:blip r:embed="rId6"/>
          <a:srcRect t="86198"/>
          <a:stretch/>
        </p:blipFill>
        <p:spPr>
          <a:xfrm>
            <a:off x="999861" y="5849820"/>
            <a:ext cx="7414511" cy="597344"/>
          </a:xfrm>
          <a:prstGeom prst="rect">
            <a:avLst/>
          </a:prstGeom>
        </p:spPr>
      </p:pic>
      <p:sp>
        <p:nvSpPr>
          <p:cNvPr id="17" name="TextBox 9"/>
          <p:cNvSpPr txBox="1"/>
          <p:nvPr/>
        </p:nvSpPr>
        <p:spPr>
          <a:xfrm>
            <a:off x="5441815" y="6312064"/>
            <a:ext cx="105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i</a:t>
            </a:r>
            <a:r>
              <a:rPr lang="en-US" dirty="0" smtClean="0">
                <a:latin typeface="Arial"/>
                <a:cs typeface="Arial"/>
              </a:rPr>
              <a:t>ncrease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0"/>
          <p:cNvSpPr txBox="1"/>
          <p:nvPr/>
        </p:nvSpPr>
        <p:spPr>
          <a:xfrm>
            <a:off x="3040515" y="6325574"/>
            <a:ext cx="11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decrease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TextBox 11"/>
          <p:cNvSpPr txBox="1"/>
          <p:nvPr/>
        </p:nvSpPr>
        <p:spPr>
          <a:xfrm>
            <a:off x="65534" y="882620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Decrease in tundra C3 grass cover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0" name="Picture 13"/>
          <p:cNvPicPr>
            <a:picLocks noChangeAspect="1"/>
          </p:cNvPicPr>
          <p:nvPr/>
        </p:nvPicPr>
        <p:blipFill rotWithShape="1">
          <a:blip r:embed="rId7"/>
          <a:srcRect l="61896" t="12539" r="7536" b="67295"/>
          <a:stretch/>
        </p:blipFill>
        <p:spPr>
          <a:xfrm>
            <a:off x="6172137" y="2688485"/>
            <a:ext cx="2795221" cy="1076322"/>
          </a:xfrm>
          <a:prstGeom prst="rect">
            <a:avLst/>
          </a:prstGeom>
        </p:spPr>
      </p:pic>
      <p:cxnSp>
        <p:nvCxnSpPr>
          <p:cNvPr id="21" name="Straight Connector 15"/>
          <p:cNvCxnSpPr/>
          <p:nvPr/>
        </p:nvCxnSpPr>
        <p:spPr>
          <a:xfrm flipV="1">
            <a:off x="4742584" y="1715768"/>
            <a:ext cx="2742863" cy="9997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16"/>
          <p:cNvCxnSpPr/>
          <p:nvPr/>
        </p:nvCxnSpPr>
        <p:spPr>
          <a:xfrm flipH="1" flipV="1">
            <a:off x="7485447" y="1715768"/>
            <a:ext cx="1577489" cy="8916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40"/>
          <p:cNvCxnSpPr/>
          <p:nvPr/>
        </p:nvCxnSpPr>
        <p:spPr>
          <a:xfrm flipV="1">
            <a:off x="311165" y="1670079"/>
            <a:ext cx="1905720" cy="23536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41"/>
          <p:cNvCxnSpPr/>
          <p:nvPr/>
        </p:nvCxnSpPr>
        <p:spPr>
          <a:xfrm flipV="1">
            <a:off x="2216885" y="1670081"/>
            <a:ext cx="1" cy="238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TextBox 47"/>
          <p:cNvSpPr txBox="1"/>
          <p:nvPr/>
        </p:nvSpPr>
        <p:spPr>
          <a:xfrm>
            <a:off x="4261433" y="4316437"/>
            <a:ext cx="4467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Increase in </a:t>
            </a:r>
            <a:r>
              <a:rPr lang="en-US" dirty="0" err="1" smtClean="0">
                <a:latin typeface="Arial"/>
                <a:cs typeface="Arial"/>
              </a:rPr>
              <a:t>BoBS</a:t>
            </a:r>
            <a:r>
              <a:rPr lang="en-US" dirty="0" smtClean="0">
                <a:latin typeface="Arial"/>
                <a:cs typeface="Arial"/>
              </a:rPr>
              <a:t> at expense of </a:t>
            </a:r>
            <a:r>
              <a:rPr lang="en-US" dirty="0" err="1" smtClean="0">
                <a:latin typeface="Arial"/>
                <a:cs typeface="Arial"/>
              </a:rPr>
              <a:t>BoNE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98917" y="136415"/>
            <a:ext cx="8229600" cy="58096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"/>
                <a:cs typeface="Arial"/>
              </a:rPr>
              <a:t>PFT differences – high </a:t>
            </a:r>
            <a:r>
              <a:rPr lang="en-US" sz="3600" dirty="0" smtClean="0">
                <a:solidFill>
                  <a:srgbClr val="0070C0"/>
                </a:solidFill>
                <a:latin typeface="Arial"/>
                <a:cs typeface="Arial"/>
              </a:rPr>
              <a:t>latitudes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430" y="6447164"/>
            <a:ext cx="2019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(LC_CCI – Olson)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341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Arial"/>
                <a:cs typeface="Arial"/>
              </a:rPr>
              <a:t>PFT differences – tropics</a:t>
            </a:r>
            <a:r>
              <a:rPr lang="en-US" sz="3600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(LC_CCI – Olson)</a:t>
            </a:r>
            <a:br>
              <a:rPr lang="en-US" sz="2000" dirty="0" smtClean="0">
                <a:latin typeface="Arial"/>
                <a:cs typeface="Arial"/>
              </a:rPr>
            </a:br>
            <a:endParaRPr lang="en-US" sz="3600" dirty="0">
              <a:latin typeface="Arial"/>
              <a:cs typeface="Arial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cs typeface="Arial"/>
              </a:rPr>
              <a:t>GV2M Avignon - February 2014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 rotWithShape="1">
          <a:blip r:embed="rId3"/>
          <a:srcRect l="7093" t="33042" r="7057" b="33545"/>
          <a:stretch/>
        </p:blipFill>
        <p:spPr>
          <a:xfrm>
            <a:off x="648558" y="918676"/>
            <a:ext cx="7850260" cy="17833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11"/>
          <p:cNvPicPr>
            <a:picLocks noChangeAspect="1"/>
          </p:cNvPicPr>
          <p:nvPr/>
        </p:nvPicPr>
        <p:blipFill rotWithShape="1">
          <a:blip r:embed="rId4"/>
          <a:srcRect l="7093" t="33042" r="7057" b="32533"/>
          <a:stretch/>
        </p:blipFill>
        <p:spPr>
          <a:xfrm>
            <a:off x="648558" y="2823583"/>
            <a:ext cx="7850261" cy="183735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12"/>
          <p:cNvPicPr>
            <a:picLocks noChangeAspect="1"/>
          </p:cNvPicPr>
          <p:nvPr/>
        </p:nvPicPr>
        <p:blipFill rotWithShape="1">
          <a:blip r:embed="rId5"/>
          <a:srcRect l="7093" t="33042" r="7057" b="32280"/>
          <a:stretch/>
        </p:blipFill>
        <p:spPr>
          <a:xfrm>
            <a:off x="648559" y="4782530"/>
            <a:ext cx="7850259" cy="185086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13"/>
          <p:cNvSpPr txBox="1"/>
          <p:nvPr/>
        </p:nvSpPr>
        <p:spPr>
          <a:xfrm>
            <a:off x="648559" y="2319151"/>
            <a:ext cx="2301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Increase in C4 crops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14"/>
          <p:cNvSpPr txBox="1"/>
          <p:nvPr/>
        </p:nvSpPr>
        <p:spPr>
          <a:xfrm>
            <a:off x="648558" y="4305117"/>
            <a:ext cx="2031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Decrease in </a:t>
            </a:r>
            <a:r>
              <a:rPr lang="en-US" dirty="0" err="1" smtClean="0">
                <a:latin typeface="Arial"/>
                <a:cs typeface="Arial"/>
              </a:rPr>
              <a:t>TrRG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5"/>
          <p:cNvSpPr txBox="1"/>
          <p:nvPr/>
        </p:nvSpPr>
        <p:spPr>
          <a:xfrm>
            <a:off x="648559" y="6253386"/>
            <a:ext cx="1993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Decrease in </a:t>
            </a:r>
            <a:r>
              <a:rPr lang="en-US" dirty="0" err="1" smtClean="0">
                <a:latin typeface="Arial"/>
                <a:cs typeface="Arial"/>
              </a:rPr>
              <a:t>TrEV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Oval 16"/>
          <p:cNvSpPr/>
          <p:nvPr/>
        </p:nvSpPr>
        <p:spPr>
          <a:xfrm rot="18613158">
            <a:off x="2972561" y="1837356"/>
            <a:ext cx="783675" cy="418809"/>
          </a:xfrm>
          <a:prstGeom prst="ellipse">
            <a:avLst/>
          </a:prstGeom>
          <a:noFill/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Oval 17"/>
          <p:cNvSpPr/>
          <p:nvPr/>
        </p:nvSpPr>
        <p:spPr>
          <a:xfrm rot="18613158">
            <a:off x="2959048" y="5677980"/>
            <a:ext cx="783675" cy="418809"/>
          </a:xfrm>
          <a:prstGeom prst="ellipse">
            <a:avLst/>
          </a:prstGeom>
          <a:noFill/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4" name="Oval 18"/>
          <p:cNvSpPr/>
          <p:nvPr/>
        </p:nvSpPr>
        <p:spPr>
          <a:xfrm rot="18613158">
            <a:off x="2972561" y="3827112"/>
            <a:ext cx="783675" cy="418809"/>
          </a:xfrm>
          <a:prstGeom prst="ellipse">
            <a:avLst/>
          </a:prstGeom>
          <a:noFill/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5" name="Picture 19"/>
          <p:cNvPicPr>
            <a:picLocks noChangeAspect="1"/>
          </p:cNvPicPr>
          <p:nvPr/>
        </p:nvPicPr>
        <p:blipFill rotWithShape="1">
          <a:blip r:embed="rId6"/>
          <a:srcRect t="86198"/>
          <a:stretch/>
        </p:blipFill>
        <p:spPr>
          <a:xfrm>
            <a:off x="2827711" y="6422202"/>
            <a:ext cx="4860812" cy="391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457200" y="23902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"/>
                <a:cs typeface="Arial"/>
              </a:rPr>
              <a:t>Carbon budget </a:t>
            </a:r>
            <a:r>
              <a:rPr lang="en-US" sz="3600" dirty="0" smtClean="0">
                <a:solidFill>
                  <a:srgbClr val="0070C0"/>
                </a:solidFill>
                <a:latin typeface="Arial"/>
                <a:cs typeface="Arial"/>
              </a:rPr>
              <a:t>evaluation</a:t>
            </a:r>
            <a:br>
              <a:rPr lang="en-US" sz="3600" dirty="0" smtClean="0">
                <a:solidFill>
                  <a:srgbClr val="0070C0"/>
                </a:solidFill>
                <a:latin typeface="Arial"/>
                <a:cs typeface="Arial"/>
              </a:rPr>
            </a:br>
            <a:endParaRPr lang="en-US" sz="36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pic>
        <p:nvPicPr>
          <p:cNvPr id="57346" name="Picture 4"/>
          <p:cNvPicPr>
            <a:picLocks noChangeAspect="1"/>
          </p:cNvPicPr>
          <p:nvPr/>
        </p:nvPicPr>
        <p:blipFill rotWithShape="1">
          <a:blip r:embed="rId2"/>
          <a:srcRect t="8942"/>
          <a:stretch/>
        </p:blipFill>
        <p:spPr bwMode="auto">
          <a:xfrm>
            <a:off x="0" y="1899129"/>
            <a:ext cx="9144000" cy="414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2893918" y="1266087"/>
            <a:ext cx="3537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/>
              <a:t>Mauna</a:t>
            </a:r>
            <a:r>
              <a:rPr lang="fr-FR" sz="2400" b="1" dirty="0" smtClean="0"/>
              <a:t> Loa (Pacific)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"/>
                <a:cs typeface="Arial"/>
              </a:rPr>
              <a:t>Carbon budget evaluation</a:t>
            </a:r>
            <a:r>
              <a:rPr lang="en-US" sz="3600" dirty="0" smtClean="0">
                <a:latin typeface="Arial"/>
                <a:ea typeface="ＭＳ Ｐゴシック" pitchFamily="-110" charset="-128"/>
                <a:cs typeface="Arial"/>
              </a:rPr>
              <a:t/>
            </a:r>
            <a:br>
              <a:rPr lang="en-US" sz="3600" dirty="0" smtClean="0">
                <a:latin typeface="Arial"/>
                <a:ea typeface="ＭＳ Ｐゴシック" pitchFamily="-110" charset="-128"/>
                <a:cs typeface="Arial"/>
              </a:rPr>
            </a:br>
            <a:endParaRPr lang="en-US" sz="3600" dirty="0">
              <a:latin typeface="Arial"/>
              <a:ea typeface="ＭＳ Ｐゴシック" pitchFamily="-110" charset="-128"/>
              <a:cs typeface="Arial"/>
            </a:endParaRPr>
          </a:p>
        </p:txBody>
      </p:sp>
      <p:pic>
        <p:nvPicPr>
          <p:cNvPr id="56322" name="Picture 3"/>
          <p:cNvPicPr>
            <a:picLocks noChangeAspect="1"/>
          </p:cNvPicPr>
          <p:nvPr/>
        </p:nvPicPr>
        <p:blipFill rotWithShape="1">
          <a:blip r:embed="rId2"/>
          <a:srcRect t="7280"/>
          <a:stretch/>
        </p:blipFill>
        <p:spPr bwMode="auto">
          <a:xfrm>
            <a:off x="0" y="1999622"/>
            <a:ext cx="9144000" cy="4153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2893918" y="1266087"/>
            <a:ext cx="3537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Barrow (Alaska)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65210" y="1681113"/>
            <a:ext cx="78003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/>
                <a:cs typeface="Arial"/>
              </a:rPr>
              <a:t>C</a:t>
            </a:r>
            <a:r>
              <a:rPr lang="en-GB" sz="2400" dirty="0" smtClean="0">
                <a:latin typeface="Arial"/>
                <a:cs typeface="Arial"/>
              </a:rPr>
              <a:t>omplementary </a:t>
            </a:r>
            <a:r>
              <a:rPr lang="en-GB" sz="2400" dirty="0">
                <a:latin typeface="Arial"/>
                <a:cs typeface="Arial"/>
              </a:rPr>
              <a:t>studies </a:t>
            </a:r>
            <a:r>
              <a:rPr lang="en-GB" sz="2400" dirty="0" smtClean="0">
                <a:latin typeface="Arial"/>
                <a:cs typeface="Arial"/>
              </a:rPr>
              <a:t>towards assessment of carbon cycle and fires in </a:t>
            </a:r>
            <a:r>
              <a:rPr lang="en-GB" sz="2400" dirty="0">
                <a:latin typeface="Arial"/>
                <a:cs typeface="Arial"/>
              </a:rPr>
              <a:t>coupled climate </a:t>
            </a:r>
            <a:r>
              <a:rPr lang="en-GB" sz="2400" dirty="0" smtClean="0">
                <a:latin typeface="Arial"/>
                <a:cs typeface="Arial"/>
              </a:rPr>
              <a:t>model:</a:t>
            </a:r>
            <a:endParaRPr lang="en-GB" sz="2400" dirty="0">
              <a:latin typeface="Arial"/>
              <a:cs typeface="Arial"/>
            </a:endParaRPr>
          </a:p>
          <a:p>
            <a:endParaRPr lang="en-GB" sz="2400" dirty="0">
              <a:latin typeface="Arial"/>
              <a:cs typeface="Arial"/>
            </a:endParaRP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Arial"/>
                <a:cs typeface="Arial"/>
              </a:rPr>
              <a:t>Identify (in)consistencies amongst </a:t>
            </a:r>
            <a:r>
              <a:rPr lang="en-GB" sz="2400" dirty="0" smtClean="0">
                <a:latin typeface="Arial"/>
                <a:cs typeface="Arial"/>
              </a:rPr>
              <a:t>related datasets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/>
                <a:cs typeface="Arial"/>
              </a:rPr>
              <a:t>Determine the origins of added values of CCI</a:t>
            </a:r>
            <a:endParaRPr lang="en-GB" sz="2400" dirty="0">
              <a:latin typeface="Arial"/>
              <a:cs typeface="Arial"/>
            </a:endParaRP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/>
                <a:cs typeface="Arial"/>
              </a:rPr>
              <a:t>Improve </a:t>
            </a:r>
            <a:r>
              <a:rPr lang="en-GB" sz="2400" dirty="0">
                <a:latin typeface="Arial"/>
                <a:cs typeface="Arial"/>
              </a:rPr>
              <a:t>knowledge and understanding </a:t>
            </a:r>
            <a:r>
              <a:rPr lang="en-GB" sz="2400" dirty="0" smtClean="0">
                <a:latin typeface="Arial"/>
                <a:cs typeface="Arial"/>
              </a:rPr>
              <a:t>processes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67735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GB" sz="2800" dirty="0" smtClean="0">
                <a:latin typeface="Arial"/>
                <a:cs typeface="Arial"/>
              </a:rPr>
              <a:t>Study 1</a:t>
            </a:r>
            <a:br>
              <a:rPr lang="en-GB" sz="2800" dirty="0" smtClean="0">
                <a:latin typeface="Arial"/>
                <a:cs typeface="Arial"/>
              </a:rPr>
            </a:br>
            <a:r>
              <a:rPr lang="en-GB" sz="2800" dirty="0" smtClean="0">
                <a:latin typeface="Arial"/>
                <a:cs typeface="Arial"/>
              </a:rPr>
              <a:t>Dataset analysis</a:t>
            </a:r>
            <a:endParaRPr lang="en-GB" sz="2800" dirty="0"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400" dirty="0" smtClean="0">
                <a:latin typeface="Arial"/>
                <a:cs typeface="Arial"/>
              </a:rPr>
              <a:t>Using the following datasets: SST, SI, LC, GHG, FIRE, SM, ALB</a:t>
            </a:r>
          </a:p>
          <a:p>
            <a:r>
              <a:rPr lang="en-GB" sz="2400" dirty="0" smtClean="0">
                <a:latin typeface="Arial"/>
                <a:cs typeface="Arial"/>
              </a:rPr>
              <a:t>Look for fires (region, spread/extent, duration)</a:t>
            </a:r>
          </a:p>
          <a:p>
            <a:r>
              <a:rPr lang="en-GB" sz="2400" dirty="0" smtClean="0">
                <a:latin typeface="Arial"/>
                <a:cs typeface="Arial"/>
              </a:rPr>
              <a:t>Identify corresponding pre-fire conditions (availability of fuel, climate conditions, ignition source, …)</a:t>
            </a:r>
          </a:p>
          <a:p>
            <a:r>
              <a:rPr lang="en-GB" sz="2400" dirty="0" smtClean="0">
                <a:latin typeface="Arial"/>
                <a:cs typeface="Arial"/>
              </a:rPr>
              <a:t>Identify corresponding post-fire conditions (climate conditions, emissions, </a:t>
            </a:r>
            <a:r>
              <a:rPr lang="en-GB" sz="2400" dirty="0" err="1" smtClean="0">
                <a:latin typeface="Arial"/>
                <a:cs typeface="Arial"/>
              </a:rPr>
              <a:t>albedo</a:t>
            </a:r>
            <a:r>
              <a:rPr lang="en-GB" sz="2400" dirty="0" smtClean="0">
                <a:latin typeface="Arial"/>
                <a:cs typeface="Arial"/>
              </a:rPr>
              <a:t>, land cover)</a:t>
            </a:r>
          </a:p>
          <a:p>
            <a:r>
              <a:rPr lang="en-GB" sz="2400" dirty="0" smtClean="0">
                <a:latin typeface="Arial"/>
                <a:cs typeface="Arial"/>
              </a:rPr>
              <a:t>Objectives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Propose to the extent possible improvement margins for future datasets (e.g., spatial and temporal resolutions) in case of inconsistencies between fires and pre/post conditions 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Categorize fires for use in Study 2</a:t>
            </a:r>
            <a:endParaRPr lang="en-GB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69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6350"/>
            <a:ext cx="9123363" cy="684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083981" y="3253563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i="1" dirty="0" err="1" smtClean="0"/>
              <a:t>Thank</a:t>
            </a:r>
            <a:r>
              <a:rPr lang="fr-FR" sz="3200" b="1" i="1" dirty="0" smtClean="0"/>
              <a:t> </a:t>
            </a:r>
            <a:r>
              <a:rPr lang="fr-FR" sz="3200" b="1" i="1" dirty="0" err="1" smtClean="0"/>
              <a:t>you</a:t>
            </a:r>
            <a:r>
              <a:rPr lang="fr-FR" sz="3200" b="1" i="1" dirty="0" smtClean="0"/>
              <a:t> for </a:t>
            </a:r>
            <a:r>
              <a:rPr lang="fr-FR" sz="3200" b="1" i="1" dirty="0" err="1" smtClean="0"/>
              <a:t>your</a:t>
            </a:r>
            <a:r>
              <a:rPr lang="fr-FR" sz="3200" b="1" i="1" dirty="0" smtClean="0"/>
              <a:t> attention</a:t>
            </a:r>
            <a:endParaRPr lang="fr-FR" sz="3200" b="1" i="1" dirty="0"/>
          </a:p>
        </p:txBody>
      </p:sp>
    </p:spTree>
    <p:extLst>
      <p:ext uri="{BB962C8B-B14F-4D97-AF65-F5344CB8AC3E}">
        <p14:creationId xmlns:p14="http://schemas.microsoft.com/office/powerpoint/2010/main" val="117350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/>
          </p:cNvPicPr>
          <p:nvPr/>
        </p:nvPicPr>
        <p:blipFill rotWithShape="1">
          <a:blip r:embed="rId2"/>
          <a:srcRect t="8761" b="19490"/>
          <a:stretch/>
        </p:blipFill>
        <p:spPr>
          <a:xfrm>
            <a:off x="3982555" y="999739"/>
            <a:ext cx="5161445" cy="21615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 rotWithShape="1">
          <a:blip r:embed="rId3"/>
          <a:srcRect t="9986"/>
          <a:stretch/>
        </p:blipFill>
        <p:spPr>
          <a:xfrm>
            <a:off x="3982555" y="3134315"/>
            <a:ext cx="5161445" cy="2711872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>
            <a:off x="7306419" y="5724597"/>
            <a:ext cx="105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i</a:t>
            </a:r>
            <a:r>
              <a:rPr lang="en-US" dirty="0" smtClean="0">
                <a:latin typeface="Arial"/>
                <a:cs typeface="Arial"/>
              </a:rPr>
              <a:t>ncrease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4905119" y="5738107"/>
            <a:ext cx="11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decrease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0" y="1417638"/>
            <a:ext cx="38744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Decrease in C3 croplands replaced by C3 grasslands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Increases in C4 grasslands due to use of </a:t>
            </a:r>
            <a:r>
              <a:rPr lang="en-US" sz="2000" dirty="0" err="1" smtClean="0">
                <a:latin typeface="Arial"/>
                <a:cs typeface="Arial"/>
              </a:rPr>
              <a:t>Koppen</a:t>
            </a:r>
            <a:r>
              <a:rPr lang="en-US" sz="2000" dirty="0" smtClean="0">
                <a:latin typeface="Arial"/>
                <a:cs typeface="Arial"/>
              </a:rPr>
              <a:t>-Geiger climate zones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latin typeface="Arial"/>
              <a:cs typeface="Arial"/>
            </a:endParaRPr>
          </a:p>
          <a:p>
            <a:pPr marL="285750" indent="-285750"/>
            <a:endParaRPr lang="en-US" sz="2000" dirty="0">
              <a:latin typeface="Arial"/>
              <a:cs typeface="Arial"/>
            </a:endParaRPr>
          </a:p>
        </p:txBody>
      </p:sp>
      <p:sp>
        <p:nvSpPr>
          <p:cNvPr id="15" name="TextBox 9"/>
          <p:cNvSpPr txBox="1"/>
          <p:nvPr/>
        </p:nvSpPr>
        <p:spPr>
          <a:xfrm>
            <a:off x="4404793" y="2611899"/>
            <a:ext cx="47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C3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4404793" y="4682715"/>
            <a:ext cx="47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>
                <a:latin typeface="Arial"/>
                <a:cs typeface="Arial"/>
              </a:rPr>
              <a:t>PFT differences (1) – crops </a:t>
            </a:r>
            <a:r>
              <a:rPr lang="en-US" sz="2000" dirty="0" smtClean="0">
                <a:latin typeface="Arial"/>
                <a:cs typeface="Arial"/>
              </a:rPr>
              <a:t>(LC_CCI – Olson)</a:t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3600" dirty="0" smtClean="0">
                <a:latin typeface="Arial"/>
                <a:cs typeface="Arial"/>
              </a:rPr>
              <a:t/>
            </a:r>
            <a:br>
              <a:rPr lang="en-US" sz="3600" dirty="0" smtClean="0">
                <a:latin typeface="Arial"/>
                <a:cs typeface="Arial"/>
              </a:rPr>
            </a:br>
            <a:endParaRPr lang="en-US" sz="3600" dirty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8092" y="3972183"/>
            <a:ext cx="387446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latin typeface="Arial"/>
                <a:cs typeface="Arial"/>
              </a:rPr>
              <a:t>1 - </a:t>
            </a:r>
            <a:r>
              <a:rPr lang="fr-FR" sz="1200" dirty="0" err="1" smtClean="0">
                <a:latin typeface="Arial"/>
                <a:cs typeface="Arial"/>
              </a:rPr>
              <a:t>Bare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soil</a:t>
            </a:r>
            <a:endParaRPr lang="fr-FR" sz="1200" dirty="0" smtClean="0">
              <a:latin typeface="Arial"/>
              <a:cs typeface="Arial"/>
            </a:endParaRPr>
          </a:p>
          <a:p>
            <a:r>
              <a:rPr lang="fr-FR" sz="1200" dirty="0" smtClean="0">
                <a:latin typeface="Arial"/>
                <a:cs typeface="Arial"/>
              </a:rPr>
              <a:t>2 – </a:t>
            </a:r>
            <a:r>
              <a:rPr lang="fr-FR" sz="1200" dirty="0" err="1" smtClean="0">
                <a:latin typeface="Arial"/>
                <a:cs typeface="Arial"/>
              </a:rPr>
              <a:t>TrBE</a:t>
            </a:r>
            <a:r>
              <a:rPr lang="fr-FR" sz="1200" dirty="0" smtClean="0">
                <a:latin typeface="Arial"/>
                <a:cs typeface="Arial"/>
              </a:rPr>
              <a:t> : tropical </a:t>
            </a:r>
            <a:r>
              <a:rPr lang="fr-FR" sz="1200" dirty="0" err="1" smtClean="0">
                <a:latin typeface="Arial"/>
                <a:cs typeface="Arial"/>
              </a:rPr>
              <a:t>broad-leaved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evergreen</a:t>
            </a:r>
            <a:endParaRPr lang="fr-FR" sz="1200" dirty="0" smtClean="0">
              <a:latin typeface="Arial"/>
              <a:cs typeface="Arial"/>
            </a:endParaRPr>
          </a:p>
          <a:p>
            <a:r>
              <a:rPr lang="fr-FR" sz="1200" dirty="0" smtClean="0">
                <a:latin typeface="Arial"/>
                <a:cs typeface="Arial"/>
              </a:rPr>
              <a:t>3 – </a:t>
            </a:r>
            <a:r>
              <a:rPr lang="fr-FR" sz="1200" dirty="0" err="1" smtClean="0">
                <a:latin typeface="Arial"/>
                <a:cs typeface="Arial"/>
              </a:rPr>
              <a:t>TrBR</a:t>
            </a:r>
            <a:r>
              <a:rPr lang="fr-FR" sz="1200" dirty="0" smtClean="0">
                <a:latin typeface="Arial"/>
                <a:cs typeface="Arial"/>
              </a:rPr>
              <a:t> : tropical </a:t>
            </a:r>
            <a:r>
              <a:rPr lang="fr-FR" sz="1200" dirty="0" err="1" smtClean="0">
                <a:latin typeface="Arial"/>
                <a:cs typeface="Arial"/>
              </a:rPr>
              <a:t>broad-leaved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raingreen</a:t>
            </a:r>
            <a:endParaRPr lang="fr-FR" sz="1200" dirty="0" smtClean="0">
              <a:latin typeface="Arial"/>
              <a:cs typeface="Arial"/>
            </a:endParaRPr>
          </a:p>
          <a:p>
            <a:r>
              <a:rPr lang="fr-FR" sz="1200" dirty="0" smtClean="0">
                <a:latin typeface="Arial"/>
                <a:cs typeface="Arial"/>
              </a:rPr>
              <a:t>4 – </a:t>
            </a:r>
            <a:r>
              <a:rPr lang="fr-FR" sz="1200" dirty="0" err="1" smtClean="0">
                <a:latin typeface="Arial"/>
                <a:cs typeface="Arial"/>
              </a:rPr>
              <a:t>TeNE</a:t>
            </a:r>
            <a:r>
              <a:rPr lang="fr-FR" sz="1200" dirty="0" smtClean="0">
                <a:latin typeface="Arial"/>
                <a:cs typeface="Arial"/>
              </a:rPr>
              <a:t> : </a:t>
            </a:r>
            <a:r>
              <a:rPr lang="fr-FR" sz="1200" dirty="0" err="1" smtClean="0">
                <a:latin typeface="Arial"/>
                <a:cs typeface="Arial"/>
              </a:rPr>
              <a:t>temperate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needleleaf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evergreen</a:t>
            </a:r>
            <a:endParaRPr lang="fr-FR" sz="1200" dirty="0" smtClean="0">
              <a:latin typeface="Arial"/>
              <a:cs typeface="Arial"/>
            </a:endParaRPr>
          </a:p>
          <a:p>
            <a:r>
              <a:rPr lang="fr-FR" sz="1200" dirty="0" smtClean="0">
                <a:latin typeface="Arial"/>
                <a:cs typeface="Arial"/>
              </a:rPr>
              <a:t>5 – </a:t>
            </a:r>
            <a:r>
              <a:rPr lang="fr-FR" sz="1200" dirty="0" err="1" smtClean="0">
                <a:latin typeface="Arial"/>
                <a:cs typeface="Arial"/>
              </a:rPr>
              <a:t>TeBE</a:t>
            </a:r>
            <a:r>
              <a:rPr lang="fr-FR" sz="1200" dirty="0" smtClean="0">
                <a:latin typeface="Arial"/>
                <a:cs typeface="Arial"/>
              </a:rPr>
              <a:t> : </a:t>
            </a:r>
            <a:r>
              <a:rPr lang="fr-FR" sz="1200" dirty="0" err="1" smtClean="0">
                <a:latin typeface="Arial"/>
                <a:cs typeface="Arial"/>
              </a:rPr>
              <a:t>temperate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broad-leaved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evergreen</a:t>
            </a:r>
            <a:endParaRPr lang="fr-FR" sz="1200" dirty="0" smtClean="0">
              <a:latin typeface="Arial"/>
              <a:cs typeface="Arial"/>
            </a:endParaRPr>
          </a:p>
          <a:p>
            <a:r>
              <a:rPr lang="fr-FR" sz="1200" dirty="0" smtClean="0">
                <a:latin typeface="Arial"/>
                <a:cs typeface="Arial"/>
              </a:rPr>
              <a:t>6 – </a:t>
            </a:r>
            <a:r>
              <a:rPr lang="fr-FR" sz="1200" dirty="0" err="1" smtClean="0">
                <a:latin typeface="Arial"/>
                <a:cs typeface="Arial"/>
              </a:rPr>
              <a:t>TeBS</a:t>
            </a:r>
            <a:r>
              <a:rPr lang="fr-FR" sz="1200" dirty="0" smtClean="0">
                <a:latin typeface="Arial"/>
                <a:cs typeface="Arial"/>
              </a:rPr>
              <a:t> : </a:t>
            </a:r>
            <a:r>
              <a:rPr lang="fr-FR" sz="1200" dirty="0" err="1" smtClean="0">
                <a:latin typeface="Arial"/>
                <a:cs typeface="Arial"/>
              </a:rPr>
              <a:t>temperate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broad-leaved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summergreen</a:t>
            </a:r>
            <a:endParaRPr lang="fr-FR" sz="1200" dirty="0" smtClean="0">
              <a:latin typeface="Arial"/>
              <a:cs typeface="Arial"/>
            </a:endParaRPr>
          </a:p>
          <a:p>
            <a:r>
              <a:rPr lang="fr-FR" sz="1200" dirty="0" smtClean="0">
                <a:latin typeface="Arial"/>
                <a:cs typeface="Arial"/>
              </a:rPr>
              <a:t>7 – </a:t>
            </a:r>
            <a:r>
              <a:rPr lang="fr-FR" sz="1200" dirty="0" err="1" smtClean="0">
                <a:latin typeface="Arial"/>
                <a:cs typeface="Arial"/>
              </a:rPr>
              <a:t>BoNE</a:t>
            </a:r>
            <a:r>
              <a:rPr lang="fr-FR" sz="1200" dirty="0" smtClean="0">
                <a:latin typeface="Arial"/>
                <a:cs typeface="Arial"/>
              </a:rPr>
              <a:t> : </a:t>
            </a:r>
            <a:r>
              <a:rPr lang="fr-FR" sz="1200" dirty="0" err="1" smtClean="0">
                <a:latin typeface="Arial"/>
                <a:cs typeface="Arial"/>
              </a:rPr>
              <a:t>boreal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needleleaf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evergreen</a:t>
            </a:r>
            <a:endParaRPr lang="fr-FR" sz="1200" dirty="0" smtClean="0">
              <a:latin typeface="Arial"/>
              <a:cs typeface="Arial"/>
            </a:endParaRPr>
          </a:p>
          <a:p>
            <a:r>
              <a:rPr lang="fr-FR" sz="1200" dirty="0" smtClean="0">
                <a:latin typeface="Arial"/>
                <a:cs typeface="Arial"/>
              </a:rPr>
              <a:t>8 – </a:t>
            </a:r>
            <a:r>
              <a:rPr lang="fr-FR" sz="1200" dirty="0" err="1" smtClean="0">
                <a:latin typeface="Arial"/>
                <a:cs typeface="Arial"/>
              </a:rPr>
              <a:t>BoBS</a:t>
            </a:r>
            <a:r>
              <a:rPr lang="fr-FR" sz="1200" dirty="0" smtClean="0">
                <a:latin typeface="Arial"/>
                <a:cs typeface="Arial"/>
              </a:rPr>
              <a:t> : </a:t>
            </a:r>
            <a:r>
              <a:rPr lang="fr-FR" sz="1200" dirty="0" err="1" smtClean="0">
                <a:latin typeface="Arial"/>
                <a:cs typeface="Arial"/>
              </a:rPr>
              <a:t>boreal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broad-leaved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summergreen</a:t>
            </a:r>
            <a:endParaRPr lang="fr-FR" sz="1200" dirty="0" smtClean="0">
              <a:latin typeface="Arial"/>
              <a:cs typeface="Arial"/>
            </a:endParaRPr>
          </a:p>
          <a:p>
            <a:r>
              <a:rPr lang="fr-FR" sz="1200" dirty="0" smtClean="0">
                <a:latin typeface="Arial"/>
                <a:cs typeface="Arial"/>
              </a:rPr>
              <a:t>9 – </a:t>
            </a:r>
            <a:r>
              <a:rPr lang="fr-FR" sz="1200" dirty="0" err="1" smtClean="0">
                <a:latin typeface="Arial"/>
                <a:cs typeface="Arial"/>
              </a:rPr>
              <a:t>BoNS</a:t>
            </a:r>
            <a:r>
              <a:rPr lang="fr-FR" sz="1200" dirty="0" smtClean="0">
                <a:latin typeface="Arial"/>
                <a:cs typeface="Arial"/>
              </a:rPr>
              <a:t> : </a:t>
            </a:r>
            <a:r>
              <a:rPr lang="fr-FR" sz="1200" dirty="0" err="1" smtClean="0">
                <a:latin typeface="Arial"/>
                <a:cs typeface="Arial"/>
              </a:rPr>
              <a:t>boreal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needleleaf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 err="1" smtClean="0">
                <a:latin typeface="Arial"/>
                <a:cs typeface="Arial"/>
              </a:rPr>
              <a:t>summergreen</a:t>
            </a:r>
            <a:endParaRPr lang="fr-FR" sz="1200" dirty="0" smtClean="0">
              <a:latin typeface="Arial"/>
              <a:cs typeface="Arial"/>
            </a:endParaRPr>
          </a:p>
          <a:p>
            <a:r>
              <a:rPr lang="fr-FR" sz="1200" dirty="0" smtClean="0">
                <a:latin typeface="Arial"/>
                <a:cs typeface="Arial"/>
              </a:rPr>
              <a:t>10 – NC3 : C3 </a:t>
            </a:r>
            <a:r>
              <a:rPr lang="fr-FR" sz="1200" dirty="0" err="1" smtClean="0">
                <a:latin typeface="Arial"/>
                <a:cs typeface="Arial"/>
              </a:rPr>
              <a:t>grass</a:t>
            </a:r>
            <a:endParaRPr lang="fr-FR" sz="1200" dirty="0" smtClean="0">
              <a:latin typeface="Arial"/>
              <a:cs typeface="Arial"/>
            </a:endParaRPr>
          </a:p>
          <a:p>
            <a:r>
              <a:rPr lang="fr-FR" sz="1200" dirty="0" smtClean="0">
                <a:latin typeface="Arial"/>
                <a:cs typeface="Arial"/>
              </a:rPr>
              <a:t>11 – NC4 : C4 </a:t>
            </a:r>
            <a:r>
              <a:rPr lang="fr-FR" sz="1200" dirty="0" err="1" smtClean="0">
                <a:latin typeface="Arial"/>
                <a:cs typeface="Arial"/>
              </a:rPr>
              <a:t>grass</a:t>
            </a:r>
            <a:endParaRPr lang="fr-FR" sz="1200" dirty="0" smtClean="0">
              <a:latin typeface="Arial"/>
              <a:cs typeface="Arial"/>
            </a:endParaRPr>
          </a:p>
          <a:p>
            <a:r>
              <a:rPr lang="fr-FR" sz="1200" dirty="0" smtClean="0">
                <a:latin typeface="Arial"/>
                <a:cs typeface="Arial"/>
              </a:rPr>
              <a:t>12 – AC3 : C3 agriculture</a:t>
            </a:r>
          </a:p>
          <a:p>
            <a:r>
              <a:rPr lang="fr-FR" sz="1200" dirty="0" smtClean="0">
                <a:latin typeface="Arial"/>
                <a:cs typeface="Arial"/>
              </a:rPr>
              <a:t>13 – AC4 : C4 agriculture</a:t>
            </a:r>
          </a:p>
        </p:txBody>
      </p:sp>
    </p:spTree>
    <p:extLst>
      <p:ext uri="{BB962C8B-B14F-4D97-AF65-F5344CB8AC3E}">
        <p14:creationId xmlns:p14="http://schemas.microsoft.com/office/powerpoint/2010/main" val="356354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57200" y="53582"/>
            <a:ext cx="8229600" cy="860818"/>
          </a:xfrm>
        </p:spPr>
        <p:txBody>
          <a:bodyPr>
            <a:noAutofit/>
          </a:bodyPr>
          <a:lstStyle/>
          <a:p>
            <a:r>
              <a:rPr lang="en-GB" sz="3600" dirty="0" smtClean="0">
                <a:solidFill>
                  <a:srgbClr val="0070C0"/>
                </a:solidFill>
                <a:latin typeface="Arial"/>
                <a:cs typeface="Arial"/>
              </a:rPr>
              <a:t>Regional CO</a:t>
            </a:r>
            <a:r>
              <a:rPr lang="en-GB" sz="3600" baseline="-25000" dirty="0" smtClean="0">
                <a:solidFill>
                  <a:srgbClr val="0070C0"/>
                </a:solidFill>
                <a:latin typeface="Arial"/>
                <a:cs typeface="Arial"/>
              </a:rPr>
              <a:t>2</a:t>
            </a:r>
            <a:r>
              <a:rPr lang="en-GB" sz="3600" dirty="0" smtClean="0">
                <a:solidFill>
                  <a:srgbClr val="0070C0"/>
                </a:solidFill>
                <a:latin typeface="Arial"/>
                <a:cs typeface="Arial"/>
              </a:rPr>
              <a:t> fluxes</a:t>
            </a:r>
            <a:endParaRPr lang="en-GB" sz="36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7407692" y="6250738"/>
            <a:ext cx="13645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dirty="0" smtClean="0">
                <a:latin typeface="Arial"/>
                <a:cs typeface="Arial"/>
              </a:rPr>
              <a:t>[IPCC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smtClean="0">
                <a:latin typeface="Arial"/>
                <a:cs typeface="Arial"/>
              </a:rPr>
              <a:t>AR5]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1"/>
          <a:stretch/>
        </p:blipFill>
        <p:spPr bwMode="auto">
          <a:xfrm>
            <a:off x="191375" y="1162945"/>
            <a:ext cx="7777775" cy="513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666066" y="2204850"/>
            <a:ext cx="1403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Inversions</a:t>
            </a:r>
          </a:p>
          <a:p>
            <a:r>
              <a:rPr lang="fr-FR" dirty="0" smtClean="0"/>
              <a:t>[</a:t>
            </a:r>
            <a:r>
              <a:rPr lang="fr-FR" dirty="0" err="1" smtClean="0"/>
              <a:t>Peylin</a:t>
            </a:r>
            <a:r>
              <a:rPr lang="fr-FR" dirty="0" smtClean="0"/>
              <a:t> et al]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762132" y="1162945"/>
            <a:ext cx="1180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Veget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models</a:t>
            </a:r>
            <a:endParaRPr lang="fr-FR" dirty="0"/>
          </a:p>
        </p:txBody>
      </p:sp>
      <p:cxnSp>
        <p:nvCxnSpPr>
          <p:cNvPr id="10" name="Connecteur droit avec flèche 9"/>
          <p:cNvCxnSpPr>
            <a:stCxn id="9" idx="1"/>
          </p:cNvCxnSpPr>
          <p:nvPr/>
        </p:nvCxnSpPr>
        <p:spPr>
          <a:xfrm flipH="1">
            <a:off x="6581553" y="1486111"/>
            <a:ext cx="1180579" cy="4383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stCxn id="3" idx="1"/>
          </p:cNvCxnSpPr>
          <p:nvPr/>
        </p:nvCxnSpPr>
        <p:spPr>
          <a:xfrm flipH="1" flipV="1">
            <a:off x="7134448" y="2337758"/>
            <a:ext cx="531618" cy="190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925035"/>
            <a:ext cx="8229600" cy="567033"/>
          </a:xfrm>
        </p:spPr>
        <p:txBody>
          <a:bodyPr>
            <a:noAutofit/>
          </a:bodyPr>
          <a:lstStyle/>
          <a:p>
            <a:r>
              <a:rPr lang="fr-FR" sz="2800" dirty="0" smtClean="0">
                <a:latin typeface="Arial"/>
                <a:cs typeface="Arial"/>
              </a:rPr>
              <a:t>CMIP5 </a:t>
            </a:r>
            <a:r>
              <a:rPr lang="fr-FR" sz="2800" dirty="0" err="1" smtClean="0">
                <a:latin typeface="Arial"/>
                <a:cs typeface="Arial"/>
              </a:rPr>
              <a:t>Models</a:t>
            </a:r>
            <a:r>
              <a:rPr lang="fr-FR" sz="2800" dirty="0" smtClean="0">
                <a:latin typeface="Arial"/>
                <a:cs typeface="Arial"/>
              </a:rPr>
              <a:t> vs Inversions</a:t>
            </a:r>
            <a:endParaRPr lang="fr-FR" sz="2800" dirty="0">
              <a:latin typeface="Arial"/>
              <a:cs typeface="Arial"/>
            </a:endParaRPr>
          </a:p>
        </p:txBody>
      </p:sp>
      <p:pic>
        <p:nvPicPr>
          <p:cNvPr id="5" name="Image 4" descr="env_Inversions_9models_Euras_b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rcRect l="16833" t="19056" r="16833" b="14292"/>
              <a:stretch>
                <a:fillRect/>
              </a:stretch>
            </p:blipFill>
          </mc:Choice>
          <mc:Fallback>
            <p:blipFill>
              <a:blip r:embed="rId4"/>
              <a:srcRect l="16833" t="19056" r="16833" b="14292"/>
              <a:stretch>
                <a:fillRect/>
              </a:stretch>
            </p:blipFill>
          </mc:Fallback>
        </mc:AlternateContent>
        <p:spPr>
          <a:xfrm>
            <a:off x="6101865" y="1840794"/>
            <a:ext cx="3042135" cy="2160000"/>
          </a:xfrm>
          <a:prstGeom prst="rect">
            <a:avLst/>
          </a:prstGeom>
        </p:spPr>
      </p:pic>
      <p:pic>
        <p:nvPicPr>
          <p:cNvPr id="6" name="Image 5" descr="env_Inversions_9models_Name_b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rcRect l="16833" t="19056" r="16833" b="14292"/>
              <a:stretch>
                <a:fillRect/>
              </a:stretch>
            </p:blipFill>
          </mc:Choice>
          <mc:Fallback>
            <p:blipFill>
              <a:blip r:embed="rId6"/>
              <a:srcRect l="16833" t="19056" r="16833" b="14292"/>
              <a:stretch>
                <a:fillRect/>
              </a:stretch>
            </p:blipFill>
          </mc:Fallback>
        </mc:AlternateContent>
        <p:spPr>
          <a:xfrm>
            <a:off x="23740" y="1840794"/>
            <a:ext cx="3042136" cy="2160000"/>
          </a:xfrm>
          <a:prstGeom prst="rect">
            <a:avLst/>
          </a:prstGeom>
        </p:spPr>
      </p:pic>
      <p:pic>
        <p:nvPicPr>
          <p:cNvPr id="7" name="Image 6" descr="env_Inversions_9models_Name_temp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7"/>
              <a:srcRect l="16833" t="19056" r="16833" b="14292"/>
              <a:stretch>
                <a:fillRect/>
              </a:stretch>
            </p:blipFill>
          </mc:Choice>
          <mc:Fallback>
            <p:blipFill>
              <a:blip r:embed="rId8"/>
              <a:srcRect l="16833" t="19056" r="16833" b="14292"/>
              <a:stretch>
                <a:fillRect/>
              </a:stretch>
            </p:blipFill>
          </mc:Fallback>
        </mc:AlternateContent>
        <p:spPr>
          <a:xfrm>
            <a:off x="23740" y="4327670"/>
            <a:ext cx="3042136" cy="2160000"/>
          </a:xfrm>
          <a:prstGeom prst="rect">
            <a:avLst/>
          </a:prstGeom>
        </p:spPr>
      </p:pic>
      <p:pic>
        <p:nvPicPr>
          <p:cNvPr id="8" name="Image 7" descr="env_Inversions_9models_Europe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9"/>
              <a:srcRect l="16833" t="19056" r="16833" b="14292"/>
              <a:stretch>
                <a:fillRect/>
              </a:stretch>
            </p:blipFill>
          </mc:Choice>
          <mc:Fallback>
            <p:blipFill>
              <a:blip r:embed="rId10"/>
              <a:srcRect l="16833" t="19056" r="16833" b="14292"/>
              <a:stretch>
                <a:fillRect/>
              </a:stretch>
            </p:blipFill>
          </mc:Fallback>
        </mc:AlternateContent>
        <p:spPr>
          <a:xfrm>
            <a:off x="3054006" y="4351410"/>
            <a:ext cx="3042136" cy="2160000"/>
          </a:xfrm>
          <a:prstGeom prst="rect">
            <a:avLst/>
          </a:prstGeom>
        </p:spPr>
      </p:pic>
      <p:pic>
        <p:nvPicPr>
          <p:cNvPr id="9" name="Image 8" descr="env_Inversions_9models_Euras_temp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1"/>
              <a:srcRect l="16833" t="19056" r="16833" b="14292"/>
              <a:stretch>
                <a:fillRect/>
              </a:stretch>
            </p:blipFill>
          </mc:Choice>
          <mc:Fallback>
            <p:blipFill>
              <a:blip r:embed="rId12"/>
              <a:srcRect l="16833" t="19056" r="16833" b="14292"/>
              <a:stretch>
                <a:fillRect/>
              </a:stretch>
            </p:blipFill>
          </mc:Fallback>
        </mc:AlternateContent>
        <p:spPr>
          <a:xfrm>
            <a:off x="6113734" y="4327670"/>
            <a:ext cx="3042136" cy="2160000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 rot="16200000">
            <a:off x="-146936" y="2330407"/>
            <a:ext cx="471065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600" dirty="0" smtClean="0">
                <a:solidFill>
                  <a:srgbClr val="7F7F7F"/>
                </a:solidFill>
                <a:latin typeface="Arial"/>
                <a:cs typeface="Arial"/>
              </a:rPr>
              <a:t>(</a:t>
            </a:r>
            <a:r>
              <a:rPr lang="en-GB" sz="600" dirty="0" err="1" smtClean="0">
                <a:solidFill>
                  <a:srgbClr val="7F7F7F"/>
                </a:solidFill>
                <a:latin typeface="Arial"/>
                <a:cs typeface="Arial"/>
              </a:rPr>
              <a:t>PgC</a:t>
            </a:r>
            <a:r>
              <a:rPr lang="en-GB" sz="600" dirty="0" smtClean="0">
                <a:solidFill>
                  <a:srgbClr val="7F7F7F"/>
                </a:solidFill>
                <a:latin typeface="Arial"/>
                <a:cs typeface="Arial"/>
              </a:rPr>
              <a:t>/yr)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1381914" y="3954622"/>
            <a:ext cx="39851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 dirty="0" smtClean="0">
                <a:solidFill>
                  <a:srgbClr val="7F7F7F"/>
                </a:solidFill>
                <a:latin typeface="Arial"/>
                <a:cs typeface="Arial"/>
              </a:rPr>
              <a:t>Month</a:t>
            </a:r>
          </a:p>
        </p:txBody>
      </p:sp>
      <p:sp>
        <p:nvSpPr>
          <p:cNvPr id="37" name="ZoneTexte 36"/>
          <p:cNvSpPr txBox="1"/>
          <p:nvPr/>
        </p:nvSpPr>
        <p:spPr>
          <a:xfrm rot="16200000">
            <a:off x="5911185" y="2274755"/>
            <a:ext cx="471065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600" dirty="0" smtClean="0">
                <a:solidFill>
                  <a:srgbClr val="7F7F7F"/>
                </a:solidFill>
                <a:latin typeface="Arial"/>
                <a:cs typeface="Arial"/>
              </a:rPr>
              <a:t>(</a:t>
            </a:r>
            <a:r>
              <a:rPr lang="en-GB" sz="600" dirty="0" err="1" smtClean="0">
                <a:solidFill>
                  <a:srgbClr val="7F7F7F"/>
                </a:solidFill>
                <a:latin typeface="Arial"/>
                <a:cs typeface="Arial"/>
              </a:rPr>
              <a:t>PgC</a:t>
            </a:r>
            <a:r>
              <a:rPr lang="en-GB" sz="600" dirty="0" smtClean="0">
                <a:solidFill>
                  <a:srgbClr val="7F7F7F"/>
                </a:solidFill>
                <a:latin typeface="Arial"/>
                <a:cs typeface="Arial"/>
              </a:rPr>
              <a:t>/yr)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463775" y="3940841"/>
            <a:ext cx="39851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 dirty="0" smtClean="0">
                <a:solidFill>
                  <a:srgbClr val="7F7F7F"/>
                </a:solidFill>
                <a:latin typeface="Arial"/>
                <a:cs typeface="Arial"/>
              </a:rPr>
              <a:t>Month</a:t>
            </a:r>
          </a:p>
        </p:txBody>
      </p:sp>
      <p:sp>
        <p:nvSpPr>
          <p:cNvPr id="39" name="ZoneTexte 38"/>
          <p:cNvSpPr txBox="1"/>
          <p:nvPr/>
        </p:nvSpPr>
        <p:spPr>
          <a:xfrm rot="16200000">
            <a:off x="-142714" y="4773306"/>
            <a:ext cx="471065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600" dirty="0" smtClean="0">
                <a:solidFill>
                  <a:srgbClr val="7F7F7F"/>
                </a:solidFill>
                <a:latin typeface="Arial"/>
                <a:cs typeface="Arial"/>
              </a:rPr>
              <a:t>(</a:t>
            </a:r>
            <a:r>
              <a:rPr lang="en-GB" sz="600" dirty="0" err="1" smtClean="0">
                <a:solidFill>
                  <a:srgbClr val="7F7F7F"/>
                </a:solidFill>
                <a:latin typeface="Arial"/>
                <a:cs typeface="Arial"/>
              </a:rPr>
              <a:t>PgC</a:t>
            </a:r>
            <a:r>
              <a:rPr lang="en-GB" sz="600" dirty="0" smtClean="0">
                <a:solidFill>
                  <a:srgbClr val="7F7F7F"/>
                </a:solidFill>
                <a:latin typeface="Arial"/>
                <a:cs typeface="Arial"/>
              </a:rPr>
              <a:t>/yr)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1421746" y="6447088"/>
            <a:ext cx="39851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 dirty="0" smtClean="0">
                <a:solidFill>
                  <a:srgbClr val="7F7F7F"/>
                </a:solidFill>
                <a:latin typeface="Arial"/>
                <a:cs typeface="Arial"/>
              </a:rPr>
              <a:t>Month</a:t>
            </a:r>
          </a:p>
        </p:txBody>
      </p:sp>
      <p:sp>
        <p:nvSpPr>
          <p:cNvPr id="41" name="ZoneTexte 40"/>
          <p:cNvSpPr txBox="1"/>
          <p:nvPr/>
        </p:nvSpPr>
        <p:spPr>
          <a:xfrm rot="16200000">
            <a:off x="2882226" y="4779092"/>
            <a:ext cx="471065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600" dirty="0" smtClean="0">
                <a:solidFill>
                  <a:srgbClr val="7F7F7F"/>
                </a:solidFill>
                <a:latin typeface="Arial"/>
                <a:cs typeface="Arial"/>
              </a:rPr>
              <a:t>(</a:t>
            </a:r>
            <a:r>
              <a:rPr lang="en-GB" sz="600" dirty="0" err="1" smtClean="0">
                <a:solidFill>
                  <a:srgbClr val="7F7F7F"/>
                </a:solidFill>
                <a:latin typeface="Arial"/>
                <a:cs typeface="Arial"/>
              </a:rPr>
              <a:t>PgC</a:t>
            </a:r>
            <a:r>
              <a:rPr lang="en-GB" sz="600" dirty="0" smtClean="0">
                <a:solidFill>
                  <a:srgbClr val="7F7F7F"/>
                </a:solidFill>
                <a:latin typeface="Arial"/>
                <a:cs typeface="Arial"/>
              </a:rPr>
              <a:t>/yr)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4434816" y="6445178"/>
            <a:ext cx="39851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 dirty="0" smtClean="0">
                <a:solidFill>
                  <a:srgbClr val="7F7F7F"/>
                </a:solidFill>
                <a:latin typeface="Arial"/>
                <a:cs typeface="Arial"/>
              </a:rPr>
              <a:t>Month</a:t>
            </a:r>
          </a:p>
        </p:txBody>
      </p:sp>
      <p:sp>
        <p:nvSpPr>
          <p:cNvPr id="43" name="ZoneTexte 42"/>
          <p:cNvSpPr txBox="1"/>
          <p:nvPr/>
        </p:nvSpPr>
        <p:spPr>
          <a:xfrm rot="16200000">
            <a:off x="5927277" y="4753264"/>
            <a:ext cx="471065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600" dirty="0" smtClean="0">
                <a:solidFill>
                  <a:srgbClr val="7F7F7F"/>
                </a:solidFill>
                <a:latin typeface="Arial"/>
                <a:cs typeface="Arial"/>
              </a:rPr>
              <a:t>(</a:t>
            </a:r>
            <a:r>
              <a:rPr lang="en-GB" sz="600" dirty="0" err="1" smtClean="0">
                <a:solidFill>
                  <a:srgbClr val="7F7F7F"/>
                </a:solidFill>
                <a:latin typeface="Arial"/>
                <a:cs typeface="Arial"/>
              </a:rPr>
              <a:t>PgC</a:t>
            </a:r>
            <a:r>
              <a:rPr lang="en-GB" sz="600" dirty="0" smtClean="0">
                <a:solidFill>
                  <a:srgbClr val="7F7F7F"/>
                </a:solidFill>
                <a:latin typeface="Arial"/>
                <a:cs typeface="Arial"/>
              </a:rPr>
              <a:t>/yr)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7479867" y="6433307"/>
            <a:ext cx="39851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 dirty="0" smtClean="0">
                <a:solidFill>
                  <a:srgbClr val="7F7F7F"/>
                </a:solidFill>
                <a:latin typeface="Arial"/>
                <a:cs typeface="Arial"/>
              </a:rPr>
              <a:t>Month</a:t>
            </a:r>
          </a:p>
        </p:txBody>
      </p:sp>
      <p:pic>
        <p:nvPicPr>
          <p:cNvPr id="18" name="Image 17" descr="Regiond_influence_BRW_JMA.pdf"/>
          <p:cNvPicPr>
            <a:picLocks noChangeAspect="1"/>
          </p:cNvPicPr>
          <p:nvPr/>
        </p:nvPicPr>
        <p:blipFill>
          <a:blip r:embed="rId13" cstate="print"/>
          <a:srcRect l="7068" t="21518" b="22933"/>
          <a:stretch>
            <a:fillRect/>
          </a:stretch>
        </p:blipFill>
        <p:spPr>
          <a:xfrm>
            <a:off x="3117758" y="2796231"/>
            <a:ext cx="2899306" cy="1531439"/>
          </a:xfrm>
          <a:prstGeom prst="rect">
            <a:avLst/>
          </a:prstGeom>
        </p:spPr>
      </p:pic>
      <p:sp>
        <p:nvSpPr>
          <p:cNvPr id="19" name="Titre 5"/>
          <p:cNvSpPr txBox="1">
            <a:spLocks/>
          </p:cNvSpPr>
          <p:nvPr/>
        </p:nvSpPr>
        <p:spPr>
          <a:xfrm>
            <a:off x="457200" y="53582"/>
            <a:ext cx="8229600" cy="860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rgbClr val="0070C0"/>
                </a:solidFill>
                <a:latin typeface="Arial"/>
                <a:cs typeface="Arial"/>
              </a:rPr>
              <a:t>Regional CO</a:t>
            </a:r>
            <a:r>
              <a:rPr lang="en-GB" sz="3600" baseline="-25000" dirty="0" smtClean="0">
                <a:solidFill>
                  <a:srgbClr val="0070C0"/>
                </a:solidFill>
                <a:latin typeface="Arial"/>
                <a:cs typeface="Arial"/>
              </a:rPr>
              <a:t>2</a:t>
            </a:r>
            <a:r>
              <a:rPr lang="en-GB" sz="3600" dirty="0" smtClean="0">
                <a:solidFill>
                  <a:srgbClr val="0070C0"/>
                </a:solidFill>
                <a:latin typeface="Arial"/>
                <a:cs typeface="Arial"/>
              </a:rPr>
              <a:t> fluxes</a:t>
            </a:r>
            <a:endParaRPr lang="en-GB" sz="36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H="1" flipV="1">
            <a:off x="2477386" y="2658273"/>
            <a:ext cx="914400" cy="4039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2477386" y="3413051"/>
            <a:ext cx="1127051" cy="10845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5326912" y="2658273"/>
            <a:ext cx="1392865" cy="4039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5082363" y="3285460"/>
            <a:ext cx="1509823" cy="1212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4634074" y="3179135"/>
            <a:ext cx="0" cy="14567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3149657" y="1830161"/>
            <a:ext cx="2719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Grey shading: inversions</a:t>
            </a:r>
          </a:p>
          <a:p>
            <a:r>
              <a:rPr lang="en-US" dirty="0" smtClean="0"/>
              <a:t>Color lines: CMIP5 models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854109" y="2354112"/>
            <a:ext cx="7438004" cy="6155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30000"/>
              </a:spcAft>
              <a:buClr>
                <a:srgbClr val="404040"/>
              </a:buClr>
              <a:buSzTx/>
              <a:tabLst/>
              <a:defRPr/>
            </a:pPr>
            <a:r>
              <a:rPr kumimoji="0" lang="en-GB" sz="2000" b="0" i="0" u="none" strike="noStrike" kern="0" cap="none" spc="0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Evaluations of the atmospheric CO</a:t>
            </a:r>
            <a:r>
              <a:rPr kumimoji="0" lang="en-GB" sz="2000" b="0" i="0" u="none" strike="noStrike" kern="0" cap="none" spc="0" normalizeH="0" baseline="-2500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kumimoji="0" lang="en-GB" sz="2000" b="0" i="0" u="none" strike="noStrike" kern="0" cap="none" spc="0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concentration of the 23 CMIP5 models</a:t>
            </a: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938589" y="3109187"/>
            <a:ext cx="357721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30000"/>
              </a:spcAft>
              <a:buClr>
                <a:srgbClr val="404040"/>
              </a:buClr>
              <a:buSzTx/>
              <a:tabLst/>
              <a:defRPr/>
            </a:pPr>
            <a:r>
              <a:rPr kumimoji="0" lang="en-GB" sz="2000" b="0" i="0" u="none" strike="noStrike" kern="0" cap="none" spc="0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Alert</a:t>
            </a:r>
            <a:r>
              <a:rPr kumimoji="0" lang="en-GB" sz="2000" b="0" i="0" u="none" strike="noStrike" kern="0" cap="none" spc="0" normalizeH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(Canada)</a:t>
            </a:r>
            <a:endParaRPr kumimoji="0" lang="en-GB" b="0" i="0" u="none" strike="noStrike" kern="0" cap="none" spc="0" normalizeH="0" baseline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Image 10" descr="CONC_ALT_ORIG_MonthlyRoI_mthd1_MoI_CMIP5_models.pdf"/>
          <p:cNvPicPr>
            <a:picLocks noChangeAspect="1"/>
          </p:cNvPicPr>
          <p:nvPr/>
        </p:nvPicPr>
        <p:blipFill rotWithShape="1">
          <a:blip r:embed="rId2" cstate="print"/>
          <a:srcRect l="14925" t="18688" r="20121" b="13302"/>
          <a:stretch/>
        </p:blipFill>
        <p:spPr>
          <a:xfrm>
            <a:off x="223274" y="3345301"/>
            <a:ext cx="4559741" cy="3373815"/>
          </a:xfrm>
          <a:prstGeom prst="rect">
            <a:avLst/>
          </a:prstGeom>
        </p:spPr>
      </p:pic>
      <p:grpSp>
        <p:nvGrpSpPr>
          <p:cNvPr id="12" name="Groupe 10"/>
          <p:cNvGrpSpPr/>
          <p:nvPr/>
        </p:nvGrpSpPr>
        <p:grpSpPr>
          <a:xfrm>
            <a:off x="5429636" y="3828696"/>
            <a:ext cx="3336090" cy="2389887"/>
            <a:chOff x="272956" y="1959307"/>
            <a:chExt cx="4038600" cy="301103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2956" y="1959307"/>
              <a:ext cx="4038600" cy="2114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0962" t="64395"/>
            <a:stretch>
              <a:fillRect/>
            </a:stretch>
          </p:blipFill>
          <p:spPr bwMode="auto">
            <a:xfrm>
              <a:off x="286604" y="3891884"/>
              <a:ext cx="4016922" cy="1078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ZoneTexte 1"/>
          <p:cNvSpPr txBox="1"/>
          <p:nvPr/>
        </p:nvSpPr>
        <p:spPr>
          <a:xfrm>
            <a:off x="381837" y="1045970"/>
            <a:ext cx="8377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itchFamily="34" charset="0"/>
                <a:cs typeface="Arial" pitchFamily="34" charset="0"/>
              </a:rPr>
              <a:t>Comparing models with </a:t>
            </a: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i="1" dirty="0" smtClean="0">
                <a:latin typeface="Arial" pitchFamily="34" charset="0"/>
                <a:cs typeface="Arial" pitchFamily="34" charset="0"/>
              </a:rPr>
              <a:t>carbon </a:t>
            </a:r>
            <a:r>
              <a:rPr lang="en-GB" sz="2000" b="1" i="1" dirty="0">
                <a:latin typeface="Arial" pitchFamily="34" charset="0"/>
                <a:cs typeface="Arial" pitchFamily="34" charset="0"/>
              </a:rPr>
              <a:t>flux </a:t>
            </a:r>
            <a:r>
              <a:rPr lang="en-GB" sz="2000" b="1" i="1" dirty="0" smtClean="0">
                <a:latin typeface="Arial" pitchFamily="34" charset="0"/>
                <a:cs typeface="Arial" pitchFamily="34" charset="0"/>
              </a:rPr>
              <a:t>estimates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(inversions)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i="1" dirty="0" smtClean="0">
                <a:latin typeface="Arial" pitchFamily="34" charset="0"/>
                <a:cs typeface="Arial" pitchFamily="34" charset="0"/>
              </a:rPr>
              <a:t>CO2 </a:t>
            </a:r>
            <a:r>
              <a:rPr lang="en-GB" sz="2000" b="1" i="1" dirty="0">
                <a:latin typeface="Arial" pitchFamily="34" charset="0"/>
                <a:cs typeface="Arial" pitchFamily="34" charset="0"/>
              </a:rPr>
              <a:t>concentration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in a few locations (transport of surface CO</a:t>
            </a:r>
            <a:r>
              <a:rPr lang="en-GB" sz="2000" kern="0" baseline="-25000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flux)</a:t>
            </a:r>
            <a:endParaRPr lang="fr-FR" sz="2000" dirty="0"/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 bwMode="auto">
          <a:xfrm>
            <a:off x="5731748" y="3339291"/>
            <a:ext cx="302734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30000"/>
              </a:spcAft>
              <a:buClr>
                <a:srgbClr val="404040"/>
              </a:buClr>
              <a:buSzTx/>
              <a:tabLst/>
              <a:defRPr/>
            </a:pPr>
            <a:r>
              <a:rPr kumimoji="0" lang="en-GB" b="0" i="0" u="none" strike="noStrike" kern="0" cap="none" spc="0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Over</a:t>
            </a:r>
            <a:r>
              <a:rPr kumimoji="0" lang="en-GB" b="0" i="0" u="none" strike="noStrike" kern="0" cap="none" spc="0" normalizeH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11 CO2 stations</a:t>
            </a:r>
            <a:endParaRPr kumimoji="0" lang="en-GB" b="0" i="0" u="none" strike="noStrike" kern="0" cap="none" spc="0" normalizeH="0" baseline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itre 5"/>
          <p:cNvSpPr txBox="1">
            <a:spLocks/>
          </p:cNvSpPr>
          <p:nvPr/>
        </p:nvSpPr>
        <p:spPr>
          <a:xfrm>
            <a:off x="457200" y="53582"/>
            <a:ext cx="8229600" cy="860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rgbClr val="0070C0"/>
                </a:solidFill>
                <a:latin typeface="Arial"/>
                <a:cs typeface="Arial"/>
              </a:rPr>
              <a:t>Regional CO</a:t>
            </a:r>
            <a:r>
              <a:rPr lang="en-GB" sz="3600" baseline="-25000" dirty="0" smtClean="0">
                <a:solidFill>
                  <a:srgbClr val="0070C0"/>
                </a:solidFill>
                <a:latin typeface="Arial"/>
                <a:cs typeface="Arial"/>
              </a:rPr>
              <a:t>2</a:t>
            </a:r>
            <a:r>
              <a:rPr lang="en-GB" sz="3600" dirty="0" smtClean="0">
                <a:solidFill>
                  <a:srgbClr val="0070C0"/>
                </a:solidFill>
                <a:latin typeface="Arial"/>
                <a:cs typeface="Arial"/>
              </a:rPr>
              <a:t> fluxes</a:t>
            </a:r>
            <a:endParaRPr lang="en-GB" sz="3600" dirty="0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094607"/>
            <a:ext cx="432117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0" y="3166044"/>
            <a:ext cx="4392613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GB" sz="2000" dirty="0">
                <a:latin typeface="Arial"/>
                <a:cs typeface="Arial"/>
              </a:rPr>
              <a:t>Fires produce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 dirty="0">
                <a:latin typeface="Arial"/>
                <a:cs typeface="Arial"/>
              </a:rPr>
              <a:t>Greenhouse gases (CO</a:t>
            </a:r>
            <a:r>
              <a:rPr lang="en-GB" sz="2000" baseline="-25000" dirty="0">
                <a:latin typeface="Arial"/>
                <a:cs typeface="Arial"/>
              </a:rPr>
              <a:t>2</a:t>
            </a:r>
            <a:r>
              <a:rPr lang="en-GB" sz="2000" dirty="0">
                <a:latin typeface="Arial"/>
                <a:cs typeface="Arial"/>
              </a:rPr>
              <a:t>, CH</a:t>
            </a:r>
            <a:r>
              <a:rPr lang="en-GB" sz="2000" baseline="-25000" dirty="0">
                <a:latin typeface="Arial"/>
                <a:cs typeface="Arial"/>
              </a:rPr>
              <a:t>4</a:t>
            </a:r>
            <a:r>
              <a:rPr lang="en-GB" sz="2000" dirty="0">
                <a:latin typeface="Arial"/>
                <a:cs typeface="Arial"/>
              </a:rPr>
              <a:t>, N</a:t>
            </a:r>
            <a:r>
              <a:rPr lang="en-GB" sz="2000" baseline="-25000" dirty="0">
                <a:latin typeface="Arial"/>
                <a:cs typeface="Arial"/>
              </a:rPr>
              <a:t>2</a:t>
            </a:r>
            <a:r>
              <a:rPr lang="en-GB" sz="2000" dirty="0">
                <a:latin typeface="Arial"/>
                <a:cs typeface="Arial"/>
              </a:rPr>
              <a:t>O, …) </a:t>
            </a:r>
            <a:r>
              <a:rPr lang="en-GB" sz="2000" dirty="0" smtClean="0">
                <a:latin typeface="Arial"/>
                <a:cs typeface="Arial"/>
              </a:rPr>
              <a:t>that</a:t>
            </a:r>
            <a:r>
              <a:rPr lang="en-GB" sz="2000" dirty="0" smtClean="0">
                <a:latin typeface="Arial"/>
                <a:cs typeface="Arial"/>
              </a:rPr>
              <a:t> </a:t>
            </a:r>
            <a:r>
              <a:rPr lang="en-GB" sz="2000" dirty="0">
                <a:latin typeface="Arial"/>
                <a:cs typeface="Arial"/>
              </a:rPr>
              <a:t>impact </a:t>
            </a:r>
            <a:r>
              <a:rPr lang="en-GB" sz="2000" dirty="0" smtClean="0">
                <a:latin typeface="Arial"/>
                <a:cs typeface="Arial"/>
              </a:rPr>
              <a:t>the </a:t>
            </a:r>
            <a:r>
              <a:rPr lang="en-GB" sz="2000" dirty="0">
                <a:latin typeface="Arial"/>
                <a:cs typeface="Arial"/>
              </a:rPr>
              <a:t>radiation budget </a:t>
            </a:r>
            <a:endParaRPr lang="en-GB" sz="2000" dirty="0" smtClean="0">
              <a:latin typeface="Arial"/>
              <a:cs typeface="Arial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 dirty="0" smtClean="0">
                <a:latin typeface="Arial"/>
                <a:cs typeface="Arial"/>
              </a:rPr>
              <a:t>CO</a:t>
            </a:r>
            <a:r>
              <a:rPr lang="en-GB" sz="2000" dirty="0">
                <a:latin typeface="Arial"/>
                <a:cs typeface="Arial"/>
              </a:rPr>
              <a:t>, non-methane hydrocarbons, and NO</a:t>
            </a:r>
            <a:r>
              <a:rPr lang="en-GB" sz="2000" baseline="-25000" dirty="0">
                <a:latin typeface="Arial"/>
                <a:cs typeface="Arial"/>
              </a:rPr>
              <a:t>x</a:t>
            </a:r>
            <a:r>
              <a:rPr lang="en-GB" sz="2000" dirty="0">
                <a:latin typeface="Arial"/>
                <a:cs typeface="Arial"/>
              </a:rPr>
              <a:t> altering the oxidation capacity of the atmosphere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 dirty="0">
                <a:latin typeface="Arial"/>
                <a:cs typeface="Arial"/>
              </a:rPr>
              <a:t>Aerosols (OC, BC) having an impact on the radiation budget</a:t>
            </a: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3340100" y="6375969"/>
            <a:ext cx="11557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000" dirty="0">
                <a:solidFill>
                  <a:schemeClr val="accent3"/>
                </a:solidFill>
                <a:latin typeface="Arial"/>
                <a:cs typeface="Arial"/>
              </a:rPr>
              <a:t>Ward et al., 2012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192115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rgbClr val="0070C0"/>
                </a:solidFill>
                <a:latin typeface="Arial"/>
                <a:cs typeface="Arial"/>
              </a:rPr>
              <a:t>Project</a:t>
            </a:r>
            <a:br>
              <a:rPr lang="en-US" sz="3600" dirty="0" smtClean="0">
                <a:solidFill>
                  <a:srgbClr val="0070C0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srgbClr val="0070C0"/>
                </a:solidFill>
                <a:latin typeface="Arial"/>
                <a:cs typeface="Arial"/>
              </a:rPr>
              <a:t>	- Added </a:t>
            </a:r>
            <a:r>
              <a:rPr lang="en-US" sz="3600" dirty="0">
                <a:solidFill>
                  <a:srgbClr val="0070C0"/>
                </a:solidFill>
                <a:latin typeface="Arial"/>
                <a:cs typeface="Arial"/>
              </a:rPr>
              <a:t>value of CCI variables</a:t>
            </a:r>
            <a:br>
              <a:rPr lang="en-US" sz="3600" dirty="0">
                <a:solidFill>
                  <a:srgbClr val="0070C0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0070C0"/>
                </a:solidFill>
                <a:latin typeface="Arial"/>
                <a:cs typeface="Arial"/>
              </a:rPr>
              <a:t>	</a:t>
            </a:r>
            <a:r>
              <a:rPr lang="en-US" sz="3600" dirty="0" smtClean="0">
                <a:solidFill>
                  <a:srgbClr val="0070C0"/>
                </a:solidFill>
                <a:latin typeface="Arial"/>
                <a:cs typeface="Arial"/>
              </a:rPr>
              <a:t>- Consistencies </a:t>
            </a:r>
            <a:r>
              <a:rPr lang="en-US" sz="3600" dirty="0">
                <a:solidFill>
                  <a:srgbClr val="0070C0"/>
                </a:solidFill>
                <a:latin typeface="Arial"/>
                <a:cs typeface="Arial"/>
              </a:rPr>
              <a:t>amongst </a:t>
            </a:r>
            <a:r>
              <a:rPr lang="en-US" sz="3600" dirty="0" smtClean="0">
                <a:solidFill>
                  <a:srgbClr val="0070C0"/>
                </a:solidFill>
                <a:latin typeface="Arial"/>
                <a:cs typeface="Arial"/>
              </a:rPr>
              <a:t>variables</a:t>
            </a:r>
            <a:br>
              <a:rPr lang="en-US" sz="3600" dirty="0" smtClean="0">
                <a:solidFill>
                  <a:srgbClr val="0070C0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0070C0"/>
                </a:solidFill>
                <a:latin typeface="Arial"/>
                <a:cs typeface="Arial"/>
              </a:rPr>
              <a:t>	</a:t>
            </a:r>
            <a:r>
              <a:rPr lang="en-US" sz="3600" dirty="0" smtClean="0">
                <a:solidFill>
                  <a:srgbClr val="0070C0"/>
                </a:solidFill>
                <a:latin typeface="Arial"/>
                <a:cs typeface="Arial"/>
              </a:rPr>
              <a:t>- Focus on fires</a:t>
            </a:r>
            <a:endParaRPr lang="fr-FR" sz="3600" dirty="0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72140" y="2646025"/>
            <a:ext cx="7660610" cy="628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400" dirty="0" smtClean="0">
                <a:latin typeface="Arial"/>
                <a:cs typeface="Arial"/>
              </a:rPr>
              <a:t>Fires and vegetation models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58783"/>
          <a:stretch/>
        </p:blipFill>
        <p:spPr bwMode="auto">
          <a:xfrm>
            <a:off x="3649243" y="3268195"/>
            <a:ext cx="4867436" cy="256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左弧形箭头 46"/>
          <p:cNvSpPr/>
          <p:nvPr/>
        </p:nvSpPr>
        <p:spPr>
          <a:xfrm>
            <a:off x="3656647" y="4564339"/>
            <a:ext cx="216024" cy="1080120"/>
          </a:xfrm>
          <a:prstGeom prst="curvedRightArrow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" name="TextBox 47"/>
          <p:cNvSpPr txBox="1"/>
          <p:nvPr/>
        </p:nvSpPr>
        <p:spPr>
          <a:xfrm>
            <a:off x="251520" y="3780960"/>
            <a:ext cx="3065838" cy="1323439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002060"/>
                </a:solidFill>
                <a:latin typeface="Arial"/>
                <a:ea typeface="宋体"/>
              </a:rPr>
              <a:t>ORCHIDEE-SPITFIRE modeling framework, coupled with the LMDZ climate model </a:t>
            </a:r>
            <a:endParaRPr lang="fr-FR" sz="2000" b="1" dirty="0">
              <a:solidFill>
                <a:srgbClr val="002060"/>
              </a:solidFill>
              <a:latin typeface="Arial"/>
              <a:ea typeface="宋体"/>
            </a:endParaRPr>
          </a:p>
        </p:txBody>
      </p:sp>
      <p:sp>
        <p:nvSpPr>
          <p:cNvPr id="11" name="TextBox 48"/>
          <p:cNvSpPr txBox="1"/>
          <p:nvPr/>
        </p:nvSpPr>
        <p:spPr>
          <a:xfrm>
            <a:off x="251520" y="5230823"/>
            <a:ext cx="3161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SPITFIRE (</a:t>
            </a:r>
            <a:r>
              <a:rPr lang="en-US" altLang="zh-CN" b="1" dirty="0" err="1" smtClean="0"/>
              <a:t>Thonicke</a:t>
            </a:r>
            <a:r>
              <a:rPr lang="en-US" altLang="zh-CN" b="1" dirty="0" smtClean="0"/>
              <a:t> et al., 2010)</a:t>
            </a:r>
            <a:endParaRPr lang="zh-CN" altLang="en-US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192115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rgbClr val="0070C0"/>
                </a:solidFill>
                <a:latin typeface="Arial"/>
                <a:cs typeface="Arial"/>
              </a:rPr>
              <a:t>Project</a:t>
            </a:r>
            <a:br>
              <a:rPr lang="en-US" sz="3600" dirty="0" smtClean="0">
                <a:solidFill>
                  <a:srgbClr val="0070C0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srgbClr val="0070C0"/>
                </a:solidFill>
                <a:latin typeface="Arial"/>
                <a:cs typeface="Arial"/>
              </a:rPr>
              <a:t>	- Added </a:t>
            </a:r>
            <a:r>
              <a:rPr lang="en-US" sz="3600" dirty="0">
                <a:solidFill>
                  <a:srgbClr val="0070C0"/>
                </a:solidFill>
                <a:latin typeface="Arial"/>
                <a:cs typeface="Arial"/>
              </a:rPr>
              <a:t>value of CCI variables</a:t>
            </a:r>
            <a:br>
              <a:rPr lang="en-US" sz="3600" dirty="0">
                <a:solidFill>
                  <a:srgbClr val="0070C0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0070C0"/>
                </a:solidFill>
                <a:latin typeface="Arial"/>
                <a:cs typeface="Arial"/>
              </a:rPr>
              <a:t>	</a:t>
            </a:r>
            <a:r>
              <a:rPr lang="en-US" sz="3600" dirty="0" smtClean="0">
                <a:solidFill>
                  <a:srgbClr val="0070C0"/>
                </a:solidFill>
                <a:latin typeface="Arial"/>
                <a:cs typeface="Arial"/>
              </a:rPr>
              <a:t>- Consistencies </a:t>
            </a:r>
            <a:r>
              <a:rPr lang="en-US" sz="3600" dirty="0">
                <a:solidFill>
                  <a:srgbClr val="0070C0"/>
                </a:solidFill>
                <a:latin typeface="Arial"/>
                <a:cs typeface="Arial"/>
              </a:rPr>
              <a:t>amongst </a:t>
            </a:r>
            <a:r>
              <a:rPr lang="en-US" sz="3600" dirty="0" smtClean="0">
                <a:solidFill>
                  <a:srgbClr val="0070C0"/>
                </a:solidFill>
                <a:latin typeface="Arial"/>
                <a:cs typeface="Arial"/>
              </a:rPr>
              <a:t>variables</a:t>
            </a:r>
            <a:br>
              <a:rPr lang="en-US" sz="3600" dirty="0" smtClean="0">
                <a:solidFill>
                  <a:srgbClr val="0070C0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0070C0"/>
                </a:solidFill>
                <a:latin typeface="Arial"/>
                <a:cs typeface="Arial"/>
              </a:rPr>
              <a:t>	</a:t>
            </a:r>
            <a:r>
              <a:rPr lang="en-US" sz="3600" dirty="0" smtClean="0">
                <a:solidFill>
                  <a:srgbClr val="0070C0"/>
                </a:solidFill>
                <a:latin typeface="Arial"/>
                <a:cs typeface="Arial"/>
              </a:rPr>
              <a:t>- Focus on fires</a:t>
            </a:r>
            <a:endParaRPr lang="fr-FR" sz="3600" dirty="0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220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47864" y="3140968"/>
            <a:ext cx="259228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/>
                <a:cs typeface="Arial"/>
              </a:rPr>
              <a:t>Emission</a:t>
            </a:r>
            <a:endParaRPr lang="en-US" altLang="zh-CN" sz="2000" b="1" dirty="0">
              <a:latin typeface="Arial"/>
              <a:cs typeface="Arial"/>
            </a:endParaRPr>
          </a:p>
          <a:p>
            <a:pPr algn="ctr"/>
            <a:r>
              <a:rPr lang="en-US" altLang="zh-CN" sz="1400" b="1" dirty="0" smtClean="0">
                <a:latin typeface="Arial"/>
                <a:cs typeface="Arial"/>
              </a:rPr>
              <a:t>(carbon and other gases)</a:t>
            </a:r>
          </a:p>
        </p:txBody>
      </p:sp>
      <p:sp>
        <p:nvSpPr>
          <p:cNvPr id="5" name="矩形 4"/>
          <p:cNvSpPr/>
          <p:nvPr/>
        </p:nvSpPr>
        <p:spPr>
          <a:xfrm>
            <a:off x="323528" y="5373216"/>
            <a:ext cx="13681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/>
                <a:cs typeface="Arial"/>
              </a:rPr>
              <a:t>BA</a:t>
            </a:r>
          </a:p>
          <a:p>
            <a:pPr algn="ctr"/>
            <a:r>
              <a:rPr lang="en-US" altLang="zh-CN" sz="1200" b="1" dirty="0" smtClean="0">
                <a:latin typeface="Arial"/>
                <a:cs typeface="Arial"/>
              </a:rPr>
              <a:t>(Burned Area)</a:t>
            </a:r>
            <a:endParaRPr lang="zh-CN" altLang="en-US" sz="1200" b="1" dirty="0" smtClean="0">
              <a:latin typeface="Arial"/>
              <a:cs typeface="Arial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76056" y="5373216"/>
            <a:ext cx="129614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/>
                <a:cs typeface="Arial"/>
              </a:rPr>
              <a:t>CF</a:t>
            </a:r>
          </a:p>
          <a:p>
            <a:pPr algn="ctr"/>
            <a:r>
              <a:rPr lang="en-US" altLang="zh-CN" sz="1200" b="1" dirty="0" smtClean="0">
                <a:latin typeface="Arial"/>
                <a:cs typeface="Arial"/>
              </a:rPr>
              <a:t>(Combustion Fraction)</a:t>
            </a:r>
            <a:endParaRPr lang="zh-CN" altLang="en-US" sz="1200" b="1" dirty="0">
              <a:latin typeface="Arial"/>
              <a:cs typeface="Arial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452320" y="5373216"/>
            <a:ext cx="122413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/>
                <a:cs typeface="Arial"/>
              </a:rPr>
              <a:t>EF</a:t>
            </a:r>
          </a:p>
          <a:p>
            <a:pPr algn="ctr"/>
            <a:r>
              <a:rPr lang="en-US" altLang="zh-CN" sz="1200" b="1" dirty="0" smtClean="0">
                <a:latin typeface="Arial"/>
                <a:cs typeface="Arial"/>
              </a:rPr>
              <a:t>(Emission Factor)</a:t>
            </a:r>
            <a:endParaRPr lang="zh-CN" altLang="en-US" sz="1200" b="1" dirty="0" smtClean="0">
              <a:latin typeface="Arial"/>
              <a:cs typeface="Arial"/>
            </a:endParaRPr>
          </a:p>
        </p:txBody>
      </p:sp>
      <p:sp>
        <p:nvSpPr>
          <p:cNvPr id="8" name="乘号 7"/>
          <p:cNvSpPr/>
          <p:nvPr/>
        </p:nvSpPr>
        <p:spPr>
          <a:xfrm>
            <a:off x="1691680" y="5373216"/>
            <a:ext cx="914400" cy="914400"/>
          </a:xfrm>
          <a:prstGeom prst="mathMultiply">
            <a:avLst>
              <a:gd name="adj1" fmla="val 1240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Arial"/>
              <a:cs typeface="Arial"/>
            </a:endParaRPr>
          </a:p>
        </p:txBody>
      </p:sp>
      <p:sp>
        <p:nvSpPr>
          <p:cNvPr id="9" name="乘号 8"/>
          <p:cNvSpPr/>
          <p:nvPr/>
        </p:nvSpPr>
        <p:spPr>
          <a:xfrm>
            <a:off x="6516216" y="5373216"/>
            <a:ext cx="914400" cy="914400"/>
          </a:xfrm>
          <a:prstGeom prst="mathMultiply">
            <a:avLst>
              <a:gd name="adj1" fmla="val 1240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Arial"/>
              <a:cs typeface="Arial"/>
            </a:endParaRPr>
          </a:p>
        </p:txBody>
      </p:sp>
      <p:sp>
        <p:nvSpPr>
          <p:cNvPr id="10" name="等于号 9"/>
          <p:cNvSpPr/>
          <p:nvPr/>
        </p:nvSpPr>
        <p:spPr>
          <a:xfrm rot="5400000">
            <a:off x="4211960" y="4077072"/>
            <a:ext cx="914400" cy="914400"/>
          </a:xfrm>
          <a:prstGeom prst="mathEqual">
            <a:avLst>
              <a:gd name="adj1" fmla="val 10822"/>
              <a:gd name="adj2" fmla="val 1176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9512" y="5085184"/>
            <a:ext cx="8784976" cy="1512168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Arial"/>
              <a:cs typeface="Arial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0" y="4941168"/>
            <a:ext cx="1979712" cy="1368152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5013176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Arial"/>
                <a:cs typeface="Arial"/>
              </a:rPr>
              <a:t>ESA </a:t>
            </a:r>
            <a:r>
              <a:rPr lang="en-US" altLang="zh-CN" sz="1400" b="1" dirty="0" err="1" smtClean="0">
                <a:solidFill>
                  <a:srgbClr val="FF0000"/>
                </a:solidFill>
                <a:latin typeface="Arial"/>
                <a:cs typeface="Arial"/>
              </a:rPr>
              <a:t>fire_cci</a:t>
            </a:r>
            <a:endParaRPr lang="zh-CN" alt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27784" y="5373216"/>
            <a:ext cx="13681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/>
                <a:cs typeface="Arial"/>
              </a:rPr>
              <a:t>Fuel</a:t>
            </a:r>
          </a:p>
          <a:p>
            <a:pPr algn="ctr"/>
            <a:r>
              <a:rPr lang="en-US" altLang="zh-CN" sz="1200" b="1" dirty="0" smtClean="0">
                <a:latin typeface="Arial"/>
                <a:cs typeface="Arial"/>
              </a:rPr>
              <a:t>(biomass,</a:t>
            </a:r>
          </a:p>
          <a:p>
            <a:pPr algn="ctr"/>
            <a:r>
              <a:rPr lang="en-US" altLang="zh-CN" sz="1200" b="1" dirty="0" smtClean="0">
                <a:latin typeface="Arial"/>
                <a:cs typeface="Arial"/>
              </a:rPr>
              <a:t>litter etc.)</a:t>
            </a:r>
            <a:endParaRPr lang="zh-CN" altLang="en-US" sz="1200" b="1" dirty="0" smtClean="0">
              <a:latin typeface="Arial"/>
              <a:cs typeface="Arial"/>
            </a:endParaRPr>
          </a:p>
        </p:txBody>
      </p:sp>
      <p:sp>
        <p:nvSpPr>
          <p:cNvPr id="15" name="乘号 14"/>
          <p:cNvSpPr/>
          <p:nvPr/>
        </p:nvSpPr>
        <p:spPr>
          <a:xfrm>
            <a:off x="4139952" y="5373216"/>
            <a:ext cx="914400" cy="914400"/>
          </a:xfrm>
          <a:prstGeom prst="mathMultiply">
            <a:avLst>
              <a:gd name="adj1" fmla="val 1240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15816" y="514790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C00000"/>
                </a:solidFill>
                <a:latin typeface="Arial"/>
                <a:cs typeface="Arial"/>
              </a:rPr>
              <a:t>DGVM </a:t>
            </a:r>
            <a:endParaRPr lang="zh-CN" altLang="en-US" sz="140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1520" y="5229200"/>
            <a:ext cx="6264696" cy="1152128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Arial"/>
              <a:cs typeface="Arial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308304" y="5229200"/>
            <a:ext cx="1512168" cy="115212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Arial"/>
              <a:cs typeface="Arial"/>
            </a:endParaRPr>
          </a:p>
        </p:txBody>
      </p:sp>
      <p:sp>
        <p:nvSpPr>
          <p:cNvPr id="21" name="矩形 23"/>
          <p:cNvSpPr/>
          <p:nvPr/>
        </p:nvSpPr>
        <p:spPr>
          <a:xfrm>
            <a:off x="1979712" y="1412776"/>
            <a:ext cx="208823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/>
                <a:cs typeface="Arial"/>
              </a:rPr>
              <a:t>Atmospheric model</a:t>
            </a:r>
            <a:endParaRPr lang="zh-CN" altLang="en-US" sz="2000" b="1" dirty="0">
              <a:latin typeface="Arial"/>
              <a:cs typeface="Arial"/>
            </a:endParaRPr>
          </a:p>
        </p:txBody>
      </p:sp>
      <p:sp>
        <p:nvSpPr>
          <p:cNvPr id="22" name="矩形 24"/>
          <p:cNvSpPr/>
          <p:nvPr/>
        </p:nvSpPr>
        <p:spPr>
          <a:xfrm>
            <a:off x="323528" y="3140968"/>
            <a:ext cx="230425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/>
                <a:cs typeface="Arial"/>
              </a:rPr>
              <a:t>Vegetation model</a:t>
            </a:r>
            <a:endParaRPr lang="zh-CN" altLang="en-US" sz="2000" b="1" dirty="0">
              <a:latin typeface="Arial"/>
              <a:cs typeface="Arial"/>
            </a:endParaRPr>
          </a:p>
        </p:txBody>
      </p:sp>
      <p:cxnSp>
        <p:nvCxnSpPr>
          <p:cNvPr id="23" name="形状 26"/>
          <p:cNvCxnSpPr>
            <a:stCxn id="4" idx="0"/>
            <a:endCxn id="21" idx="3"/>
          </p:cNvCxnSpPr>
          <p:nvPr/>
        </p:nvCxnSpPr>
        <p:spPr>
          <a:xfrm rot="16200000" flipV="1">
            <a:off x="3707904" y="2204864"/>
            <a:ext cx="1296144" cy="576064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形状 27"/>
          <p:cNvCxnSpPr>
            <a:stCxn id="21" idx="1"/>
            <a:endCxn id="22" idx="0"/>
          </p:cNvCxnSpPr>
          <p:nvPr/>
        </p:nvCxnSpPr>
        <p:spPr>
          <a:xfrm rot="10800000" flipV="1">
            <a:off x="1475656" y="1844824"/>
            <a:ext cx="504056" cy="1296144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31"/>
          <p:cNvCxnSpPr>
            <a:stCxn id="22" idx="3"/>
            <a:endCxn id="4" idx="1"/>
          </p:cNvCxnSpPr>
          <p:nvPr/>
        </p:nvCxnSpPr>
        <p:spPr>
          <a:xfrm>
            <a:off x="2627784" y="3573016"/>
            <a:ext cx="72008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42"/>
          <p:cNvSpPr/>
          <p:nvPr/>
        </p:nvSpPr>
        <p:spPr>
          <a:xfrm>
            <a:off x="5868144" y="1412776"/>
            <a:ext cx="2448272" cy="8640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latin typeface="Arial"/>
                <a:cs typeface="Arial"/>
              </a:rPr>
              <a:t>Transport and </a:t>
            </a:r>
          </a:p>
          <a:p>
            <a:pPr algn="ctr"/>
            <a:r>
              <a:rPr lang="en-US" altLang="zh-CN" b="1" dirty="0" smtClean="0">
                <a:latin typeface="Arial"/>
                <a:cs typeface="Arial"/>
              </a:rPr>
              <a:t>Inversion models</a:t>
            </a:r>
          </a:p>
        </p:txBody>
      </p:sp>
      <p:sp>
        <p:nvSpPr>
          <p:cNvPr id="27" name="矩形 43"/>
          <p:cNvSpPr/>
          <p:nvPr/>
        </p:nvSpPr>
        <p:spPr>
          <a:xfrm>
            <a:off x="7308304" y="3284984"/>
            <a:ext cx="1656184" cy="7920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latin typeface="Arial"/>
                <a:cs typeface="Arial"/>
              </a:rPr>
              <a:t>Observation</a:t>
            </a:r>
            <a:endParaRPr lang="zh-CN" altLang="en-US" sz="1050" b="1" dirty="0" smtClean="0">
              <a:latin typeface="Arial"/>
              <a:cs typeface="Arial"/>
            </a:endParaRPr>
          </a:p>
        </p:txBody>
      </p:sp>
      <p:cxnSp>
        <p:nvCxnSpPr>
          <p:cNvPr id="28" name="形状 45"/>
          <p:cNvCxnSpPr>
            <a:endCxn id="26" idx="1"/>
          </p:cNvCxnSpPr>
          <p:nvPr/>
        </p:nvCxnSpPr>
        <p:spPr>
          <a:xfrm rot="5400000" flipH="1" flipV="1">
            <a:off x="4751834" y="2020590"/>
            <a:ext cx="1292076" cy="940544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50"/>
          <p:cNvCxnSpPr>
            <a:stCxn id="27" idx="0"/>
            <a:endCxn id="26" idx="2"/>
          </p:cNvCxnSpPr>
          <p:nvPr/>
        </p:nvCxnSpPr>
        <p:spPr>
          <a:xfrm flipH="1" flipV="1">
            <a:off x="7092280" y="2276872"/>
            <a:ext cx="1044116" cy="1008112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形状 52"/>
          <p:cNvCxnSpPr>
            <a:stCxn id="26" idx="2"/>
            <a:endCxn id="4" idx="3"/>
          </p:cNvCxnSpPr>
          <p:nvPr/>
        </p:nvCxnSpPr>
        <p:spPr>
          <a:xfrm rot="5400000">
            <a:off x="5868144" y="2348880"/>
            <a:ext cx="1296144" cy="1152128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>
            <a:stCxn id="13" idx="2"/>
            <a:endCxn id="22" idx="2"/>
          </p:cNvCxnSpPr>
          <p:nvPr/>
        </p:nvCxnSpPr>
        <p:spPr>
          <a:xfrm rot="5400000" flipH="1" flipV="1">
            <a:off x="583685" y="4428983"/>
            <a:ext cx="1315889" cy="46805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20"/>
          <p:cNvSpPr txBox="1"/>
          <p:nvPr/>
        </p:nvSpPr>
        <p:spPr>
          <a:xfrm>
            <a:off x="173725" y="116632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70C0"/>
                </a:solidFill>
                <a:latin typeface="Arial"/>
                <a:ea typeface="+mj-ea"/>
                <a:cs typeface="Arial"/>
              </a:rPr>
              <a:t>Bottom-up approach of emissions estimation (aided by vegetation models</a:t>
            </a:r>
            <a:r>
              <a:rPr lang="en-US" altLang="zh-CN" sz="2800" dirty="0" smtClean="0">
                <a:latin typeface="Arial"/>
                <a:cs typeface="Arial"/>
              </a:rPr>
              <a:t>)</a:t>
            </a:r>
            <a:endParaRPr lang="zh-CN" altLang="en-US" sz="2800" dirty="0">
              <a:latin typeface="Arial"/>
              <a:cs typeface="Arial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1979712" y="4005064"/>
            <a:ext cx="795386" cy="122413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3"/>
          <a:srcRect l="5452" b="4460"/>
          <a:stretch/>
        </p:blipFill>
        <p:spPr bwMode="auto">
          <a:xfrm>
            <a:off x="1839433" y="2194265"/>
            <a:ext cx="5244656" cy="39564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94697" y="388841"/>
            <a:ext cx="7464960" cy="606304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81639" tIns="55188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600" dirty="0">
                <a:solidFill>
                  <a:srgbClr val="0070C0"/>
                </a:solidFill>
                <a:latin typeface="Arial"/>
                <a:ea typeface="+mj-ea"/>
                <a:cs typeface="Arial"/>
              </a:rPr>
              <a:t>Consistency </a:t>
            </a:r>
            <a:r>
              <a:rPr lang="en-US" sz="3600" dirty="0" smtClean="0">
                <a:solidFill>
                  <a:srgbClr val="0070C0"/>
                </a:solidFill>
                <a:latin typeface="Arial"/>
                <a:ea typeface="+mj-ea"/>
                <a:cs typeface="Arial"/>
              </a:rPr>
              <a:t>fires </a:t>
            </a:r>
            <a:r>
              <a:rPr lang="en-US" sz="3600" dirty="0">
                <a:solidFill>
                  <a:srgbClr val="0070C0"/>
                </a:solidFill>
                <a:latin typeface="Arial"/>
                <a:ea typeface="+mj-ea"/>
                <a:cs typeface="Arial"/>
              </a:rPr>
              <a:t>vs precipitation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31200" y="1450693"/>
            <a:ext cx="3979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Low precipitation: </a:t>
            </a:r>
          </a:p>
          <a:p>
            <a:r>
              <a:rPr lang="en-US" sz="2000" dirty="0" smtClean="0"/>
              <a:t>limited by fuel (vegetation) amount</a:t>
            </a:r>
            <a:endParaRPr lang="en-US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5416062" y="1465930"/>
            <a:ext cx="3587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High precipitations: </a:t>
            </a:r>
          </a:p>
          <a:p>
            <a:r>
              <a:rPr lang="en-US" sz="2000" dirty="0" smtClean="0"/>
              <a:t>limited by the degree of drought</a:t>
            </a:r>
            <a:endParaRPr lang="en-US" sz="2000" dirty="0"/>
          </a:p>
        </p:txBody>
      </p:sp>
      <p:sp>
        <p:nvSpPr>
          <p:cNvPr id="3" name="ZoneTexte 2"/>
          <p:cNvSpPr txBox="1"/>
          <p:nvPr/>
        </p:nvSpPr>
        <p:spPr>
          <a:xfrm>
            <a:off x="1839433" y="6150684"/>
            <a:ext cx="5901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Mean annual precipitation (mm/</a:t>
            </a:r>
            <a:r>
              <a:rPr lang="en-US" dirty="0" err="1" smtClean="0"/>
              <a:t>yr</a:t>
            </a:r>
            <a:r>
              <a:rPr lang="en-US" dirty="0" smtClean="0"/>
              <a:t>) (1997-2009)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 rot="16200000">
            <a:off x="-246479" y="3747427"/>
            <a:ext cx="351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Mean burn area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0830" y="1412081"/>
            <a:ext cx="2449513" cy="433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1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155" y="1412081"/>
            <a:ext cx="2447925" cy="433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1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8930" y="1429544"/>
            <a:ext cx="2449513" cy="425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1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9405" y="5841206"/>
            <a:ext cx="4302125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stomShape 1"/>
          <p:cNvSpPr>
            <a:spLocks noChangeArrowheads="1"/>
          </p:cNvSpPr>
          <p:nvPr/>
        </p:nvSpPr>
        <p:spPr bwMode="auto">
          <a:xfrm>
            <a:off x="73918" y="1520031"/>
            <a:ext cx="719137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5000" rIns="90000" bIns="45000"/>
          <a:lstStyle/>
          <a:p>
            <a:endParaRPr lang="en-GB" altLang="en-US" dirty="0" smtClean="0"/>
          </a:p>
          <a:p>
            <a:r>
              <a:rPr lang="en-GB" altLang="en-US" dirty="0" smtClean="0"/>
              <a:t>2006</a:t>
            </a:r>
            <a:endParaRPr lang="en-US" altLang="en-US" dirty="0"/>
          </a:p>
          <a:p>
            <a:endParaRPr lang="en-US" altLang="en-US" dirty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r>
              <a:rPr lang="en-GB" altLang="en-US" dirty="0"/>
              <a:t>2007</a:t>
            </a:r>
            <a:endParaRPr lang="en-US" altLang="en-US" dirty="0"/>
          </a:p>
          <a:p>
            <a:endParaRPr lang="en-US" altLang="en-US" dirty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r>
              <a:rPr lang="en-GB" altLang="en-US" dirty="0"/>
              <a:t>2008</a:t>
            </a:r>
            <a:endParaRPr lang="en-US" altLang="en-US" dirty="0"/>
          </a:p>
        </p:txBody>
      </p:sp>
      <p:sp>
        <p:nvSpPr>
          <p:cNvPr id="9" name="CustomShape 6"/>
          <p:cNvSpPr>
            <a:spLocks noChangeArrowheads="1"/>
          </p:cNvSpPr>
          <p:nvPr/>
        </p:nvSpPr>
        <p:spPr bwMode="auto">
          <a:xfrm>
            <a:off x="6446143" y="5841206"/>
            <a:ext cx="24463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5000" rIns="90000" bIns="45000"/>
          <a:lstStyle/>
          <a:p>
            <a:r>
              <a:rPr lang="en-GB" altLang="en-US" sz="1200" b="1">
                <a:solidFill>
                  <a:srgbClr val="FF0000"/>
                </a:solidFill>
              </a:rPr>
              <a:t>Annual burned area</a:t>
            </a:r>
            <a:endParaRPr lang="en-US" altLang="en-US"/>
          </a:p>
          <a:p>
            <a:r>
              <a:rPr lang="en-GB" altLang="en-US" sz="1200" b="1">
                <a:solidFill>
                  <a:srgbClr val="FF0000"/>
                </a:solidFill>
              </a:rPr>
              <a:t>ESACCI </a:t>
            </a:r>
            <a:r>
              <a:rPr lang="en-GB" altLang="en-US" sz="1200" b="1">
                <a:solidFill>
                  <a:srgbClr val="FF0000"/>
                </a:solidFill>
                <a:cs typeface="Arial" pitchFamily="34" charset="0"/>
              </a:rPr>
              <a:t>≈ 2x GFED4,  </a:t>
            </a:r>
            <a:endParaRPr lang="en-US" altLang="en-US"/>
          </a:p>
          <a:p>
            <a:r>
              <a:rPr lang="en-GB" altLang="en-US" sz="1200" b="1">
                <a:solidFill>
                  <a:srgbClr val="FF0000"/>
                </a:solidFill>
              </a:rPr>
              <a:t>despite many </a:t>
            </a:r>
            <a:endParaRPr lang="en-US" altLang="en-US"/>
          </a:p>
          <a:p>
            <a:r>
              <a:rPr lang="en-GB" altLang="en-US" sz="1200" b="1">
                <a:solidFill>
                  <a:srgbClr val="FF0000"/>
                </a:solidFill>
              </a:rPr>
              <a:t>tiles still missing in ESACCI</a:t>
            </a:r>
            <a:endParaRPr lang="en-US" altLang="en-US"/>
          </a:p>
        </p:txBody>
      </p:sp>
      <p:sp>
        <p:nvSpPr>
          <p:cNvPr id="12" name="CustomShape 2"/>
          <p:cNvSpPr>
            <a:spLocks noChangeArrowheads="1"/>
          </p:cNvSpPr>
          <p:nvPr/>
        </p:nvSpPr>
        <p:spPr bwMode="auto">
          <a:xfrm>
            <a:off x="1544169" y="1067594"/>
            <a:ext cx="62404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5000" rIns="90000" bIns="45000"/>
          <a:lstStyle/>
          <a:p>
            <a:r>
              <a:rPr lang="en-GB" altLang="en-US" dirty="0"/>
              <a:t>ESACCI	   	   </a:t>
            </a:r>
            <a:r>
              <a:rPr lang="en-GB" altLang="en-US" dirty="0" smtClean="0"/>
              <a:t>                  GFED4</a:t>
            </a:r>
            <a:r>
              <a:rPr lang="en-GB" altLang="en-US" dirty="0"/>
              <a:t>	</a:t>
            </a:r>
            <a:r>
              <a:rPr lang="en-GB" altLang="en-US" dirty="0" smtClean="0"/>
              <a:t>	                           ESACCI</a:t>
            </a:r>
            <a:r>
              <a:rPr lang="en-GB" altLang="en-US" dirty="0"/>
              <a:t>/GFED</a:t>
            </a:r>
            <a:endParaRPr lang="en-US" altLang="en-US" dirty="0"/>
          </a:p>
        </p:txBody>
      </p:sp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3557"/>
          </a:xfrm>
        </p:spPr>
        <p:txBody>
          <a:bodyPr>
            <a:noAutofit/>
          </a:bodyPr>
          <a:lstStyle/>
          <a:p>
            <a:r>
              <a:rPr lang="fr-FR" sz="3600" dirty="0" err="1">
                <a:solidFill>
                  <a:srgbClr val="0070C0"/>
                </a:solidFill>
                <a:latin typeface="Arial"/>
                <a:cs typeface="Arial"/>
              </a:rPr>
              <a:t>Burned</a:t>
            </a:r>
            <a:r>
              <a:rPr lang="fr-FR" sz="36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fr-FR" sz="3600" dirty="0" smtClean="0">
                <a:solidFill>
                  <a:srgbClr val="0070C0"/>
                </a:solidFill>
                <a:latin typeface="Arial"/>
                <a:cs typeface="Arial"/>
              </a:rPr>
              <a:t>area: </a:t>
            </a:r>
            <a:r>
              <a:rPr lang="fr-FR" sz="3600" dirty="0">
                <a:solidFill>
                  <a:srgbClr val="0070C0"/>
                </a:solidFill>
                <a:latin typeface="Arial"/>
                <a:cs typeface="Arial"/>
              </a:rPr>
              <a:t>ESA </a:t>
            </a:r>
            <a:r>
              <a:rPr lang="fr-FR" sz="3600" dirty="0" err="1">
                <a:solidFill>
                  <a:srgbClr val="0070C0"/>
                </a:solidFill>
                <a:latin typeface="Arial"/>
                <a:cs typeface="Arial"/>
              </a:rPr>
              <a:t>fire_cci</a:t>
            </a:r>
            <a:r>
              <a:rPr lang="fr-FR" sz="3600" dirty="0">
                <a:solidFill>
                  <a:srgbClr val="0070C0"/>
                </a:solidFill>
                <a:latin typeface="Arial"/>
                <a:cs typeface="Arial"/>
              </a:rPr>
              <a:t> vs. </a:t>
            </a:r>
            <a:r>
              <a:rPr lang="fr-FR" sz="3600" dirty="0" smtClean="0">
                <a:solidFill>
                  <a:srgbClr val="0070C0"/>
                </a:solidFill>
                <a:latin typeface="Arial"/>
                <a:cs typeface="Arial"/>
              </a:rPr>
              <a:t>GFED4</a:t>
            </a:r>
            <a:endParaRPr lang="fr-FR" sz="3600" dirty="0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831</Words>
  <Application>Microsoft Office PowerPoint</Application>
  <PresentationFormat>Affichage à l'écran (4:3)</PresentationFormat>
  <Paragraphs>166</Paragraphs>
  <Slides>18</Slides>
  <Notes>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Présentation PowerPoint</vt:lpstr>
      <vt:lpstr>Regional CO2 fluxes</vt:lpstr>
      <vt:lpstr>CMIP5 Models vs Inversions</vt:lpstr>
      <vt:lpstr>Présentation PowerPoint</vt:lpstr>
      <vt:lpstr>Project  - Added value of CCI variables  - Consistencies amongst variables  - Focus on fires</vt:lpstr>
      <vt:lpstr>Project  - Added value of CCI variables  - Consistencies amongst variables  - Focus on fires</vt:lpstr>
      <vt:lpstr>Présentation PowerPoint</vt:lpstr>
      <vt:lpstr>Présentation PowerPoint</vt:lpstr>
      <vt:lpstr>Burned area: ESA fire_cci vs. GFED4</vt:lpstr>
      <vt:lpstr>Experiments: Land cover data LC_CCI</vt:lpstr>
      <vt:lpstr>PFT differences – high latitudes</vt:lpstr>
      <vt:lpstr>PFT differences – tropics (LC_CCI – Olson) </vt:lpstr>
      <vt:lpstr>Carbon budget evaluation </vt:lpstr>
      <vt:lpstr>Carbon budget evaluation </vt:lpstr>
      <vt:lpstr>Présentation PowerPoint</vt:lpstr>
      <vt:lpstr>Study 1 Dataset analysis</vt:lpstr>
      <vt:lpstr>Présentation PowerPoint</vt:lpstr>
      <vt:lpstr>PFT differences (1) – crops (LC_CCI – Olson)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Patricia Cadule</dc:creator>
  <cp:lastModifiedBy>Jean-Louis Dufresne</cp:lastModifiedBy>
  <cp:revision>64</cp:revision>
  <dcterms:created xsi:type="dcterms:W3CDTF">2015-05-25T20:59:31Z</dcterms:created>
  <dcterms:modified xsi:type="dcterms:W3CDTF">2015-05-27T07:43:57Z</dcterms:modified>
</cp:coreProperties>
</file>