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7" r:id="rId2"/>
    <p:sldMasterId id="2147483859" r:id="rId3"/>
  </p:sldMasterIdLst>
  <p:notesMasterIdLst>
    <p:notesMasterId r:id="rId31"/>
  </p:notesMasterIdLst>
  <p:sldIdLst>
    <p:sldId id="274" r:id="rId4"/>
    <p:sldId id="286" r:id="rId5"/>
    <p:sldId id="354" r:id="rId6"/>
    <p:sldId id="380" r:id="rId7"/>
    <p:sldId id="387" r:id="rId8"/>
    <p:sldId id="321" r:id="rId9"/>
    <p:sldId id="381" r:id="rId10"/>
    <p:sldId id="382" r:id="rId11"/>
    <p:sldId id="384" r:id="rId12"/>
    <p:sldId id="385" r:id="rId13"/>
    <p:sldId id="396" r:id="rId14"/>
    <p:sldId id="386" r:id="rId15"/>
    <p:sldId id="379" r:id="rId16"/>
    <p:sldId id="398" r:id="rId17"/>
    <p:sldId id="388" r:id="rId18"/>
    <p:sldId id="389" r:id="rId19"/>
    <p:sldId id="397" r:id="rId20"/>
    <p:sldId id="400" r:id="rId21"/>
    <p:sldId id="401" r:id="rId22"/>
    <p:sldId id="402" r:id="rId23"/>
    <p:sldId id="403" r:id="rId24"/>
    <p:sldId id="404" r:id="rId25"/>
    <p:sldId id="405" r:id="rId26"/>
    <p:sldId id="406" r:id="rId27"/>
    <p:sldId id="407" r:id="rId28"/>
    <p:sldId id="375" r:id="rId29"/>
    <p:sldId id="408" r:id="rId30"/>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a:srgbClr val="C0504D"/>
    <a:srgbClr val="FFFFFF"/>
    <a:srgbClr val="0000CC"/>
    <a:srgbClr val="FF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28" autoAdjust="0"/>
  </p:normalViewPr>
  <p:slideViewPr>
    <p:cSldViewPr>
      <p:cViewPr varScale="1">
        <p:scale>
          <a:sx n="117" d="100"/>
          <a:sy n="117" d="100"/>
        </p:scale>
        <p:origin x="-12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Arial" pitchFamily="34" charset="0"/>
              </a:defRPr>
            </a:lvl1pPr>
          </a:lstStyle>
          <a:p>
            <a:pPr>
              <a:defRPr/>
            </a:pPr>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Arial" pitchFamily="34" charset="0"/>
              </a:defRPr>
            </a:lvl1pPr>
          </a:lstStyle>
          <a:p>
            <a:pPr>
              <a:defRPr/>
            </a:pPr>
            <a:fld id="{39AA7DA0-57C6-496A-B43A-BBF66AE6DD1F}" type="datetimeFigureOut">
              <a:rPr lang="de-DE"/>
              <a:pPr>
                <a:defRPr/>
              </a:pPr>
              <a:t>5/26/15</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defRPr>
            </a:lvl1pPr>
          </a:lstStyle>
          <a:p>
            <a:pPr>
              <a:defRPr/>
            </a:pPr>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defRPr>
            </a:lvl1pPr>
          </a:lstStyle>
          <a:p>
            <a:pPr>
              <a:defRPr/>
            </a:pPr>
            <a:fld id="{E6F18FF3-3C60-4C3E-8590-C1E46092D981}" type="slidenum">
              <a:rPr lang="de-DE"/>
              <a:pPr>
                <a:defRPr/>
              </a:pPr>
              <a:t>‹#›</a:t>
            </a:fld>
            <a:endParaRPr lang="de-DE" dirty="0"/>
          </a:p>
        </p:txBody>
      </p:sp>
    </p:spTree>
    <p:extLst>
      <p:ext uri="{BB962C8B-B14F-4D97-AF65-F5344CB8AC3E}">
        <p14:creationId xmlns:p14="http://schemas.microsoft.com/office/powerpoint/2010/main" val="91579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a:t>
            </a:fld>
            <a:endParaRPr lang="de-DE" dirty="0"/>
          </a:p>
        </p:txBody>
      </p:sp>
    </p:spTree>
    <p:extLst>
      <p:ext uri="{BB962C8B-B14F-4D97-AF65-F5344CB8AC3E}">
        <p14:creationId xmlns:p14="http://schemas.microsoft.com/office/powerpoint/2010/main" val="39138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10</a:t>
            </a:fld>
            <a:endParaRPr lang="de-DE" dirty="0"/>
          </a:p>
        </p:txBody>
      </p:sp>
    </p:spTree>
    <p:extLst>
      <p:ext uri="{BB962C8B-B14F-4D97-AF65-F5344CB8AC3E}">
        <p14:creationId xmlns:p14="http://schemas.microsoft.com/office/powerpoint/2010/main" val="358362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11</a:t>
            </a:fld>
            <a:endParaRPr lang="de-DE" dirty="0"/>
          </a:p>
        </p:txBody>
      </p:sp>
    </p:spTree>
    <p:extLst>
      <p:ext uri="{BB962C8B-B14F-4D97-AF65-F5344CB8AC3E}">
        <p14:creationId xmlns:p14="http://schemas.microsoft.com/office/powerpoint/2010/main" val="30220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12</a:t>
            </a:fld>
            <a:endParaRPr lang="de-DE" dirty="0"/>
          </a:p>
        </p:txBody>
      </p:sp>
    </p:spTree>
    <p:extLst>
      <p:ext uri="{BB962C8B-B14F-4D97-AF65-F5344CB8AC3E}">
        <p14:creationId xmlns:p14="http://schemas.microsoft.com/office/powerpoint/2010/main" val="171369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13</a:t>
            </a:fld>
            <a:endParaRPr lang="de-DE" dirty="0"/>
          </a:p>
        </p:txBody>
      </p:sp>
    </p:spTree>
    <p:extLst>
      <p:ext uri="{BB962C8B-B14F-4D97-AF65-F5344CB8AC3E}">
        <p14:creationId xmlns:p14="http://schemas.microsoft.com/office/powerpoint/2010/main" val="499297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14</a:t>
            </a:fld>
            <a:endParaRPr lang="de-DE" dirty="0"/>
          </a:p>
        </p:txBody>
      </p:sp>
    </p:spTree>
    <p:extLst>
      <p:ext uri="{BB962C8B-B14F-4D97-AF65-F5344CB8AC3E}">
        <p14:creationId xmlns:p14="http://schemas.microsoft.com/office/powerpoint/2010/main" val="53332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15</a:t>
            </a:fld>
            <a:endParaRPr lang="de-DE"/>
          </a:p>
        </p:txBody>
      </p:sp>
    </p:spTree>
    <p:extLst>
      <p:ext uri="{BB962C8B-B14F-4D97-AF65-F5344CB8AC3E}">
        <p14:creationId xmlns:p14="http://schemas.microsoft.com/office/powerpoint/2010/main" val="182364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16</a:t>
            </a:fld>
            <a:endParaRPr lang="de-DE"/>
          </a:p>
        </p:txBody>
      </p:sp>
    </p:spTree>
    <p:extLst>
      <p:ext uri="{BB962C8B-B14F-4D97-AF65-F5344CB8AC3E}">
        <p14:creationId xmlns:p14="http://schemas.microsoft.com/office/powerpoint/2010/main" val="182364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17</a:t>
            </a:fld>
            <a:endParaRPr lang="de-DE" dirty="0"/>
          </a:p>
        </p:txBody>
      </p:sp>
    </p:spTree>
    <p:extLst>
      <p:ext uri="{BB962C8B-B14F-4D97-AF65-F5344CB8AC3E}">
        <p14:creationId xmlns:p14="http://schemas.microsoft.com/office/powerpoint/2010/main" val="410132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18</a:t>
            </a:fld>
            <a:endParaRPr lang="de-DE" dirty="0"/>
          </a:p>
        </p:txBody>
      </p:sp>
    </p:spTree>
    <p:extLst>
      <p:ext uri="{BB962C8B-B14F-4D97-AF65-F5344CB8AC3E}">
        <p14:creationId xmlns:p14="http://schemas.microsoft.com/office/powerpoint/2010/main" val="117292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19</a:t>
            </a:fld>
            <a:endParaRPr lang="de-DE" dirty="0"/>
          </a:p>
        </p:txBody>
      </p:sp>
    </p:spTree>
    <p:extLst>
      <p:ext uri="{BB962C8B-B14F-4D97-AF65-F5344CB8AC3E}">
        <p14:creationId xmlns:p14="http://schemas.microsoft.com/office/powerpoint/2010/main" val="352918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a:t>
            </a:fld>
            <a:endParaRPr lang="de-DE" dirty="0"/>
          </a:p>
        </p:txBody>
      </p:sp>
    </p:spTree>
    <p:extLst>
      <p:ext uri="{BB962C8B-B14F-4D97-AF65-F5344CB8AC3E}">
        <p14:creationId xmlns:p14="http://schemas.microsoft.com/office/powerpoint/2010/main" val="3963737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20</a:t>
            </a:fld>
            <a:endParaRPr lang="de-DE" dirty="0"/>
          </a:p>
        </p:txBody>
      </p:sp>
    </p:spTree>
    <p:extLst>
      <p:ext uri="{BB962C8B-B14F-4D97-AF65-F5344CB8AC3E}">
        <p14:creationId xmlns:p14="http://schemas.microsoft.com/office/powerpoint/2010/main" val="404128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21</a:t>
            </a:fld>
            <a:endParaRPr lang="de-DE" dirty="0"/>
          </a:p>
        </p:txBody>
      </p:sp>
    </p:spTree>
    <p:extLst>
      <p:ext uri="{BB962C8B-B14F-4D97-AF65-F5344CB8AC3E}">
        <p14:creationId xmlns:p14="http://schemas.microsoft.com/office/powerpoint/2010/main" val="154371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22</a:t>
            </a:fld>
            <a:endParaRPr lang="de-DE" dirty="0"/>
          </a:p>
        </p:txBody>
      </p:sp>
    </p:spTree>
    <p:extLst>
      <p:ext uri="{BB962C8B-B14F-4D97-AF65-F5344CB8AC3E}">
        <p14:creationId xmlns:p14="http://schemas.microsoft.com/office/powerpoint/2010/main" val="186133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73C7F-9CC9-4B56-BD0C-672221142E4E}" type="slidenum">
              <a:rPr lang="en-GB">
                <a:solidFill>
                  <a:srgbClr val="1F497D"/>
                </a:solidFill>
              </a:rPr>
              <a:pPr/>
              <a:t>23</a:t>
            </a:fld>
            <a:endParaRPr lang="en-GB">
              <a:solidFill>
                <a:srgbClr val="1F497D"/>
              </a:solidFill>
            </a:endParaRPr>
          </a:p>
        </p:txBody>
      </p:sp>
      <p:sp>
        <p:nvSpPr>
          <p:cNvPr id="1321986" name="Rectangle 2"/>
          <p:cNvSpPr>
            <a:spLocks noGrp="1" noRot="1" noChangeAspect="1" noChangeArrowheads="1" noTextEdit="1"/>
          </p:cNvSpPr>
          <p:nvPr>
            <p:ph type="sldImg"/>
          </p:nvPr>
        </p:nvSpPr>
        <p:spPr>
          <a:xfrm>
            <a:off x="922338" y="744538"/>
            <a:ext cx="4962525" cy="3722687"/>
          </a:xfrm>
          <a:ln/>
        </p:spPr>
      </p:sp>
      <p:sp>
        <p:nvSpPr>
          <p:cNvPr id="1321987" name="Rectangle 3"/>
          <p:cNvSpPr>
            <a:spLocks noGrp="1" noChangeArrowheads="1"/>
          </p:cNvSpPr>
          <p:nvPr>
            <p:ph type="body" idx="1"/>
          </p:nvPr>
        </p:nvSpPr>
        <p:spPr>
          <a:xfrm>
            <a:off x="679606" y="4717217"/>
            <a:ext cx="5438464" cy="4466351"/>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2130-F382-4335-9A7B-E683050C526A}" type="slidenum">
              <a:rPr lang="en-GB">
                <a:solidFill>
                  <a:srgbClr val="1F497D"/>
                </a:solidFill>
              </a:rPr>
              <a:pPr/>
              <a:t>24</a:t>
            </a:fld>
            <a:endParaRPr lang="en-GB">
              <a:solidFill>
                <a:srgbClr val="1F497D"/>
              </a:solidFill>
            </a:endParaRPr>
          </a:p>
        </p:txBody>
      </p:sp>
      <p:sp>
        <p:nvSpPr>
          <p:cNvPr id="1261570" name="Rectangle 2"/>
          <p:cNvSpPr>
            <a:spLocks noGrp="1" noRot="1" noChangeAspect="1" noChangeArrowheads="1" noTextEdit="1"/>
          </p:cNvSpPr>
          <p:nvPr>
            <p:ph type="sldImg"/>
          </p:nvPr>
        </p:nvSpPr>
        <p:spPr>
          <a:xfrm>
            <a:off x="922338" y="744538"/>
            <a:ext cx="4962525" cy="3722687"/>
          </a:xfrm>
          <a:ln/>
        </p:spPr>
      </p:sp>
      <p:sp>
        <p:nvSpPr>
          <p:cNvPr id="1261571" name="Rectangle 3"/>
          <p:cNvSpPr>
            <a:spLocks noGrp="1" noChangeArrowheads="1"/>
          </p:cNvSpPr>
          <p:nvPr>
            <p:ph type="body" idx="1"/>
          </p:nvPr>
        </p:nvSpPr>
        <p:spPr>
          <a:xfrm>
            <a:off x="679606" y="4717217"/>
            <a:ext cx="5438464" cy="4466351"/>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25</a:t>
            </a:fld>
            <a:endParaRPr lang="de-DE" dirty="0"/>
          </a:p>
        </p:txBody>
      </p:sp>
    </p:spTree>
    <p:extLst>
      <p:ext uri="{BB962C8B-B14F-4D97-AF65-F5344CB8AC3E}">
        <p14:creationId xmlns:p14="http://schemas.microsoft.com/office/powerpoint/2010/main" val="14517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26</a:t>
            </a:fld>
            <a:endParaRPr lang="de-DE" dirty="0"/>
          </a:p>
        </p:txBody>
      </p:sp>
    </p:spTree>
    <p:extLst>
      <p:ext uri="{BB962C8B-B14F-4D97-AF65-F5344CB8AC3E}">
        <p14:creationId xmlns:p14="http://schemas.microsoft.com/office/powerpoint/2010/main" val="2992746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8AA57B1-CC8B-4FB2-A281-7042E18F6E9D}" type="slidenum">
              <a:rPr lang="de-DE" smtClean="0"/>
              <a:pPr>
                <a:defRPr/>
              </a:pPr>
              <a:t>27</a:t>
            </a:fld>
            <a:endParaRPr lang="de-DE"/>
          </a:p>
        </p:txBody>
      </p:sp>
    </p:spTree>
    <p:extLst>
      <p:ext uri="{BB962C8B-B14F-4D97-AF65-F5344CB8AC3E}">
        <p14:creationId xmlns:p14="http://schemas.microsoft.com/office/powerpoint/2010/main" val="182364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fld id="{0882EBD2-26BC-46A6-8822-F24C6EB8551E}" type="slidenum">
              <a:rPr lang="en-AU" altLang="de-DE">
                <a:solidFill>
                  <a:prstClr val="black"/>
                </a:solidFill>
              </a:rPr>
              <a:pPr eaLnBrk="1" hangingPunct="1"/>
              <a:t>3</a:t>
            </a:fld>
            <a:endParaRPr lang="en-AU" altLang="de-DE">
              <a:solidFill>
                <a:prstClr val="black"/>
              </a:solidFill>
            </a:endParaRPr>
          </a:p>
        </p:txBody>
      </p:sp>
      <p:sp>
        <p:nvSpPr>
          <p:cNvPr id="39939" name="Rectangle 7"/>
          <p:cNvSpPr txBox="1">
            <a:spLocks noGrp="1" noChangeArrowheads="1"/>
          </p:cNvSpPr>
          <p:nvPr/>
        </p:nvSpPr>
        <p:spPr bwMode="auto">
          <a:xfrm>
            <a:off x="3850294" y="9430813"/>
            <a:ext cx="2945861"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D5F421D7-0D00-49B2-8570-FEFC6632CAD7}" type="slidenum">
              <a:rPr lang="de-DE" altLang="de-DE" sz="1200">
                <a:solidFill>
                  <a:prstClr val="black"/>
                </a:solidFill>
              </a:rPr>
              <a:pPr algn="r" eaLnBrk="1" hangingPunct="1"/>
              <a:t>3</a:t>
            </a:fld>
            <a:endParaRPr lang="de-DE" altLang="de-DE" sz="1200">
              <a:solidFill>
                <a:prstClr val="black"/>
              </a:solidFill>
            </a:endParaRPr>
          </a:p>
        </p:txBody>
      </p:sp>
      <p:sp>
        <p:nvSpPr>
          <p:cNvPr id="39940" name="Rectangle 2"/>
          <p:cNvSpPr>
            <a:spLocks noGrp="1" noRot="1" noChangeAspect="1" noChangeArrowheads="1" noTextEdit="1"/>
          </p:cNvSpPr>
          <p:nvPr>
            <p:ph type="sldImg"/>
          </p:nvPr>
        </p:nvSpPr>
        <p:spPr>
          <a:xfrm>
            <a:off x="428625" y="663575"/>
            <a:ext cx="5942013" cy="4457700"/>
          </a:xfrm>
          <a:ln/>
        </p:spPr>
      </p:sp>
      <p:sp>
        <p:nvSpPr>
          <p:cNvPr id="39941" name="Rectangle 3"/>
          <p:cNvSpPr>
            <a:spLocks noGrp="1" noChangeArrowheads="1"/>
          </p:cNvSpPr>
          <p:nvPr>
            <p:ph type="body" idx="1"/>
          </p:nvPr>
        </p:nvSpPr>
        <p:spPr>
          <a:xfrm>
            <a:off x="679464" y="5356037"/>
            <a:ext cx="5438748" cy="3826841"/>
          </a:xfrm>
          <a:noFill/>
        </p:spPr>
        <p:txBody>
          <a:bodyPr/>
          <a:lstStyle/>
          <a:p>
            <a:pPr eaLnBrk="1" hangingPunct="1"/>
            <a:endParaRPr lang="de-DE" altLang="de-DE" smtClean="0"/>
          </a:p>
        </p:txBody>
      </p:sp>
      <p:sp>
        <p:nvSpPr>
          <p:cNvPr id="39942" name="Fußzeilenplatzhalter 1"/>
          <p:cNvSpPr>
            <a:spLocks noGrp="1"/>
          </p:cNvSpPr>
          <p:nvPr>
            <p:ph type="ftr" sz="quarter" idx="4"/>
          </p:nvPr>
        </p:nvSpPr>
        <p:spPr>
          <a:noFill/>
        </p:spPr>
        <p:txBody>
          <a:bodyPr/>
          <a:lstStyle>
            <a:lvl1pPr defTabSz="914423" eaLnBrk="0" hangingPunct="0">
              <a:defRPr>
                <a:solidFill>
                  <a:schemeClr val="tx1"/>
                </a:solidFill>
                <a:latin typeface="Arial" charset="0"/>
              </a:defRPr>
            </a:lvl1pPr>
            <a:lvl2pPr marL="685817" indent="-263776" defTabSz="914423" eaLnBrk="0" hangingPunct="0">
              <a:defRPr>
                <a:solidFill>
                  <a:schemeClr val="tx1"/>
                </a:solidFill>
                <a:latin typeface="Arial" charset="0"/>
              </a:defRPr>
            </a:lvl2pPr>
            <a:lvl3pPr marL="1055103" indent="-211021" defTabSz="914423" eaLnBrk="0" hangingPunct="0">
              <a:defRPr>
                <a:solidFill>
                  <a:schemeClr val="tx1"/>
                </a:solidFill>
                <a:latin typeface="Arial" charset="0"/>
              </a:defRPr>
            </a:lvl3pPr>
            <a:lvl4pPr marL="1477145" indent="-211021" defTabSz="914423" eaLnBrk="0" hangingPunct="0">
              <a:defRPr>
                <a:solidFill>
                  <a:schemeClr val="tx1"/>
                </a:solidFill>
                <a:latin typeface="Arial" charset="0"/>
              </a:defRPr>
            </a:lvl4pPr>
            <a:lvl5pPr marL="1899186" indent="-211021" defTabSz="914423" eaLnBrk="0" hangingPunct="0">
              <a:defRPr>
                <a:solidFill>
                  <a:schemeClr val="tx1"/>
                </a:solidFill>
                <a:latin typeface="Arial" charset="0"/>
              </a:defRPr>
            </a:lvl5pPr>
            <a:lvl6pPr marL="2321227" indent="-211021" defTabSz="914423" eaLnBrk="0" fontAlgn="base" hangingPunct="0">
              <a:spcBef>
                <a:spcPct val="0"/>
              </a:spcBef>
              <a:spcAft>
                <a:spcPct val="0"/>
              </a:spcAft>
              <a:defRPr>
                <a:solidFill>
                  <a:schemeClr val="tx1"/>
                </a:solidFill>
                <a:latin typeface="Arial" charset="0"/>
              </a:defRPr>
            </a:lvl6pPr>
            <a:lvl7pPr marL="2743269" indent="-211021" defTabSz="914423" eaLnBrk="0" fontAlgn="base" hangingPunct="0">
              <a:spcBef>
                <a:spcPct val="0"/>
              </a:spcBef>
              <a:spcAft>
                <a:spcPct val="0"/>
              </a:spcAft>
              <a:defRPr>
                <a:solidFill>
                  <a:schemeClr val="tx1"/>
                </a:solidFill>
                <a:latin typeface="Arial" charset="0"/>
              </a:defRPr>
            </a:lvl7pPr>
            <a:lvl8pPr marL="3165310" indent="-211021" defTabSz="914423" eaLnBrk="0" fontAlgn="base" hangingPunct="0">
              <a:spcBef>
                <a:spcPct val="0"/>
              </a:spcBef>
              <a:spcAft>
                <a:spcPct val="0"/>
              </a:spcAft>
              <a:defRPr>
                <a:solidFill>
                  <a:schemeClr val="tx1"/>
                </a:solidFill>
                <a:latin typeface="Arial" charset="0"/>
              </a:defRPr>
            </a:lvl8pPr>
            <a:lvl9pPr marL="3587351" indent="-211021" defTabSz="914423" eaLnBrk="0" fontAlgn="base" hangingPunct="0">
              <a:spcBef>
                <a:spcPct val="0"/>
              </a:spcBef>
              <a:spcAft>
                <a:spcPct val="0"/>
              </a:spcAft>
              <a:defRPr>
                <a:solidFill>
                  <a:schemeClr val="tx1"/>
                </a:solidFill>
                <a:latin typeface="Arial" charset="0"/>
              </a:defRPr>
            </a:lvl9pPr>
          </a:lstStyle>
          <a:p>
            <a:pPr eaLnBrk="1" hangingPunct="1"/>
            <a:r>
              <a:rPr lang="en-US" altLang="de-DE">
                <a:solidFill>
                  <a:prstClr val="black"/>
                </a:solidFill>
              </a:rPr>
              <a:t>Introduction to the ClimValDiaglTool</a:t>
            </a:r>
            <a:endParaRPr lang="en-AU" altLang="de-DE">
              <a:solidFill>
                <a:prstClr val="black"/>
              </a:solidFill>
            </a:endParaRPr>
          </a:p>
        </p:txBody>
      </p:sp>
    </p:spTree>
    <p:extLst>
      <p:ext uri="{BB962C8B-B14F-4D97-AF65-F5344CB8AC3E}">
        <p14:creationId xmlns:p14="http://schemas.microsoft.com/office/powerpoint/2010/main" val="253558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4</a:t>
            </a:fld>
            <a:endParaRPr lang="de-DE" dirty="0"/>
          </a:p>
        </p:txBody>
      </p:sp>
    </p:spTree>
    <p:extLst>
      <p:ext uri="{BB962C8B-B14F-4D97-AF65-F5344CB8AC3E}">
        <p14:creationId xmlns:p14="http://schemas.microsoft.com/office/powerpoint/2010/main" val="4879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defTabSz="914333" eaLnBrk="0" hangingPunct="0">
              <a:defRPr>
                <a:solidFill>
                  <a:schemeClr val="tx1"/>
                </a:solidFill>
                <a:latin typeface="Arial" pitchFamily="34" charset="0"/>
              </a:defRPr>
            </a:lvl1pPr>
            <a:lvl2pPr marL="685750" indent="-263750" defTabSz="914333" eaLnBrk="0" hangingPunct="0">
              <a:defRPr>
                <a:solidFill>
                  <a:schemeClr val="tx1"/>
                </a:solidFill>
                <a:latin typeface="Arial" pitchFamily="34" charset="0"/>
              </a:defRPr>
            </a:lvl2pPr>
            <a:lvl3pPr marL="1055000" indent="-211000" defTabSz="914333" eaLnBrk="0" hangingPunct="0">
              <a:defRPr>
                <a:solidFill>
                  <a:schemeClr val="tx1"/>
                </a:solidFill>
                <a:latin typeface="Arial" pitchFamily="34" charset="0"/>
              </a:defRPr>
            </a:lvl3pPr>
            <a:lvl4pPr marL="1477000" indent="-211000" defTabSz="914333" eaLnBrk="0" hangingPunct="0">
              <a:defRPr>
                <a:solidFill>
                  <a:schemeClr val="tx1"/>
                </a:solidFill>
                <a:latin typeface="Arial" pitchFamily="34" charset="0"/>
              </a:defRPr>
            </a:lvl4pPr>
            <a:lvl5pPr marL="1898999" indent="-211000" defTabSz="914333" eaLnBrk="0" hangingPunct="0">
              <a:defRPr>
                <a:solidFill>
                  <a:schemeClr val="tx1"/>
                </a:solidFill>
                <a:latin typeface="Arial" pitchFamily="34" charset="0"/>
              </a:defRPr>
            </a:lvl5pPr>
            <a:lvl6pPr marL="2320999" indent="-211000" defTabSz="914333" eaLnBrk="0" fontAlgn="base" hangingPunct="0">
              <a:spcBef>
                <a:spcPct val="0"/>
              </a:spcBef>
              <a:spcAft>
                <a:spcPct val="0"/>
              </a:spcAft>
              <a:defRPr>
                <a:solidFill>
                  <a:schemeClr val="tx1"/>
                </a:solidFill>
                <a:latin typeface="Arial" pitchFamily="34" charset="0"/>
              </a:defRPr>
            </a:lvl6pPr>
            <a:lvl7pPr marL="2743000" indent="-211000" defTabSz="914333" eaLnBrk="0" fontAlgn="base" hangingPunct="0">
              <a:spcBef>
                <a:spcPct val="0"/>
              </a:spcBef>
              <a:spcAft>
                <a:spcPct val="0"/>
              </a:spcAft>
              <a:defRPr>
                <a:solidFill>
                  <a:schemeClr val="tx1"/>
                </a:solidFill>
                <a:latin typeface="Arial" pitchFamily="34" charset="0"/>
              </a:defRPr>
            </a:lvl7pPr>
            <a:lvl8pPr marL="3165000" indent="-211000" defTabSz="914333" eaLnBrk="0" fontAlgn="base" hangingPunct="0">
              <a:spcBef>
                <a:spcPct val="0"/>
              </a:spcBef>
              <a:spcAft>
                <a:spcPct val="0"/>
              </a:spcAft>
              <a:defRPr>
                <a:solidFill>
                  <a:schemeClr val="tx1"/>
                </a:solidFill>
                <a:latin typeface="Arial" pitchFamily="34" charset="0"/>
              </a:defRPr>
            </a:lvl8pPr>
            <a:lvl9pPr marL="3587000" indent="-211000" defTabSz="914333" eaLnBrk="0" fontAlgn="base" hangingPunct="0">
              <a:spcBef>
                <a:spcPct val="0"/>
              </a:spcBef>
              <a:spcAft>
                <a:spcPct val="0"/>
              </a:spcAft>
              <a:defRPr>
                <a:solidFill>
                  <a:schemeClr val="tx1"/>
                </a:solidFill>
                <a:latin typeface="Arial" pitchFamily="34" charset="0"/>
              </a:defRPr>
            </a:lvl9pPr>
          </a:lstStyle>
          <a:p>
            <a:pPr eaLnBrk="1" hangingPunct="1">
              <a:defRPr/>
            </a:pPr>
            <a:fld id="{10A18FB8-8DF2-482D-B91C-BCBD5B191F2C}" type="slidenum">
              <a:rPr lang="en-AU" altLang="de-DE">
                <a:solidFill>
                  <a:prstClr val="black"/>
                </a:solidFill>
              </a:rPr>
              <a:pPr eaLnBrk="1" hangingPunct="1">
                <a:defRPr/>
              </a:pPr>
              <a:t>5</a:t>
            </a:fld>
            <a:endParaRPr lang="en-AU" altLang="de-DE">
              <a:solidFill>
                <a:prstClr val="black"/>
              </a:solidFill>
            </a:endParaRPr>
          </a:p>
        </p:txBody>
      </p:sp>
      <p:sp>
        <p:nvSpPr>
          <p:cNvPr id="48131" name="Rectangle 7"/>
          <p:cNvSpPr txBox="1">
            <a:spLocks noGrp="1" noChangeArrowheads="1"/>
          </p:cNvSpPr>
          <p:nvPr/>
        </p:nvSpPr>
        <p:spPr bwMode="auto">
          <a:xfrm>
            <a:off x="3850294" y="9430813"/>
            <a:ext cx="2945861"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2" tIns="45712" rIns="91422" bIns="45712" anchor="b"/>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C3017EB-D998-4FD0-8D25-A6E1624F0000}" type="slidenum">
              <a:rPr lang="de-DE" altLang="de-DE">
                <a:solidFill>
                  <a:srgbClr val="000000"/>
                </a:solidFill>
                <a:latin typeface="Arial" charset="0"/>
                <a:ea typeface="MS PGothic" pitchFamily="34" charset="-128"/>
              </a:rPr>
              <a:pPr algn="r" eaLnBrk="1" hangingPunct="1">
                <a:spcBef>
                  <a:spcPct val="0"/>
                </a:spcBef>
              </a:pPr>
              <a:t>5</a:t>
            </a:fld>
            <a:endParaRPr lang="de-DE" altLang="de-DE">
              <a:solidFill>
                <a:srgbClr val="000000"/>
              </a:solidFill>
              <a:latin typeface="Arial" charset="0"/>
              <a:ea typeface="MS PGothic" pitchFamily="34" charset="-128"/>
            </a:endParaRPr>
          </a:p>
        </p:txBody>
      </p:sp>
      <p:sp>
        <p:nvSpPr>
          <p:cNvPr id="48132" name="Rectangle 2"/>
          <p:cNvSpPr>
            <a:spLocks noGrp="1" noRot="1" noChangeAspect="1" noChangeArrowheads="1" noTextEdit="1"/>
          </p:cNvSpPr>
          <p:nvPr>
            <p:ph type="sldImg"/>
          </p:nvPr>
        </p:nvSpPr>
        <p:spPr bwMode="auto">
          <a:xfrm>
            <a:off x="428625" y="663575"/>
            <a:ext cx="5942013" cy="445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p:cNvSpPr>
            <a:spLocks noGrp="1" noChangeArrowheads="1"/>
          </p:cNvSpPr>
          <p:nvPr>
            <p:ph type="body" idx="1"/>
          </p:nvPr>
        </p:nvSpPr>
        <p:spPr bwMode="auto">
          <a:xfrm>
            <a:off x="679464" y="5356037"/>
            <a:ext cx="5438748" cy="3826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altLang="de-DE" smtClean="0">
              <a:latin typeface="Arial" charset="0"/>
            </a:endParaRPr>
          </a:p>
        </p:txBody>
      </p:sp>
      <p:sp>
        <p:nvSpPr>
          <p:cNvPr id="35846" name="Fußzeilenplatzhalter 1"/>
          <p:cNvSpPr>
            <a:spLocks noGrp="1"/>
          </p:cNvSpPr>
          <p:nvPr>
            <p:ph type="ftr" sz="quarter" idx="4"/>
          </p:nvPr>
        </p:nvSpPr>
        <p:spPr/>
        <p:txBody>
          <a:bodyPr/>
          <a:lstStyle>
            <a:lvl1pPr defTabSz="914333" eaLnBrk="0" hangingPunct="0">
              <a:defRPr>
                <a:solidFill>
                  <a:schemeClr val="tx1"/>
                </a:solidFill>
                <a:latin typeface="Arial" pitchFamily="34" charset="0"/>
              </a:defRPr>
            </a:lvl1pPr>
            <a:lvl2pPr marL="685750" indent="-263750" defTabSz="914333" eaLnBrk="0" hangingPunct="0">
              <a:defRPr>
                <a:solidFill>
                  <a:schemeClr val="tx1"/>
                </a:solidFill>
                <a:latin typeface="Arial" pitchFamily="34" charset="0"/>
              </a:defRPr>
            </a:lvl2pPr>
            <a:lvl3pPr marL="1055000" indent="-211000" defTabSz="914333" eaLnBrk="0" hangingPunct="0">
              <a:defRPr>
                <a:solidFill>
                  <a:schemeClr val="tx1"/>
                </a:solidFill>
                <a:latin typeface="Arial" pitchFamily="34" charset="0"/>
              </a:defRPr>
            </a:lvl3pPr>
            <a:lvl4pPr marL="1477000" indent="-211000" defTabSz="914333" eaLnBrk="0" hangingPunct="0">
              <a:defRPr>
                <a:solidFill>
                  <a:schemeClr val="tx1"/>
                </a:solidFill>
                <a:latin typeface="Arial" pitchFamily="34" charset="0"/>
              </a:defRPr>
            </a:lvl4pPr>
            <a:lvl5pPr marL="1898999" indent="-211000" defTabSz="914333" eaLnBrk="0" hangingPunct="0">
              <a:defRPr>
                <a:solidFill>
                  <a:schemeClr val="tx1"/>
                </a:solidFill>
                <a:latin typeface="Arial" pitchFamily="34" charset="0"/>
              </a:defRPr>
            </a:lvl5pPr>
            <a:lvl6pPr marL="2320999" indent="-211000" defTabSz="914333" eaLnBrk="0" fontAlgn="base" hangingPunct="0">
              <a:spcBef>
                <a:spcPct val="0"/>
              </a:spcBef>
              <a:spcAft>
                <a:spcPct val="0"/>
              </a:spcAft>
              <a:defRPr>
                <a:solidFill>
                  <a:schemeClr val="tx1"/>
                </a:solidFill>
                <a:latin typeface="Arial" pitchFamily="34" charset="0"/>
              </a:defRPr>
            </a:lvl6pPr>
            <a:lvl7pPr marL="2743000" indent="-211000" defTabSz="914333" eaLnBrk="0" fontAlgn="base" hangingPunct="0">
              <a:spcBef>
                <a:spcPct val="0"/>
              </a:spcBef>
              <a:spcAft>
                <a:spcPct val="0"/>
              </a:spcAft>
              <a:defRPr>
                <a:solidFill>
                  <a:schemeClr val="tx1"/>
                </a:solidFill>
                <a:latin typeface="Arial" pitchFamily="34" charset="0"/>
              </a:defRPr>
            </a:lvl7pPr>
            <a:lvl8pPr marL="3165000" indent="-211000" defTabSz="914333" eaLnBrk="0" fontAlgn="base" hangingPunct="0">
              <a:spcBef>
                <a:spcPct val="0"/>
              </a:spcBef>
              <a:spcAft>
                <a:spcPct val="0"/>
              </a:spcAft>
              <a:defRPr>
                <a:solidFill>
                  <a:schemeClr val="tx1"/>
                </a:solidFill>
                <a:latin typeface="Arial" pitchFamily="34" charset="0"/>
              </a:defRPr>
            </a:lvl8pPr>
            <a:lvl9pPr marL="3587000" indent="-211000" defTabSz="914333" eaLnBrk="0" fontAlgn="base" hangingPunct="0">
              <a:spcBef>
                <a:spcPct val="0"/>
              </a:spcBef>
              <a:spcAft>
                <a:spcPct val="0"/>
              </a:spcAft>
              <a:defRPr>
                <a:solidFill>
                  <a:schemeClr val="tx1"/>
                </a:solidFill>
                <a:latin typeface="Arial" pitchFamily="34" charset="0"/>
              </a:defRPr>
            </a:lvl9pPr>
          </a:lstStyle>
          <a:p>
            <a:pPr eaLnBrk="1" hangingPunct="1">
              <a:defRPr/>
            </a:pPr>
            <a:r>
              <a:rPr lang="en-US" altLang="de-DE">
                <a:solidFill>
                  <a:prstClr val="black"/>
                </a:solidFill>
              </a:rPr>
              <a:t>Introduction to the ClimValDiaglTool</a:t>
            </a:r>
            <a:endParaRPr lang="en-AU" alt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6</a:t>
            </a:fld>
            <a:endParaRPr lang="de-DE" dirty="0"/>
          </a:p>
        </p:txBody>
      </p:sp>
    </p:spTree>
    <p:extLst>
      <p:ext uri="{BB962C8B-B14F-4D97-AF65-F5344CB8AC3E}">
        <p14:creationId xmlns:p14="http://schemas.microsoft.com/office/powerpoint/2010/main" val="25267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7</a:t>
            </a:fld>
            <a:endParaRPr lang="de-DE" dirty="0"/>
          </a:p>
        </p:txBody>
      </p:sp>
    </p:spTree>
    <p:extLst>
      <p:ext uri="{BB962C8B-B14F-4D97-AF65-F5344CB8AC3E}">
        <p14:creationId xmlns:p14="http://schemas.microsoft.com/office/powerpoint/2010/main" val="64030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8</a:t>
            </a:fld>
            <a:endParaRPr lang="de-DE" dirty="0"/>
          </a:p>
        </p:txBody>
      </p:sp>
    </p:spTree>
    <p:extLst>
      <p:ext uri="{BB962C8B-B14F-4D97-AF65-F5344CB8AC3E}">
        <p14:creationId xmlns:p14="http://schemas.microsoft.com/office/powerpoint/2010/main" val="2660066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6F18FF3-3C60-4C3E-8590-C1E46092D981}" type="slidenum">
              <a:rPr lang="de-DE" smtClean="0"/>
              <a:pPr>
                <a:defRPr/>
              </a:pPr>
              <a:t>9</a:t>
            </a:fld>
            <a:endParaRPr lang="de-DE" dirty="0"/>
          </a:p>
        </p:txBody>
      </p:sp>
    </p:spTree>
    <p:extLst>
      <p:ext uri="{BB962C8B-B14F-4D97-AF65-F5344CB8AC3E}">
        <p14:creationId xmlns:p14="http://schemas.microsoft.com/office/powerpoint/2010/main" val="22904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Picture 2" descr="\\psf\Host\Users\cd\Desktop\Startbild_4zu3-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Grafik 10" descr="dlr_signet.png"/>
          <p:cNvPicPr>
            <a:picLocks noChangeAspect="1"/>
          </p:cNvPicPr>
          <p:nvPr userDrawn="1"/>
        </p:nvPicPr>
        <p:blipFill>
          <a:blip r:embed="rId3"/>
          <a:srcRect/>
          <a:stretch>
            <a:fillRect/>
          </a:stretch>
        </p:blipFill>
        <p:spPr bwMode="auto">
          <a:xfrm>
            <a:off x="676275" y="5857973"/>
            <a:ext cx="857250" cy="766763"/>
          </a:xfrm>
          <a:prstGeom prst="rect">
            <a:avLst/>
          </a:prstGeom>
          <a:noFill/>
          <a:ln w="9525">
            <a:noFill/>
            <a:miter lim="800000"/>
            <a:headEnd/>
            <a:tailEnd/>
          </a:ln>
        </p:spPr>
      </p:pic>
      <p:sp>
        <p:nvSpPr>
          <p:cNvPr id="13" name="Rectangle 45"/>
          <p:cNvSpPr>
            <a:spLocks noGrp="1" noChangeArrowheads="1"/>
          </p:cNvSpPr>
          <p:nvPr>
            <p:ph type="ctrTitle" sz="quarter"/>
          </p:nvPr>
        </p:nvSpPr>
        <p:spPr>
          <a:xfrm>
            <a:off x="1143000" y="1392238"/>
            <a:ext cx="7342188" cy="741362"/>
          </a:xfrm>
          <a:prstGeom prst="rect">
            <a:avLst/>
          </a:prstGeom>
        </p:spPr>
        <p:txBody>
          <a:bodyPr/>
          <a:lstStyle>
            <a:lvl1pPr>
              <a:tabLst>
                <a:tab pos="2038350" algn="l"/>
              </a:tabLst>
              <a:defRPr b="1"/>
            </a:lvl1pPr>
          </a:lstStyle>
          <a:p>
            <a:pPr lvl="0"/>
            <a:r>
              <a:rPr lang="en-US" noProof="0" dirty="0" smtClean="0"/>
              <a:t>Titelmasterformat durch Klicken bearbeiten</a:t>
            </a:r>
            <a:endParaRPr lang="en-GB" noProof="0" dirty="0" smtClean="0"/>
          </a:p>
        </p:txBody>
      </p:sp>
      <p:sp>
        <p:nvSpPr>
          <p:cNvPr id="8" name="Untertitel 2"/>
          <p:cNvSpPr>
            <a:spLocks noGrp="1"/>
          </p:cNvSpPr>
          <p:nvPr>
            <p:ph type="subTitle" idx="1"/>
          </p:nvPr>
        </p:nvSpPr>
        <p:spPr>
          <a:xfrm>
            <a:off x="1143000" y="2159098"/>
            <a:ext cx="7342188" cy="371475"/>
          </a:xfrm>
        </p:spPr>
        <p:txBody>
          <a:bodyPr/>
          <a:lstStyle>
            <a:lvl1pPr marL="0" indent="0">
              <a:buFontTx/>
              <a:buNone/>
              <a:defRPr sz="2400">
                <a:solidFill>
                  <a:srgbClr val="686868"/>
                </a:solidFill>
              </a:defRPr>
            </a:lvl1pPr>
          </a:lstStyle>
          <a:p>
            <a:pPr lvl="0"/>
            <a:r>
              <a:rPr lang="en-US" noProof="0" dirty="0" smtClean="0"/>
              <a:t>Formatvorlage des Untertitelmasters durch Klicken bearbeiten</a:t>
            </a:r>
            <a:endParaRPr lang="en-GB" noProof="0" dirty="0" smtClean="0"/>
          </a:p>
        </p:txBody>
      </p:sp>
      <p:sp>
        <p:nvSpPr>
          <p:cNvPr id="6" name="Rectangle 51"/>
          <p:cNvSpPr>
            <a:spLocks noGrp="1" noChangeArrowheads="1"/>
          </p:cNvSpPr>
          <p:nvPr>
            <p:ph type="sldNum" sz="quarter" idx="10"/>
          </p:nvPr>
        </p:nvSpPr>
        <p:spPr/>
        <p:txBody>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a:t>www.DLR.de  •  Chart </a:t>
            </a:r>
            <a:fld id="{B2EDC576-4697-4F96-A898-E7924B0EA870}" type="slidenum">
              <a:rPr lang="en-GB"/>
              <a:pPr>
                <a:defRPr/>
              </a:pPr>
              <a:t>‹#›</a:t>
            </a:fld>
            <a:endParaRPr lang="en-GB"/>
          </a:p>
        </p:txBody>
      </p:sp>
      <p:sp>
        <p:nvSpPr>
          <p:cNvPr id="7" name="Rectangle 52"/>
          <p:cNvSpPr>
            <a:spLocks noGrp="1" noChangeArrowheads="1"/>
          </p:cNvSpPr>
          <p:nvPr>
            <p:ph type="ftr" sz="quarter" idx="11"/>
          </p:nvPr>
        </p:nvSpPr>
        <p:spPr/>
        <p:txBody>
          <a:bodyPr/>
          <a:lstStyle>
            <a:lvl1pPr>
              <a:lnSpc>
                <a:spcPct val="100000"/>
              </a:lnSpc>
              <a:buFontTx/>
              <a:buNone/>
              <a:defRPr sz="800">
                <a:solidFill>
                  <a:srgbClr val="686868"/>
                </a:solidFill>
                <a:latin typeface="Arial" pitchFamily="34" charset="0"/>
                <a:cs typeface="Arial" pitchFamily="34" charset="0"/>
              </a:defRPr>
            </a:lvl1pPr>
          </a:lstStyle>
          <a:p>
            <a:pPr>
              <a:defRPr/>
            </a:pPr>
            <a:r>
              <a:rPr lang="en-GB"/>
              <a:t>&gt; Lecture &gt; Author  •  Document &gt;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858766331"/>
      </p:ext>
    </p:extLst>
  </p:cSld>
  <p:clrMapOvr>
    <a:masterClrMapping/>
  </p:clrMapOvr>
  <p:transition xmlns:p14="http://schemas.microsoft.com/office/powerpoint/2010/mai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184966549"/>
      </p:ext>
    </p:extLst>
  </p:cSld>
  <p:clrMapOvr>
    <a:masterClrMapping/>
  </p:clrMapOvr>
  <p:transition xmlns:p14="http://schemas.microsoft.com/office/powerpoint/2010/mai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783378924"/>
      </p:ext>
    </p:extLst>
  </p:cSld>
  <p:clrMapOvr>
    <a:masterClrMapping/>
  </p:clrMapOvr>
  <p:transition xmlns:p14="http://schemas.microsoft.com/office/powerpoint/2010/mai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1574014308"/>
      </p:ext>
    </p:extLst>
  </p:cSld>
  <p:clrMapOvr>
    <a:masterClrMapping/>
  </p:clrMapOvr>
  <p:transition xmlns:p14="http://schemas.microsoft.com/office/powerpoint/2010/mai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142258215"/>
      </p:ext>
    </p:extLst>
  </p:cSld>
  <p:clrMapOvr>
    <a:masterClrMapping/>
  </p:clrMapOvr>
  <p:transition xmlns:p14="http://schemas.microsoft.com/office/powerpoint/2010/mai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1866393924"/>
      </p:ext>
    </p:extLst>
  </p:cSld>
  <p:clrMapOvr>
    <a:masterClrMapping/>
  </p:clrMapOvr>
  <p:transition xmlns:p14="http://schemas.microsoft.com/office/powerpoint/2010/mai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168859762"/>
      </p:ext>
    </p:extLst>
  </p:cSld>
  <p:clrMapOvr>
    <a:masterClrMapping/>
  </p:clrMapOvr>
  <p:transition xmlns:p14="http://schemas.microsoft.com/office/powerpoint/2010/mai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4017024680"/>
      </p:ext>
    </p:extLst>
  </p:cSld>
  <p:clrMapOvr>
    <a:masterClrMapping/>
  </p:clrMapOvr>
  <p:transition xmlns:p14="http://schemas.microsoft.com/office/powerpoint/2010/mai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1968039420"/>
      </p:ext>
    </p:extLst>
  </p:cSld>
  <p:clrMapOvr>
    <a:masterClrMapping/>
  </p:clrMapOvr>
  <p:transition xmlns:p14="http://schemas.microsoft.com/office/powerpoint/2010/mai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FFFFFF"/>
                </a:solidFill>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981180010"/>
      </p:ext>
    </p:extLst>
  </p:cSld>
  <p:clrMapOvr>
    <a:masterClrMapping/>
  </p:clrMapOvr>
  <p:transition xmlns:p14="http://schemas.microsoft.com/office/powerpoint/2010/mai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79518" y="332656"/>
            <a:ext cx="8784976" cy="432048"/>
          </a:xfrm>
          <a:prstGeom prst="rect">
            <a:avLst/>
          </a:prstGeom>
          <a:noFill/>
          <a:ln>
            <a:noFill/>
          </a:ln>
          <a:effectLst/>
          <a:extLst/>
        </p:spPr>
        <p:txBody>
          <a:bodyPr/>
          <a:lstStyle>
            <a:lvl1pPr algn="ctr">
              <a:defRPr/>
            </a:lvl1p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8" name="Rectangle 3"/>
          <p:cNvSpPr>
            <a:spLocks noGrp="1" noChangeArrowheads="1"/>
          </p:cNvSpPr>
          <p:nvPr>
            <p:ph idx="1"/>
          </p:nvPr>
        </p:nvSpPr>
        <p:spPr bwMode="auto">
          <a:xfrm>
            <a:off x="179518" y="980728"/>
            <a:ext cx="8784976" cy="5112568"/>
          </a:xfrm>
          <a:prstGeom prst="rect">
            <a:avLst/>
          </a:prstGeom>
          <a:noFill/>
          <a:ln>
            <a:noFill/>
          </a:ln>
          <a:effectLst/>
          <a:extLst/>
        </p:spPr>
        <p:txBody>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025219529"/>
      </p:ext>
    </p:extLst>
  </p:cSld>
  <p:clrMapOvr>
    <a:masterClrMapping/>
  </p:clrMapOvr>
  <p:transition xmlns:p14="http://schemas.microsoft.com/office/powerpoint/2010/mai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627823366"/>
      </p:ext>
    </p:extLst>
  </p:cSld>
  <p:clrMapOvr>
    <a:masterClrMapping/>
  </p:clrMapOvr>
  <p:transition xmlns:p14="http://schemas.microsoft.com/office/powerpoint/2010/mai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401287879"/>
      </p:ext>
    </p:extLst>
  </p:cSld>
  <p:clrMapOvr>
    <a:masterClrMapping/>
  </p:clrMapOvr>
  <p:transition xmlns:p14="http://schemas.microsoft.com/office/powerpoint/2010/mai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2956722873"/>
      </p:ext>
    </p:extLst>
  </p:cSld>
  <p:clrMapOvr>
    <a:masterClrMapping/>
  </p:clrMapOvr>
  <p:transition xmlns:p14="http://schemas.microsoft.com/office/powerpoint/2010/mai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4097265357"/>
      </p:ext>
    </p:extLst>
  </p:cSld>
  <p:clrMapOvr>
    <a:masterClrMapping/>
  </p:clrMapOvr>
  <p:transition xmlns:p14="http://schemas.microsoft.com/office/powerpoint/2010/mai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367474208"/>
      </p:ext>
    </p:extLst>
  </p:cSld>
  <p:clrMapOvr>
    <a:masterClrMapping/>
  </p:clrMapOvr>
  <p:transition xmlns:p14="http://schemas.microsoft.com/office/powerpoint/2010/mai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473642067"/>
      </p:ext>
    </p:extLst>
  </p:cSld>
  <p:clrMapOvr>
    <a:masterClrMapping/>
  </p:clrMapOvr>
  <p:transition xmlns:p14="http://schemas.microsoft.com/office/powerpoint/2010/mai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730961943"/>
      </p:ext>
    </p:extLst>
  </p:cSld>
  <p:clrMapOvr>
    <a:masterClrMapping/>
  </p:clrMapOvr>
  <p:transition xmlns:p14="http://schemas.microsoft.com/office/powerpoint/2010/mai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4212977596"/>
      </p:ext>
    </p:extLst>
  </p:cSld>
  <p:clrMapOvr>
    <a:masterClrMapping/>
  </p:clrMapOvr>
  <p:transition xmlns:p14="http://schemas.microsoft.com/office/powerpoint/2010/mai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2390205603"/>
      </p:ext>
    </p:extLst>
  </p:cSld>
  <p:clrMapOvr>
    <a:masterClrMapping/>
  </p:clrMapOvr>
  <p:transition xmlns:p14="http://schemas.microsoft.com/office/powerpoint/2010/mai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spaltig">
    <p:spTree>
      <p:nvGrpSpPr>
        <p:cNvPr id="1" name=""/>
        <p:cNvGrpSpPr/>
        <p:nvPr/>
      </p:nvGrpSpPr>
      <p:grpSpPr>
        <a:xfrm>
          <a:off x="0" y="0"/>
          <a:ext cx="0" cy="0"/>
          <a:chOff x="0" y="0"/>
          <a:chExt cx="0" cy="0"/>
        </a:xfrm>
      </p:grpSpPr>
      <p:sp>
        <p:nvSpPr>
          <p:cNvPr id="5" name="Foliennummernplatzhalter 3"/>
          <p:cNvSpPr txBox="1">
            <a:spLocks/>
          </p:cNvSpPr>
          <p:nvPr userDrawn="1"/>
        </p:nvSpPr>
        <p:spPr bwMode="auto">
          <a:xfrm>
            <a:off x="107951" y="44451"/>
            <a:ext cx="2205038" cy="138113"/>
          </a:xfrm>
          <a:prstGeom prst="rect">
            <a:avLst/>
          </a:prstGeom>
          <a:noFill/>
          <a:ln>
            <a:miter lim="800000"/>
            <a:headEnd/>
            <a:tailEnd/>
          </a:ln>
        </p:spPr>
        <p:txBody>
          <a:bodyPr lIns="0" tIns="0" rIns="0" bIns="0"/>
          <a:lstStyle>
            <a:defPPr>
              <a:defRPr lang="de-DE"/>
            </a:defPPr>
            <a:lvl1pPr algn="l" rtl="0" fontAlgn="auto">
              <a:lnSpc>
                <a:spcPct val="100000"/>
              </a:lnSpc>
              <a:spcBef>
                <a:spcPts val="0"/>
              </a:spcBef>
              <a:spcAft>
                <a:spcPts val="0"/>
              </a:spcAft>
              <a:buFontTx/>
              <a:buNone/>
              <a:defRPr sz="800" kern="1200" dirty="0" smtClean="0">
                <a:solidFill>
                  <a:srgbClr val="686868"/>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defRPr/>
            </a:pPr>
            <a:r>
              <a:rPr lang="en-GB">
                <a:latin typeface="Arial" charset="0"/>
                <a:cs typeface="Arial" charset="0"/>
              </a:rPr>
              <a:t>www.pa.op.dlr.de/ESMVal/  •  Chart </a:t>
            </a:r>
            <a:fld id="{A659CBDD-D3C5-4B60-AE17-3251A9FFB643}" type="slidenum">
              <a:rPr lang="en-GB">
                <a:latin typeface="Arial" charset="0"/>
                <a:cs typeface="Arial" charset="0"/>
              </a:rPr>
              <a:pPr fontAlgn="base">
                <a:spcBef>
                  <a:spcPct val="0"/>
                </a:spcBef>
                <a:spcAft>
                  <a:spcPct val="0"/>
                </a:spcAft>
                <a:defRPr/>
              </a:pPr>
              <a:t>‹#›</a:t>
            </a:fld>
            <a:endParaRPr lang="en-GB">
              <a:latin typeface="Arial" charset="0"/>
              <a:cs typeface="Arial" charset="0"/>
            </a:endParaRPr>
          </a:p>
        </p:txBody>
      </p:sp>
      <p:sp>
        <p:nvSpPr>
          <p:cNvPr id="8" name="Rectangle 3"/>
          <p:cNvSpPr>
            <a:spLocks noGrp="1" noChangeArrowheads="1"/>
          </p:cNvSpPr>
          <p:nvPr>
            <p:ph idx="1"/>
          </p:nvPr>
        </p:nvSpPr>
        <p:spPr bwMode="auto">
          <a:xfrm>
            <a:off x="199352" y="1124749"/>
            <a:ext cx="4300641" cy="4752181"/>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10" name="Rectangle 2"/>
          <p:cNvSpPr>
            <a:spLocks noGrp="1" noChangeArrowheads="1"/>
          </p:cNvSpPr>
          <p:nvPr>
            <p:ph type="title"/>
          </p:nvPr>
        </p:nvSpPr>
        <p:spPr bwMode="auto">
          <a:xfrm>
            <a:off x="179518" y="332656"/>
            <a:ext cx="8784976" cy="432048"/>
          </a:xfrm>
          <a:prstGeom prst="rect">
            <a:avLst/>
          </a:prstGeom>
          <a:noFill/>
          <a:ln>
            <a:noFill/>
          </a:ln>
          <a:effectLst/>
          <a:extLst/>
        </p:spPr>
        <p:txBody>
          <a:bodyPr/>
          <a:lstStyle>
            <a:lvl1pPr algn="ctr">
              <a:defRPr/>
            </a:lvl1pPr>
          </a:lstStyle>
          <a:p>
            <a:pPr lvl="0"/>
            <a:r>
              <a:rPr lang="en-US" noProof="0" dirty="0" smtClean="0"/>
              <a:t>Titelmasterformat durch Klicken bearbeiten</a:t>
            </a:r>
            <a:endParaRPr lang="de-DE" dirty="0" smtClean="0"/>
          </a:p>
        </p:txBody>
      </p:sp>
      <p:sp>
        <p:nvSpPr>
          <p:cNvPr id="13" name="Rectangle 3"/>
          <p:cNvSpPr>
            <a:spLocks noGrp="1" noChangeArrowheads="1"/>
          </p:cNvSpPr>
          <p:nvPr>
            <p:ph idx="10"/>
          </p:nvPr>
        </p:nvSpPr>
        <p:spPr bwMode="auto">
          <a:xfrm>
            <a:off x="4663847" y="1124749"/>
            <a:ext cx="4300641" cy="4752181"/>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588009039"/>
      </p:ext>
    </p:extLst>
  </p:cSld>
  <p:clrMapOvr>
    <a:masterClrMapping/>
  </p:clrMapOvr>
  <p:transition xmlns:p14="http://schemas.microsoft.com/office/powerpoint/2010/mai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752600" y="1773238"/>
            <a:ext cx="6934200" cy="4751387"/>
          </a:xfrm>
        </p:spPr>
        <p:txBody>
          <a:bodyPr/>
          <a:lstStyle/>
          <a:p>
            <a:endParaRPr lang="en-GB"/>
          </a:p>
        </p:txBody>
      </p:sp>
      <p:sp>
        <p:nvSpPr>
          <p:cNvPr id="4" name="Footer Placeholder 3"/>
          <p:cNvSpPr>
            <a:spLocks noGrp="1"/>
          </p:cNvSpPr>
          <p:nvPr>
            <p:ph type="ftr" sz="quarter" idx="10"/>
          </p:nvPr>
        </p:nvSpPr>
        <p:spPr>
          <a:xfrm>
            <a:off x="323850" y="6553200"/>
            <a:ext cx="2895600" cy="228600"/>
          </a:xfrm>
        </p:spPr>
        <p:txBody>
          <a:bodyPr/>
          <a:lstStyle>
            <a:lvl1pPr>
              <a:defRPr/>
            </a:lvl1pPr>
          </a:lstStyle>
          <a:p>
            <a:r>
              <a:rPr lang="en-GB">
                <a:solidFill>
                  <a:srgbClr val="000000"/>
                </a:solidFill>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1415823792"/>
      </p:ext>
    </p:extLst>
  </p:cSld>
  <p:clrMapOvr>
    <a:masterClrMapping/>
  </p:clrMapOvr>
  <p:transition xmlns:p14="http://schemas.microsoft.com/office/powerpoint/2010/mai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143000" y="938212"/>
            <a:ext cx="7342188" cy="741600"/>
          </a:xfrm>
          <a:prstGeom prst="rect">
            <a:avLst/>
          </a:prstGeom>
          <a:noFill/>
          <a:ln>
            <a:noFill/>
          </a:ln>
          <a:effectLst/>
          <a:extLst/>
        </p:spPr>
        <p:txBody>
          <a:bodyPr/>
          <a:lstStyle/>
          <a:p>
            <a:pPr lvl="0"/>
            <a:r>
              <a:rPr lang="en-US" noProof="0" dirty="0" smtClean="0"/>
              <a:t>Titelmasterformat durch Klicken bearbeiten</a:t>
            </a:r>
            <a:endParaRPr lang="de-DE" dirty="0" smtClean="0"/>
          </a:p>
        </p:txBody>
      </p:sp>
      <p:sp>
        <p:nvSpPr>
          <p:cNvPr id="8" name="Rectangle 3"/>
          <p:cNvSpPr>
            <a:spLocks noGrp="1" noChangeArrowheads="1"/>
          </p:cNvSpPr>
          <p:nvPr>
            <p:ph idx="1"/>
          </p:nvPr>
        </p:nvSpPr>
        <p:spPr bwMode="auto">
          <a:xfrm>
            <a:off x="1143001" y="2422800"/>
            <a:ext cx="3769200" cy="3600000"/>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6" name="Rectangle 3"/>
          <p:cNvSpPr>
            <a:spLocks noGrp="1" noChangeArrowheads="1"/>
          </p:cNvSpPr>
          <p:nvPr>
            <p:ph idx="10"/>
          </p:nvPr>
        </p:nvSpPr>
        <p:spPr bwMode="auto">
          <a:xfrm>
            <a:off x="5065200" y="2422800"/>
            <a:ext cx="3769200" cy="3600000"/>
          </a:xfrm>
          <a:prstGeom prst="rect">
            <a:avLst/>
          </a:prstGeom>
          <a:noFill/>
          <a:ln>
            <a:noFill/>
          </a:ln>
          <a:effectLst/>
          <a:extLst/>
        </p:spPr>
        <p:txBody>
          <a:bodyPr/>
          <a:lstStyle/>
          <a:p>
            <a:pPr lvl="0"/>
            <a:r>
              <a:rPr lang="en-US" noProof="0" dirty="0" smtClean="0"/>
              <a:t>Textmasterformate durch Klicken bearbeiten</a:t>
            </a:r>
          </a:p>
          <a:p>
            <a:pPr lvl="1"/>
            <a:r>
              <a:rPr lang="en-US" noProof="0" dirty="0" smtClean="0"/>
              <a:t>Zweite Ebene</a:t>
            </a:r>
          </a:p>
          <a:p>
            <a:pPr lvl="2"/>
            <a:r>
              <a:rPr lang="en-US" noProof="0" dirty="0" smtClean="0"/>
              <a:t>Dritte Ebene</a:t>
            </a:r>
          </a:p>
          <a:p>
            <a:pPr lvl="3"/>
            <a:r>
              <a:rPr lang="en-US" noProof="0" dirty="0" smtClean="0"/>
              <a:t>Vierte Ebene</a:t>
            </a:r>
          </a:p>
          <a:p>
            <a:pPr lvl="4"/>
            <a:r>
              <a:rPr lang="en-US" noProof="0" dirty="0" smtClean="0"/>
              <a:t>Fünfte Ebene</a:t>
            </a:r>
            <a:endParaRPr lang="en-GB" noProof="0" dirty="0"/>
          </a:p>
        </p:txBody>
      </p:sp>
      <p:sp>
        <p:nvSpPr>
          <p:cNvPr id="9" name="Textplatzhalter 1"/>
          <p:cNvSpPr>
            <a:spLocks noGrp="1"/>
          </p:cNvSpPr>
          <p:nvPr>
            <p:ph type="body" idx="11"/>
          </p:nvPr>
        </p:nvSpPr>
        <p:spPr>
          <a:xfrm>
            <a:off x="1144800" y="1871442"/>
            <a:ext cx="3769200" cy="333425"/>
          </a:xfrm>
        </p:spPr>
        <p:txBody>
          <a:bodyPr/>
          <a:lstStyle>
            <a:lvl1pPr marL="0" indent="0">
              <a:buFontTx/>
              <a:buNone/>
              <a:defRPr b="1"/>
            </a:lvl1pPr>
          </a:lstStyle>
          <a:p>
            <a:pPr lvl="0"/>
            <a:r>
              <a:rPr lang="en-US" noProof="0" dirty="0" smtClean="0"/>
              <a:t>Textmasterformate durch Klicken bearbeiten</a:t>
            </a:r>
          </a:p>
        </p:txBody>
      </p:sp>
      <p:sp>
        <p:nvSpPr>
          <p:cNvPr id="12" name="Textplatzhalter 2"/>
          <p:cNvSpPr>
            <a:spLocks noGrp="1"/>
          </p:cNvSpPr>
          <p:nvPr>
            <p:ph type="body" sz="quarter" idx="12"/>
          </p:nvPr>
        </p:nvSpPr>
        <p:spPr>
          <a:xfrm>
            <a:off x="5065200" y="1872000"/>
            <a:ext cx="3769200" cy="334800"/>
          </a:xfrm>
        </p:spPr>
        <p:txBody>
          <a:bodyPr/>
          <a:lstStyle>
            <a:lvl1pPr marL="0" indent="0">
              <a:buFontTx/>
              <a:buNone/>
              <a:defRPr b="1"/>
            </a:lvl1pPr>
          </a:lstStyle>
          <a:p>
            <a:pPr lvl="0"/>
            <a:r>
              <a:rPr lang="en-US" noProof="0" dirty="0" smtClean="0"/>
              <a:t>Textmasterformate durch Klicken bearbeiten</a:t>
            </a:r>
          </a:p>
        </p:txBody>
      </p:sp>
      <p:sp>
        <p:nvSpPr>
          <p:cNvPr id="10" name="Rectangle 51"/>
          <p:cNvSpPr>
            <a:spLocks noGrp="1" noChangeArrowheads="1"/>
          </p:cNvSpPr>
          <p:nvPr>
            <p:ph type="sldNum" sz="quarter" idx="13"/>
          </p:nvPr>
        </p:nvSpPr>
        <p:spPr/>
        <p:txBody>
          <a:bodyPr/>
          <a:lstStyle>
            <a:lvl1pPr>
              <a:defRPr/>
            </a:lvl1pPr>
          </a:lstStyle>
          <a:p>
            <a:pPr>
              <a:defRPr/>
            </a:pPr>
            <a:r>
              <a:rPr lang="en-GB"/>
              <a:t>www.DLR.de  •  Chart </a:t>
            </a:r>
            <a:fld id="{0D49B731-B3EE-4BB4-8282-DF0749CD06DF}" type="slidenum">
              <a:rPr lang="en-GB"/>
              <a:pPr>
                <a:defRPr/>
              </a:pPr>
              <a:t>‹#›</a:t>
            </a:fld>
            <a:endParaRPr lang="en-GB"/>
          </a:p>
        </p:txBody>
      </p:sp>
      <p:sp>
        <p:nvSpPr>
          <p:cNvPr id="11" name="Rectangle 52"/>
          <p:cNvSpPr>
            <a:spLocks noGrp="1" noChangeArrowheads="1"/>
          </p:cNvSpPr>
          <p:nvPr>
            <p:ph type="ftr" sz="quarter" idx="14"/>
          </p:nvPr>
        </p:nvSpPr>
        <p:spPr>
          <a:ln/>
        </p:spPr>
        <p:txBody>
          <a:bodyPr/>
          <a:lstStyle>
            <a:lvl1pPr>
              <a:defRPr/>
            </a:lvl1pPr>
          </a:lstStyle>
          <a:p>
            <a:pPr>
              <a:defRPr/>
            </a:pPr>
            <a:r>
              <a:rPr lang="en-GB"/>
              <a:t>&gt; Lecture &gt; Author  •  Document &gt;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143000" y="938212"/>
            <a:ext cx="7342188" cy="741600"/>
          </a:xfrm>
          <a:prstGeom prst="rect">
            <a:avLst/>
          </a:prstGeom>
          <a:noFill/>
          <a:ln>
            <a:noFill/>
          </a:ln>
          <a:effectLst/>
          <a:extLst/>
        </p:spPr>
        <p:txBody>
          <a:bodyPr/>
          <a:lstStyle/>
          <a:p>
            <a:pPr lvl="0"/>
            <a:r>
              <a:rPr lang="en-US" noProof="0" dirty="0" smtClean="0"/>
              <a:t>Titelmasterformat durch Klicken bearbeiten</a:t>
            </a:r>
            <a:endParaRPr lang="de-DE" dirty="0" smtClean="0"/>
          </a:p>
        </p:txBody>
      </p:sp>
      <p:sp>
        <p:nvSpPr>
          <p:cNvPr id="3" name="Rectangle 51"/>
          <p:cNvSpPr>
            <a:spLocks noGrp="1" noChangeArrowheads="1"/>
          </p:cNvSpPr>
          <p:nvPr>
            <p:ph type="sldNum" sz="quarter" idx="10"/>
          </p:nvPr>
        </p:nvSpPr>
        <p:spPr/>
        <p:txBody>
          <a:bodyPr/>
          <a:lstStyle>
            <a:lvl1pPr>
              <a:defRPr/>
            </a:lvl1pPr>
          </a:lstStyle>
          <a:p>
            <a:pPr>
              <a:defRPr/>
            </a:pPr>
            <a:r>
              <a:rPr lang="en-GB"/>
              <a:t>www.DLR.de  •  Chart </a:t>
            </a:r>
            <a:fld id="{148818BF-4F64-4283-A27F-190D23E785BA}" type="slidenum">
              <a:rPr lang="en-GB"/>
              <a:pPr>
                <a:defRPr/>
              </a:pPr>
              <a:t>‹#›</a:t>
            </a:fld>
            <a:endParaRPr lang="en-GB"/>
          </a:p>
        </p:txBody>
      </p:sp>
      <p:sp>
        <p:nvSpPr>
          <p:cNvPr id="4" name="Rectangle 52"/>
          <p:cNvSpPr>
            <a:spLocks noGrp="1" noChangeArrowheads="1"/>
          </p:cNvSpPr>
          <p:nvPr>
            <p:ph type="ftr" sz="quarter" idx="11"/>
          </p:nvPr>
        </p:nvSpPr>
        <p:spPr>
          <a:ln/>
        </p:spPr>
        <p:txBody>
          <a:bodyPr/>
          <a:lstStyle>
            <a:lvl1pPr>
              <a:defRPr/>
            </a:lvl1pPr>
          </a:lstStyle>
          <a:p>
            <a:pPr>
              <a:defRPr/>
            </a:pPr>
            <a:r>
              <a:rPr lang="en-GB"/>
              <a:t>&gt; Lecture &gt; Author  •  Document &gt;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3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96"/>
            <a:ext cx="2133600" cy="365125"/>
          </a:xfrm>
          <a:prstGeom prst="rect">
            <a:avLst/>
          </a:prstGeom>
        </p:spPr>
        <p:txBody>
          <a:bodyPr/>
          <a:lstStyle>
            <a:lvl1pPr defTabSz="914400" eaLnBrk="0" fontAlgn="base" hangingPunct="0">
              <a:spcBef>
                <a:spcPct val="50000"/>
              </a:spcBef>
              <a:spcAft>
                <a:spcPct val="0"/>
              </a:spcAft>
              <a:defRPr u="sng">
                <a:latin typeface="Arial" charset="0"/>
                <a:ea typeface="ＭＳ Ｐゴシック" pitchFamily="34" charset="-128"/>
              </a:defRPr>
            </a:lvl1pPr>
          </a:lstStyle>
          <a:p>
            <a:pPr>
              <a:defRPr/>
            </a:pPr>
            <a:fld id="{485499EC-8529-411F-8C55-767A41B124FB}" type="datetimeFigureOut">
              <a:rPr lang="en-US">
                <a:solidFill>
                  <a:prstClr val="black"/>
                </a:solidFill>
              </a:rPr>
              <a:pPr>
                <a:defRPr/>
              </a:pPr>
              <a:t>5/26/15</a:t>
            </a:fld>
            <a:endParaRPr lang="en-US">
              <a:solidFill>
                <a:prstClr val="black"/>
              </a:solidFill>
            </a:endParaRPr>
          </a:p>
        </p:txBody>
      </p:sp>
      <p:sp>
        <p:nvSpPr>
          <p:cNvPr id="5" name="Footer Placeholder 4"/>
          <p:cNvSpPr>
            <a:spLocks noGrp="1"/>
          </p:cNvSpPr>
          <p:nvPr>
            <p:ph type="ftr" sz="quarter" idx="11"/>
          </p:nvPr>
        </p:nvSpPr>
        <p:spPr/>
        <p:txBody>
          <a:bodyPr/>
          <a:lstStyle>
            <a:lvl1pPr defTabSz="914400" eaLnBrk="0" fontAlgn="base" hangingPunct="0">
              <a:spcBef>
                <a:spcPct val="50000"/>
              </a:spcBef>
              <a:spcAft>
                <a:spcPct val="0"/>
              </a:spcAft>
              <a:defRPr u="sng">
                <a:latin typeface="Arial"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50000"/>
              </a:spcBef>
              <a:spcAft>
                <a:spcPct val="0"/>
              </a:spcAft>
              <a:defRPr u="sng">
                <a:latin typeface="Arial" charset="0"/>
                <a:ea typeface="ＭＳ Ｐゴシック" pitchFamily="34" charset="-128"/>
              </a:defRPr>
            </a:lvl1pPr>
          </a:lstStyle>
          <a:p>
            <a:pPr>
              <a:defRPr/>
            </a:pPr>
            <a:fld id="{FB37A0AE-2350-4B23-8A9C-76026B71F641}" type="slidenum">
              <a:rPr lang="en-US"/>
              <a:pPr>
                <a:defRPr/>
              </a:pPr>
              <a:t>‹#›</a:t>
            </a:fld>
            <a:endParaRPr lang="en-US"/>
          </a:p>
        </p:txBody>
      </p:sp>
    </p:spTree>
    <p:extLst>
      <p:ext uri="{BB962C8B-B14F-4D97-AF65-F5344CB8AC3E}">
        <p14:creationId xmlns:p14="http://schemas.microsoft.com/office/powerpoint/2010/main" val="12782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23850" y="3578225"/>
            <a:ext cx="8591550" cy="2019300"/>
          </a:xfrm>
        </p:spPr>
        <p:txBody>
          <a:bodyPr anchor="b"/>
          <a:lstStyle>
            <a:lvl1pPr>
              <a:defRPr/>
            </a:lvl1pPr>
          </a:lstStyle>
          <a:p>
            <a:r>
              <a:rPr lang="en-US"/>
              <a:t>Section slide heading Arial 40</a:t>
            </a:r>
          </a:p>
        </p:txBody>
      </p:sp>
      <p:sp>
        <p:nvSpPr>
          <p:cNvPr id="106499" name="Rectangle 3"/>
          <p:cNvSpPr>
            <a:spLocks noGrp="1" noChangeArrowheads="1"/>
          </p:cNvSpPr>
          <p:nvPr>
            <p:ph type="subTitle" idx="1"/>
          </p:nvPr>
        </p:nvSpPr>
        <p:spPr>
          <a:xfrm>
            <a:off x="323850" y="5645150"/>
            <a:ext cx="7896225" cy="663575"/>
          </a:xfrm>
        </p:spPr>
        <p:txBody>
          <a:bodyPr/>
          <a:lstStyle>
            <a:lvl1pPr marL="0" indent="0">
              <a:buFontTx/>
              <a:buNone/>
              <a:defRPr sz="2000"/>
            </a:lvl1pPr>
          </a:lstStyle>
          <a:p>
            <a:r>
              <a:rPr lang="en-US"/>
              <a:t>Section slide subtitle heading Arial 20</a:t>
            </a:r>
          </a:p>
        </p:txBody>
      </p:sp>
      <p:sp>
        <p:nvSpPr>
          <p:cNvPr id="106500" name="Rectangle 4"/>
          <p:cNvSpPr>
            <a:spLocks noGrp="1" noChangeArrowheads="1"/>
          </p:cNvSpPr>
          <p:nvPr>
            <p:ph type="ftr" sz="quarter" idx="3"/>
          </p:nvPr>
        </p:nvSpPr>
        <p:spPr/>
        <p:txBody>
          <a:bodyPr/>
          <a:lstStyle>
            <a:lvl1pPr>
              <a:defRPr/>
            </a:lvl1pPr>
          </a:lstStyle>
          <a:p>
            <a:r>
              <a:rPr lang="en-GB">
                <a:solidFill>
                  <a:srgbClr val="FFFFFF"/>
                </a:solidFill>
              </a:rPr>
              <a:t>© Crown copyright   Met Office</a:t>
            </a:r>
          </a:p>
        </p:txBody>
      </p:sp>
    </p:spTree>
    <p:extLst>
      <p:ext uri="{BB962C8B-B14F-4D97-AF65-F5344CB8AC3E}">
        <p14:creationId xmlns:p14="http://schemas.microsoft.com/office/powerpoint/2010/main" val="4272508966"/>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3"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4" Type="http://schemas.openxmlformats.org/officeDocument/2006/relationships/image" Target="../media/image6.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sf\Host\Users\cd\Desktop\Startbild_4zu3-Fuss.jpg"/>
          <p:cNvPicPr>
            <a:picLocks noChangeAspect="1" noChangeArrowheads="1"/>
          </p:cNvPicPr>
          <p:nvPr/>
        </p:nvPicPr>
        <p:blipFill>
          <a:blip r:embed="rId10"/>
          <a:srcRect/>
          <a:stretch>
            <a:fillRect/>
          </a:stretch>
        </p:blipFill>
        <p:spPr bwMode="auto">
          <a:xfrm>
            <a:off x="0" y="6307138"/>
            <a:ext cx="9144000" cy="550862"/>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1143049" y="1884363"/>
            <a:ext cx="7694613" cy="3992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here to insert text</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8" name="Grafik 10" descr="dlr_signet.png"/>
          <p:cNvPicPr>
            <a:picLocks noChangeAspect="1"/>
          </p:cNvPicPr>
          <p:nvPr/>
        </p:nvPicPr>
        <p:blipFill>
          <a:blip r:embed="rId11"/>
          <a:srcRect/>
          <a:stretch>
            <a:fillRect/>
          </a:stretch>
        </p:blipFill>
        <p:spPr bwMode="auto">
          <a:xfrm>
            <a:off x="831852" y="6143723"/>
            <a:ext cx="571500" cy="511175"/>
          </a:xfrm>
          <a:prstGeom prst="rect">
            <a:avLst/>
          </a:prstGeom>
          <a:noFill/>
          <a:ln w="9525">
            <a:noFill/>
            <a:miter lim="800000"/>
            <a:headEnd/>
            <a:tailEnd/>
          </a:ln>
        </p:spPr>
      </p:pic>
      <p:sp>
        <p:nvSpPr>
          <p:cNvPr id="15" name="Rectangle 51"/>
          <p:cNvSpPr>
            <a:spLocks noGrp="1" noChangeArrowheads="1"/>
          </p:cNvSpPr>
          <p:nvPr>
            <p:ph type="sldNum" sz="quarter" idx="4"/>
          </p:nvPr>
        </p:nvSpPr>
        <p:spPr>
          <a:xfrm>
            <a:off x="1143049" y="122240"/>
            <a:ext cx="1230313" cy="122237"/>
          </a:xfrm>
          <a:prstGeom prst="rect">
            <a:avLst/>
          </a:prstGeom>
        </p:spPr>
        <p:txBody>
          <a:bodyPr lIns="0" tIns="0" rIns="0" bIns="0"/>
          <a:lstStyle>
            <a:lvl1pPr fontAlgn="auto">
              <a:lnSpc>
                <a:spcPct val="100000"/>
              </a:lnSpc>
              <a:spcBef>
                <a:spcPts val="0"/>
              </a:spcBef>
              <a:spcAft>
                <a:spcPts val="0"/>
              </a:spcAft>
              <a:buFontTx/>
              <a:buNone/>
              <a:defRPr sz="800">
                <a:solidFill>
                  <a:srgbClr val="686868"/>
                </a:solidFill>
                <a:latin typeface="Arial" pitchFamily="34" charset="0"/>
                <a:cs typeface="Arial" pitchFamily="34" charset="0"/>
              </a:defRPr>
            </a:lvl1pPr>
          </a:lstStyle>
          <a:p>
            <a:pPr>
              <a:defRPr/>
            </a:pPr>
            <a:r>
              <a:rPr lang="en-GB"/>
              <a:t>www.DLR.de  •  Chart </a:t>
            </a:r>
            <a:fld id="{52C54212-2FC2-4ADA-A086-477B9FAC4D60}" type="slidenum">
              <a:rPr lang="en-GB"/>
              <a:pPr>
                <a:defRPr/>
              </a:pPr>
              <a:t>‹#›</a:t>
            </a:fld>
            <a:endParaRPr lang="en-GB"/>
          </a:p>
        </p:txBody>
      </p:sp>
      <p:sp>
        <p:nvSpPr>
          <p:cNvPr id="16" name="Rectangle 52"/>
          <p:cNvSpPr>
            <a:spLocks noGrp="1" noChangeArrowheads="1"/>
          </p:cNvSpPr>
          <p:nvPr>
            <p:ph type="ftr" sz="quarter" idx="3"/>
          </p:nvPr>
        </p:nvSpPr>
        <p:spPr bwMode="auto">
          <a:xfrm>
            <a:off x="2374900" y="122240"/>
            <a:ext cx="5399088" cy="122237"/>
          </a:xfrm>
          <a:prstGeom prst="rect">
            <a:avLst/>
          </a:prstGeom>
          <a:noFill/>
          <a:ln>
            <a:noFill/>
          </a:ln>
          <a:effectLst/>
          <a:extLst/>
        </p:spPr>
        <p:txBody>
          <a:bodyPr vert="horz" wrap="square" lIns="0" tIns="0" rIns="0" bIns="0" numCol="1" anchor="t" anchorCtr="0" compatLnSpc="1">
            <a:prstTxWarp prst="textNoShape">
              <a:avLst/>
            </a:prstTxWarp>
          </a:bodyPr>
          <a:lstStyle>
            <a:lvl1pPr fontAlgn="auto">
              <a:lnSpc>
                <a:spcPct val="100000"/>
              </a:lnSpc>
              <a:spcBef>
                <a:spcPts val="0"/>
              </a:spcBef>
              <a:spcAft>
                <a:spcPts val="0"/>
              </a:spcAft>
              <a:buFontTx/>
              <a:buNone/>
              <a:defRPr sz="800" noProof="1">
                <a:solidFill>
                  <a:srgbClr val="686868"/>
                </a:solidFill>
                <a:latin typeface="Arial" pitchFamily="34" charset="0"/>
                <a:cs typeface="Arial" pitchFamily="34" charset="0"/>
              </a:defRPr>
            </a:lvl1pPr>
          </a:lstStyle>
          <a:p>
            <a:pPr>
              <a:defRPr/>
            </a:pPr>
            <a:r>
              <a:rPr lang="en-GB"/>
              <a:t>&gt; Lecture &gt; Author  •  Document &gt; Date</a:t>
            </a:r>
          </a:p>
        </p:txBody>
      </p:sp>
      <p:sp>
        <p:nvSpPr>
          <p:cNvPr id="1031" name="Rectangle 2"/>
          <p:cNvSpPr>
            <a:spLocks noGrp="1" noChangeArrowheads="1"/>
          </p:cNvSpPr>
          <p:nvPr>
            <p:ph type="title"/>
          </p:nvPr>
        </p:nvSpPr>
        <p:spPr bwMode="auto">
          <a:xfrm>
            <a:off x="1143000" y="938213"/>
            <a:ext cx="7342188" cy="741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here to insert chart title</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6" r:id="rId4"/>
    <p:sldLayoutId id="2147483657" r:id="rId5"/>
    <p:sldLayoutId id="2147483661" r:id="rId6"/>
    <p:sldLayoutId id="2147483845" r:id="rId7"/>
    <p:sldLayoutId id="2147483846" r:id="rId8"/>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lang="en-GB" sz="2400" b="1" kern="1200" dirty="0">
          <a:solidFill>
            <a:srgbClr val="686868"/>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686868"/>
          </a:solidFill>
          <a:latin typeface="Arial" charset="0"/>
          <a:cs typeface="Arial" charset="0"/>
        </a:defRPr>
      </a:lvl2pPr>
      <a:lvl3pPr algn="l" rtl="0" eaLnBrk="0" fontAlgn="base" hangingPunct="0">
        <a:spcBef>
          <a:spcPct val="0"/>
        </a:spcBef>
        <a:spcAft>
          <a:spcPct val="0"/>
        </a:spcAft>
        <a:defRPr sz="2400" b="1">
          <a:solidFill>
            <a:srgbClr val="686868"/>
          </a:solidFill>
          <a:latin typeface="Arial" charset="0"/>
          <a:cs typeface="Arial" charset="0"/>
        </a:defRPr>
      </a:lvl3pPr>
      <a:lvl4pPr algn="l" rtl="0" eaLnBrk="0" fontAlgn="base" hangingPunct="0">
        <a:spcBef>
          <a:spcPct val="0"/>
        </a:spcBef>
        <a:spcAft>
          <a:spcPct val="0"/>
        </a:spcAft>
        <a:defRPr sz="2400" b="1">
          <a:solidFill>
            <a:srgbClr val="686868"/>
          </a:solidFill>
          <a:latin typeface="Arial" charset="0"/>
          <a:cs typeface="Arial" charset="0"/>
        </a:defRPr>
      </a:lvl4pPr>
      <a:lvl5pPr algn="l" rtl="0" eaLnBrk="0" fontAlgn="base" hangingPunct="0">
        <a:spcBef>
          <a:spcPct val="0"/>
        </a:spcBef>
        <a:spcAft>
          <a:spcPct val="0"/>
        </a:spcAft>
        <a:defRPr sz="2400" b="1">
          <a:solidFill>
            <a:srgbClr val="686868"/>
          </a:solidFill>
          <a:latin typeface="Arial" charset="0"/>
          <a:cs typeface="Arial" charset="0"/>
        </a:defRPr>
      </a:lvl5pPr>
      <a:lvl6pPr marL="457200" algn="l" rtl="0" fontAlgn="base">
        <a:spcBef>
          <a:spcPct val="0"/>
        </a:spcBef>
        <a:spcAft>
          <a:spcPct val="0"/>
        </a:spcAft>
        <a:defRPr sz="2400" b="1">
          <a:solidFill>
            <a:srgbClr val="686868"/>
          </a:solidFill>
          <a:latin typeface="Arial" charset="0"/>
          <a:cs typeface="Arial" charset="0"/>
        </a:defRPr>
      </a:lvl6pPr>
      <a:lvl7pPr marL="914400" algn="l" rtl="0" fontAlgn="base">
        <a:spcBef>
          <a:spcPct val="0"/>
        </a:spcBef>
        <a:spcAft>
          <a:spcPct val="0"/>
        </a:spcAft>
        <a:defRPr sz="2400" b="1">
          <a:solidFill>
            <a:srgbClr val="686868"/>
          </a:solidFill>
          <a:latin typeface="Arial" charset="0"/>
          <a:cs typeface="Arial" charset="0"/>
        </a:defRPr>
      </a:lvl7pPr>
      <a:lvl8pPr marL="1371600" algn="l" rtl="0" fontAlgn="base">
        <a:spcBef>
          <a:spcPct val="0"/>
        </a:spcBef>
        <a:spcAft>
          <a:spcPct val="0"/>
        </a:spcAft>
        <a:defRPr sz="2400" b="1">
          <a:solidFill>
            <a:srgbClr val="686868"/>
          </a:solidFill>
          <a:latin typeface="Arial" charset="0"/>
          <a:cs typeface="Arial" charset="0"/>
        </a:defRPr>
      </a:lvl8pPr>
      <a:lvl9pPr marL="1828800" algn="l" rtl="0" fontAlgn="base">
        <a:spcBef>
          <a:spcPct val="0"/>
        </a:spcBef>
        <a:spcAft>
          <a:spcPct val="0"/>
        </a:spcAft>
        <a:defRPr sz="2400" b="1">
          <a:solidFill>
            <a:srgbClr val="686868"/>
          </a:solidFill>
          <a:latin typeface="Arial" charset="0"/>
          <a:cs typeface="Arial" charset="0"/>
        </a:defRPr>
      </a:lvl9pPr>
    </p:titleStyle>
    <p:bodyStyle>
      <a:lvl1pPr marL="179388" indent="-179388" algn="l" rtl="0" eaLnBrk="0" fontAlgn="base" hangingPunct="0">
        <a:spcBef>
          <a:spcPts val="300"/>
        </a:spcBef>
        <a:spcAft>
          <a:spcPts val="300"/>
        </a:spcAft>
        <a:buFont typeface="Arial" charset="0"/>
        <a:buChar char="•"/>
        <a:defRPr kern="1200">
          <a:solidFill>
            <a:schemeClr val="tx1"/>
          </a:solidFill>
          <a:latin typeface="Arial" pitchFamily="34" charset="0"/>
          <a:ea typeface="+mn-ea"/>
          <a:cs typeface="Arial" pitchFamily="34" charset="0"/>
        </a:defRPr>
      </a:lvl1pPr>
      <a:lvl2pPr marL="625475"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2pPr>
      <a:lvl3pPr marL="1076325"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1522413"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968500" indent="-179388" algn="l" rtl="0" eaLnBrk="0" fontAlgn="base" hangingPunct="0">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05475"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05476"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tx1"/>
                </a:solidFill>
              </a:defRPr>
            </a:lvl1pPr>
          </a:lstStyle>
          <a:p>
            <a:r>
              <a:rPr lang="en-GB">
                <a:solidFill>
                  <a:srgbClr val="FFFFFF"/>
                </a:solidFill>
                <a:latin typeface="Arial" pitchFamily="34" charset="0"/>
              </a:rPr>
              <a:t>© Crown copyright   Met Office</a:t>
            </a:r>
            <a:endParaRPr lang="en-GB" sz="1400">
              <a:solidFill>
                <a:srgbClr val="FFFFFF"/>
              </a:solidFill>
              <a:latin typeface="Times" pitchFamily="18" charset="0"/>
            </a:endParaRPr>
          </a:p>
        </p:txBody>
      </p:sp>
    </p:spTree>
    <p:extLst>
      <p:ext uri="{BB962C8B-B14F-4D97-AF65-F5344CB8AC3E}">
        <p14:creationId xmlns:p14="http://schemas.microsoft.com/office/powerpoint/2010/main" val="3551710795"/>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xmlns:p14="http://schemas.microsoft.com/office/powerpoint/2010/main">
    <p:wipe/>
  </p:transition>
  <p:timing>
    <p:tnLst>
      <p:par>
        <p:cTn xmlns:p14="http://schemas.microsoft.com/office/powerpoint/2010/main" id="1" dur="indefinite" restart="never" nodeType="tmRoot"/>
      </p:par>
    </p:tnLst>
  </p:timing>
  <p:hf sldNum="0" hdr="0" dt="0"/>
  <p:txStyles>
    <p:titleStyle>
      <a:lvl1pPr algn="l" rtl="0" fontAlgn="base">
        <a:lnSpc>
          <a:spcPct val="85000"/>
        </a:lnSpc>
        <a:spcBef>
          <a:spcPct val="0"/>
        </a:spcBef>
        <a:spcAft>
          <a:spcPct val="0"/>
        </a:spcAft>
        <a:defRPr sz="4000">
          <a:solidFill>
            <a:srgbClr val="FFFFFF"/>
          </a:solidFill>
          <a:latin typeface="+mj-lt"/>
          <a:ea typeface="+mj-ea"/>
          <a:cs typeface="+mj-cs"/>
        </a:defRPr>
      </a:lvl1pPr>
      <a:lvl2pPr algn="l" rtl="0" fontAlgn="base">
        <a:lnSpc>
          <a:spcPct val="85000"/>
        </a:lnSpc>
        <a:spcBef>
          <a:spcPct val="0"/>
        </a:spcBef>
        <a:spcAft>
          <a:spcPct val="0"/>
        </a:spcAft>
        <a:defRPr sz="4000">
          <a:solidFill>
            <a:srgbClr val="FFFFFF"/>
          </a:solidFill>
          <a:latin typeface="Arial" pitchFamily="34" charset="0"/>
        </a:defRPr>
      </a:lvl2pPr>
      <a:lvl3pPr algn="l" rtl="0" fontAlgn="base">
        <a:lnSpc>
          <a:spcPct val="85000"/>
        </a:lnSpc>
        <a:spcBef>
          <a:spcPct val="0"/>
        </a:spcBef>
        <a:spcAft>
          <a:spcPct val="0"/>
        </a:spcAft>
        <a:defRPr sz="4000">
          <a:solidFill>
            <a:srgbClr val="FFFFFF"/>
          </a:solidFill>
          <a:latin typeface="Arial" pitchFamily="34" charset="0"/>
        </a:defRPr>
      </a:lvl3pPr>
      <a:lvl4pPr algn="l" rtl="0" fontAlgn="base">
        <a:lnSpc>
          <a:spcPct val="85000"/>
        </a:lnSpc>
        <a:spcBef>
          <a:spcPct val="0"/>
        </a:spcBef>
        <a:spcAft>
          <a:spcPct val="0"/>
        </a:spcAft>
        <a:defRPr sz="4000">
          <a:solidFill>
            <a:srgbClr val="FFFFFF"/>
          </a:solidFill>
          <a:latin typeface="Arial" pitchFamily="34" charset="0"/>
        </a:defRPr>
      </a:lvl4pPr>
      <a:lvl5pPr algn="l" rtl="0" fontAlgn="base">
        <a:lnSpc>
          <a:spcPct val="85000"/>
        </a:lnSpc>
        <a:spcBef>
          <a:spcPct val="0"/>
        </a:spcBef>
        <a:spcAft>
          <a:spcPct val="0"/>
        </a:spcAft>
        <a:defRPr sz="4000">
          <a:solidFill>
            <a:srgbClr val="FFFFFF"/>
          </a:solidFill>
          <a:latin typeface="Arial" pitchFamily="34" charset="0"/>
        </a:defRPr>
      </a:lvl5pPr>
      <a:lvl6pPr marL="457200" algn="l" rtl="0" fontAlgn="base">
        <a:lnSpc>
          <a:spcPct val="85000"/>
        </a:lnSpc>
        <a:spcBef>
          <a:spcPct val="0"/>
        </a:spcBef>
        <a:spcAft>
          <a:spcPct val="0"/>
        </a:spcAft>
        <a:defRPr sz="4000">
          <a:solidFill>
            <a:srgbClr val="FFFFFF"/>
          </a:solidFill>
          <a:latin typeface="Arial" pitchFamily="34" charset="0"/>
        </a:defRPr>
      </a:lvl6pPr>
      <a:lvl7pPr marL="914400" algn="l" rtl="0" fontAlgn="base">
        <a:lnSpc>
          <a:spcPct val="85000"/>
        </a:lnSpc>
        <a:spcBef>
          <a:spcPct val="0"/>
        </a:spcBef>
        <a:spcAft>
          <a:spcPct val="0"/>
        </a:spcAft>
        <a:defRPr sz="4000">
          <a:solidFill>
            <a:srgbClr val="FFFFFF"/>
          </a:solidFill>
          <a:latin typeface="Arial" pitchFamily="34" charset="0"/>
        </a:defRPr>
      </a:lvl7pPr>
      <a:lvl8pPr marL="1371600" algn="l" rtl="0" fontAlgn="base">
        <a:lnSpc>
          <a:spcPct val="85000"/>
        </a:lnSpc>
        <a:spcBef>
          <a:spcPct val="0"/>
        </a:spcBef>
        <a:spcAft>
          <a:spcPct val="0"/>
        </a:spcAft>
        <a:defRPr sz="4000">
          <a:solidFill>
            <a:srgbClr val="FFFFFF"/>
          </a:solidFill>
          <a:latin typeface="Arial" pitchFamily="34" charset="0"/>
        </a:defRPr>
      </a:lvl8pPr>
      <a:lvl9pPr marL="1828800" algn="l" rtl="0" fontAlgn="base">
        <a:lnSpc>
          <a:spcPct val="85000"/>
        </a:lnSpc>
        <a:spcBef>
          <a:spcPct val="0"/>
        </a:spcBef>
        <a:spcAft>
          <a:spcPct val="0"/>
        </a:spcAft>
        <a:defRPr sz="4000">
          <a:solidFill>
            <a:srgbClr val="FFFFFF"/>
          </a:solidFill>
          <a:latin typeface="Arial" pitchFamily="34" charset="0"/>
        </a:defRPr>
      </a:lvl9pPr>
    </p:titleStyle>
    <p:bodyStyle>
      <a:lvl1pPr marL="261938" indent="-261938" algn="l" rtl="0" fontAlgn="base">
        <a:lnSpc>
          <a:spcPct val="90000"/>
        </a:lnSpc>
        <a:spcBef>
          <a:spcPct val="35000"/>
        </a:spcBef>
        <a:spcAft>
          <a:spcPct val="35000"/>
        </a:spcAft>
        <a:buChar char="•"/>
        <a:defRPr sz="2400">
          <a:solidFill>
            <a:srgbClr val="FFFFFF"/>
          </a:solidFill>
          <a:latin typeface="+mn-lt"/>
          <a:ea typeface="+mn-ea"/>
          <a:cs typeface="+mn-cs"/>
        </a:defRPr>
      </a:lvl1pPr>
      <a:lvl2pPr marL="623888" indent="-182563" algn="l" rtl="0" fontAlgn="base">
        <a:lnSpc>
          <a:spcPct val="90000"/>
        </a:lnSpc>
        <a:spcBef>
          <a:spcPct val="35000"/>
        </a:spcBef>
        <a:spcAft>
          <a:spcPct val="35000"/>
        </a:spcAft>
        <a:buChar char="•"/>
        <a:defRPr sz="2000">
          <a:solidFill>
            <a:srgbClr val="FFFFFF"/>
          </a:solidFill>
          <a:latin typeface="+mn-lt"/>
        </a:defRPr>
      </a:lvl2pPr>
      <a:lvl3pPr marL="987425" indent="-184150" algn="l" rtl="0" fontAlgn="base">
        <a:lnSpc>
          <a:spcPct val="90000"/>
        </a:lnSpc>
        <a:spcBef>
          <a:spcPct val="35000"/>
        </a:spcBef>
        <a:spcAft>
          <a:spcPct val="35000"/>
        </a:spcAft>
        <a:buChar char="•"/>
        <a:defRPr sz="2000">
          <a:solidFill>
            <a:srgbClr val="FFFFFF"/>
          </a:solidFill>
          <a:latin typeface="+mn-lt"/>
        </a:defRPr>
      </a:lvl3pPr>
      <a:lvl4pPr marL="1349375" indent="-182563" algn="l" rtl="0" fontAlgn="base">
        <a:lnSpc>
          <a:spcPct val="90000"/>
        </a:lnSpc>
        <a:spcBef>
          <a:spcPct val="35000"/>
        </a:spcBef>
        <a:spcAft>
          <a:spcPct val="35000"/>
        </a:spcAft>
        <a:buChar char="•"/>
        <a:defRPr sz="2000">
          <a:solidFill>
            <a:srgbClr val="FFFFFF"/>
          </a:solidFill>
          <a:latin typeface="+mn-lt"/>
        </a:defRPr>
      </a:lvl4pPr>
      <a:lvl5pPr marL="1698625" indent="-169863" algn="l" rtl="0" fontAlgn="base">
        <a:lnSpc>
          <a:spcPct val="90000"/>
        </a:lnSpc>
        <a:spcBef>
          <a:spcPct val="35000"/>
        </a:spcBef>
        <a:spcAft>
          <a:spcPct val="35000"/>
        </a:spcAft>
        <a:buChar char="•"/>
        <a:defRPr sz="2000">
          <a:solidFill>
            <a:srgbClr val="FFFFFF"/>
          </a:solidFill>
          <a:latin typeface="+mn-lt"/>
        </a:defRPr>
      </a:lvl5pPr>
      <a:lvl6pPr marL="2155825" indent="-169863" algn="l" rtl="0" fontAlgn="base">
        <a:lnSpc>
          <a:spcPct val="90000"/>
        </a:lnSpc>
        <a:spcBef>
          <a:spcPct val="35000"/>
        </a:spcBef>
        <a:spcAft>
          <a:spcPct val="35000"/>
        </a:spcAft>
        <a:buChar char="•"/>
        <a:defRPr sz="2000">
          <a:solidFill>
            <a:srgbClr val="FFFFFF"/>
          </a:solidFill>
          <a:latin typeface="+mn-lt"/>
        </a:defRPr>
      </a:lvl6pPr>
      <a:lvl7pPr marL="2613025" indent="-169863" algn="l" rtl="0" fontAlgn="base">
        <a:lnSpc>
          <a:spcPct val="90000"/>
        </a:lnSpc>
        <a:spcBef>
          <a:spcPct val="35000"/>
        </a:spcBef>
        <a:spcAft>
          <a:spcPct val="35000"/>
        </a:spcAft>
        <a:buChar char="•"/>
        <a:defRPr sz="2000">
          <a:solidFill>
            <a:srgbClr val="FFFFFF"/>
          </a:solidFill>
          <a:latin typeface="+mn-lt"/>
        </a:defRPr>
      </a:lvl7pPr>
      <a:lvl8pPr marL="3070225" indent="-169863" algn="l" rtl="0" fontAlgn="base">
        <a:lnSpc>
          <a:spcPct val="90000"/>
        </a:lnSpc>
        <a:spcBef>
          <a:spcPct val="35000"/>
        </a:spcBef>
        <a:spcAft>
          <a:spcPct val="35000"/>
        </a:spcAft>
        <a:buChar char="•"/>
        <a:defRPr sz="2000">
          <a:solidFill>
            <a:srgbClr val="FFFFFF"/>
          </a:solidFill>
          <a:latin typeface="+mn-lt"/>
        </a:defRPr>
      </a:lvl8pPr>
      <a:lvl9pPr marL="3527425" indent="-169863" algn="l" rtl="0" fontAlgn="base">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1752600" y="347663"/>
            <a:ext cx="69342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65891" name="Rectangle 3"/>
          <p:cNvSpPr>
            <a:spLocks noGrp="1" noChangeArrowheads="1"/>
          </p:cNvSpPr>
          <p:nvPr>
            <p:ph type="body" idx="1"/>
          </p:nvPr>
        </p:nvSpPr>
        <p:spPr bwMode="auto">
          <a:xfrm>
            <a:off x="1752600" y="1773238"/>
            <a:ext cx="69342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65892"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chemeClr val="bg1"/>
                </a:solidFill>
              </a:defRPr>
            </a:lvl1pPr>
          </a:lstStyle>
          <a:p>
            <a:r>
              <a:rPr lang="en-GB">
                <a:solidFill>
                  <a:srgbClr val="000000"/>
                </a:solidFill>
                <a:latin typeface="Arial" pitchFamily="34" charset="0"/>
              </a:rPr>
              <a:t>© Crown copyright   Met Office</a:t>
            </a:r>
            <a:endParaRPr lang="en-GB" sz="1400">
              <a:solidFill>
                <a:srgbClr val="000000"/>
              </a:solidFill>
              <a:latin typeface="Times" pitchFamily="18" charset="0"/>
            </a:endParaRPr>
          </a:p>
        </p:txBody>
      </p:sp>
    </p:spTree>
    <p:extLst>
      <p:ext uri="{BB962C8B-B14F-4D97-AF65-F5344CB8AC3E}">
        <p14:creationId xmlns:p14="http://schemas.microsoft.com/office/powerpoint/2010/main" val="3321399452"/>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xmlns:p14="http://schemas.microsoft.com/office/powerpoint/2010/main">
    <p:wipe/>
  </p:transition>
  <p:timing>
    <p:tnLst>
      <p:par>
        <p:cTn xmlns:p14="http://schemas.microsoft.com/office/powerpoint/2010/main" id="1" dur="indefinite" restart="never" nodeType="tmRoot"/>
      </p:par>
    </p:tnLst>
  </p:timing>
  <p:hf sldNum="0" hdr="0" dt="0"/>
  <p:txStyles>
    <p:titleStyle>
      <a:lvl1pPr algn="l" rtl="0" fontAlgn="base">
        <a:lnSpc>
          <a:spcPct val="85000"/>
        </a:lnSpc>
        <a:spcBef>
          <a:spcPct val="0"/>
        </a:spcBef>
        <a:spcAft>
          <a:spcPct val="0"/>
        </a:spcAft>
        <a:defRPr sz="4000">
          <a:solidFill>
            <a:srgbClr val="000000"/>
          </a:solidFill>
          <a:latin typeface="+mj-lt"/>
          <a:ea typeface="+mj-ea"/>
          <a:cs typeface="+mj-cs"/>
        </a:defRPr>
      </a:lvl1pPr>
      <a:lvl2pPr algn="l" rtl="0" fontAlgn="base">
        <a:lnSpc>
          <a:spcPct val="85000"/>
        </a:lnSpc>
        <a:spcBef>
          <a:spcPct val="0"/>
        </a:spcBef>
        <a:spcAft>
          <a:spcPct val="0"/>
        </a:spcAft>
        <a:defRPr sz="4000">
          <a:solidFill>
            <a:srgbClr val="000000"/>
          </a:solidFill>
          <a:latin typeface="Arial" pitchFamily="34" charset="0"/>
        </a:defRPr>
      </a:lvl2pPr>
      <a:lvl3pPr algn="l" rtl="0" fontAlgn="base">
        <a:lnSpc>
          <a:spcPct val="85000"/>
        </a:lnSpc>
        <a:spcBef>
          <a:spcPct val="0"/>
        </a:spcBef>
        <a:spcAft>
          <a:spcPct val="0"/>
        </a:spcAft>
        <a:defRPr sz="4000">
          <a:solidFill>
            <a:srgbClr val="000000"/>
          </a:solidFill>
          <a:latin typeface="Arial" pitchFamily="34" charset="0"/>
        </a:defRPr>
      </a:lvl3pPr>
      <a:lvl4pPr algn="l" rtl="0" fontAlgn="base">
        <a:lnSpc>
          <a:spcPct val="85000"/>
        </a:lnSpc>
        <a:spcBef>
          <a:spcPct val="0"/>
        </a:spcBef>
        <a:spcAft>
          <a:spcPct val="0"/>
        </a:spcAft>
        <a:defRPr sz="4000">
          <a:solidFill>
            <a:srgbClr val="000000"/>
          </a:solidFill>
          <a:latin typeface="Arial" pitchFamily="34" charset="0"/>
        </a:defRPr>
      </a:lvl4pPr>
      <a:lvl5pPr algn="l" rtl="0" fontAlgn="base">
        <a:lnSpc>
          <a:spcPct val="85000"/>
        </a:lnSpc>
        <a:spcBef>
          <a:spcPct val="0"/>
        </a:spcBef>
        <a:spcAft>
          <a:spcPct val="0"/>
        </a:spcAft>
        <a:defRPr sz="4000">
          <a:solidFill>
            <a:srgbClr val="000000"/>
          </a:solidFill>
          <a:latin typeface="Arial" pitchFamily="34" charset="0"/>
        </a:defRPr>
      </a:lvl5pPr>
      <a:lvl6pPr marL="457200" algn="l" rtl="0" fontAlgn="base">
        <a:lnSpc>
          <a:spcPct val="85000"/>
        </a:lnSpc>
        <a:spcBef>
          <a:spcPct val="0"/>
        </a:spcBef>
        <a:spcAft>
          <a:spcPct val="0"/>
        </a:spcAft>
        <a:defRPr sz="4000">
          <a:solidFill>
            <a:srgbClr val="000000"/>
          </a:solidFill>
          <a:latin typeface="Arial" pitchFamily="34" charset="0"/>
        </a:defRPr>
      </a:lvl6pPr>
      <a:lvl7pPr marL="914400" algn="l" rtl="0" fontAlgn="base">
        <a:lnSpc>
          <a:spcPct val="85000"/>
        </a:lnSpc>
        <a:spcBef>
          <a:spcPct val="0"/>
        </a:spcBef>
        <a:spcAft>
          <a:spcPct val="0"/>
        </a:spcAft>
        <a:defRPr sz="4000">
          <a:solidFill>
            <a:srgbClr val="000000"/>
          </a:solidFill>
          <a:latin typeface="Arial" pitchFamily="34" charset="0"/>
        </a:defRPr>
      </a:lvl7pPr>
      <a:lvl8pPr marL="1371600" algn="l" rtl="0" fontAlgn="base">
        <a:lnSpc>
          <a:spcPct val="85000"/>
        </a:lnSpc>
        <a:spcBef>
          <a:spcPct val="0"/>
        </a:spcBef>
        <a:spcAft>
          <a:spcPct val="0"/>
        </a:spcAft>
        <a:defRPr sz="4000">
          <a:solidFill>
            <a:srgbClr val="000000"/>
          </a:solidFill>
          <a:latin typeface="Arial" pitchFamily="34" charset="0"/>
        </a:defRPr>
      </a:lvl8pPr>
      <a:lvl9pPr marL="1828800" algn="l" rtl="0" fontAlgn="base">
        <a:lnSpc>
          <a:spcPct val="85000"/>
        </a:lnSpc>
        <a:spcBef>
          <a:spcPct val="0"/>
        </a:spcBef>
        <a:spcAft>
          <a:spcPct val="0"/>
        </a:spcAft>
        <a:defRPr sz="4000">
          <a:solidFill>
            <a:srgbClr val="000000"/>
          </a:solidFill>
          <a:latin typeface="Arial" pitchFamily="34" charset="0"/>
        </a:defRPr>
      </a:lvl9pPr>
    </p:titleStyle>
    <p:bodyStyle>
      <a:lvl1pPr marL="261938" indent="-261938" algn="l" rtl="0" fontAlgn="base">
        <a:lnSpc>
          <a:spcPct val="90000"/>
        </a:lnSpc>
        <a:spcBef>
          <a:spcPct val="35000"/>
        </a:spcBef>
        <a:spcAft>
          <a:spcPct val="35000"/>
        </a:spcAft>
        <a:buChar char="•"/>
        <a:defRPr sz="2400">
          <a:solidFill>
            <a:srgbClr val="000000"/>
          </a:solidFill>
          <a:latin typeface="+mn-lt"/>
          <a:ea typeface="+mn-ea"/>
          <a:cs typeface="+mn-cs"/>
        </a:defRPr>
      </a:lvl1pPr>
      <a:lvl2pPr marL="623888" indent="-182563" algn="l" rtl="0" fontAlgn="base">
        <a:lnSpc>
          <a:spcPct val="90000"/>
        </a:lnSpc>
        <a:spcBef>
          <a:spcPct val="35000"/>
        </a:spcBef>
        <a:spcAft>
          <a:spcPct val="35000"/>
        </a:spcAft>
        <a:buChar char="•"/>
        <a:defRPr sz="2000">
          <a:solidFill>
            <a:srgbClr val="000000"/>
          </a:solidFill>
          <a:latin typeface="+mn-lt"/>
        </a:defRPr>
      </a:lvl2pPr>
      <a:lvl3pPr marL="987425" indent="-184150" algn="l" rtl="0" fontAlgn="base">
        <a:lnSpc>
          <a:spcPct val="90000"/>
        </a:lnSpc>
        <a:spcBef>
          <a:spcPct val="35000"/>
        </a:spcBef>
        <a:spcAft>
          <a:spcPct val="35000"/>
        </a:spcAft>
        <a:buChar char="•"/>
        <a:defRPr sz="2000">
          <a:solidFill>
            <a:srgbClr val="000000"/>
          </a:solidFill>
          <a:latin typeface="+mn-lt"/>
        </a:defRPr>
      </a:lvl3pPr>
      <a:lvl4pPr marL="1349375" indent="-182563" algn="l" rtl="0" fontAlgn="base">
        <a:lnSpc>
          <a:spcPct val="90000"/>
        </a:lnSpc>
        <a:spcBef>
          <a:spcPct val="35000"/>
        </a:spcBef>
        <a:spcAft>
          <a:spcPct val="35000"/>
        </a:spcAft>
        <a:buChar char="•"/>
        <a:defRPr sz="2000">
          <a:solidFill>
            <a:srgbClr val="000000"/>
          </a:solidFill>
          <a:latin typeface="+mn-lt"/>
        </a:defRPr>
      </a:lvl4pPr>
      <a:lvl5pPr marL="1698625" indent="-169863" algn="l" rtl="0" fontAlgn="base">
        <a:lnSpc>
          <a:spcPct val="90000"/>
        </a:lnSpc>
        <a:spcBef>
          <a:spcPct val="35000"/>
        </a:spcBef>
        <a:spcAft>
          <a:spcPct val="35000"/>
        </a:spcAft>
        <a:buChar char="•"/>
        <a:defRPr sz="2000">
          <a:solidFill>
            <a:srgbClr val="000000"/>
          </a:solidFill>
          <a:latin typeface="+mn-lt"/>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cfmip.metoffice.com/CFMIP_diag.html" TargetMode="External"/><Relationship Id="rId5" Type="http://schemas.openxmlformats.org/officeDocument/2006/relationships/image" Target="../media/image31.png"/><Relationship Id="rId6" Type="http://schemas.openxmlformats.org/officeDocument/2006/relationships/image" Target="../media/image32.wmf"/><Relationship Id="rId7" Type="http://schemas.openxmlformats.org/officeDocument/2006/relationships/image" Target="../media/image33.wmf"/><Relationship Id="rId8" Type="http://schemas.openxmlformats.org/officeDocument/2006/relationships/image" Target="../media/image34.wmf"/><Relationship Id="rId9" Type="http://schemas.openxmlformats.org/officeDocument/2006/relationships/image" Target="../media/image35.wmf"/><Relationship Id="rId10" Type="http://schemas.openxmlformats.org/officeDocument/2006/relationships/image" Target="../media/image36.png"/><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emf"/><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ctrTitle" sz="quarter"/>
          </p:nvPr>
        </p:nvSpPr>
        <p:spPr>
          <a:xfrm>
            <a:off x="539552" y="404664"/>
            <a:ext cx="6840758" cy="1173405"/>
          </a:xfrm>
        </p:spPr>
        <p:txBody>
          <a:bodyPr/>
          <a:lstStyle/>
          <a:p>
            <a:pPr eaLnBrk="1" hangingPunct="1"/>
            <a:r>
              <a:rPr lang="en-US" sz="3600" dirty="0" smtClean="0">
                <a:latin typeface="Arial" charset="0"/>
                <a:cs typeface="Arial" charset="0"/>
              </a:rPr>
              <a:t>Earth System Model Evaluation Tool (ESMValTool)</a:t>
            </a:r>
            <a:endParaRPr sz="3600" dirty="0" smtClean="0">
              <a:latin typeface="Arial" charset="0"/>
              <a:cs typeface="Arial" charset="0"/>
            </a:endParaRPr>
          </a:p>
        </p:txBody>
      </p:sp>
      <p:sp>
        <p:nvSpPr>
          <p:cNvPr id="6" name="Untertitel 2"/>
          <p:cNvSpPr>
            <a:spLocks noGrp="1"/>
          </p:cNvSpPr>
          <p:nvPr>
            <p:ph type="subTitle" idx="1"/>
          </p:nvPr>
        </p:nvSpPr>
        <p:spPr>
          <a:xfrm>
            <a:off x="539552" y="1844824"/>
            <a:ext cx="7992888" cy="3096344"/>
          </a:xfrm>
        </p:spPr>
        <p:txBody>
          <a:bodyPr/>
          <a:lstStyle/>
          <a:p>
            <a:pPr eaLnBrk="1" hangingPunct="1"/>
            <a:r>
              <a:rPr lang="en-GB" sz="1600" b="1" i="1" dirty="0" smtClean="0">
                <a:latin typeface="Arial" charset="0"/>
                <a:cs typeface="Arial" charset="0"/>
              </a:rPr>
              <a:t>Axel Lauer</a:t>
            </a:r>
            <a:r>
              <a:rPr lang="en-GB" sz="1600" b="1" i="1" baseline="30000" dirty="0" smtClean="0">
                <a:latin typeface="Arial" charset="0"/>
                <a:cs typeface="Arial" charset="0"/>
              </a:rPr>
              <a:t>1</a:t>
            </a:r>
            <a:r>
              <a:rPr lang="en-GB" sz="1600" b="1" i="1" dirty="0" smtClean="0">
                <a:latin typeface="Arial" charset="0"/>
                <a:cs typeface="Arial" charset="0"/>
              </a:rPr>
              <a:t>, </a:t>
            </a:r>
            <a:r>
              <a:rPr lang="en-GB" sz="1600" b="1" i="1" dirty="0">
                <a:latin typeface="Arial" charset="0"/>
                <a:cs typeface="Arial" charset="0"/>
              </a:rPr>
              <a:t>Yoko </a:t>
            </a:r>
            <a:r>
              <a:rPr lang="en-GB" sz="1600" b="1" i="1" dirty="0" smtClean="0">
                <a:latin typeface="Arial" charset="0"/>
                <a:cs typeface="Arial" charset="0"/>
              </a:rPr>
              <a:t>Tsushima</a:t>
            </a:r>
            <a:r>
              <a:rPr lang="en-GB" sz="1600" b="1" i="1" baseline="30000" dirty="0" smtClean="0">
                <a:latin typeface="Arial" charset="0"/>
                <a:cs typeface="Arial" charset="0"/>
              </a:rPr>
              <a:t>2</a:t>
            </a:r>
            <a:r>
              <a:rPr lang="en-GB" sz="1600" b="1" i="1" dirty="0" smtClean="0">
                <a:latin typeface="Arial" charset="0"/>
                <a:cs typeface="Arial" charset="0"/>
              </a:rPr>
              <a:t>,</a:t>
            </a:r>
            <a:r>
              <a:rPr lang="en-GB" sz="1600" b="1" i="1" baseline="30000" dirty="0" smtClean="0">
                <a:latin typeface="Arial" charset="0"/>
                <a:cs typeface="Arial" charset="0"/>
              </a:rPr>
              <a:t> </a:t>
            </a:r>
            <a:r>
              <a:rPr lang="en-GB" sz="1600" b="1" i="1" dirty="0" err="1" smtClean="0">
                <a:latin typeface="Arial" charset="0"/>
                <a:cs typeface="Arial" charset="0"/>
              </a:rPr>
              <a:t>Mattia</a:t>
            </a:r>
            <a:r>
              <a:rPr lang="en-GB" sz="1600" b="1" i="1" dirty="0" smtClean="0">
                <a:latin typeface="Arial" charset="0"/>
                <a:cs typeface="Arial" charset="0"/>
              </a:rPr>
              <a:t> Righi</a:t>
            </a:r>
            <a:r>
              <a:rPr lang="en-GB" sz="1600" b="1" i="1" baseline="30000" dirty="0" smtClean="0">
                <a:latin typeface="Arial" charset="0"/>
                <a:cs typeface="Arial" charset="0"/>
              </a:rPr>
              <a:t>1</a:t>
            </a:r>
            <a:r>
              <a:rPr lang="en-GB" sz="1600" b="1" i="1" dirty="0" smtClean="0">
                <a:latin typeface="Arial" charset="0"/>
                <a:cs typeface="Arial" charset="0"/>
              </a:rPr>
              <a:t>, </a:t>
            </a:r>
            <a:r>
              <a:rPr lang="en-GB" sz="1600" b="1" i="1" dirty="0">
                <a:latin typeface="Arial" charset="0"/>
                <a:cs typeface="Arial" charset="0"/>
              </a:rPr>
              <a:t>Veronika Eyring</a:t>
            </a:r>
            <a:r>
              <a:rPr lang="en-GB" sz="1600" b="1" i="1" baseline="30000" dirty="0">
                <a:latin typeface="Arial" charset="0"/>
                <a:cs typeface="Arial" charset="0"/>
              </a:rPr>
              <a:t>1</a:t>
            </a:r>
            <a:r>
              <a:rPr lang="en-GB" sz="1600" b="1" i="1" dirty="0">
                <a:latin typeface="Arial" charset="0"/>
                <a:cs typeface="Arial" charset="0"/>
              </a:rPr>
              <a:t>, Alexander </a:t>
            </a:r>
            <a:r>
              <a:rPr lang="en-GB" sz="1600" b="1" i="1" dirty="0" smtClean="0">
                <a:latin typeface="Arial" charset="0"/>
                <a:cs typeface="Arial" charset="0"/>
              </a:rPr>
              <a:t>Löw</a:t>
            </a:r>
            <a:r>
              <a:rPr lang="en-GB" sz="1600" b="1" i="1" baseline="30000" dirty="0" smtClean="0">
                <a:latin typeface="Arial" charset="0"/>
                <a:cs typeface="Arial" charset="0"/>
              </a:rPr>
              <a:t>3</a:t>
            </a:r>
            <a:r>
              <a:rPr lang="en-GB" sz="1600" b="1" i="1" dirty="0" smtClean="0">
                <a:latin typeface="Arial" charset="0"/>
                <a:cs typeface="Arial" charset="0"/>
              </a:rPr>
              <a:t>, </a:t>
            </a:r>
            <a:r>
              <a:rPr lang="en-GB" sz="1600" b="1" i="1" dirty="0">
                <a:latin typeface="Arial" charset="0"/>
                <a:cs typeface="Arial" charset="0"/>
              </a:rPr>
              <a:t>Ulrika </a:t>
            </a:r>
            <a:r>
              <a:rPr lang="en-GB" sz="1600" b="1" i="1" dirty="0" smtClean="0">
                <a:latin typeface="Arial" charset="0"/>
                <a:cs typeface="Arial" charset="0"/>
              </a:rPr>
              <a:t>Willén</a:t>
            </a:r>
            <a:r>
              <a:rPr lang="en-GB" sz="1600" b="1" i="1" baseline="30000" dirty="0" smtClean="0">
                <a:latin typeface="Arial" charset="0"/>
                <a:cs typeface="Arial" charset="0"/>
              </a:rPr>
              <a:t>4</a:t>
            </a:r>
            <a:r>
              <a:rPr lang="en-GB" sz="1600" b="1" i="1" dirty="0" smtClean="0">
                <a:latin typeface="Arial" charset="0"/>
                <a:cs typeface="Arial" charset="0"/>
              </a:rPr>
              <a:t>, and Mark Ringer</a:t>
            </a:r>
            <a:r>
              <a:rPr lang="en-GB" sz="1600" b="1" i="1" baseline="30000" dirty="0" smtClean="0">
                <a:latin typeface="Arial" charset="0"/>
                <a:cs typeface="Arial" charset="0"/>
              </a:rPr>
              <a:t>2</a:t>
            </a:r>
          </a:p>
          <a:p>
            <a:pPr eaLnBrk="1" hangingPunct="1"/>
            <a:endParaRPr lang="en-GB" sz="1600" b="1" i="1" dirty="0">
              <a:latin typeface="Arial" charset="0"/>
              <a:cs typeface="Arial" charset="0"/>
            </a:endParaRPr>
          </a:p>
          <a:p>
            <a:pPr eaLnBrk="1" hangingPunct="1"/>
            <a:r>
              <a:rPr lang="en-GB" sz="1600" i="1" baseline="30000" dirty="0" smtClean="0">
                <a:latin typeface="Arial" charset="0"/>
                <a:cs typeface="Arial" charset="0"/>
              </a:rPr>
              <a:t>1</a:t>
            </a:r>
            <a:r>
              <a:rPr lang="en-GB" sz="1600" b="1" i="1" baseline="30000" dirty="0" smtClean="0">
                <a:latin typeface="Arial" charset="0"/>
                <a:cs typeface="Arial" charset="0"/>
              </a:rPr>
              <a:t> </a:t>
            </a:r>
            <a:r>
              <a:rPr lang="de-DE" sz="1600" i="1" dirty="0" smtClean="0">
                <a:latin typeface="Arial" charset="0"/>
                <a:cs typeface="Arial" charset="0"/>
              </a:rPr>
              <a:t>Deutsches </a:t>
            </a:r>
            <a:r>
              <a:rPr lang="de-DE" sz="1600" i="1" dirty="0">
                <a:latin typeface="Arial" charset="0"/>
                <a:cs typeface="Arial" charset="0"/>
              </a:rPr>
              <a:t>Zentrum für Luft- und Raumfahrt e.V. (DLR</a:t>
            </a:r>
            <a:r>
              <a:rPr lang="de-DE" sz="1600" i="1" dirty="0" smtClean="0">
                <a:latin typeface="Arial" charset="0"/>
                <a:cs typeface="Arial" charset="0"/>
              </a:rPr>
              <a:t>)</a:t>
            </a:r>
            <a:r>
              <a:rPr lang="en-GB" sz="1600" i="1" dirty="0" smtClean="0">
                <a:latin typeface="Arial" charset="0"/>
                <a:cs typeface="Arial" charset="0"/>
              </a:rPr>
              <a:t>, </a:t>
            </a:r>
            <a:r>
              <a:rPr lang="en-GB" sz="1600" i="1" dirty="0" err="1" smtClean="0">
                <a:latin typeface="Arial" charset="0"/>
                <a:cs typeface="Arial" charset="0"/>
              </a:rPr>
              <a:t>Oberpfaffenhofen</a:t>
            </a:r>
            <a:r>
              <a:rPr lang="en-GB" sz="1600" i="1" dirty="0" smtClean="0">
                <a:latin typeface="Arial" charset="0"/>
                <a:cs typeface="Arial" charset="0"/>
              </a:rPr>
              <a:t>, Germany</a:t>
            </a:r>
          </a:p>
          <a:p>
            <a:pPr eaLnBrk="1" hangingPunct="1"/>
            <a:r>
              <a:rPr lang="en-GB" sz="1600" i="1" baseline="30000" dirty="0" smtClean="0">
                <a:latin typeface="Arial" charset="0"/>
                <a:cs typeface="Arial" charset="0"/>
              </a:rPr>
              <a:t>2</a:t>
            </a:r>
            <a:r>
              <a:rPr lang="en-GB" sz="1600" b="1" i="1" baseline="30000" dirty="0" smtClean="0">
                <a:latin typeface="Arial" charset="0"/>
                <a:cs typeface="Arial" charset="0"/>
              </a:rPr>
              <a:t> </a:t>
            </a:r>
            <a:r>
              <a:rPr lang="en-GB" sz="1600" i="1" dirty="0">
                <a:latin typeface="Arial" charset="0"/>
                <a:cs typeface="Arial" charset="0"/>
              </a:rPr>
              <a:t>Met Office, Exeter, United Kingdom</a:t>
            </a:r>
          </a:p>
          <a:p>
            <a:pPr eaLnBrk="1" hangingPunct="1"/>
            <a:r>
              <a:rPr lang="en-GB" sz="1600" i="1" baseline="30000" dirty="0" smtClean="0">
                <a:latin typeface="Arial" charset="0"/>
                <a:cs typeface="Arial" charset="0"/>
              </a:rPr>
              <a:t>3</a:t>
            </a:r>
            <a:r>
              <a:rPr lang="en-GB" sz="1600" b="1" i="1" baseline="30000" dirty="0" smtClean="0">
                <a:latin typeface="Arial" charset="0"/>
                <a:cs typeface="Arial" charset="0"/>
              </a:rPr>
              <a:t> </a:t>
            </a:r>
            <a:r>
              <a:rPr lang="en-GB" sz="1600" i="1" dirty="0" smtClean="0">
                <a:latin typeface="Arial" charset="0"/>
                <a:cs typeface="Arial" charset="0"/>
              </a:rPr>
              <a:t>Department </a:t>
            </a:r>
            <a:r>
              <a:rPr lang="en-GB" sz="1600" i="1" dirty="0">
                <a:latin typeface="Arial" charset="0"/>
                <a:cs typeface="Arial" charset="0"/>
              </a:rPr>
              <a:t>of Geography, University of Munich (LMU), </a:t>
            </a:r>
            <a:r>
              <a:rPr lang="en-GB" sz="1600" i="1" dirty="0" smtClean="0">
                <a:latin typeface="Arial" charset="0"/>
                <a:cs typeface="Arial" charset="0"/>
              </a:rPr>
              <a:t>Germany</a:t>
            </a:r>
          </a:p>
          <a:p>
            <a:pPr eaLnBrk="1" hangingPunct="1"/>
            <a:r>
              <a:rPr lang="en-US" sz="1600" i="1" baseline="30000" dirty="0" smtClean="0">
                <a:latin typeface="Arial" charset="0"/>
                <a:cs typeface="Arial" charset="0"/>
              </a:rPr>
              <a:t>4</a:t>
            </a:r>
            <a:r>
              <a:rPr lang="en-US" sz="1600" i="1" dirty="0" smtClean="0">
                <a:latin typeface="Arial" charset="0"/>
                <a:cs typeface="Arial" charset="0"/>
              </a:rPr>
              <a:t> </a:t>
            </a:r>
            <a:r>
              <a:rPr lang="en-US" sz="1600" i="1" dirty="0">
                <a:latin typeface="Arial" charset="0"/>
                <a:cs typeface="Arial" charset="0"/>
              </a:rPr>
              <a:t>Swedish Meteorological and Hydrological Institute (SMHI), </a:t>
            </a:r>
            <a:r>
              <a:rPr lang="en-US" sz="1600" i="1" dirty="0" err="1">
                <a:latin typeface="Arial" charset="0"/>
                <a:cs typeface="Arial" charset="0"/>
              </a:rPr>
              <a:t>Norrköping</a:t>
            </a:r>
            <a:r>
              <a:rPr lang="en-US" sz="1600" i="1" dirty="0">
                <a:latin typeface="Arial" charset="0"/>
                <a:cs typeface="Arial" charset="0"/>
              </a:rPr>
              <a:t>, Sweden</a:t>
            </a:r>
          </a:p>
          <a:p>
            <a:pPr eaLnBrk="1" hangingPunct="1"/>
            <a:endParaRPr lang="en-GB" sz="1600" dirty="0" smtClean="0">
              <a:latin typeface="Arial" charset="0"/>
              <a:cs typeface="Arial" charset="0"/>
            </a:endParaRPr>
          </a:p>
          <a:p>
            <a:pPr eaLnBrk="1" hangingPunct="1"/>
            <a:r>
              <a:rPr lang="en-US" sz="2000" dirty="0" smtClean="0">
                <a:latin typeface="Arial" charset="0"/>
                <a:cs typeface="Arial" charset="0"/>
              </a:rPr>
              <a:t>27 May 2015</a:t>
            </a:r>
          </a:p>
          <a:p>
            <a:pPr eaLnBrk="1" hangingPunct="1"/>
            <a:endParaRPr lang="en-US" sz="2000" dirty="0" smtClean="0">
              <a:latin typeface="Arial" charset="0"/>
              <a:cs typeface="Arial" charset="0"/>
            </a:endParaRPr>
          </a:p>
          <a:p>
            <a:pPr eaLnBrk="1" hangingPunct="1"/>
            <a:endParaRPr lang="en-US" sz="20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63" y="116632"/>
            <a:ext cx="8785225" cy="647700"/>
          </a:xfrm>
        </p:spPr>
        <p:txBody>
          <a:bodyPr/>
          <a:lstStyle/>
          <a:p>
            <a:pPr eaLnBrk="1" hangingPunct="1">
              <a:spcBef>
                <a:spcPts val="600"/>
              </a:spcBef>
            </a:pPr>
            <a:r>
              <a:rPr lang="en-US" dirty="0" smtClean="0">
                <a:ea typeface="ＭＳ Ｐゴシック" pitchFamily="34" charset="-128"/>
              </a:rPr>
              <a:t>Goal: Performance Metrics calculated with ESA CCI Data </a:t>
            </a:r>
            <a:endParaRPr lang="en-US" sz="1800" dirty="0" smtClean="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20688"/>
            <a:ext cx="7165806" cy="441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79512" y="5157192"/>
            <a:ext cx="8784976" cy="86177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1400" dirty="0"/>
              <a:t>Relative error measures of CMIP5 model performance, based on the global seasonal-cycle climatology (1980–2005) computed from the historical </a:t>
            </a:r>
            <a:r>
              <a:rPr lang="en-US" sz="1400" dirty="0" smtClean="0"/>
              <a:t>CMIP5 experiments</a:t>
            </a:r>
            <a:r>
              <a:rPr lang="en-US" sz="1400" dirty="0"/>
              <a:t>. </a:t>
            </a:r>
            <a:r>
              <a:rPr lang="en-US" sz="1400" dirty="0" smtClean="0"/>
              <a:t>Figure </a:t>
            </a:r>
            <a:r>
              <a:rPr lang="en-US" sz="1400" dirty="0"/>
              <a:t>9.8 </a:t>
            </a:r>
            <a:r>
              <a:rPr lang="en-US" sz="1400" dirty="0" smtClean="0"/>
              <a:t>of </a:t>
            </a:r>
            <a:r>
              <a:rPr lang="en-US" sz="1400" dirty="0"/>
              <a:t>IPCC AR5 (Flato et al., </a:t>
            </a:r>
            <a:r>
              <a:rPr lang="en-US" sz="1400" dirty="0" smtClean="0"/>
              <a:t>2013). </a:t>
            </a:r>
          </a:p>
          <a:p>
            <a:pPr marL="285750" indent="-285750">
              <a:buFont typeface="Arial" panose="020B0604020202020204" pitchFamily="34" charset="0"/>
              <a:buChar char="•"/>
            </a:pPr>
            <a:r>
              <a:rPr lang="en-US" sz="1400" dirty="0" smtClean="0"/>
              <a:t>A </a:t>
            </a:r>
            <a:r>
              <a:rPr lang="en-US" sz="1400" dirty="0"/>
              <a:t>similar figure will be </a:t>
            </a:r>
            <a:r>
              <a:rPr lang="en-US" sz="1400" b="1" dirty="0">
                <a:solidFill>
                  <a:srgbClr val="FF0000"/>
                </a:solidFill>
              </a:rPr>
              <a:t>produced for selected ESA CCI ECVs using ESA CCI as the reference data</a:t>
            </a:r>
            <a:r>
              <a:rPr lang="en-US" sz="1400" dirty="0"/>
              <a:t> </a:t>
            </a:r>
            <a:r>
              <a:rPr lang="en-US" sz="1400" b="1" dirty="0">
                <a:solidFill>
                  <a:srgbClr val="FF0000"/>
                </a:solidFill>
              </a:rPr>
              <a:t>set</a:t>
            </a:r>
            <a:r>
              <a:rPr lang="en-US" sz="1400" dirty="0"/>
              <a:t> and if available an alternate observational data set for comparison. </a:t>
            </a:r>
            <a:endParaRPr lang="de-DE" sz="1400" dirty="0" smtClean="0">
              <a:latin typeface="Arial" pitchFamily="34" charset="0"/>
              <a:cs typeface="Arial" pitchFamily="34" charset="0"/>
            </a:endParaRPr>
          </a:p>
        </p:txBody>
      </p:sp>
    </p:spTree>
    <p:extLst>
      <p:ext uri="{BB962C8B-B14F-4D97-AF65-F5344CB8AC3E}">
        <p14:creationId xmlns:p14="http://schemas.microsoft.com/office/powerpoint/2010/main" val="21455360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63" y="116632"/>
            <a:ext cx="8785225" cy="504056"/>
          </a:xfrm>
        </p:spPr>
        <p:txBody>
          <a:bodyPr/>
          <a:lstStyle/>
          <a:p>
            <a:pPr eaLnBrk="1" hangingPunct="1">
              <a:spcBef>
                <a:spcPts val="600"/>
              </a:spcBef>
            </a:pPr>
            <a:r>
              <a:rPr lang="en-US" dirty="0" smtClean="0">
                <a:ea typeface="ＭＳ Ｐゴシック" pitchFamily="34" charset="-128"/>
              </a:rPr>
              <a:t>Baseline Proposal and Batch Options 1 and 2</a:t>
            </a:r>
            <a:endParaRPr lang="en-US" sz="1800" dirty="0" smtClean="0">
              <a:latin typeface="Arial" charset="0"/>
              <a:cs typeface="Arial" charset="0"/>
            </a:endParaRPr>
          </a:p>
        </p:txBody>
      </p:sp>
      <p:sp>
        <p:nvSpPr>
          <p:cNvPr id="14338" name="Inhaltsplatzhalter 2"/>
          <p:cNvSpPr>
            <a:spLocks noGrp="1"/>
          </p:cNvSpPr>
          <p:nvPr>
            <p:ph idx="1"/>
          </p:nvPr>
        </p:nvSpPr>
        <p:spPr>
          <a:xfrm>
            <a:off x="395536" y="620688"/>
            <a:ext cx="8424936" cy="5616624"/>
          </a:xfrm>
        </p:spPr>
        <p:txBody>
          <a:bodyPr/>
          <a:lstStyle/>
          <a:p>
            <a:pPr marL="0" indent="0">
              <a:spcBef>
                <a:spcPts val="0"/>
              </a:spcBef>
              <a:buNone/>
            </a:pPr>
            <a:r>
              <a:rPr lang="en-GB" b="1" dirty="0" smtClean="0"/>
              <a:t>Baseline Proposal</a:t>
            </a:r>
            <a:endParaRPr lang="en-GB" dirty="0"/>
          </a:p>
          <a:p>
            <a:pPr marL="342900" indent="-342900">
              <a:spcBef>
                <a:spcPts val="0"/>
              </a:spcBef>
              <a:buFont typeface="+mj-lt"/>
              <a:buAutoNum type="alphaLcParenR"/>
            </a:pPr>
            <a:r>
              <a:rPr lang="en-GB" sz="1500" dirty="0" smtClean="0"/>
              <a:t>Atmospheric </a:t>
            </a:r>
            <a:r>
              <a:rPr lang="en-GB" sz="1500" dirty="0"/>
              <a:t>ECVs (aerosols) [</a:t>
            </a:r>
            <a:r>
              <a:rPr lang="en-GB" sz="1500" dirty="0">
                <a:solidFill>
                  <a:srgbClr val="0000CC"/>
                </a:solidFill>
              </a:rPr>
              <a:t>DLR</a:t>
            </a:r>
            <a:r>
              <a:rPr lang="en-GB" sz="1500" dirty="0" smtClean="0"/>
              <a:t>]</a:t>
            </a:r>
          </a:p>
          <a:p>
            <a:pPr marL="342900" indent="-342900">
              <a:spcBef>
                <a:spcPts val="0"/>
              </a:spcBef>
              <a:buFont typeface="+mj-lt"/>
              <a:buAutoNum type="alphaLcParenR"/>
            </a:pPr>
            <a:r>
              <a:rPr lang="en-GB" sz="1500" dirty="0" smtClean="0"/>
              <a:t>Terrestrial </a:t>
            </a:r>
            <a:r>
              <a:rPr lang="en-GB" sz="1500" dirty="0"/>
              <a:t>ECVs (soil moisture, fire, land cover) [</a:t>
            </a:r>
            <a:r>
              <a:rPr lang="en-GB" sz="1500" dirty="0">
                <a:solidFill>
                  <a:srgbClr val="0000CC"/>
                </a:solidFill>
              </a:rPr>
              <a:t>MPI-M</a:t>
            </a:r>
            <a:r>
              <a:rPr lang="en-GB" sz="1500" dirty="0" smtClean="0"/>
              <a:t>]</a:t>
            </a:r>
          </a:p>
          <a:p>
            <a:pPr marL="342900" indent="-342900">
              <a:spcBef>
                <a:spcPts val="0"/>
              </a:spcBef>
              <a:buFont typeface="+mj-lt"/>
              <a:buAutoNum type="alphaLcParenR"/>
            </a:pPr>
            <a:r>
              <a:rPr lang="en-GB" sz="1500" dirty="0" smtClean="0"/>
              <a:t>Ocean </a:t>
            </a:r>
            <a:r>
              <a:rPr lang="en-GB" sz="1500" dirty="0"/>
              <a:t>ECVs (SST, sea-ice) [</a:t>
            </a:r>
            <a:r>
              <a:rPr lang="en-GB" sz="1500" dirty="0">
                <a:solidFill>
                  <a:srgbClr val="0000CC"/>
                </a:solidFill>
              </a:rPr>
              <a:t>DLR, MPI-M</a:t>
            </a:r>
            <a:r>
              <a:rPr lang="en-GB" sz="1500" dirty="0" smtClean="0"/>
              <a:t>]</a:t>
            </a:r>
          </a:p>
          <a:p>
            <a:pPr marL="0" indent="0">
              <a:spcBef>
                <a:spcPts val="600"/>
              </a:spcBef>
              <a:buNone/>
            </a:pPr>
            <a:r>
              <a:rPr lang="en-GB" b="1" dirty="0" smtClean="0"/>
              <a:t>Batch </a:t>
            </a:r>
            <a:r>
              <a:rPr lang="en-GB" b="1" dirty="0"/>
              <a:t>Options </a:t>
            </a:r>
            <a:r>
              <a:rPr lang="en-GB" b="1" dirty="0" smtClean="0"/>
              <a:t>1 – O5.1</a:t>
            </a:r>
            <a:endParaRPr lang="en-GB" b="1" dirty="0"/>
          </a:p>
          <a:p>
            <a:pPr marL="342900" indent="-342900">
              <a:spcBef>
                <a:spcPts val="0"/>
              </a:spcBef>
              <a:buFont typeface="+mj-lt"/>
              <a:buAutoNum type="alphaLcParenR"/>
            </a:pPr>
            <a:r>
              <a:rPr lang="en-GB" sz="1500" dirty="0"/>
              <a:t>Atmosphere: Ozone, GHG (</a:t>
            </a:r>
            <a:r>
              <a:rPr lang="en-GB" sz="1500" dirty="0" smtClean="0"/>
              <a:t>CO</a:t>
            </a:r>
            <a:r>
              <a:rPr lang="en-GB" sz="1500" baseline="-25000" dirty="0" smtClean="0"/>
              <a:t>2</a:t>
            </a:r>
            <a:r>
              <a:rPr lang="en-GB" sz="1500" dirty="0" smtClean="0"/>
              <a:t>) </a:t>
            </a:r>
            <a:r>
              <a:rPr lang="en-GB" sz="1500" dirty="0"/>
              <a:t>[</a:t>
            </a:r>
            <a:r>
              <a:rPr lang="en-GB" sz="1500" dirty="0">
                <a:solidFill>
                  <a:srgbClr val="0000CC"/>
                </a:solidFill>
              </a:rPr>
              <a:t>DLR</a:t>
            </a:r>
            <a:r>
              <a:rPr lang="en-GB" sz="1500" dirty="0"/>
              <a:t>], Clouds [</a:t>
            </a:r>
            <a:r>
              <a:rPr lang="en-GB" sz="1500" dirty="0">
                <a:solidFill>
                  <a:srgbClr val="0000CC"/>
                </a:solidFill>
              </a:rPr>
              <a:t>Met Office</a:t>
            </a:r>
            <a:r>
              <a:rPr lang="en-GB" sz="1500" dirty="0"/>
              <a:t>]</a:t>
            </a:r>
          </a:p>
          <a:p>
            <a:pPr marL="342900" indent="-342900">
              <a:spcBef>
                <a:spcPts val="0"/>
              </a:spcBef>
              <a:buFont typeface="+mj-lt"/>
              <a:buAutoNum type="alphaLcParenR"/>
            </a:pPr>
            <a:r>
              <a:rPr lang="en-GB" sz="1500" dirty="0" smtClean="0"/>
              <a:t>Ocean: </a:t>
            </a:r>
            <a:r>
              <a:rPr lang="en-GB" sz="1500" dirty="0"/>
              <a:t>ocean colour [</a:t>
            </a:r>
            <a:r>
              <a:rPr lang="en-GB" sz="1500" dirty="0">
                <a:solidFill>
                  <a:srgbClr val="0000CC"/>
                </a:solidFill>
              </a:rPr>
              <a:t>MPI-M</a:t>
            </a:r>
            <a:r>
              <a:rPr lang="en-GB" sz="1500" dirty="0"/>
              <a:t>] </a:t>
            </a:r>
          </a:p>
          <a:p>
            <a:pPr marL="342900" indent="-342900">
              <a:spcBef>
                <a:spcPts val="0"/>
              </a:spcBef>
              <a:buFont typeface="+mj-lt"/>
              <a:buAutoNum type="alphaLcParenR"/>
            </a:pPr>
            <a:r>
              <a:rPr lang="en-GB" sz="1500" dirty="0"/>
              <a:t>Atmosphere, land and ocean </a:t>
            </a:r>
            <a:r>
              <a:rPr lang="en-GB" sz="1500" dirty="0" smtClean="0"/>
              <a:t>[</a:t>
            </a:r>
            <a:r>
              <a:rPr lang="en-GB" sz="1500" dirty="0">
                <a:solidFill>
                  <a:srgbClr val="0000CC"/>
                </a:solidFill>
              </a:rPr>
              <a:t>SMHI</a:t>
            </a:r>
            <a:r>
              <a:rPr lang="en-GB" sz="1500" dirty="0" smtClean="0"/>
              <a:t>]</a:t>
            </a:r>
            <a:endParaRPr lang="en-GB" sz="1500" dirty="0"/>
          </a:p>
          <a:p>
            <a:pPr marL="0" indent="0">
              <a:spcBef>
                <a:spcPts val="600"/>
              </a:spcBef>
              <a:buNone/>
            </a:pPr>
            <a:r>
              <a:rPr lang="en-GB" b="1" dirty="0" smtClean="0"/>
              <a:t>Batch </a:t>
            </a:r>
            <a:r>
              <a:rPr lang="en-GB" b="1" dirty="0"/>
              <a:t>Options </a:t>
            </a:r>
            <a:r>
              <a:rPr lang="en-GB" b="1" dirty="0" smtClean="0"/>
              <a:t>1 – O5.2</a:t>
            </a:r>
            <a:endParaRPr lang="en-GB" b="1" dirty="0"/>
          </a:p>
          <a:p>
            <a:pPr marL="342900" indent="-342900">
              <a:spcBef>
                <a:spcPts val="0"/>
              </a:spcBef>
              <a:buFont typeface="+mj-lt"/>
              <a:buAutoNum type="alphaLcParenR"/>
            </a:pPr>
            <a:r>
              <a:rPr lang="en-US" sz="1500" dirty="0" smtClean="0"/>
              <a:t>Evaluation of a </a:t>
            </a:r>
            <a:r>
              <a:rPr lang="en-US" sz="1500" dirty="0"/>
              <a:t>selected set of CMIP5 [</a:t>
            </a:r>
            <a:r>
              <a:rPr lang="en-US" sz="1500" dirty="0">
                <a:solidFill>
                  <a:srgbClr val="0000CC"/>
                </a:solidFill>
              </a:rPr>
              <a:t>DLR, </a:t>
            </a:r>
            <a:r>
              <a:rPr lang="en-US" sz="1500" dirty="0" smtClean="0">
                <a:solidFill>
                  <a:srgbClr val="0000CC"/>
                </a:solidFill>
              </a:rPr>
              <a:t>MPI, Met Office</a:t>
            </a:r>
            <a:r>
              <a:rPr lang="en-US" sz="1500" dirty="0"/>
              <a:t>] and CCI4MIP simulations [</a:t>
            </a:r>
            <a:r>
              <a:rPr lang="en-US" sz="1500" dirty="0">
                <a:solidFill>
                  <a:srgbClr val="0000CC"/>
                </a:solidFill>
              </a:rPr>
              <a:t>MPI-M</a:t>
            </a:r>
            <a:r>
              <a:rPr lang="en-US" sz="1500" dirty="0" smtClean="0"/>
              <a:t>]</a:t>
            </a:r>
            <a:endParaRPr lang="en-US" sz="1500" dirty="0"/>
          </a:p>
          <a:p>
            <a:pPr marL="342900" indent="-342900">
              <a:spcBef>
                <a:spcPts val="0"/>
              </a:spcBef>
              <a:buFont typeface="+mj-lt"/>
              <a:buAutoNum type="alphaLcParenR"/>
            </a:pPr>
            <a:r>
              <a:rPr lang="en-US" sz="1500" dirty="0" smtClean="0"/>
              <a:t>Using </a:t>
            </a:r>
            <a:r>
              <a:rPr lang="en-US" sz="1500" dirty="0"/>
              <a:t>the results from the ESMValTool, contribute to a report that includes an assessment </a:t>
            </a:r>
            <a:r>
              <a:rPr lang="en-US" sz="1500" dirty="0" smtClean="0"/>
              <a:t>of:</a:t>
            </a:r>
          </a:p>
          <a:p>
            <a:pPr marL="715963" lvl="1" indent="-271463">
              <a:spcBef>
                <a:spcPts val="0"/>
              </a:spcBef>
              <a:buFont typeface="+mj-lt"/>
              <a:buAutoNum type="romanLcPeriod"/>
              <a:tabLst>
                <a:tab pos="715963" algn="l"/>
              </a:tabLst>
            </a:pPr>
            <a:r>
              <a:rPr lang="en-US" sz="1500" dirty="0" smtClean="0"/>
              <a:t>how </a:t>
            </a:r>
            <a:r>
              <a:rPr lang="en-US" sz="1500" dirty="0"/>
              <a:t>well state-of-the-art Earth system models simulate climatological mean, variability and trends </a:t>
            </a:r>
            <a:r>
              <a:rPr lang="en-US" sz="1500" dirty="0" smtClean="0"/>
              <a:t>of selected ECVs,</a:t>
            </a:r>
          </a:p>
          <a:p>
            <a:pPr marL="715963" lvl="1" indent="-271463">
              <a:spcBef>
                <a:spcPts val="0"/>
              </a:spcBef>
              <a:buFont typeface="+mj-lt"/>
              <a:buAutoNum type="romanLcPeriod"/>
              <a:tabLst>
                <a:tab pos="715963" algn="l"/>
              </a:tabLst>
            </a:pPr>
            <a:r>
              <a:rPr lang="en-US" sz="1500" dirty="0" smtClean="0"/>
              <a:t>how </a:t>
            </a:r>
            <a:r>
              <a:rPr lang="en-US" sz="1500" dirty="0"/>
              <a:t>the new observational time series of the ESA CCI change the model evaluation and benchmarking assessment of the models in comparison to </a:t>
            </a:r>
            <a:r>
              <a:rPr lang="en-US" sz="1500" dirty="0" smtClean="0"/>
              <a:t>observations </a:t>
            </a:r>
            <a:r>
              <a:rPr lang="en-US" sz="1500" dirty="0"/>
              <a:t>provided by </a:t>
            </a:r>
            <a:r>
              <a:rPr lang="en-US" sz="1500" dirty="0" smtClean="0"/>
              <a:t>obs4MIPs,</a:t>
            </a:r>
          </a:p>
          <a:p>
            <a:pPr marL="715963" lvl="1" indent="-271463">
              <a:spcBef>
                <a:spcPts val="0"/>
              </a:spcBef>
              <a:buFont typeface="+mj-lt"/>
              <a:buAutoNum type="romanLcPeriod"/>
              <a:tabLst>
                <a:tab pos="715963" algn="l"/>
              </a:tabLst>
            </a:pPr>
            <a:r>
              <a:rPr lang="en-US" sz="1500" dirty="0" smtClean="0"/>
              <a:t>whether </a:t>
            </a:r>
            <a:r>
              <a:rPr lang="en-US" sz="1500" dirty="0"/>
              <a:t>observational uncertainty is still a limiting factor in benchmarking </a:t>
            </a:r>
            <a:r>
              <a:rPr lang="en-US" sz="1500" dirty="0" smtClean="0"/>
              <a:t>models.</a:t>
            </a:r>
            <a:endParaRPr lang="en-US" sz="1500" dirty="0"/>
          </a:p>
          <a:p>
            <a:pPr marL="0" indent="0">
              <a:spcBef>
                <a:spcPts val="600"/>
              </a:spcBef>
              <a:buNone/>
            </a:pPr>
            <a:r>
              <a:rPr lang="en-GB" b="1" dirty="0" smtClean="0">
                <a:solidFill>
                  <a:schemeClr val="tx1">
                    <a:lumMod val="50000"/>
                    <a:lumOff val="50000"/>
                  </a:schemeClr>
                </a:solidFill>
              </a:rPr>
              <a:t>Batch </a:t>
            </a:r>
            <a:r>
              <a:rPr lang="en-GB" b="1" dirty="0">
                <a:solidFill>
                  <a:schemeClr val="tx1">
                    <a:lumMod val="50000"/>
                    <a:lumOff val="50000"/>
                  </a:schemeClr>
                </a:solidFill>
              </a:rPr>
              <a:t>Options </a:t>
            </a:r>
            <a:r>
              <a:rPr lang="en-GB" b="1" dirty="0" smtClean="0">
                <a:solidFill>
                  <a:schemeClr val="tx1">
                    <a:lumMod val="50000"/>
                    <a:lumOff val="50000"/>
                  </a:schemeClr>
                </a:solidFill>
              </a:rPr>
              <a:t>2 – O5.1</a:t>
            </a:r>
            <a:endParaRPr lang="en-GB" b="1" dirty="0">
              <a:solidFill>
                <a:schemeClr val="tx1">
                  <a:lumMod val="50000"/>
                  <a:lumOff val="50000"/>
                </a:schemeClr>
              </a:solidFill>
            </a:endParaRPr>
          </a:p>
          <a:p>
            <a:pPr marL="342900" indent="-342900">
              <a:spcBef>
                <a:spcPts val="0"/>
              </a:spcBef>
              <a:buFont typeface="+mj-lt"/>
              <a:buAutoNum type="alphaLcParenR"/>
            </a:pPr>
            <a:r>
              <a:rPr lang="en-GB" sz="1500" dirty="0">
                <a:solidFill>
                  <a:schemeClr val="tx1">
                    <a:lumMod val="50000"/>
                    <a:lumOff val="50000"/>
                  </a:schemeClr>
                </a:solidFill>
              </a:rPr>
              <a:t>Atmosphere: </a:t>
            </a:r>
            <a:r>
              <a:rPr lang="en-GB" sz="1500" dirty="0" smtClean="0">
                <a:solidFill>
                  <a:schemeClr val="tx1">
                    <a:lumMod val="50000"/>
                    <a:lumOff val="50000"/>
                  </a:schemeClr>
                </a:solidFill>
              </a:rPr>
              <a:t>GHG </a:t>
            </a:r>
            <a:r>
              <a:rPr lang="en-GB" sz="1500" dirty="0">
                <a:solidFill>
                  <a:schemeClr val="tx1">
                    <a:lumMod val="50000"/>
                    <a:lumOff val="50000"/>
                  </a:schemeClr>
                </a:solidFill>
              </a:rPr>
              <a:t>(</a:t>
            </a:r>
            <a:r>
              <a:rPr lang="en-GB" sz="1500" dirty="0" smtClean="0">
                <a:solidFill>
                  <a:schemeClr val="tx1">
                    <a:lumMod val="50000"/>
                    <a:lumOff val="50000"/>
                  </a:schemeClr>
                </a:solidFill>
              </a:rPr>
              <a:t>CH</a:t>
            </a:r>
            <a:r>
              <a:rPr lang="en-GB" sz="1500" baseline="-25000" dirty="0" smtClean="0">
                <a:solidFill>
                  <a:schemeClr val="tx1">
                    <a:lumMod val="50000"/>
                    <a:lumOff val="50000"/>
                  </a:schemeClr>
                </a:solidFill>
              </a:rPr>
              <a:t>4</a:t>
            </a:r>
            <a:r>
              <a:rPr lang="en-GB" sz="1500" dirty="0" smtClean="0">
                <a:solidFill>
                  <a:schemeClr val="tx1">
                    <a:lumMod val="50000"/>
                    <a:lumOff val="50000"/>
                  </a:schemeClr>
                </a:solidFill>
              </a:rPr>
              <a:t>) </a:t>
            </a:r>
            <a:r>
              <a:rPr lang="en-GB" sz="1500" dirty="0">
                <a:solidFill>
                  <a:schemeClr val="tx1">
                    <a:lumMod val="50000"/>
                    <a:lumOff val="50000"/>
                  </a:schemeClr>
                </a:solidFill>
              </a:rPr>
              <a:t>[</a:t>
            </a:r>
            <a:r>
              <a:rPr lang="en-GB" sz="1500" dirty="0">
                <a:solidFill>
                  <a:schemeClr val="accent1">
                    <a:lumMod val="60000"/>
                    <a:lumOff val="40000"/>
                  </a:schemeClr>
                </a:solidFill>
              </a:rPr>
              <a:t>DLR</a:t>
            </a:r>
            <a:r>
              <a:rPr lang="en-GB" sz="1500" dirty="0" smtClean="0">
                <a:solidFill>
                  <a:schemeClr val="tx1">
                    <a:lumMod val="50000"/>
                    <a:lumOff val="50000"/>
                  </a:schemeClr>
                </a:solidFill>
              </a:rPr>
              <a:t>]</a:t>
            </a:r>
            <a:endParaRPr lang="en-GB" sz="1500" dirty="0">
              <a:solidFill>
                <a:schemeClr val="tx1">
                  <a:lumMod val="50000"/>
                  <a:lumOff val="50000"/>
                </a:schemeClr>
              </a:solidFill>
            </a:endParaRPr>
          </a:p>
        </p:txBody>
      </p:sp>
    </p:spTree>
    <p:extLst>
      <p:ext uri="{BB962C8B-B14F-4D97-AF65-F5344CB8AC3E}">
        <p14:creationId xmlns:p14="http://schemas.microsoft.com/office/powerpoint/2010/main" val="32611895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63" y="116632"/>
            <a:ext cx="8785225" cy="647700"/>
          </a:xfrm>
        </p:spPr>
        <p:txBody>
          <a:bodyPr/>
          <a:lstStyle/>
          <a:p>
            <a:pPr eaLnBrk="1" hangingPunct="1">
              <a:spcBef>
                <a:spcPts val="600"/>
              </a:spcBef>
            </a:pPr>
            <a:r>
              <a:rPr lang="en-US" dirty="0" smtClean="0">
                <a:ea typeface="ＭＳ Ｐゴシック" pitchFamily="34" charset="-128"/>
              </a:rPr>
              <a:t>DLR contributions</a:t>
            </a:r>
            <a:endParaRPr lang="en-US" sz="1800" dirty="0" smtClean="0">
              <a:latin typeface="Arial" charset="0"/>
              <a:cs typeface="Arial" charset="0"/>
            </a:endParaRPr>
          </a:p>
        </p:txBody>
      </p:sp>
      <p:sp>
        <p:nvSpPr>
          <p:cNvPr id="14338" name="Inhaltsplatzhalter 2"/>
          <p:cNvSpPr>
            <a:spLocks noGrp="1"/>
          </p:cNvSpPr>
          <p:nvPr>
            <p:ph idx="1"/>
          </p:nvPr>
        </p:nvSpPr>
        <p:spPr>
          <a:xfrm>
            <a:off x="395536" y="620688"/>
            <a:ext cx="8424936" cy="5400600"/>
          </a:xfrm>
        </p:spPr>
        <p:txBody>
          <a:bodyPr/>
          <a:lstStyle/>
          <a:p>
            <a:pPr marL="0" indent="0">
              <a:spcBef>
                <a:spcPts val="0"/>
              </a:spcBef>
              <a:buNone/>
            </a:pPr>
            <a:r>
              <a:rPr lang="en-US" b="1" dirty="0" smtClean="0"/>
              <a:t>What has been done so far</a:t>
            </a:r>
          </a:p>
          <a:p>
            <a:pPr marL="0" indent="0">
              <a:spcBef>
                <a:spcPts val="600"/>
              </a:spcBef>
              <a:spcAft>
                <a:spcPts val="600"/>
              </a:spcAft>
              <a:buNone/>
            </a:pPr>
            <a:r>
              <a:rPr lang="en-US" sz="1600" b="1" dirty="0" smtClean="0">
                <a:solidFill>
                  <a:srgbClr val="00B0F0"/>
                </a:solidFill>
              </a:rPr>
              <a:t>1. Maintenance and documentation </a:t>
            </a:r>
            <a:r>
              <a:rPr lang="en-US" sz="1600" b="1" dirty="0" smtClean="0"/>
              <a:t>(Eyring/Lauer/Righi) (WP5.1)</a:t>
            </a:r>
            <a:endParaRPr lang="en-US" sz="1600" dirty="0" smtClean="0"/>
          </a:p>
          <a:p>
            <a:pPr marL="342900" indent="-342900">
              <a:spcBef>
                <a:spcPts val="0"/>
              </a:spcBef>
              <a:buFont typeface="+mj-lt"/>
              <a:buAutoNum type="alphaLcParenR"/>
            </a:pPr>
            <a:r>
              <a:rPr lang="en-US" sz="1600" dirty="0" smtClean="0"/>
              <a:t>A subversion controlled repository has been made available to allow the development by multiple users. In addition, a Mantis bug tracking system and a wiki page is provided to facilitate communication and documentation of the tool.</a:t>
            </a:r>
          </a:p>
          <a:p>
            <a:pPr marL="342900" indent="-342900">
              <a:spcBef>
                <a:spcPts val="0"/>
              </a:spcBef>
              <a:buFont typeface="+mj-lt"/>
              <a:buAutoNum type="alphaLcParenR"/>
            </a:pPr>
            <a:r>
              <a:rPr lang="en-US" sz="1600" dirty="0" smtClean="0"/>
              <a:t>A user guide is in preparation that will support the ESA CCI teams in the use of the tool</a:t>
            </a:r>
          </a:p>
          <a:p>
            <a:pPr marL="342900" indent="-342900">
              <a:spcBef>
                <a:spcPts val="0"/>
              </a:spcBef>
              <a:buFont typeface="+mj-lt"/>
              <a:buAutoNum type="alphaLcParenR"/>
            </a:pPr>
            <a:r>
              <a:rPr lang="en-US" sz="1600" dirty="0" smtClean="0"/>
              <a:t>Work on </a:t>
            </a:r>
            <a:r>
              <a:rPr lang="en-US" sz="1600" dirty="0" err="1" smtClean="0"/>
              <a:t>ESMValTool</a:t>
            </a:r>
            <a:r>
              <a:rPr lang="en-US" sz="1600" dirty="0" smtClean="0"/>
              <a:t> documentation paper started</a:t>
            </a:r>
          </a:p>
          <a:p>
            <a:pPr marL="342900" indent="-342900">
              <a:spcBef>
                <a:spcPts val="0"/>
              </a:spcBef>
              <a:buFont typeface="+mj-lt"/>
              <a:buAutoNum type="alphaLcParenR"/>
            </a:pPr>
            <a:r>
              <a:rPr lang="en-US" sz="1600" dirty="0" smtClean="0"/>
              <a:t>Technical improvements are on-going</a:t>
            </a:r>
          </a:p>
          <a:p>
            <a:pPr marL="342900" indent="-342900">
              <a:spcBef>
                <a:spcPts val="0"/>
              </a:spcBef>
              <a:buFont typeface="+mj-lt"/>
              <a:buAutoNum type="alphaLcParenR"/>
            </a:pPr>
            <a:r>
              <a:rPr lang="en-US" sz="1600" dirty="0" smtClean="0"/>
              <a:t>First release planned for </a:t>
            </a:r>
            <a:r>
              <a:rPr lang="en-US" sz="1600" b="1" dirty="0" smtClean="0"/>
              <a:t>fall 2015</a:t>
            </a:r>
          </a:p>
          <a:p>
            <a:pPr marL="0" indent="0">
              <a:spcBef>
                <a:spcPts val="600"/>
              </a:spcBef>
              <a:spcAft>
                <a:spcPts val="600"/>
              </a:spcAft>
              <a:buNone/>
            </a:pPr>
            <a:r>
              <a:rPr lang="en-US" sz="1600" b="1" dirty="0" smtClean="0">
                <a:solidFill>
                  <a:srgbClr val="00B0F0"/>
                </a:solidFill>
              </a:rPr>
              <a:t>2. Development and integration of ESA CCI data into the </a:t>
            </a:r>
            <a:r>
              <a:rPr lang="en-US" sz="1600" b="1" dirty="0" err="1" smtClean="0">
                <a:solidFill>
                  <a:srgbClr val="00B0F0"/>
                </a:solidFill>
              </a:rPr>
              <a:t>ESMValTool</a:t>
            </a:r>
            <a:r>
              <a:rPr lang="en-US" sz="1600" b="1" dirty="0" smtClean="0">
                <a:solidFill>
                  <a:srgbClr val="00B0F0"/>
                </a:solidFill>
              </a:rPr>
              <a:t> </a:t>
            </a:r>
            <a:r>
              <a:rPr lang="en-US" sz="1600" b="1" dirty="0" smtClean="0"/>
              <a:t>(WP3.6, WP3.7, WP5.1, O3.2, O5.1, O5.2)</a:t>
            </a:r>
          </a:p>
          <a:p>
            <a:pPr marL="342900" indent="-342900">
              <a:spcBef>
                <a:spcPts val="0"/>
              </a:spcBef>
              <a:buFont typeface="+mj-lt"/>
              <a:buAutoNum type="alphaLcParenR"/>
            </a:pPr>
            <a:r>
              <a:rPr lang="en-US" sz="1600" dirty="0" smtClean="0"/>
              <a:t>Atmospheric ECVs: aerosols, Righi/Lauer), ozone and GHG/CO</a:t>
            </a:r>
            <a:r>
              <a:rPr lang="en-US" sz="1600" baseline="-25000" dirty="0" smtClean="0"/>
              <a:t>2 </a:t>
            </a:r>
            <a:r>
              <a:rPr lang="en-US" sz="1600" dirty="0" smtClean="0"/>
              <a:t>(Wenzel), clouds (Lauer/Righi)</a:t>
            </a:r>
          </a:p>
          <a:p>
            <a:pPr marL="342900" indent="-342900">
              <a:spcBef>
                <a:spcPts val="0"/>
              </a:spcBef>
              <a:buFont typeface="+mj-lt"/>
              <a:buAutoNum type="alphaLcParenR"/>
            </a:pPr>
            <a:r>
              <a:rPr lang="en-US" sz="1600" dirty="0" smtClean="0"/>
              <a:t>Ocean: sea ice (Senftleben)</a:t>
            </a:r>
          </a:p>
          <a:p>
            <a:pPr>
              <a:spcBef>
                <a:spcPts val="600"/>
              </a:spcBef>
            </a:pPr>
            <a:r>
              <a:rPr lang="en-US" sz="1600" dirty="0" smtClean="0"/>
              <a:t>Work with new ESA’s new 17 year ATSR climate data record (AOD) started</a:t>
            </a:r>
          </a:p>
          <a:p>
            <a:pPr lvl="1">
              <a:buFont typeface="Wingdings" panose="05000000000000000000" pitchFamily="2" charset="2"/>
              <a:buChar char="Ø"/>
            </a:pPr>
            <a:r>
              <a:rPr lang="en-US" sz="1600" dirty="0" smtClean="0"/>
              <a:t>Will be continued in year 2, performance metrics plots will be provided for all CMIP5 models, AOD will be added (also WP3.7)</a:t>
            </a:r>
          </a:p>
          <a:p>
            <a:r>
              <a:rPr lang="en-US" sz="1600" dirty="0" smtClean="0">
                <a:latin typeface="Arial" charset="0"/>
                <a:cs typeface="Arial" charset="0"/>
              </a:rPr>
              <a:t>Cloud products (CLT, LWP) from non-ESA sources (also WP3.7)</a:t>
            </a:r>
          </a:p>
          <a:p>
            <a:r>
              <a:rPr lang="en-US" sz="1600" dirty="0" smtClean="0">
                <a:latin typeface="Arial" charset="0"/>
                <a:cs typeface="Arial" charset="0"/>
              </a:rPr>
              <a:t>O3, CO2, sea ice (also for WP3.6): work with ESA CCI data will be started in year 2</a:t>
            </a:r>
          </a:p>
        </p:txBody>
      </p:sp>
    </p:spTree>
    <p:extLst>
      <p:ext uri="{BB962C8B-B14F-4D97-AF65-F5344CB8AC3E}">
        <p14:creationId xmlns:p14="http://schemas.microsoft.com/office/powerpoint/2010/main" val="3566719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179387" y="680930"/>
            <a:ext cx="8785225" cy="647700"/>
          </a:xfrm>
        </p:spPr>
        <p:txBody>
          <a:bodyPr/>
          <a:lstStyle/>
          <a:p>
            <a:pPr eaLnBrk="1" hangingPunct="1">
              <a:spcBef>
                <a:spcPts val="600"/>
              </a:spcBef>
            </a:pPr>
            <a:r>
              <a:rPr lang="en-US" dirty="0" smtClean="0">
                <a:ea typeface="ＭＳ Ｐゴシック" pitchFamily="34" charset="-128"/>
              </a:rPr>
              <a:t>Technical ESMValTool workshop</a:t>
            </a:r>
            <a:br>
              <a:rPr lang="en-US" dirty="0" smtClean="0">
                <a:ea typeface="ＭＳ Ｐゴシック" pitchFamily="34" charset="-128"/>
              </a:rPr>
            </a:br>
            <a:r>
              <a:rPr lang="de-DE" sz="1800" dirty="0"/>
              <a:t>3-4 March 2015, </a:t>
            </a:r>
            <a:r>
              <a:rPr lang="de-DE" sz="1800" dirty="0" err="1"/>
              <a:t>Munich</a:t>
            </a:r>
            <a:r>
              <a:rPr lang="de-DE" sz="1800" dirty="0"/>
              <a:t>, Germany</a:t>
            </a:r>
            <a:r>
              <a:rPr lang="en-US" sz="1800" dirty="0"/>
              <a:t/>
            </a:r>
            <a:br>
              <a:rPr lang="en-US" sz="1800" dirty="0"/>
            </a:b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p:txBody>
      </p:sp>
      <p:sp>
        <p:nvSpPr>
          <p:cNvPr id="3" name="Textfeld 2"/>
          <p:cNvSpPr txBox="1"/>
          <p:nvPr/>
        </p:nvSpPr>
        <p:spPr>
          <a:xfrm>
            <a:off x="467544" y="1630248"/>
            <a:ext cx="8022876" cy="3000821"/>
          </a:xfrm>
          <a:prstGeom prst="rect">
            <a:avLst/>
          </a:prstGeom>
          <a:noFill/>
        </p:spPr>
        <p:txBody>
          <a:bodyPr wrap="square" lIns="0" tIns="0" rIns="0" bIns="0" rtlCol="0">
            <a:spAutoFit/>
          </a:bodyPr>
          <a:lstStyle/>
          <a:p>
            <a:pPr marL="285750" indent="-285750">
              <a:spcAft>
                <a:spcPts val="600"/>
              </a:spcAft>
              <a:buClr>
                <a:schemeClr val="tx1"/>
              </a:buClr>
              <a:buFont typeface="Arial" panose="020B0604020202020204" pitchFamily="34" charset="0"/>
              <a:buChar char="•"/>
            </a:pPr>
            <a:r>
              <a:rPr lang="en-US" b="1" dirty="0" smtClean="0">
                <a:solidFill>
                  <a:srgbClr val="FF0000"/>
                </a:solidFill>
                <a:latin typeface="Arial" pitchFamily="34" charset="0"/>
                <a:cs typeface="Arial" pitchFamily="34" charset="0"/>
              </a:rPr>
              <a:t>Present </a:t>
            </a:r>
            <a:r>
              <a:rPr lang="en-US" b="1" dirty="0">
                <a:solidFill>
                  <a:srgbClr val="FF0000"/>
                </a:solidFill>
                <a:latin typeface="Arial" pitchFamily="34" charset="0"/>
                <a:cs typeface="Arial" pitchFamily="34" charset="0"/>
              </a:rPr>
              <a:t>status and future perspectives </a:t>
            </a:r>
            <a:r>
              <a:rPr lang="en-US" dirty="0">
                <a:latin typeface="Arial" pitchFamily="34" charset="0"/>
                <a:cs typeface="Arial" pitchFamily="34" charset="0"/>
              </a:rPr>
              <a:t>of the ESMValTool </a:t>
            </a:r>
            <a:endParaRPr lang="en-US" dirty="0" smtClean="0">
              <a:latin typeface="Arial" pitchFamily="34" charset="0"/>
              <a:cs typeface="Arial" pitchFamily="34" charset="0"/>
            </a:endParaRPr>
          </a:p>
          <a:p>
            <a:pPr marL="285750" indent="-285750">
              <a:spcAft>
                <a:spcPts val="600"/>
              </a:spcAft>
              <a:buFont typeface="Arial" panose="020B0604020202020204" pitchFamily="34" charset="0"/>
              <a:buChar char="•"/>
            </a:pPr>
            <a:r>
              <a:rPr lang="de-DE" dirty="0" err="1" smtClean="0">
                <a:latin typeface="Arial" pitchFamily="34" charset="0"/>
                <a:cs typeface="Arial" pitchFamily="34" charset="0"/>
              </a:rPr>
              <a:t>Specific</a:t>
            </a:r>
            <a:r>
              <a:rPr lang="de-DE" dirty="0" smtClean="0">
                <a:latin typeface="Arial" pitchFamily="34" charset="0"/>
                <a:cs typeface="Arial" pitchFamily="34" charset="0"/>
              </a:rPr>
              <a:t> </a:t>
            </a:r>
            <a:r>
              <a:rPr lang="de-DE" dirty="0" err="1" smtClean="0">
                <a:latin typeface="Arial" pitchFamily="34" charset="0"/>
                <a:cs typeface="Arial" pitchFamily="34" charset="0"/>
              </a:rPr>
              <a:t>questions</a:t>
            </a:r>
            <a:r>
              <a:rPr lang="de-DE" dirty="0" smtClean="0">
                <a:latin typeface="Arial" pitchFamily="34" charset="0"/>
                <a:cs typeface="Arial" pitchFamily="34" charset="0"/>
              </a:rPr>
              <a:t> </a:t>
            </a:r>
            <a:r>
              <a:rPr lang="de-DE" dirty="0" err="1" smtClean="0">
                <a:latin typeface="Arial" pitchFamily="34" charset="0"/>
                <a:cs typeface="Arial" pitchFamily="34" charset="0"/>
              </a:rPr>
              <a:t>addressed</a:t>
            </a:r>
            <a:endParaRPr lang="en-US" dirty="0" smtClean="0">
              <a:latin typeface="Arial" pitchFamily="34" charset="0"/>
              <a:cs typeface="Arial" pitchFamily="34" charset="0"/>
            </a:endParaRPr>
          </a:p>
          <a:p>
            <a:pPr marL="742950" lvl="1" indent="-285750">
              <a:spcAft>
                <a:spcPts val="200"/>
              </a:spcAft>
              <a:buFont typeface="Arial" panose="020B0604020202020204" pitchFamily="34" charset="0"/>
              <a:buChar char="•"/>
            </a:pPr>
            <a:r>
              <a:rPr lang="en-US" dirty="0" smtClean="0">
                <a:latin typeface="Arial" pitchFamily="34" charset="0"/>
                <a:cs typeface="Arial" pitchFamily="34" charset="0"/>
              </a:rPr>
              <a:t>What </a:t>
            </a:r>
            <a:r>
              <a:rPr lang="en-US" dirty="0">
                <a:latin typeface="Arial" pitchFamily="34" charset="0"/>
                <a:cs typeface="Arial" pitchFamily="34" charset="0"/>
              </a:rPr>
              <a:t>technical improvements can be made that would facilitate broad </a:t>
            </a:r>
            <a:r>
              <a:rPr lang="en-US" b="1" dirty="0">
                <a:latin typeface="Arial" pitchFamily="34" charset="0"/>
                <a:cs typeface="Arial" pitchFamily="34" charset="0"/>
              </a:rPr>
              <a:t>community development and usage</a:t>
            </a:r>
            <a:r>
              <a:rPr lang="en-US" dirty="0" smtClean="0">
                <a:latin typeface="Arial" pitchFamily="34" charset="0"/>
                <a:cs typeface="Arial" pitchFamily="34" charset="0"/>
              </a:rPr>
              <a:t>?</a:t>
            </a:r>
          </a:p>
          <a:p>
            <a:pPr marL="742950" lvl="1" indent="-285750">
              <a:spcAft>
                <a:spcPts val="200"/>
              </a:spcAft>
              <a:buFont typeface="Arial" panose="020B0604020202020204" pitchFamily="34" charset="0"/>
              <a:buChar char="•"/>
            </a:pPr>
            <a:r>
              <a:rPr lang="en-US" dirty="0" smtClean="0">
                <a:latin typeface="Arial" pitchFamily="34" charset="0"/>
                <a:cs typeface="Arial" pitchFamily="34" charset="0"/>
              </a:rPr>
              <a:t>How </a:t>
            </a:r>
            <a:r>
              <a:rPr lang="en-US" dirty="0">
                <a:latin typeface="Arial" pitchFamily="34" charset="0"/>
                <a:cs typeface="Arial" pitchFamily="34" charset="0"/>
              </a:rPr>
              <a:t>to simplify </a:t>
            </a:r>
            <a:r>
              <a:rPr lang="en-US" dirty="0" err="1">
                <a:latin typeface="Arial" pitchFamily="34" charset="0"/>
                <a:cs typeface="Arial" pitchFamily="34" charset="0"/>
              </a:rPr>
              <a:t>ESMValTool</a:t>
            </a:r>
            <a:r>
              <a:rPr lang="en-US" dirty="0">
                <a:latin typeface="Arial" pitchFamily="34" charset="0"/>
                <a:cs typeface="Arial" pitchFamily="34" charset="0"/>
              </a:rPr>
              <a:t> integration with </a:t>
            </a:r>
            <a:r>
              <a:rPr lang="en-US" b="1" dirty="0">
                <a:latin typeface="Arial" pitchFamily="34" charset="0"/>
                <a:cs typeface="Arial" pitchFamily="34" charset="0"/>
              </a:rPr>
              <a:t>existing data repositories </a:t>
            </a:r>
            <a:r>
              <a:rPr lang="en-US" dirty="0">
                <a:latin typeface="Arial" pitchFamily="34" charset="0"/>
                <a:cs typeface="Arial" pitchFamily="34" charset="0"/>
              </a:rPr>
              <a:t>and the ESGF infrastructure</a:t>
            </a:r>
            <a:r>
              <a:rPr lang="en-US" dirty="0" smtClean="0">
                <a:latin typeface="Arial" pitchFamily="34" charset="0"/>
                <a:cs typeface="Arial" pitchFamily="34" charset="0"/>
              </a:rPr>
              <a:t>?</a:t>
            </a:r>
          </a:p>
          <a:p>
            <a:pPr marL="742950" lvl="1" indent="-285750">
              <a:spcAft>
                <a:spcPts val="200"/>
              </a:spcAft>
              <a:buFont typeface="Arial" panose="020B0604020202020204" pitchFamily="34" charset="0"/>
              <a:buChar char="•"/>
            </a:pPr>
            <a:r>
              <a:rPr lang="en-US" dirty="0" smtClean="0">
                <a:latin typeface="Arial" pitchFamily="34" charset="0"/>
                <a:cs typeface="Arial" pitchFamily="34" charset="0"/>
              </a:rPr>
              <a:t>What </a:t>
            </a:r>
            <a:r>
              <a:rPr lang="en-US" dirty="0">
                <a:latin typeface="Arial" pitchFamily="34" charset="0"/>
                <a:cs typeface="Arial" pitchFamily="34" charset="0"/>
              </a:rPr>
              <a:t>are necessary steps towards a roadmap for </a:t>
            </a:r>
            <a:r>
              <a:rPr lang="en-US" dirty="0" err="1">
                <a:latin typeface="Arial" pitchFamily="34" charset="0"/>
                <a:cs typeface="Arial" pitchFamily="34" charset="0"/>
              </a:rPr>
              <a:t>ESMValTool</a:t>
            </a:r>
            <a:r>
              <a:rPr lang="en-US" dirty="0">
                <a:latin typeface="Arial" pitchFamily="34" charset="0"/>
                <a:cs typeface="Arial" pitchFamily="34" charset="0"/>
              </a:rPr>
              <a:t> </a:t>
            </a:r>
            <a:r>
              <a:rPr lang="en-US" b="1" dirty="0">
                <a:latin typeface="Arial" pitchFamily="34" charset="0"/>
                <a:cs typeface="Arial" pitchFamily="34" charset="0"/>
              </a:rPr>
              <a:t>enhancement for CMIP6 </a:t>
            </a:r>
            <a:r>
              <a:rPr lang="en-US" dirty="0">
                <a:latin typeface="Arial" pitchFamily="34" charset="0"/>
                <a:cs typeface="Arial" pitchFamily="34" charset="0"/>
              </a:rPr>
              <a:t>and beyond</a:t>
            </a:r>
            <a:r>
              <a:rPr lang="en-US" dirty="0" smtClean="0">
                <a:latin typeface="Arial" pitchFamily="34" charset="0"/>
                <a:cs typeface="Arial" pitchFamily="34" charset="0"/>
              </a:rPr>
              <a:t>?</a:t>
            </a:r>
          </a:p>
          <a:p>
            <a:pPr marL="742950" lvl="1" indent="-285750">
              <a:spcAft>
                <a:spcPts val="600"/>
              </a:spcAft>
              <a:buFont typeface="Arial" panose="020B0604020202020204" pitchFamily="34" charset="0"/>
              <a:buChar char="•"/>
            </a:pPr>
            <a:r>
              <a:rPr lang="en-US" dirty="0" smtClean="0">
                <a:latin typeface="Arial" pitchFamily="34" charset="0"/>
                <a:cs typeface="Arial" pitchFamily="34" charset="0"/>
              </a:rPr>
              <a:t>How </a:t>
            </a:r>
            <a:r>
              <a:rPr lang="en-US" dirty="0">
                <a:latin typeface="Arial" pitchFamily="34" charset="0"/>
                <a:cs typeface="Arial" pitchFamily="34" charset="0"/>
              </a:rPr>
              <a:t>to prepare the software release and what is an appropriate </a:t>
            </a:r>
            <a:r>
              <a:rPr lang="en-US" b="1" dirty="0">
                <a:latin typeface="Arial" pitchFamily="34" charset="0"/>
                <a:cs typeface="Arial" pitchFamily="34" charset="0"/>
              </a:rPr>
              <a:t>license</a:t>
            </a:r>
            <a:r>
              <a:rPr lang="en-US" dirty="0" smtClean="0">
                <a:latin typeface="Arial" pitchFamily="34" charset="0"/>
                <a:cs typeface="Arial" pitchFamily="34" charset="0"/>
              </a:rPr>
              <a:t>?</a:t>
            </a:r>
          </a:p>
        </p:txBody>
      </p:sp>
      <p:pic>
        <p:nvPicPr>
          <p:cNvPr id="3074" name="Picture 2" descr="03_logo_dark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75" y="229593"/>
            <a:ext cx="1019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9" descr="cmug_C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9241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nd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8259"/>
            <a:ext cx="6080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dlr_logo_engl_schwar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0785" y="69379"/>
            <a:ext cx="1628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7895" y="105892"/>
            <a:ext cx="11525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p:nvPr/>
        </p:nvSpPr>
        <p:spPr>
          <a:xfrm>
            <a:off x="737761" y="5517232"/>
            <a:ext cx="7362631" cy="553998"/>
          </a:xfrm>
          <a:prstGeom prst="rect">
            <a:avLst/>
          </a:prstGeom>
          <a:solidFill>
            <a:schemeClr val="bg1"/>
          </a:solidFill>
        </p:spPr>
        <p:txBody>
          <a:bodyPr wrap="square" lIns="0" tIns="0" rIns="0" bIns="0" rtlCol="0">
            <a:spAutoFit/>
          </a:bodyPr>
          <a:lstStyle/>
          <a:p>
            <a:pPr defTabSz="361950"/>
            <a:r>
              <a:rPr lang="de-DE" b="1" dirty="0" smtClean="0">
                <a:latin typeface="Arial"/>
                <a:cs typeface="Arial"/>
              </a:rPr>
              <a:t>→</a:t>
            </a:r>
            <a:r>
              <a:rPr lang="de-DE" b="1" dirty="0">
                <a:latin typeface="Arial" pitchFamily="34" charset="0"/>
                <a:cs typeface="Arial" pitchFamily="34" charset="0"/>
              </a:rPr>
              <a:t>	</a:t>
            </a:r>
            <a:r>
              <a:rPr lang="de-DE" b="1" dirty="0" smtClean="0">
                <a:latin typeface="Arial" pitchFamily="34" charset="0"/>
                <a:cs typeface="Arial" pitchFamily="34" charset="0"/>
              </a:rPr>
              <a:t>Technical </a:t>
            </a:r>
            <a:r>
              <a:rPr lang="de-DE" b="1" dirty="0" err="1" smtClean="0">
                <a:latin typeface="Arial" pitchFamily="34" charset="0"/>
                <a:cs typeface="Arial" pitchFamily="34" charset="0"/>
              </a:rPr>
              <a:t>improvements</a:t>
            </a:r>
            <a:r>
              <a:rPr lang="de-DE" b="1" dirty="0" smtClean="0">
                <a:latin typeface="Arial" pitchFamily="34" charset="0"/>
                <a:cs typeface="Arial" pitchFamily="34" charset="0"/>
              </a:rPr>
              <a:t> </a:t>
            </a:r>
            <a:r>
              <a:rPr lang="de-DE" b="1" dirty="0" err="1" smtClean="0">
                <a:latin typeface="Arial" pitchFamily="34" charset="0"/>
                <a:cs typeface="Arial" pitchFamily="34" charset="0"/>
              </a:rPr>
              <a:t>of</a:t>
            </a:r>
            <a:r>
              <a:rPr lang="de-DE" b="1" dirty="0" smtClean="0">
                <a:latin typeface="Arial" pitchFamily="34" charset="0"/>
                <a:cs typeface="Arial" pitchFamily="34" charset="0"/>
              </a:rPr>
              <a:t> </a:t>
            </a:r>
            <a:r>
              <a:rPr lang="de-DE" b="1" dirty="0" err="1" smtClean="0">
                <a:latin typeface="Arial" pitchFamily="34" charset="0"/>
                <a:cs typeface="Arial" pitchFamily="34" charset="0"/>
              </a:rPr>
              <a:t>the</a:t>
            </a:r>
            <a:r>
              <a:rPr lang="de-DE" b="1" dirty="0" smtClean="0">
                <a:latin typeface="Arial" pitchFamily="34" charset="0"/>
                <a:cs typeface="Arial" pitchFamily="34" charset="0"/>
              </a:rPr>
              <a:t> ESMValTool </a:t>
            </a:r>
            <a:r>
              <a:rPr lang="de-DE" b="1" dirty="0" err="1" smtClean="0">
                <a:latin typeface="Arial" pitchFamily="34" charset="0"/>
                <a:cs typeface="Arial" pitchFamily="34" charset="0"/>
              </a:rPr>
              <a:t>are</a:t>
            </a:r>
            <a:r>
              <a:rPr lang="de-DE" b="1" dirty="0" smtClean="0">
                <a:latin typeface="Arial" pitchFamily="34" charset="0"/>
                <a:cs typeface="Arial" pitchFamily="34" charset="0"/>
              </a:rPr>
              <a:t> </a:t>
            </a:r>
            <a:r>
              <a:rPr lang="de-DE" b="1" dirty="0" err="1" smtClean="0">
                <a:latin typeface="Arial" pitchFamily="34" charset="0"/>
                <a:cs typeface="Arial" pitchFamily="34" charset="0"/>
              </a:rPr>
              <a:t>supported</a:t>
            </a:r>
            <a:r>
              <a:rPr lang="de-DE" b="1" dirty="0" smtClean="0">
                <a:latin typeface="Arial" pitchFamily="34" charset="0"/>
                <a:cs typeface="Arial" pitchFamily="34" charset="0"/>
              </a:rPr>
              <a:t> also 	</a:t>
            </a:r>
            <a:r>
              <a:rPr lang="de-DE" b="1" dirty="0" err="1" smtClean="0">
                <a:latin typeface="Arial" pitchFamily="34" charset="0"/>
                <a:cs typeface="Arial" pitchFamily="34" charset="0"/>
              </a:rPr>
              <a:t>by</a:t>
            </a:r>
            <a:r>
              <a:rPr lang="de-DE" b="1" dirty="0" smtClean="0">
                <a:latin typeface="Arial" pitchFamily="34" charset="0"/>
                <a:cs typeface="Arial" pitchFamily="34" charset="0"/>
              </a:rPr>
              <a:t> ESA CMUG</a:t>
            </a:r>
          </a:p>
        </p:txBody>
      </p:sp>
    </p:spTree>
    <p:extLst>
      <p:ext uri="{BB962C8B-B14F-4D97-AF65-F5344CB8AC3E}">
        <p14:creationId xmlns:p14="http://schemas.microsoft.com/office/powerpoint/2010/main" val="11739917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179387" y="680930"/>
            <a:ext cx="8785225" cy="647700"/>
          </a:xfrm>
        </p:spPr>
        <p:txBody>
          <a:bodyPr/>
          <a:lstStyle/>
          <a:p>
            <a:pPr eaLnBrk="1" hangingPunct="1">
              <a:spcBef>
                <a:spcPts val="600"/>
              </a:spcBef>
            </a:pPr>
            <a:r>
              <a:rPr lang="en-US" dirty="0" smtClean="0">
                <a:ea typeface="ＭＳ Ｐゴシック" pitchFamily="34" charset="-128"/>
              </a:rPr>
              <a:t>Technical ESMValTool workshop</a:t>
            </a:r>
            <a:br>
              <a:rPr lang="en-US" dirty="0" smtClean="0">
                <a:ea typeface="ＭＳ Ｐゴシック" pitchFamily="34" charset="-128"/>
              </a:rPr>
            </a:br>
            <a:r>
              <a:rPr lang="de-DE" sz="1800" dirty="0"/>
              <a:t>3-4 March 2015, </a:t>
            </a:r>
            <a:r>
              <a:rPr lang="de-DE" sz="1800" dirty="0" err="1"/>
              <a:t>Munich</a:t>
            </a:r>
            <a:r>
              <a:rPr lang="de-DE" sz="1800" dirty="0"/>
              <a:t>, Germany</a:t>
            </a:r>
            <a:r>
              <a:rPr lang="en-US" sz="1800" dirty="0"/>
              <a:t/>
            </a:r>
            <a:br>
              <a:rPr lang="en-US" sz="1800" dirty="0"/>
            </a:b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p:txBody>
      </p:sp>
      <p:sp>
        <p:nvSpPr>
          <p:cNvPr id="3" name="Textfeld 2"/>
          <p:cNvSpPr txBox="1"/>
          <p:nvPr/>
        </p:nvSpPr>
        <p:spPr>
          <a:xfrm>
            <a:off x="395536" y="1613406"/>
            <a:ext cx="8424936" cy="3831818"/>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pPr>
            <a:r>
              <a:rPr lang="en-US" dirty="0" smtClean="0">
                <a:latin typeface="Arial" pitchFamily="34" charset="0"/>
                <a:cs typeface="Arial" pitchFamily="34" charset="0"/>
              </a:rPr>
              <a:t>Timeline </a:t>
            </a:r>
            <a:r>
              <a:rPr lang="en-US" dirty="0">
                <a:latin typeface="Arial" pitchFamily="34" charset="0"/>
                <a:cs typeface="Arial" pitchFamily="34" charset="0"/>
              </a:rPr>
              <a:t>for submission of first ESMValTool </a:t>
            </a:r>
            <a:r>
              <a:rPr lang="en-US" b="1" dirty="0">
                <a:solidFill>
                  <a:srgbClr val="FF0000"/>
                </a:solidFill>
                <a:latin typeface="Arial" pitchFamily="34" charset="0"/>
                <a:cs typeface="Arial" pitchFamily="34" charset="0"/>
              </a:rPr>
              <a:t>documentation </a:t>
            </a:r>
            <a:r>
              <a:rPr lang="en-US" b="1" dirty="0" smtClean="0">
                <a:solidFill>
                  <a:srgbClr val="FF0000"/>
                </a:solidFill>
                <a:latin typeface="Arial" pitchFamily="34" charset="0"/>
                <a:cs typeface="Arial" pitchFamily="34" charset="0"/>
              </a:rPr>
              <a:t>paper</a:t>
            </a:r>
          </a:p>
          <a:p>
            <a:pPr marL="285750" indent="-285750">
              <a:spcAft>
                <a:spcPts val="600"/>
              </a:spcAft>
              <a:buFont typeface="Arial" panose="020B0604020202020204" pitchFamily="34" charset="0"/>
              <a:buChar char="•"/>
            </a:pPr>
            <a:r>
              <a:rPr lang="en-US" dirty="0" smtClean="0"/>
              <a:t>The </a:t>
            </a:r>
            <a:r>
              <a:rPr lang="en-US" dirty="0"/>
              <a:t>workshop was of particular </a:t>
            </a:r>
            <a:r>
              <a:rPr lang="en-US" dirty="0" smtClean="0"/>
              <a:t>importance </a:t>
            </a:r>
            <a:r>
              <a:rPr lang="en-US" dirty="0"/>
              <a:t>for the </a:t>
            </a:r>
            <a:r>
              <a:rPr lang="en-US" b="1" dirty="0">
                <a:solidFill>
                  <a:srgbClr val="FF0000"/>
                </a:solidFill>
              </a:rPr>
              <a:t>technical development of diagnostics </a:t>
            </a:r>
            <a:r>
              <a:rPr lang="en-US" dirty="0"/>
              <a:t>of the ESA CCI datasets and their integration into the ESMValTool, and for </a:t>
            </a:r>
            <a:r>
              <a:rPr lang="en-US" b="1" dirty="0">
                <a:solidFill>
                  <a:srgbClr val="FF0000"/>
                </a:solidFill>
              </a:rPr>
              <a:t>technical requirements to run the tool on new CMIP data alongside the ESGF</a:t>
            </a:r>
            <a:r>
              <a:rPr lang="en-US" dirty="0"/>
              <a:t>. </a:t>
            </a:r>
            <a:endParaRPr lang="en-US" dirty="0" smtClean="0"/>
          </a:p>
          <a:p>
            <a:pPr marL="285750" indent="-285750">
              <a:spcAft>
                <a:spcPts val="600"/>
              </a:spcAft>
              <a:buFont typeface="Arial" panose="020B0604020202020204" pitchFamily="34" charset="0"/>
              <a:buChar char="•"/>
            </a:pPr>
            <a:r>
              <a:rPr lang="en-US" dirty="0" smtClean="0"/>
              <a:t>Defining the </a:t>
            </a:r>
            <a:r>
              <a:rPr lang="en-US" dirty="0"/>
              <a:t>further </a:t>
            </a:r>
            <a:r>
              <a:rPr lang="en-US" b="1" dirty="0">
                <a:solidFill>
                  <a:srgbClr val="FF0000"/>
                </a:solidFill>
              </a:rPr>
              <a:t>mid-term roadmap for ESMValTool development on the international </a:t>
            </a:r>
            <a:r>
              <a:rPr lang="en-US" b="1" dirty="0" smtClean="0">
                <a:solidFill>
                  <a:srgbClr val="FF0000"/>
                </a:solidFill>
              </a:rPr>
              <a:t>level.</a:t>
            </a:r>
          </a:p>
          <a:p>
            <a:pPr marL="285750" indent="-285750">
              <a:spcAft>
                <a:spcPts val="600"/>
              </a:spcAft>
              <a:buFont typeface="Arial" panose="020B0604020202020204" pitchFamily="34" charset="0"/>
              <a:buChar char="•"/>
            </a:pPr>
            <a:r>
              <a:rPr lang="en-US" b="1" dirty="0" smtClean="0">
                <a:solidFill>
                  <a:srgbClr val="FF0000"/>
                </a:solidFill>
              </a:rPr>
              <a:t>A first </a:t>
            </a:r>
            <a:r>
              <a:rPr lang="en-US" b="1" dirty="0">
                <a:solidFill>
                  <a:srgbClr val="FF0000"/>
                </a:solidFill>
              </a:rPr>
              <a:t>release of the </a:t>
            </a:r>
            <a:r>
              <a:rPr lang="en-US" b="1" dirty="0" smtClean="0">
                <a:solidFill>
                  <a:srgbClr val="FF0000"/>
                </a:solidFill>
              </a:rPr>
              <a:t>ESMValTool as open-source software </a:t>
            </a:r>
            <a:r>
              <a:rPr lang="en-US" b="1" dirty="0">
                <a:solidFill>
                  <a:srgbClr val="FF0000"/>
                </a:solidFill>
              </a:rPr>
              <a:t>is planned </a:t>
            </a:r>
            <a:r>
              <a:rPr lang="en-US" b="1" dirty="0" smtClean="0">
                <a:solidFill>
                  <a:srgbClr val="FF0000"/>
                </a:solidFill>
              </a:rPr>
              <a:t>this year </a:t>
            </a:r>
            <a:r>
              <a:rPr lang="en-US" dirty="0" smtClean="0"/>
              <a:t>as </a:t>
            </a:r>
            <a:r>
              <a:rPr lang="en-US" dirty="0"/>
              <a:t>a deliverable of EMBRACE. This release will form an important basis for the work on the ESMValTool as part of ESA CMUG and will allow to include the ESA CCI data in an efficient manner. From ESA CMUG, we are planning to include some selected diagnostics using the </a:t>
            </a:r>
            <a:r>
              <a:rPr lang="en-US" b="1" dirty="0">
                <a:solidFill>
                  <a:srgbClr val="00B0F0"/>
                </a:solidFill>
              </a:rPr>
              <a:t>Aerosol CCI 17 year ATSR climate data record already in this first release</a:t>
            </a:r>
            <a:r>
              <a:rPr lang="en-US" dirty="0"/>
              <a:t>.</a:t>
            </a:r>
            <a:endParaRPr lang="en-US" dirty="0">
              <a:latin typeface="Arial" pitchFamily="34" charset="0"/>
              <a:cs typeface="Arial" pitchFamily="34" charset="0"/>
            </a:endParaRPr>
          </a:p>
        </p:txBody>
      </p:sp>
      <p:pic>
        <p:nvPicPr>
          <p:cNvPr id="3074" name="Picture 2" descr="03_logo_dark_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75" y="229593"/>
            <a:ext cx="1019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9" descr="cmug_CC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92410"/>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nd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8259"/>
            <a:ext cx="60801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dlr_logo_engl_schwar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0785" y="69379"/>
            <a:ext cx="1628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7895" y="105892"/>
            <a:ext cx="11525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737761" y="5517232"/>
            <a:ext cx="7362631" cy="553998"/>
          </a:xfrm>
          <a:prstGeom prst="rect">
            <a:avLst/>
          </a:prstGeom>
          <a:solidFill>
            <a:schemeClr val="bg1"/>
          </a:solidFill>
        </p:spPr>
        <p:txBody>
          <a:bodyPr wrap="square" lIns="0" tIns="0" rIns="0" bIns="0" rtlCol="0">
            <a:spAutoFit/>
          </a:bodyPr>
          <a:lstStyle/>
          <a:p>
            <a:pPr defTabSz="361950"/>
            <a:r>
              <a:rPr lang="de-DE" b="1" dirty="0" smtClean="0">
                <a:latin typeface="Arial"/>
                <a:cs typeface="Arial"/>
              </a:rPr>
              <a:t>→</a:t>
            </a:r>
            <a:r>
              <a:rPr lang="de-DE" b="1" dirty="0">
                <a:latin typeface="Arial" pitchFamily="34" charset="0"/>
                <a:cs typeface="Arial" pitchFamily="34" charset="0"/>
              </a:rPr>
              <a:t>	</a:t>
            </a:r>
            <a:r>
              <a:rPr lang="de-DE" b="1" dirty="0" smtClean="0">
                <a:latin typeface="Arial" pitchFamily="34" charset="0"/>
                <a:cs typeface="Arial" pitchFamily="34" charset="0"/>
              </a:rPr>
              <a:t>Technical </a:t>
            </a:r>
            <a:r>
              <a:rPr lang="de-DE" b="1" dirty="0" err="1" smtClean="0">
                <a:latin typeface="Arial" pitchFamily="34" charset="0"/>
                <a:cs typeface="Arial" pitchFamily="34" charset="0"/>
              </a:rPr>
              <a:t>improvements</a:t>
            </a:r>
            <a:r>
              <a:rPr lang="de-DE" b="1" dirty="0" smtClean="0">
                <a:latin typeface="Arial" pitchFamily="34" charset="0"/>
                <a:cs typeface="Arial" pitchFamily="34" charset="0"/>
              </a:rPr>
              <a:t> </a:t>
            </a:r>
            <a:r>
              <a:rPr lang="de-DE" b="1" dirty="0" err="1" smtClean="0">
                <a:latin typeface="Arial" pitchFamily="34" charset="0"/>
                <a:cs typeface="Arial" pitchFamily="34" charset="0"/>
              </a:rPr>
              <a:t>of</a:t>
            </a:r>
            <a:r>
              <a:rPr lang="de-DE" b="1" dirty="0" smtClean="0">
                <a:latin typeface="Arial" pitchFamily="34" charset="0"/>
                <a:cs typeface="Arial" pitchFamily="34" charset="0"/>
              </a:rPr>
              <a:t> </a:t>
            </a:r>
            <a:r>
              <a:rPr lang="de-DE" b="1" dirty="0" err="1" smtClean="0">
                <a:latin typeface="Arial" pitchFamily="34" charset="0"/>
                <a:cs typeface="Arial" pitchFamily="34" charset="0"/>
              </a:rPr>
              <a:t>the</a:t>
            </a:r>
            <a:r>
              <a:rPr lang="de-DE" b="1" dirty="0" smtClean="0">
                <a:latin typeface="Arial" pitchFamily="34" charset="0"/>
                <a:cs typeface="Arial" pitchFamily="34" charset="0"/>
              </a:rPr>
              <a:t> ESMValTool </a:t>
            </a:r>
            <a:r>
              <a:rPr lang="de-DE" b="1" dirty="0" err="1" smtClean="0">
                <a:latin typeface="Arial" pitchFamily="34" charset="0"/>
                <a:cs typeface="Arial" pitchFamily="34" charset="0"/>
              </a:rPr>
              <a:t>are</a:t>
            </a:r>
            <a:r>
              <a:rPr lang="de-DE" b="1" dirty="0" smtClean="0">
                <a:latin typeface="Arial" pitchFamily="34" charset="0"/>
                <a:cs typeface="Arial" pitchFamily="34" charset="0"/>
              </a:rPr>
              <a:t> </a:t>
            </a:r>
            <a:r>
              <a:rPr lang="de-DE" b="1" dirty="0" err="1" smtClean="0">
                <a:latin typeface="Arial" pitchFamily="34" charset="0"/>
                <a:cs typeface="Arial" pitchFamily="34" charset="0"/>
              </a:rPr>
              <a:t>supported</a:t>
            </a:r>
            <a:r>
              <a:rPr lang="de-DE" b="1" dirty="0" smtClean="0">
                <a:latin typeface="Arial" pitchFamily="34" charset="0"/>
                <a:cs typeface="Arial" pitchFamily="34" charset="0"/>
              </a:rPr>
              <a:t> also 	</a:t>
            </a:r>
            <a:r>
              <a:rPr lang="de-DE" b="1" dirty="0" err="1" smtClean="0">
                <a:latin typeface="Arial" pitchFamily="34" charset="0"/>
                <a:cs typeface="Arial" pitchFamily="34" charset="0"/>
              </a:rPr>
              <a:t>by</a:t>
            </a:r>
            <a:r>
              <a:rPr lang="de-DE" b="1" dirty="0" smtClean="0">
                <a:latin typeface="Arial" pitchFamily="34" charset="0"/>
                <a:cs typeface="Arial" pitchFamily="34" charset="0"/>
              </a:rPr>
              <a:t> ESA CMUG</a:t>
            </a:r>
          </a:p>
        </p:txBody>
      </p:sp>
    </p:spTree>
    <p:extLst>
      <p:ext uri="{BB962C8B-B14F-4D97-AF65-F5344CB8AC3E}">
        <p14:creationId xmlns:p14="http://schemas.microsoft.com/office/powerpoint/2010/main" val="38980611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649064" y="116632"/>
            <a:ext cx="7920879" cy="792088"/>
          </a:xfrm>
        </p:spPr>
        <p:txBody>
          <a:bodyPr anchor="ctr"/>
          <a:lstStyle/>
          <a:p>
            <a:r>
              <a:rPr lang="en-US" sz="2800" dirty="0"/>
              <a:t>Assessment of CMIP5 models with new ESA’s </a:t>
            </a:r>
            <a:r>
              <a:rPr lang="en-US" sz="2800" dirty="0" smtClean="0"/>
              <a:t>17 </a:t>
            </a:r>
            <a:r>
              <a:rPr lang="en-US" sz="2800" dirty="0"/>
              <a:t>year ATSR climate data record</a:t>
            </a:r>
            <a:endParaRPr lang="de-DE" sz="2800" dirty="0"/>
          </a:p>
        </p:txBody>
      </p:sp>
      <p:pic>
        <p:nvPicPr>
          <p:cNvPr id="1026" name="Picture 2" descr="tsline_od550aer_ocean_1850-2015"/>
          <p:cNvPicPr>
            <a:picLocks noChangeAspect="1" noChangeArrowheads="1"/>
          </p:cNvPicPr>
          <p:nvPr/>
        </p:nvPicPr>
        <p:blipFill>
          <a:blip r:embed="rId3" cstate="print">
            <a:extLst>
              <a:ext uri="{28A0092B-C50C-407E-A947-70E740481C1C}">
                <a14:useLocalDpi xmlns:a14="http://schemas.microsoft.com/office/drawing/2010/main" val="0"/>
              </a:ext>
            </a:extLst>
          </a:blip>
          <a:srcRect l="1460" t="15981" r="1138" b="13916"/>
          <a:stretch>
            <a:fillRect/>
          </a:stretch>
        </p:blipFill>
        <p:spPr bwMode="auto">
          <a:xfrm>
            <a:off x="971600" y="1124744"/>
            <a:ext cx="7244983" cy="42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4666099" y="5498648"/>
            <a:ext cx="4442405" cy="738664"/>
          </a:xfrm>
          <a:prstGeom prst="rect">
            <a:avLst/>
          </a:prstGeom>
          <a:noFill/>
        </p:spPr>
        <p:txBody>
          <a:bodyPr wrap="square" rtlCol="0">
            <a:spAutoFit/>
          </a:bodyPr>
          <a:lstStyle/>
          <a:p>
            <a:pPr algn="r"/>
            <a:r>
              <a:rPr lang="en-US" sz="1400" dirty="0" smtClean="0"/>
              <a:t>As in Fig. 9.29 of IPCC Chapter 9.</a:t>
            </a:r>
          </a:p>
          <a:p>
            <a:pPr algn="r"/>
            <a:r>
              <a:rPr lang="en-US" sz="1400" dirty="0" smtClean="0"/>
              <a:t>AOD integrated over the oceans for CMIP5 models, MODIS and ESA-CCI</a:t>
            </a:r>
            <a:endParaRPr lang="en-US" sz="1400" dirty="0"/>
          </a:p>
        </p:txBody>
      </p:sp>
    </p:spTree>
    <p:extLst>
      <p:ext uri="{BB962C8B-B14F-4D97-AF65-F5344CB8AC3E}">
        <p14:creationId xmlns:p14="http://schemas.microsoft.com/office/powerpoint/2010/main" val="35321789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179512" y="188640"/>
            <a:ext cx="8712967" cy="428625"/>
          </a:xfrm>
        </p:spPr>
        <p:txBody>
          <a:bodyPr anchor="ctr"/>
          <a:lstStyle/>
          <a:p>
            <a:pPr algn="ctr" eaLnBrk="1" hangingPunct="1"/>
            <a:r>
              <a:rPr lang="en-US" sz="2800" dirty="0" smtClean="0"/>
              <a:t>Clouds</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709843"/>
            <a:ext cx="6868319" cy="5527469"/>
          </a:xfrm>
          <a:prstGeom prst="rect">
            <a:avLst/>
          </a:prstGeom>
        </p:spPr>
      </p:pic>
      <p:sp>
        <p:nvSpPr>
          <p:cNvPr id="3" name="Textfeld 2"/>
          <p:cNvSpPr txBox="1"/>
          <p:nvPr/>
        </p:nvSpPr>
        <p:spPr>
          <a:xfrm rot="16200000">
            <a:off x="-1507505" y="3012247"/>
            <a:ext cx="5175974" cy="646331"/>
          </a:xfrm>
          <a:prstGeom prst="rect">
            <a:avLst/>
          </a:prstGeom>
          <a:noFill/>
        </p:spPr>
        <p:txBody>
          <a:bodyPr wrap="square" rtlCol="0">
            <a:spAutoFit/>
          </a:bodyPr>
          <a:lstStyle/>
          <a:p>
            <a:pPr algn="ctr"/>
            <a:r>
              <a:rPr lang="en-US" b="1" dirty="0" smtClean="0"/>
              <a:t>20-yr average LWP (1986-2005) CMIP5 in comparison with </a:t>
            </a:r>
            <a:r>
              <a:rPr lang="en-US" b="1" dirty="0" err="1" smtClean="0"/>
              <a:t>UWisc</a:t>
            </a:r>
            <a:r>
              <a:rPr lang="en-US" b="1" dirty="0" smtClean="0"/>
              <a:t> satellite climatology</a:t>
            </a:r>
            <a:endParaRPr lang="en-US" b="1" dirty="0"/>
          </a:p>
        </p:txBody>
      </p:sp>
    </p:spTree>
    <p:extLst>
      <p:ext uri="{BB962C8B-B14F-4D97-AF65-F5344CB8AC3E}">
        <p14:creationId xmlns:p14="http://schemas.microsoft.com/office/powerpoint/2010/main" val="18850532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LMU </a:t>
            </a:r>
            <a:r>
              <a:rPr lang="de-DE" dirty="0" err="1" smtClean="0"/>
              <a:t>contributions</a:t>
            </a:r>
            <a:r>
              <a:rPr lang="de-DE" dirty="0" smtClean="0"/>
              <a:t> (Alexander Löw)</a:t>
            </a:r>
            <a:endParaRPr lang="en-US" dirty="0"/>
          </a:p>
        </p:txBody>
      </p:sp>
      <p:sp>
        <p:nvSpPr>
          <p:cNvPr id="3" name="Inhaltsplatzhalter 2"/>
          <p:cNvSpPr>
            <a:spLocks noGrp="1"/>
          </p:cNvSpPr>
          <p:nvPr>
            <p:ph idx="1"/>
          </p:nvPr>
        </p:nvSpPr>
        <p:spPr>
          <a:xfrm>
            <a:off x="395536" y="980728"/>
            <a:ext cx="8424936" cy="4176464"/>
          </a:xfrm>
        </p:spPr>
        <p:txBody>
          <a:bodyPr/>
          <a:lstStyle/>
          <a:p>
            <a:pPr marL="0" indent="0">
              <a:buNone/>
            </a:pPr>
            <a:r>
              <a:rPr lang="en-US" b="1" dirty="0" smtClean="0">
                <a:solidFill>
                  <a:srgbClr val="00B0F0"/>
                </a:solidFill>
              </a:rPr>
              <a:t>Technical work</a:t>
            </a:r>
          </a:p>
          <a:p>
            <a:r>
              <a:rPr lang="en-US" dirty="0" smtClean="0"/>
              <a:t>LMU </a:t>
            </a:r>
            <a:r>
              <a:rPr lang="en-US" dirty="0"/>
              <a:t>has implemented a </a:t>
            </a:r>
            <a:r>
              <a:rPr lang="en-US" b="1" dirty="0"/>
              <a:t>flexible python interface</a:t>
            </a:r>
            <a:r>
              <a:rPr lang="en-US" dirty="0"/>
              <a:t> into </a:t>
            </a:r>
            <a:r>
              <a:rPr lang="en-US" dirty="0" err="1"/>
              <a:t>ESMValTool</a:t>
            </a:r>
            <a:r>
              <a:rPr lang="en-US" dirty="0"/>
              <a:t> that allows for integration of new </a:t>
            </a:r>
            <a:r>
              <a:rPr lang="en-US" dirty="0" smtClean="0"/>
              <a:t>diagnostics.</a:t>
            </a:r>
          </a:p>
          <a:p>
            <a:r>
              <a:rPr lang="en-US" dirty="0" smtClean="0"/>
              <a:t>LMU </a:t>
            </a:r>
            <a:r>
              <a:rPr lang="en-US" dirty="0"/>
              <a:t>has developed a prototype </a:t>
            </a:r>
            <a:r>
              <a:rPr lang="en-US" b="1" dirty="0"/>
              <a:t>for flexible automated testing of diagnostics </a:t>
            </a:r>
            <a:r>
              <a:rPr lang="en-US" dirty="0"/>
              <a:t>within </a:t>
            </a:r>
            <a:r>
              <a:rPr lang="en-US" dirty="0" err="1"/>
              <a:t>ESMValTool</a:t>
            </a:r>
            <a:r>
              <a:rPr lang="en-US" dirty="0"/>
              <a:t>. This will maximize the quality of diagnostics across all </a:t>
            </a:r>
            <a:r>
              <a:rPr lang="en-US" dirty="0" smtClean="0"/>
              <a:t>ECVs.</a:t>
            </a:r>
          </a:p>
          <a:p>
            <a:r>
              <a:rPr lang="en-US" dirty="0" smtClean="0"/>
              <a:t>LMU </a:t>
            </a:r>
            <a:r>
              <a:rPr lang="en-US" dirty="0"/>
              <a:t>has </a:t>
            </a:r>
            <a:r>
              <a:rPr lang="en-US" b="1" dirty="0"/>
              <a:t>started to implement a soil moisture diagnostic </a:t>
            </a:r>
            <a:r>
              <a:rPr lang="en-US" dirty="0"/>
              <a:t>to integrate ESA CCI soil moisture data (Loew et al., 2013</a:t>
            </a:r>
            <a:r>
              <a:rPr lang="en-US" dirty="0" smtClean="0"/>
              <a:t>) – to </a:t>
            </a:r>
            <a:r>
              <a:rPr lang="en-US" dirty="0"/>
              <a:t>be finalized for first CMUG release of </a:t>
            </a:r>
            <a:r>
              <a:rPr lang="en-US" dirty="0" err="1" smtClean="0"/>
              <a:t>ESMValTool</a:t>
            </a:r>
            <a:r>
              <a:rPr lang="en-US" dirty="0" smtClean="0"/>
              <a:t>.</a:t>
            </a:r>
            <a:r>
              <a:rPr lang="en-US" dirty="0"/>
              <a:t/>
            </a:r>
            <a:br>
              <a:rPr lang="en-US" dirty="0"/>
            </a:br>
            <a:endParaRPr lang="en-US" dirty="0" smtClean="0"/>
          </a:p>
          <a:p>
            <a:pPr marL="0" indent="0">
              <a:buNone/>
            </a:pPr>
            <a:r>
              <a:rPr lang="en-US" b="1" dirty="0" smtClean="0">
                <a:solidFill>
                  <a:srgbClr val="00B0F0"/>
                </a:solidFill>
              </a:rPr>
              <a:t>Administration</a:t>
            </a:r>
          </a:p>
          <a:p>
            <a:r>
              <a:rPr lang="en-US" dirty="0" smtClean="0"/>
              <a:t>LMU </a:t>
            </a:r>
            <a:r>
              <a:rPr lang="en-US" dirty="0"/>
              <a:t>has so far not signed a sub-contract; draft of sub-contract was submitted by </a:t>
            </a:r>
            <a:r>
              <a:rPr lang="en-US" dirty="0" smtClean="0"/>
              <a:t>Met Office </a:t>
            </a:r>
            <a:r>
              <a:rPr lang="en-US" dirty="0"/>
              <a:t>and is currently with LMU administration. Until signature and hiring of staff only minor progress can be </a:t>
            </a:r>
            <a:r>
              <a:rPr lang="en-US" dirty="0" smtClean="0"/>
              <a:t>expected.</a:t>
            </a:r>
            <a:endParaRPr lang="en-US" dirty="0"/>
          </a:p>
        </p:txBody>
      </p:sp>
    </p:spTree>
    <p:extLst>
      <p:ext uri="{BB962C8B-B14F-4D97-AF65-F5344CB8AC3E}">
        <p14:creationId xmlns:p14="http://schemas.microsoft.com/office/powerpoint/2010/main" val="4260945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SMHI contributions (</a:t>
            </a:r>
            <a:r>
              <a:rPr lang="en-US" dirty="0" smtClean="0">
                <a:latin typeface="Arial" charset="0"/>
                <a:cs typeface="Arial" charset="0"/>
              </a:rPr>
              <a:t>Ulrika Willén</a:t>
            </a:r>
            <a:r>
              <a:rPr lang="en-US" dirty="0" smtClean="0"/>
              <a:t>)</a:t>
            </a:r>
            <a:endParaRPr lang="en-US" dirty="0"/>
          </a:p>
        </p:txBody>
      </p:sp>
      <p:pic>
        <p:nvPicPr>
          <p:cNvPr id="1026" name="Picture 2" descr="http://exporter.nsc.liu.se/70f5b7d173c3445f8914602d18a25d50/esaandhadisst/SAMonsoon_teleconnections/SAMonsoon_teleconnections_esa_pr-mmdayts_T2MsT2Ms_JJAS-mean.png"/>
          <p:cNvPicPr>
            <a:picLocks noChangeAspect="1" noChangeArrowheads="1"/>
          </p:cNvPicPr>
          <p:nvPr/>
        </p:nvPicPr>
        <p:blipFill rotWithShape="1">
          <a:blip r:embed="rId3">
            <a:extLst>
              <a:ext uri="{28A0092B-C50C-407E-A947-70E740481C1C}">
                <a14:useLocalDpi xmlns:a14="http://schemas.microsoft.com/office/drawing/2010/main" val="0"/>
              </a:ext>
            </a:extLst>
          </a:blip>
          <a:srcRect b="17297"/>
          <a:stretch/>
        </p:blipFill>
        <p:spPr bwMode="auto">
          <a:xfrm>
            <a:off x="1259632" y="1322060"/>
            <a:ext cx="6552728" cy="5419308"/>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55576" y="908720"/>
            <a:ext cx="7632848" cy="276999"/>
          </a:xfrm>
          <a:prstGeom prst="rect">
            <a:avLst/>
          </a:prstGeom>
          <a:noFill/>
        </p:spPr>
        <p:txBody>
          <a:bodyPr wrap="square" lIns="0" tIns="0" rIns="0" bIns="0" rtlCol="0">
            <a:spAutoFit/>
          </a:bodyPr>
          <a:lstStyle/>
          <a:p>
            <a:pPr algn="ctr"/>
            <a:r>
              <a:rPr lang="de-DE" b="1" dirty="0" smtClean="0">
                <a:solidFill>
                  <a:srgbClr val="FF0000"/>
                </a:solidFill>
                <a:latin typeface="Arial" pitchFamily="34" charset="0"/>
                <a:cs typeface="Arial" pitchFamily="34" charset="0"/>
              </a:rPr>
              <a:t>First </a:t>
            </a:r>
            <a:r>
              <a:rPr lang="de-DE" b="1" dirty="0" err="1" smtClean="0">
                <a:solidFill>
                  <a:srgbClr val="FF0000"/>
                </a:solidFill>
                <a:latin typeface="Arial" pitchFamily="34" charset="0"/>
                <a:cs typeface="Arial" pitchFamily="34" charset="0"/>
              </a:rPr>
              <a:t>tests</a:t>
            </a:r>
            <a:r>
              <a:rPr lang="de-DE" b="1" dirty="0" smtClean="0">
                <a:solidFill>
                  <a:srgbClr val="FF0000"/>
                </a:solidFill>
                <a:latin typeface="Arial" pitchFamily="34" charset="0"/>
                <a:cs typeface="Arial" pitchFamily="34" charset="0"/>
              </a:rPr>
              <a:t> </a:t>
            </a:r>
            <a:r>
              <a:rPr lang="de-DE" b="1" dirty="0" err="1" smtClean="0">
                <a:solidFill>
                  <a:srgbClr val="FF0000"/>
                </a:solidFill>
                <a:latin typeface="Arial" pitchFamily="34" charset="0"/>
                <a:cs typeface="Arial" pitchFamily="34" charset="0"/>
              </a:rPr>
              <a:t>using</a:t>
            </a:r>
            <a:r>
              <a:rPr lang="de-DE" b="1" dirty="0" smtClean="0">
                <a:solidFill>
                  <a:srgbClr val="FF0000"/>
                </a:solidFill>
                <a:latin typeface="Arial" pitchFamily="34" charset="0"/>
                <a:cs typeface="Arial" pitchFamily="34" charset="0"/>
              </a:rPr>
              <a:t> </a:t>
            </a:r>
            <a:r>
              <a:rPr lang="en-US" b="1" dirty="0" smtClean="0">
                <a:solidFill>
                  <a:srgbClr val="FF0000"/>
                </a:solidFill>
              </a:rPr>
              <a:t>ESA-CCI </a:t>
            </a:r>
            <a:r>
              <a:rPr lang="en-US" b="1" dirty="0">
                <a:solidFill>
                  <a:srgbClr val="FF0000"/>
                </a:solidFill>
              </a:rPr>
              <a:t>SST with </a:t>
            </a:r>
            <a:r>
              <a:rPr lang="en-US" b="1" dirty="0" smtClean="0">
                <a:solidFill>
                  <a:srgbClr val="FF0000"/>
                </a:solidFill>
              </a:rPr>
              <a:t>the </a:t>
            </a:r>
            <a:r>
              <a:rPr lang="en-US" b="1" dirty="0" err="1" smtClean="0">
                <a:solidFill>
                  <a:srgbClr val="FF0000"/>
                </a:solidFill>
              </a:rPr>
              <a:t>ESMValTool</a:t>
            </a:r>
            <a:endParaRPr lang="en-US" b="1" dirty="0" smtClean="0">
              <a:solidFill>
                <a:srgbClr val="FF0000"/>
              </a:solidFill>
              <a:latin typeface="Arial" pitchFamily="34" charset="0"/>
              <a:cs typeface="Arial" pitchFamily="34" charset="0"/>
            </a:endParaRPr>
          </a:p>
        </p:txBody>
      </p:sp>
      <p:sp>
        <p:nvSpPr>
          <p:cNvPr id="4" name="Textfeld 3"/>
          <p:cNvSpPr txBox="1"/>
          <p:nvPr/>
        </p:nvSpPr>
        <p:spPr>
          <a:xfrm rot="20008204">
            <a:off x="1151620" y="3461634"/>
            <a:ext cx="6768752" cy="738664"/>
          </a:xfrm>
          <a:prstGeom prst="rect">
            <a:avLst/>
          </a:prstGeom>
          <a:noFill/>
        </p:spPr>
        <p:txBody>
          <a:bodyPr wrap="square" lIns="0" tIns="0" rIns="0" bIns="0" rtlCol="0">
            <a:spAutoFit/>
          </a:bodyPr>
          <a:lstStyle/>
          <a:p>
            <a:pPr algn="ctr"/>
            <a:r>
              <a:rPr lang="de-DE" sz="4800" b="1" dirty="0" err="1" smtClean="0">
                <a:latin typeface="Arial" pitchFamily="34" charset="0"/>
                <a:cs typeface="Arial" pitchFamily="34" charset="0"/>
              </a:rPr>
              <a:t>Example</a:t>
            </a:r>
            <a:r>
              <a:rPr lang="de-DE" sz="4800" b="1" dirty="0" smtClean="0">
                <a:latin typeface="Arial" pitchFamily="34" charset="0"/>
                <a:cs typeface="Arial" pitchFamily="34" charset="0"/>
              </a:rPr>
              <a:t> </a:t>
            </a:r>
            <a:r>
              <a:rPr lang="de-DE" sz="4800" b="1" dirty="0" err="1" smtClean="0">
                <a:latin typeface="Arial" pitchFamily="34" charset="0"/>
                <a:cs typeface="Arial" pitchFamily="34" charset="0"/>
              </a:rPr>
              <a:t>plot</a:t>
            </a:r>
            <a:endParaRPr lang="en-US" sz="4800" b="1" dirty="0" smtClean="0">
              <a:latin typeface="Arial" pitchFamily="34" charset="0"/>
              <a:cs typeface="Arial" pitchFamily="34" charset="0"/>
            </a:endParaRPr>
          </a:p>
        </p:txBody>
      </p:sp>
    </p:spTree>
    <p:extLst>
      <p:ext uri="{BB962C8B-B14F-4D97-AF65-F5344CB8AC3E}">
        <p14:creationId xmlns:p14="http://schemas.microsoft.com/office/powerpoint/2010/main" val="423229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p:txBody>
          <a:bodyPr/>
          <a:lstStyle/>
          <a:p>
            <a:r>
              <a:rPr lang="en-GB">
                <a:solidFill>
                  <a:srgbClr val="FFFFFF"/>
                </a:solidFill>
              </a:rPr>
              <a:t>© Crown copyright   Met Office</a:t>
            </a:r>
          </a:p>
        </p:txBody>
      </p:sp>
      <p:sp>
        <p:nvSpPr>
          <p:cNvPr id="169988" name="Rectangle 4"/>
          <p:cNvSpPr>
            <a:spLocks noGrp="1" noChangeArrowheads="1"/>
          </p:cNvSpPr>
          <p:nvPr>
            <p:ph type="ctrTitle"/>
          </p:nvPr>
        </p:nvSpPr>
        <p:spPr/>
        <p:txBody>
          <a:bodyPr/>
          <a:lstStyle/>
          <a:p>
            <a:r>
              <a:rPr lang="en-US" sz="5300" dirty="0" smtClean="0"/>
              <a:t>Metrics of Clouds and Radiation</a:t>
            </a:r>
            <a:endParaRPr lang="en-US" sz="5300" dirty="0"/>
          </a:p>
        </p:txBody>
      </p:sp>
      <p:sp>
        <p:nvSpPr>
          <p:cNvPr id="169989" name="Rectangle 5"/>
          <p:cNvSpPr>
            <a:spLocks noGrp="1" noChangeArrowheads="1"/>
          </p:cNvSpPr>
          <p:nvPr>
            <p:ph type="subTitle" idx="1"/>
          </p:nvPr>
        </p:nvSpPr>
        <p:spPr/>
        <p:txBody>
          <a:bodyPr/>
          <a:lstStyle/>
          <a:p>
            <a:r>
              <a:rPr lang="en-US" dirty="0" smtClean="0"/>
              <a:t>Yoko Tsushima</a:t>
            </a:r>
          </a:p>
          <a:p>
            <a:r>
              <a:rPr lang="en-US" dirty="0" smtClean="0"/>
              <a:t>ESA CMUG integration meeting May 2015</a:t>
            </a:r>
            <a:endParaRPr lang="en-US" dirty="0"/>
          </a:p>
        </p:txBody>
      </p:sp>
    </p:spTree>
    <p:extLst>
      <p:ext uri="{BB962C8B-B14F-4D97-AF65-F5344CB8AC3E}">
        <p14:creationId xmlns:p14="http://schemas.microsoft.com/office/powerpoint/2010/main" val="2113711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89" y="116632"/>
            <a:ext cx="8785225" cy="792088"/>
          </a:xfrm>
        </p:spPr>
        <p:txBody>
          <a:bodyPr/>
          <a:lstStyle/>
          <a:p>
            <a:pPr eaLnBrk="1" hangingPunct="1">
              <a:spcBef>
                <a:spcPts val="600"/>
              </a:spcBef>
            </a:pPr>
            <a:r>
              <a:rPr lang="en-US" altLang="de-DE" dirty="0" smtClean="0"/>
              <a:t>Motivation – Development </a:t>
            </a:r>
            <a:r>
              <a:rPr lang="en-US" altLang="de-DE" dirty="0"/>
              <a:t>of </a:t>
            </a:r>
            <a:r>
              <a:rPr lang="en-US" altLang="de-DE" dirty="0" smtClean="0"/>
              <a:t>an</a:t>
            </a:r>
            <a:br>
              <a:rPr lang="en-US" altLang="de-DE" dirty="0" smtClean="0"/>
            </a:br>
            <a:r>
              <a:rPr lang="en-US" altLang="de-DE" dirty="0" smtClean="0"/>
              <a:t>Earth </a:t>
            </a:r>
            <a:r>
              <a:rPr lang="en-US" altLang="de-DE" dirty="0"/>
              <a:t>System Model Evaluation </a:t>
            </a:r>
            <a:r>
              <a:rPr lang="en-US" altLang="de-DE" dirty="0" smtClean="0"/>
              <a:t>Tool</a:t>
            </a:r>
            <a:r>
              <a:rPr lang="en-US" sz="2000" dirty="0" smtClean="0">
                <a:latin typeface="Arial" charset="0"/>
                <a:cs typeface="Arial" charset="0"/>
              </a:rPr>
              <a:t/>
            </a:r>
            <a:br>
              <a:rPr lang="en-US" sz="2000" dirty="0" smtClean="0">
                <a:latin typeface="Arial" charset="0"/>
                <a:cs typeface="Arial" charset="0"/>
              </a:rPr>
            </a:b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p:txBody>
      </p:sp>
      <p:sp>
        <p:nvSpPr>
          <p:cNvPr id="14338" name="Inhaltsplatzhalter 2"/>
          <p:cNvSpPr>
            <a:spLocks noGrp="1"/>
          </p:cNvSpPr>
          <p:nvPr>
            <p:ph idx="1"/>
          </p:nvPr>
        </p:nvSpPr>
        <p:spPr>
          <a:xfrm>
            <a:off x="539552" y="979959"/>
            <a:ext cx="8280920" cy="5113337"/>
          </a:xfrm>
        </p:spPr>
        <p:txBody>
          <a:bodyPr/>
          <a:lstStyle/>
          <a:p>
            <a:pPr eaLnBrk="1" hangingPunct="1">
              <a:spcAft>
                <a:spcPts val="600"/>
              </a:spcAft>
            </a:pPr>
            <a:r>
              <a:rPr lang="en-US" b="1" dirty="0" smtClean="0">
                <a:latin typeface="Arial" charset="0"/>
                <a:cs typeface="Arial" charset="0"/>
              </a:rPr>
              <a:t>Facilitate the evaluation of complex Earth System Models, e.g.</a:t>
            </a:r>
          </a:p>
          <a:p>
            <a:pPr marL="742950" lvl="1" indent="-285750" eaLnBrk="1" hangingPunct="1">
              <a:spcAft>
                <a:spcPts val="600"/>
              </a:spcAft>
            </a:pPr>
            <a:r>
              <a:rPr lang="en-US" dirty="0" smtClean="0">
                <a:latin typeface="Arial" charset="0"/>
                <a:cs typeface="Arial" charset="0"/>
              </a:rPr>
              <a:t>quick look at </a:t>
            </a:r>
            <a:r>
              <a:rPr lang="en-US" dirty="0" smtClean="0">
                <a:solidFill>
                  <a:srgbClr val="FF0000"/>
                </a:solidFill>
                <a:latin typeface="Arial" charset="0"/>
                <a:cs typeface="Arial" charset="0"/>
              </a:rPr>
              <a:t>standard diagnostic plots &amp; output diagnostic variables</a:t>
            </a:r>
            <a:endParaRPr lang="en-US" dirty="0" smtClean="0">
              <a:latin typeface="Arial" charset="0"/>
              <a:cs typeface="Arial" charset="0"/>
            </a:endParaRPr>
          </a:p>
          <a:p>
            <a:pPr marL="742950" lvl="1" indent="-285750" eaLnBrk="1" hangingPunct="1">
              <a:spcAft>
                <a:spcPts val="600"/>
              </a:spcAft>
            </a:pPr>
            <a:r>
              <a:rPr lang="en-US" dirty="0" smtClean="0">
                <a:solidFill>
                  <a:srgbClr val="FF0000"/>
                </a:solidFill>
                <a:latin typeface="Arial" charset="0"/>
                <a:cs typeface="Arial" charset="0"/>
              </a:rPr>
              <a:t>easy comparison of new simulations </a:t>
            </a:r>
            <a:r>
              <a:rPr lang="en-US" dirty="0">
                <a:latin typeface="Arial" charset="0"/>
                <a:cs typeface="Arial" charset="0"/>
              </a:rPr>
              <a:t>(e.g. sensitivity runs or runs with </a:t>
            </a:r>
            <a:r>
              <a:rPr lang="en-US" dirty="0" smtClean="0">
                <a:latin typeface="Arial" charset="0"/>
                <a:cs typeface="Arial" charset="0"/>
              </a:rPr>
              <a:t>new </a:t>
            </a:r>
            <a:r>
              <a:rPr lang="en-US" dirty="0">
                <a:latin typeface="Arial" charset="0"/>
                <a:cs typeface="Arial" charset="0"/>
              </a:rPr>
              <a:t>model versions) </a:t>
            </a:r>
            <a:r>
              <a:rPr lang="en-US" dirty="0" smtClean="0">
                <a:latin typeface="Arial" charset="0"/>
                <a:cs typeface="Arial" charset="0"/>
              </a:rPr>
              <a:t>with </a:t>
            </a:r>
            <a:r>
              <a:rPr lang="en-US" dirty="0">
                <a:latin typeface="Arial" charset="0"/>
                <a:cs typeface="Arial" charset="0"/>
              </a:rPr>
              <a:t>existing runs and </a:t>
            </a:r>
            <a:r>
              <a:rPr lang="en-US" dirty="0" smtClean="0">
                <a:latin typeface="Arial" charset="0"/>
                <a:cs typeface="Arial" charset="0"/>
              </a:rPr>
              <a:t>with observations</a:t>
            </a:r>
          </a:p>
          <a:p>
            <a:pPr eaLnBrk="1" hangingPunct="1">
              <a:spcAft>
                <a:spcPts val="600"/>
              </a:spcAft>
            </a:pPr>
            <a:r>
              <a:rPr lang="en-US" b="1" dirty="0" smtClean="0">
                <a:latin typeface="Arial" charset="0"/>
                <a:cs typeface="Arial" charset="0"/>
              </a:rPr>
              <a:t>Raise the standard for model evaluation</a:t>
            </a:r>
          </a:p>
          <a:p>
            <a:pPr marL="742950" lvl="1" indent="-285750" eaLnBrk="1" hangingPunct="1">
              <a:spcAft>
                <a:spcPts val="600"/>
              </a:spcAft>
            </a:pPr>
            <a:r>
              <a:rPr lang="en-US" dirty="0" smtClean="0">
                <a:latin typeface="Arial" charset="0"/>
                <a:cs typeface="Arial" charset="0"/>
              </a:rPr>
              <a:t>include additional diagnostics of ongoing evaluation activities </a:t>
            </a:r>
            <a:r>
              <a:rPr lang="en-US" dirty="0" smtClean="0">
                <a:solidFill>
                  <a:srgbClr val="FF0000"/>
                </a:solidFill>
                <a:latin typeface="Arial" charset="0"/>
                <a:cs typeface="Arial" charset="0"/>
              </a:rPr>
              <a:t>so that we do not have to start from scratch each time </a:t>
            </a:r>
          </a:p>
          <a:p>
            <a:pPr marL="742950" lvl="1" indent="-285750" eaLnBrk="1" hangingPunct="1">
              <a:spcAft>
                <a:spcPts val="600"/>
              </a:spcAft>
            </a:pPr>
            <a:r>
              <a:rPr lang="en-US" dirty="0" smtClean="0">
                <a:latin typeface="Arial" charset="0"/>
                <a:cs typeface="Arial" charset="0"/>
              </a:rPr>
              <a:t>implement </a:t>
            </a:r>
            <a:r>
              <a:rPr lang="en-US" dirty="0" smtClean="0">
                <a:solidFill>
                  <a:srgbClr val="FF0000"/>
                </a:solidFill>
                <a:latin typeface="Arial" charset="0"/>
                <a:cs typeface="Arial" charset="0"/>
              </a:rPr>
              <a:t>more observations, account for observational uncertainties</a:t>
            </a:r>
          </a:p>
          <a:p>
            <a:pPr marL="742950" lvl="1" indent="-285750" eaLnBrk="1" hangingPunct="1">
              <a:spcAft>
                <a:spcPts val="600"/>
              </a:spcAft>
            </a:pPr>
            <a:r>
              <a:rPr lang="en-US" dirty="0" smtClean="0">
                <a:latin typeface="Arial" charset="0"/>
                <a:cs typeface="Arial" charset="0"/>
              </a:rPr>
              <a:t>Quick assessment of where we stand with a new set of model simulations via </a:t>
            </a:r>
            <a:r>
              <a:rPr lang="en-US" dirty="0" smtClean="0">
                <a:solidFill>
                  <a:srgbClr val="FF0000"/>
                </a:solidFill>
                <a:latin typeface="Arial" charset="0"/>
                <a:cs typeface="Arial" charset="0"/>
              </a:rPr>
              <a:t>standard </a:t>
            </a:r>
            <a:r>
              <a:rPr lang="en-US" dirty="0" err="1" smtClean="0">
                <a:solidFill>
                  <a:srgbClr val="FF0000"/>
                </a:solidFill>
                <a:latin typeface="Arial" charset="0"/>
                <a:cs typeface="Arial" charset="0"/>
              </a:rPr>
              <a:t>namelists</a:t>
            </a:r>
            <a:r>
              <a:rPr lang="en-US" dirty="0" smtClean="0">
                <a:solidFill>
                  <a:srgbClr val="FF0000"/>
                </a:solidFill>
                <a:latin typeface="Arial" charset="0"/>
                <a:cs typeface="Arial" charset="0"/>
              </a:rPr>
              <a:t> that reproduce specific papers, reports, </a:t>
            </a:r>
            <a:r>
              <a:rPr lang="en-US" dirty="0" smtClean="0">
                <a:latin typeface="Arial" charset="0"/>
                <a:cs typeface="Arial" charset="0"/>
              </a:rPr>
              <a:t>etc.</a:t>
            </a:r>
          </a:p>
          <a:p>
            <a:pPr marL="742950" lvl="1" indent="-285750" eaLnBrk="1" hangingPunct="1">
              <a:spcAft>
                <a:spcPts val="600"/>
              </a:spcAft>
            </a:pPr>
            <a:r>
              <a:rPr lang="de-DE" dirty="0" err="1" smtClean="0">
                <a:solidFill>
                  <a:srgbClr val="FF0000"/>
                </a:solidFill>
                <a:latin typeface="Arial" charset="0"/>
                <a:cs typeface="Arial" charset="0"/>
              </a:rPr>
              <a:t>Traceability</a:t>
            </a:r>
            <a:r>
              <a:rPr lang="de-DE" dirty="0" smtClean="0">
                <a:solidFill>
                  <a:srgbClr val="FF0000"/>
                </a:solidFill>
                <a:latin typeface="Arial" charset="0"/>
                <a:cs typeface="Arial" charset="0"/>
              </a:rPr>
              <a:t> </a:t>
            </a:r>
            <a:r>
              <a:rPr lang="de-DE" dirty="0" err="1" smtClean="0">
                <a:solidFill>
                  <a:srgbClr val="FF0000"/>
                </a:solidFill>
                <a:latin typeface="Arial" charset="0"/>
                <a:cs typeface="Arial" charset="0"/>
              </a:rPr>
              <a:t>and</a:t>
            </a:r>
            <a:r>
              <a:rPr lang="de-DE" dirty="0" smtClean="0">
                <a:solidFill>
                  <a:srgbClr val="FF0000"/>
                </a:solidFill>
                <a:latin typeface="Arial" charset="0"/>
                <a:cs typeface="Arial" charset="0"/>
              </a:rPr>
              <a:t> </a:t>
            </a:r>
            <a:r>
              <a:rPr lang="de-DE" dirty="0" err="1" smtClean="0">
                <a:solidFill>
                  <a:srgbClr val="FF0000"/>
                </a:solidFill>
                <a:latin typeface="Arial" charset="0"/>
                <a:cs typeface="Arial" charset="0"/>
              </a:rPr>
              <a:t>reproducibility</a:t>
            </a:r>
            <a:endParaRPr lang="en-US" dirty="0" smtClean="0">
              <a:solidFill>
                <a:srgbClr val="FF0000"/>
              </a:solidFill>
              <a:latin typeface="Arial" charset="0"/>
              <a:cs typeface="Arial" charset="0"/>
            </a:endParaRPr>
          </a:p>
          <a:p>
            <a:pPr eaLnBrk="1" hangingPunct="1">
              <a:spcAft>
                <a:spcPts val="600"/>
              </a:spcAft>
            </a:pPr>
            <a:r>
              <a:rPr lang="en-US" b="1" dirty="0" smtClean="0">
                <a:latin typeface="Arial" charset="0"/>
                <a:cs typeface="Arial" charset="0"/>
              </a:rPr>
              <a:t>Easy expendability</a:t>
            </a:r>
          </a:p>
          <a:p>
            <a:pPr marL="742950" lvl="1" indent="-285750" eaLnBrk="1" hangingPunct="1">
              <a:spcAft>
                <a:spcPts val="600"/>
              </a:spcAft>
            </a:pPr>
            <a:r>
              <a:rPr lang="en-US" dirty="0" smtClean="0">
                <a:latin typeface="Arial" charset="0"/>
                <a:cs typeface="Arial" charset="0"/>
              </a:rPr>
              <a:t>synergies with ongoing projects to expand the tool (e.g. NCAR CVDP)</a:t>
            </a:r>
          </a:p>
          <a:p>
            <a:pPr marL="742950" lvl="1" indent="-285750" eaLnBrk="1" hangingPunct="1">
              <a:spcAft>
                <a:spcPts val="600"/>
              </a:spcAft>
            </a:pPr>
            <a:r>
              <a:rPr lang="en-US" dirty="0" smtClean="0">
                <a:latin typeface="Arial" charset="0"/>
                <a:cs typeface="Arial" charset="0"/>
              </a:rPr>
              <a:t>useful for </a:t>
            </a:r>
            <a:r>
              <a:rPr lang="en-US" dirty="0" smtClean="0">
                <a:solidFill>
                  <a:srgbClr val="FF0000"/>
                </a:solidFill>
                <a:latin typeface="Arial" charset="0"/>
                <a:cs typeface="Arial" charset="0"/>
              </a:rPr>
              <a:t>model groups &amp; those analyzing models</a:t>
            </a:r>
          </a:p>
          <a:p>
            <a:pPr marL="742950" lvl="1" indent="-285750" eaLnBrk="1" hangingPunct="1">
              <a:spcAft>
                <a:spcPts val="600"/>
              </a:spcAft>
            </a:pPr>
            <a:r>
              <a:rPr lang="en-US" dirty="0" smtClean="0">
                <a:latin typeface="Arial" charset="0"/>
                <a:cs typeface="Arial" charset="0"/>
              </a:rPr>
              <a:t>useful for </a:t>
            </a:r>
            <a:r>
              <a:rPr lang="en-US" dirty="0" smtClean="0">
                <a:solidFill>
                  <a:srgbClr val="FF0000"/>
                </a:solidFill>
                <a:latin typeface="Arial" charset="0"/>
                <a:cs typeface="Arial" charset="0"/>
              </a:rPr>
              <a:t>model development</a:t>
            </a:r>
            <a:endParaRPr lang="de-DE" dirty="0" smtClean="0">
              <a:solidFill>
                <a:srgbClr val="FF0000"/>
              </a:solidFill>
              <a:latin typeface="Arial" charset="0"/>
              <a:cs typeface="Arial" charset="0"/>
            </a:endParaRPr>
          </a:p>
          <a:p>
            <a:pPr marL="742950" lvl="1" indent="-285750" eaLnBrk="1" hangingPunct="1">
              <a:spcAft>
                <a:spcPts val="600"/>
              </a:spcAft>
            </a:pPr>
            <a:endParaRPr lang="en-US" sz="1600" b="1" dirty="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192514" name="Rectangle 2"/>
          <p:cNvSpPr>
            <a:spLocks noGrp="1" noChangeArrowheads="1"/>
          </p:cNvSpPr>
          <p:nvPr>
            <p:ph type="title"/>
          </p:nvPr>
        </p:nvSpPr>
        <p:spPr/>
        <p:txBody>
          <a:bodyPr/>
          <a:lstStyle/>
          <a:p>
            <a:r>
              <a:rPr lang="en-US" dirty="0" smtClean="0"/>
              <a:t>Auto-assess:</a:t>
            </a:r>
            <a:br>
              <a:rPr lang="en-US" dirty="0" smtClean="0"/>
            </a:br>
            <a:endParaRPr lang="en-US" dirty="0"/>
          </a:p>
        </p:txBody>
      </p:sp>
      <p:sp>
        <p:nvSpPr>
          <p:cNvPr id="192515" name="Rectangle 3"/>
          <p:cNvSpPr>
            <a:spLocks noGrp="1" noChangeArrowheads="1"/>
          </p:cNvSpPr>
          <p:nvPr>
            <p:ph type="body" idx="1"/>
          </p:nvPr>
        </p:nvSpPr>
        <p:spPr/>
        <p:txBody>
          <a:bodyPr/>
          <a:lstStyle/>
          <a:p>
            <a:r>
              <a:rPr lang="en-US" dirty="0" smtClean="0"/>
              <a:t>Aims:  Primary aim is to produce a </a:t>
            </a:r>
            <a:r>
              <a:rPr lang="en-US" dirty="0" smtClean="0">
                <a:solidFill>
                  <a:srgbClr val="FF0000"/>
                </a:solidFill>
              </a:rPr>
              <a:t>comprehensive</a:t>
            </a:r>
            <a:r>
              <a:rPr lang="en-US" dirty="0" smtClean="0"/>
              <a:t> set of metrics &amp; diagnostics to inform model development.</a:t>
            </a:r>
          </a:p>
          <a:p>
            <a:r>
              <a:rPr lang="en-US" dirty="0" smtClean="0"/>
              <a:t>Current status: </a:t>
            </a:r>
          </a:p>
          <a:p>
            <a:pPr lvl="1"/>
            <a:r>
              <a:rPr lang="en-US" dirty="0" smtClean="0"/>
              <a:t>Scientific development currently frozen whilst code is re-written in Python using iris library.</a:t>
            </a:r>
          </a:p>
          <a:p>
            <a:pPr lvl="1"/>
            <a:r>
              <a:rPr lang="en-US" dirty="0" smtClean="0"/>
              <a:t>Aim to produce a first external release to UM user community in 2015.</a:t>
            </a:r>
          </a:p>
          <a:p>
            <a:pPr lvl="1"/>
            <a:r>
              <a:rPr lang="en-US" dirty="0" smtClean="0"/>
              <a:t>Currently assumes native UM file format (</a:t>
            </a:r>
            <a:r>
              <a:rPr lang="en-US" smtClean="0"/>
              <a:t>pp).</a:t>
            </a:r>
            <a:endParaRPr lang="en-US" dirty="0" smtClean="0"/>
          </a:p>
          <a:p>
            <a:endParaRPr lang="en-US" dirty="0" smtClean="0"/>
          </a:p>
          <a:p>
            <a:endParaRPr lang="en-US" dirty="0" smtClean="0"/>
          </a:p>
        </p:txBody>
      </p:sp>
    </p:spTree>
    <p:extLst>
      <p:ext uri="{BB962C8B-B14F-4D97-AF65-F5344CB8AC3E}">
        <p14:creationId xmlns:p14="http://schemas.microsoft.com/office/powerpoint/2010/main" val="2804949346"/>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a:t>
            </a:r>
            <a:r>
              <a:rPr lang="en-GB" i="1" dirty="0" smtClean="0"/>
              <a:t>&amp; planned</a:t>
            </a:r>
            <a:r>
              <a:rPr lang="en-GB" dirty="0" smtClean="0"/>
              <a:t> assessment areas</a:t>
            </a:r>
            <a:endParaRPr lang="en-GB" dirty="0"/>
          </a:p>
        </p:txBody>
      </p:sp>
      <p:sp>
        <p:nvSpPr>
          <p:cNvPr id="3" name="Content Placeholder 2"/>
          <p:cNvSpPr>
            <a:spLocks noGrp="1"/>
          </p:cNvSpPr>
          <p:nvPr>
            <p:ph idx="1"/>
          </p:nvPr>
        </p:nvSpPr>
        <p:spPr>
          <a:xfrm>
            <a:off x="1475656" y="1628800"/>
            <a:ext cx="6934200" cy="4751387"/>
          </a:xfrm>
        </p:spPr>
        <p:txBody>
          <a:bodyPr/>
          <a:lstStyle/>
          <a:p>
            <a:pPr>
              <a:spcBef>
                <a:spcPts val="308"/>
              </a:spcBef>
              <a:spcAft>
                <a:spcPts val="308"/>
              </a:spcAft>
            </a:pPr>
            <a:r>
              <a:rPr lang="en-GB" sz="1800" dirty="0" smtClean="0">
                <a:solidFill>
                  <a:schemeClr val="bg1"/>
                </a:solidFill>
              </a:rPr>
              <a:t>Global </a:t>
            </a:r>
            <a:r>
              <a:rPr lang="en-GB" sz="1800" dirty="0" err="1" smtClean="0">
                <a:solidFill>
                  <a:schemeClr val="bg1"/>
                </a:solidFill>
              </a:rPr>
              <a:t>tropospheric</a:t>
            </a:r>
            <a:r>
              <a:rPr lang="en-GB" sz="1800" dirty="0" smtClean="0">
                <a:solidFill>
                  <a:schemeClr val="bg1"/>
                </a:solidFill>
              </a:rPr>
              <a:t> circulation</a:t>
            </a:r>
          </a:p>
          <a:p>
            <a:pPr>
              <a:spcBef>
                <a:spcPts val="308"/>
              </a:spcBef>
              <a:spcAft>
                <a:spcPts val="308"/>
              </a:spcAft>
            </a:pPr>
            <a:r>
              <a:rPr lang="en-GB" sz="1800" dirty="0" smtClean="0">
                <a:solidFill>
                  <a:schemeClr val="bg1"/>
                </a:solidFill>
              </a:rPr>
              <a:t>Conservation</a:t>
            </a:r>
          </a:p>
          <a:p>
            <a:pPr>
              <a:spcBef>
                <a:spcPts val="308"/>
              </a:spcBef>
              <a:spcAft>
                <a:spcPts val="308"/>
              </a:spcAft>
            </a:pPr>
            <a:r>
              <a:rPr lang="en-GB" sz="1800" dirty="0" smtClean="0">
                <a:solidFill>
                  <a:srgbClr val="FF0000"/>
                </a:solidFill>
              </a:rPr>
              <a:t>Clouds &amp; radiation</a:t>
            </a:r>
          </a:p>
          <a:p>
            <a:pPr>
              <a:spcBef>
                <a:spcPts val="308"/>
              </a:spcBef>
              <a:spcAft>
                <a:spcPts val="308"/>
              </a:spcAft>
            </a:pPr>
            <a:r>
              <a:rPr lang="en-GB" sz="1800" dirty="0" smtClean="0">
                <a:solidFill>
                  <a:schemeClr val="bg1"/>
                </a:solidFill>
              </a:rPr>
              <a:t>Hydrological cycle</a:t>
            </a:r>
          </a:p>
          <a:p>
            <a:pPr>
              <a:spcBef>
                <a:spcPts val="308"/>
              </a:spcBef>
              <a:spcAft>
                <a:spcPts val="308"/>
              </a:spcAft>
            </a:pPr>
            <a:r>
              <a:rPr lang="en-GB" sz="1800" dirty="0" smtClean="0">
                <a:solidFill>
                  <a:schemeClr val="bg1"/>
                </a:solidFill>
              </a:rPr>
              <a:t>Asian monsoon systems</a:t>
            </a:r>
          </a:p>
          <a:p>
            <a:pPr>
              <a:spcBef>
                <a:spcPts val="308"/>
              </a:spcBef>
              <a:spcAft>
                <a:spcPts val="308"/>
              </a:spcAft>
            </a:pPr>
            <a:r>
              <a:rPr lang="en-GB" sz="1800" dirty="0" smtClean="0">
                <a:solidFill>
                  <a:schemeClr val="bg1"/>
                </a:solidFill>
              </a:rPr>
              <a:t>MJO</a:t>
            </a:r>
          </a:p>
          <a:p>
            <a:pPr>
              <a:spcBef>
                <a:spcPts val="308"/>
              </a:spcBef>
              <a:spcAft>
                <a:spcPts val="308"/>
              </a:spcAft>
            </a:pPr>
            <a:r>
              <a:rPr lang="en-GB" sz="1800" dirty="0" smtClean="0">
                <a:solidFill>
                  <a:schemeClr val="bg1"/>
                </a:solidFill>
              </a:rPr>
              <a:t>ENSO</a:t>
            </a:r>
          </a:p>
          <a:p>
            <a:pPr>
              <a:spcBef>
                <a:spcPts val="308"/>
              </a:spcBef>
              <a:spcAft>
                <a:spcPts val="308"/>
              </a:spcAft>
            </a:pPr>
            <a:r>
              <a:rPr lang="en-GB" sz="1800" dirty="0" smtClean="0">
                <a:solidFill>
                  <a:schemeClr val="bg1"/>
                </a:solidFill>
              </a:rPr>
              <a:t>Processes over Africa</a:t>
            </a:r>
          </a:p>
          <a:p>
            <a:pPr>
              <a:spcBef>
                <a:spcPts val="308"/>
              </a:spcBef>
              <a:spcAft>
                <a:spcPts val="308"/>
              </a:spcAft>
            </a:pPr>
            <a:r>
              <a:rPr lang="en-GB" sz="1800" i="1" dirty="0" smtClean="0">
                <a:solidFill>
                  <a:schemeClr val="bg1"/>
                </a:solidFill>
              </a:rPr>
              <a:t>Tropical cyclones</a:t>
            </a:r>
          </a:p>
          <a:p>
            <a:pPr>
              <a:spcBef>
                <a:spcPts val="308"/>
              </a:spcBef>
              <a:spcAft>
                <a:spcPts val="308"/>
              </a:spcAft>
            </a:pPr>
            <a:r>
              <a:rPr lang="en-GB" sz="1800" dirty="0" smtClean="0">
                <a:solidFill>
                  <a:schemeClr val="bg1"/>
                </a:solidFill>
              </a:rPr>
              <a:t>Mid-latitude storm tracks and blocking</a:t>
            </a:r>
          </a:p>
          <a:p>
            <a:pPr>
              <a:spcBef>
                <a:spcPts val="308"/>
              </a:spcBef>
              <a:spcAft>
                <a:spcPts val="308"/>
              </a:spcAft>
            </a:pPr>
            <a:r>
              <a:rPr lang="en-GB" sz="1800" dirty="0" smtClean="0">
                <a:solidFill>
                  <a:schemeClr val="bg1"/>
                </a:solidFill>
              </a:rPr>
              <a:t>Stratosphere</a:t>
            </a:r>
          </a:p>
          <a:p>
            <a:pPr>
              <a:spcBef>
                <a:spcPts val="308"/>
              </a:spcBef>
              <a:spcAft>
                <a:spcPts val="308"/>
              </a:spcAft>
            </a:pPr>
            <a:r>
              <a:rPr lang="en-GB" sz="1800" dirty="0" smtClean="0">
                <a:solidFill>
                  <a:schemeClr val="bg1"/>
                </a:solidFill>
              </a:rPr>
              <a:t>Land surface</a:t>
            </a:r>
          </a:p>
          <a:p>
            <a:pPr>
              <a:spcBef>
                <a:spcPts val="308"/>
              </a:spcBef>
              <a:spcAft>
                <a:spcPts val="308"/>
              </a:spcAft>
            </a:pPr>
            <a:r>
              <a:rPr lang="en-GB" sz="1800" dirty="0" smtClean="0">
                <a:solidFill>
                  <a:schemeClr val="bg1"/>
                </a:solidFill>
              </a:rPr>
              <a:t>Aerosols</a:t>
            </a:r>
          </a:p>
          <a:p>
            <a:pPr>
              <a:spcBef>
                <a:spcPts val="308"/>
              </a:spcBef>
              <a:spcAft>
                <a:spcPts val="308"/>
              </a:spcAft>
            </a:pPr>
            <a:r>
              <a:rPr lang="en-GB" sz="1800" i="1" dirty="0" smtClean="0">
                <a:solidFill>
                  <a:schemeClr val="bg1"/>
                </a:solidFill>
              </a:rPr>
              <a:t>Ocean</a:t>
            </a:r>
          </a:p>
          <a:p>
            <a:pPr>
              <a:spcBef>
                <a:spcPts val="308"/>
              </a:spcBef>
              <a:spcAft>
                <a:spcPts val="308"/>
              </a:spcAft>
            </a:pPr>
            <a:r>
              <a:rPr lang="en-GB" sz="1800" i="1" dirty="0" smtClean="0">
                <a:solidFill>
                  <a:schemeClr val="bg1"/>
                </a:solidFill>
              </a:rPr>
              <a:t>Sea Ice</a:t>
            </a:r>
          </a:p>
          <a:p>
            <a:endParaRPr lang="en-GB" dirty="0"/>
          </a:p>
        </p:txBody>
      </p:sp>
      <p:sp>
        <p:nvSpPr>
          <p:cNvPr id="4" name="Footer Placeholder 3"/>
          <p:cNvSpPr>
            <a:spLocks noGrp="1"/>
          </p:cNvSpPr>
          <p:nvPr>
            <p:ph type="ftr" sz="quarter" idx="10"/>
          </p:nvPr>
        </p:nvSpPr>
        <p:spPr/>
        <p:txBody>
          <a:bodyPr/>
          <a:lstStyle/>
          <a:p>
            <a:r>
              <a:rPr lang="en-GB" dirty="0" smtClean="0">
                <a:solidFill>
                  <a:srgbClr val="000000"/>
                </a:solidFill>
              </a:rPr>
              <a:t>© Crown copyright   Met Office</a:t>
            </a:r>
            <a:endParaRPr lang="en-GB" sz="1400" dirty="0">
              <a:solidFill>
                <a:srgbClr val="000000"/>
              </a:solidFill>
              <a:latin typeface="Times" pitchFamily="18" charset="0"/>
            </a:endParaRPr>
          </a:p>
        </p:txBody>
      </p:sp>
    </p:spTree>
    <p:extLst>
      <p:ext uri="{BB962C8B-B14F-4D97-AF65-F5344CB8AC3E}">
        <p14:creationId xmlns:p14="http://schemas.microsoft.com/office/powerpoint/2010/main" val="1692581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196610" name="Rectangle 2"/>
          <p:cNvSpPr>
            <a:spLocks noGrp="1" noChangeArrowheads="1"/>
          </p:cNvSpPr>
          <p:nvPr>
            <p:ph type="title"/>
          </p:nvPr>
        </p:nvSpPr>
        <p:spPr/>
        <p:txBody>
          <a:bodyPr/>
          <a:lstStyle/>
          <a:p>
            <a:r>
              <a:rPr lang="en-GB"/>
              <a:t>Auto-assess metric plot</a:t>
            </a:r>
          </a:p>
        </p:txBody>
      </p:sp>
      <p:pic>
        <p:nvPicPr>
          <p:cNvPr id="7" name="Picture 6" descr="rad_metrics.png"/>
          <p:cNvPicPr>
            <a:picLocks noChangeAspect="1"/>
          </p:cNvPicPr>
          <p:nvPr/>
        </p:nvPicPr>
        <p:blipFill>
          <a:blip r:embed="rId3" cstate="print"/>
          <a:stretch>
            <a:fillRect/>
          </a:stretch>
        </p:blipFill>
        <p:spPr>
          <a:xfrm>
            <a:off x="1187624" y="1484783"/>
            <a:ext cx="7219294" cy="5373217"/>
          </a:xfrm>
          <a:prstGeom prst="rect">
            <a:avLst/>
          </a:prstGeom>
        </p:spPr>
      </p:pic>
    </p:spTree>
    <p:extLst>
      <p:ext uri="{BB962C8B-B14F-4D97-AF65-F5344CB8AC3E}">
        <p14:creationId xmlns:p14="http://schemas.microsoft.com/office/powerpoint/2010/main" val="178428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1320963" name="Text Box 3"/>
          <p:cNvSpPr txBox="1">
            <a:spLocks noChangeArrowheads="1"/>
          </p:cNvSpPr>
          <p:nvPr/>
        </p:nvSpPr>
        <p:spPr bwMode="auto">
          <a:xfrm>
            <a:off x="666750" y="4797152"/>
            <a:ext cx="8153400" cy="1908215"/>
          </a:xfrm>
          <a:prstGeom prst="rect">
            <a:avLst/>
          </a:prstGeom>
          <a:noFill/>
          <a:ln w="9525">
            <a:noFill/>
            <a:miter lim="800000"/>
            <a:headEnd/>
            <a:tailEnd/>
          </a:ln>
          <a:effectLst/>
        </p:spPr>
        <p:txBody>
          <a:bodyPr wrap="square">
            <a:spAutoFit/>
          </a:bodyPr>
          <a:lstStyle/>
          <a:p>
            <a:pPr lvl="1">
              <a:spcBef>
                <a:spcPct val="50000"/>
              </a:spcBef>
            </a:pPr>
            <a:r>
              <a:rPr lang="en-GB" dirty="0">
                <a:solidFill>
                  <a:srgbClr val="000000"/>
                </a:solidFill>
                <a:latin typeface="Arial" pitchFamily="34" charset="0"/>
              </a:rPr>
              <a:t>RMSE metric based on cloud clustering of daily ISCCP simulator </a:t>
            </a:r>
            <a:r>
              <a:rPr lang="en-GB" dirty="0" smtClean="0">
                <a:solidFill>
                  <a:srgbClr val="000000"/>
                </a:solidFill>
                <a:latin typeface="Arial" pitchFamily="34" charset="0"/>
              </a:rPr>
              <a:t>data</a:t>
            </a:r>
          </a:p>
          <a:p>
            <a:pPr lvl="1">
              <a:spcBef>
                <a:spcPct val="50000"/>
              </a:spcBef>
            </a:pPr>
            <a:r>
              <a:rPr lang="en-US" sz="2000" dirty="0" smtClean="0">
                <a:solidFill>
                  <a:srgbClr val="000000"/>
                </a:solidFill>
                <a:latin typeface="Arial" pitchFamily="34" charset="0"/>
              </a:rPr>
              <a:t>The error can be broken down into different cloud regimes, contributions of frequency of occurrence component and in-regime cloud radiative effects</a:t>
            </a:r>
          </a:p>
          <a:p>
            <a:pPr lvl="1">
              <a:spcBef>
                <a:spcPct val="50000"/>
              </a:spcBef>
            </a:pPr>
            <a:r>
              <a:rPr lang="en-US" sz="2000" dirty="0" smtClean="0">
                <a:solidFill>
                  <a:srgbClr val="000000"/>
                </a:solidFill>
                <a:latin typeface="Arial" pitchFamily="34" charset="0"/>
              </a:rPr>
              <a:t>Code provides as one of CFMIP diagnostics</a:t>
            </a:r>
          </a:p>
        </p:txBody>
      </p:sp>
      <p:sp>
        <p:nvSpPr>
          <p:cNvPr id="1320964" name="Text Box 4"/>
          <p:cNvSpPr txBox="1">
            <a:spLocks noChangeArrowheads="1"/>
          </p:cNvSpPr>
          <p:nvPr/>
        </p:nvSpPr>
        <p:spPr bwMode="auto">
          <a:xfrm>
            <a:off x="1706563" y="1041400"/>
            <a:ext cx="247650" cy="325438"/>
          </a:xfrm>
          <a:prstGeom prst="rect">
            <a:avLst/>
          </a:prstGeom>
          <a:noFill/>
          <a:ln w="9525" algn="ctr">
            <a:noFill/>
            <a:miter lim="800000"/>
            <a:headEnd/>
            <a:tailEnd/>
          </a:ln>
          <a:effectLst/>
        </p:spPr>
        <p:txBody>
          <a:bodyPr wrap="none">
            <a:spAutoFit/>
          </a:bodyPr>
          <a:lstStyle/>
          <a:p>
            <a:pPr>
              <a:lnSpc>
                <a:spcPct val="85000"/>
              </a:lnSpc>
            </a:pPr>
            <a:r>
              <a:rPr lang="en-GB">
                <a:solidFill>
                  <a:srgbClr val="000000"/>
                </a:solidFill>
                <a:latin typeface="Arial" pitchFamily="34" charset="0"/>
              </a:rPr>
              <a:t> </a:t>
            </a:r>
          </a:p>
        </p:txBody>
      </p:sp>
      <p:sp>
        <p:nvSpPr>
          <p:cNvPr id="1320968" name="Rectangle 8"/>
          <p:cNvSpPr>
            <a:spLocks noChangeArrowheads="1"/>
          </p:cNvSpPr>
          <p:nvPr/>
        </p:nvSpPr>
        <p:spPr bwMode="auto">
          <a:xfrm>
            <a:off x="971550" y="188640"/>
            <a:ext cx="7848600" cy="1871935"/>
          </a:xfrm>
          <a:prstGeom prst="rect">
            <a:avLst/>
          </a:prstGeom>
          <a:noFill/>
          <a:ln w="9525">
            <a:noFill/>
            <a:miter lim="800000"/>
            <a:headEnd/>
            <a:tailEnd/>
          </a:ln>
          <a:effectLst/>
        </p:spPr>
        <p:txBody>
          <a:bodyPr/>
          <a:lstStyle/>
          <a:p>
            <a:pPr algn="ctr">
              <a:lnSpc>
                <a:spcPct val="85000"/>
              </a:lnSpc>
            </a:pPr>
            <a:r>
              <a:rPr lang="en-US" sz="2500" dirty="0" smtClean="0">
                <a:solidFill>
                  <a:srgbClr val="000000"/>
                </a:solidFill>
                <a:latin typeface="Arial" pitchFamily="34" charset="0"/>
              </a:rPr>
              <a:t>Cloud Regime Error Metric for present day (</a:t>
            </a:r>
            <a:r>
              <a:rPr lang="en-US" sz="2500" dirty="0" err="1" smtClean="0">
                <a:solidFill>
                  <a:srgbClr val="000000"/>
                </a:solidFill>
                <a:latin typeface="Arial" pitchFamily="34" charset="0"/>
              </a:rPr>
              <a:t>CREMpd</a:t>
            </a:r>
            <a:r>
              <a:rPr lang="en-US" sz="2500" dirty="0" smtClean="0">
                <a:solidFill>
                  <a:srgbClr val="000000"/>
                </a:solidFill>
                <a:latin typeface="Arial" pitchFamily="34" charset="0"/>
              </a:rPr>
              <a:t>)</a:t>
            </a:r>
          </a:p>
          <a:p>
            <a:pPr algn="ctr">
              <a:lnSpc>
                <a:spcPct val="85000"/>
              </a:lnSpc>
            </a:pPr>
            <a:r>
              <a:rPr lang="en-US" sz="2500" dirty="0" smtClean="0">
                <a:solidFill>
                  <a:srgbClr val="000000"/>
                </a:solidFill>
                <a:latin typeface="Arial" pitchFamily="34" charset="0"/>
              </a:rPr>
              <a:t>(Williams and Webb 2009, Tsushima et al.,2013)</a:t>
            </a:r>
          </a:p>
          <a:p>
            <a:pPr algn="ctr">
              <a:lnSpc>
                <a:spcPct val="85000"/>
              </a:lnSpc>
            </a:pPr>
            <a:endParaRPr lang="en-GB" sz="2500" dirty="0">
              <a:solidFill>
                <a:srgbClr val="000000"/>
              </a:solidFill>
              <a:latin typeface="Arial" pitchFamily="34" charset="0"/>
            </a:endParaRPr>
          </a:p>
        </p:txBody>
      </p:sp>
      <p:sp>
        <p:nvSpPr>
          <p:cNvPr id="1320969" name="Text Box 9"/>
          <p:cNvSpPr txBox="1">
            <a:spLocks noChangeArrowheads="1"/>
          </p:cNvSpPr>
          <p:nvPr/>
        </p:nvSpPr>
        <p:spPr bwMode="auto">
          <a:xfrm>
            <a:off x="234950" y="1536700"/>
            <a:ext cx="8945563" cy="1192213"/>
          </a:xfrm>
          <a:prstGeom prst="rect">
            <a:avLst/>
          </a:prstGeom>
          <a:noFill/>
          <a:ln w="9525">
            <a:noFill/>
            <a:miter lim="800000"/>
            <a:headEnd/>
            <a:tailEnd/>
          </a:ln>
          <a:effectLst/>
        </p:spPr>
        <p:txBody>
          <a:bodyPr>
            <a:spAutoFit/>
          </a:bodyPr>
          <a:lstStyle/>
          <a:p>
            <a:pPr lvl="1">
              <a:spcBef>
                <a:spcPct val="50000"/>
              </a:spcBef>
            </a:pPr>
            <a:endParaRPr lang="en-GB">
              <a:solidFill>
                <a:srgbClr val="000000"/>
              </a:solidFill>
              <a:latin typeface="Arial" pitchFamily="34" charset="0"/>
            </a:endParaRPr>
          </a:p>
          <a:p>
            <a:pPr lvl="1">
              <a:spcBef>
                <a:spcPct val="50000"/>
              </a:spcBef>
            </a:pPr>
            <a:endParaRPr lang="en-GB">
              <a:solidFill>
                <a:srgbClr val="000000"/>
              </a:solidFill>
              <a:latin typeface="Arial" pitchFamily="34" charset="0"/>
            </a:endParaRPr>
          </a:p>
          <a:p>
            <a:pPr lvl="1">
              <a:spcBef>
                <a:spcPct val="50000"/>
              </a:spcBef>
            </a:pPr>
            <a:endParaRPr lang="en-GB">
              <a:solidFill>
                <a:srgbClr val="000000"/>
              </a:solidFill>
              <a:latin typeface="Arial" pitchFamily="34" charset="0"/>
            </a:endParaRPr>
          </a:p>
        </p:txBody>
      </p:sp>
      <p:pic>
        <p:nvPicPr>
          <p:cNvPr id="11" name="Picture 10" descr="crem_breakdown.jpeg"/>
          <p:cNvPicPr>
            <a:picLocks noChangeAspect="1"/>
          </p:cNvPicPr>
          <p:nvPr/>
        </p:nvPicPr>
        <p:blipFill>
          <a:blip r:embed="rId3" cstate="print"/>
          <a:stretch>
            <a:fillRect/>
          </a:stretch>
        </p:blipFill>
        <p:spPr>
          <a:xfrm>
            <a:off x="1582366" y="1111902"/>
            <a:ext cx="6023454" cy="3757258"/>
          </a:xfrm>
          <a:prstGeom prst="rect">
            <a:avLst/>
          </a:prstGeom>
        </p:spPr>
      </p:pic>
      <p:sp>
        <p:nvSpPr>
          <p:cNvPr id="12" name="Text Box 3"/>
          <p:cNvSpPr txBox="1">
            <a:spLocks noChangeArrowheads="1"/>
          </p:cNvSpPr>
          <p:nvPr/>
        </p:nvSpPr>
        <p:spPr bwMode="auto">
          <a:xfrm>
            <a:off x="6282680" y="1124744"/>
            <a:ext cx="2861320" cy="369332"/>
          </a:xfrm>
          <a:prstGeom prst="rect">
            <a:avLst/>
          </a:prstGeom>
          <a:noFill/>
          <a:ln w="9525">
            <a:noFill/>
            <a:miter lim="800000"/>
            <a:headEnd/>
            <a:tailEnd/>
          </a:ln>
          <a:effectLst/>
        </p:spPr>
        <p:txBody>
          <a:bodyPr wrap="square">
            <a:spAutoFit/>
          </a:bodyPr>
          <a:lstStyle/>
          <a:p>
            <a:pPr lvl="1">
              <a:spcBef>
                <a:spcPct val="50000"/>
              </a:spcBef>
            </a:pPr>
            <a:r>
              <a:rPr lang="en-GB" dirty="0" smtClean="0">
                <a:solidFill>
                  <a:srgbClr val="000000"/>
                </a:solidFill>
                <a:latin typeface="Arial" pitchFamily="34" charset="0"/>
              </a:rPr>
              <a:t>Tsushima </a:t>
            </a:r>
            <a:r>
              <a:rPr lang="en-GB" dirty="0">
                <a:solidFill>
                  <a:srgbClr val="000000"/>
                </a:solidFill>
                <a:latin typeface="Arial" pitchFamily="34" charset="0"/>
              </a:rPr>
              <a:t>et </a:t>
            </a:r>
            <a:r>
              <a:rPr lang="en-GB" dirty="0" smtClean="0">
                <a:solidFill>
                  <a:srgbClr val="000000"/>
                </a:solidFill>
                <a:latin typeface="Arial" pitchFamily="34" charset="0"/>
              </a:rPr>
              <a:t>al 2013</a:t>
            </a:r>
            <a:endParaRPr lang="en-GB" dirty="0">
              <a:solidFill>
                <a:srgbClr val="000000"/>
              </a:solidFill>
              <a:latin typeface="Arial" pitchFamily="34" charset="0"/>
            </a:endParaRPr>
          </a:p>
        </p:txBody>
      </p:sp>
    </p:spTree>
    <p:extLst>
      <p:ext uri="{BB962C8B-B14F-4D97-AF65-F5344CB8AC3E}">
        <p14:creationId xmlns:p14="http://schemas.microsoft.com/office/powerpoint/2010/main" val="30730031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p:cNvSpPr>
            <a:spLocks noGrp="1"/>
          </p:cNvSpPr>
          <p:nvPr>
            <p:ph type="ftr" sz="quarter" idx="10"/>
          </p:nvPr>
        </p:nvSpPr>
        <p:spPr/>
        <p:txBody>
          <a:bodyPr/>
          <a:lstStyle/>
          <a:p>
            <a:r>
              <a:rPr lang="en-GB">
                <a:solidFill>
                  <a:srgbClr val="000000"/>
                </a:solidFill>
              </a:rPr>
              <a:t>© Crown copyright   Met Office</a:t>
            </a:r>
            <a:endParaRPr lang="en-GB" sz="1400">
              <a:solidFill>
                <a:srgbClr val="000000"/>
              </a:solidFill>
              <a:latin typeface="Times" pitchFamily="18" charset="0"/>
            </a:endParaRPr>
          </a:p>
        </p:txBody>
      </p:sp>
      <p:sp>
        <p:nvSpPr>
          <p:cNvPr id="1260548" name="Rectangle 4"/>
          <p:cNvSpPr>
            <a:spLocks noChangeArrowheads="1"/>
          </p:cNvSpPr>
          <p:nvPr/>
        </p:nvSpPr>
        <p:spPr bwMode="auto">
          <a:xfrm>
            <a:off x="-2268538" y="836613"/>
            <a:ext cx="3671888" cy="4176712"/>
          </a:xfrm>
          <a:prstGeom prst="rect">
            <a:avLst/>
          </a:prstGeom>
          <a:solidFill>
            <a:schemeClr val="tx1"/>
          </a:solidFill>
          <a:ln w="9525" algn="ctr">
            <a:noFill/>
            <a:miter lim="800000"/>
            <a:headEnd/>
            <a:tailEnd/>
          </a:ln>
          <a:effectLst/>
        </p:spPr>
        <p:txBody>
          <a:bodyPr wrap="none" anchor="ctr"/>
          <a:lstStyle/>
          <a:p>
            <a:pPr>
              <a:lnSpc>
                <a:spcPct val="85000"/>
              </a:lnSpc>
            </a:pPr>
            <a:endParaRPr lang="en-GB" sz="4400">
              <a:solidFill>
                <a:srgbClr val="FFFFFF"/>
              </a:solidFill>
              <a:latin typeface="Arial" pitchFamily="34" charset="0"/>
            </a:endParaRPr>
          </a:p>
        </p:txBody>
      </p:sp>
      <p:sp>
        <p:nvSpPr>
          <p:cNvPr id="1260549" name="Text Box 5"/>
          <p:cNvSpPr txBox="1">
            <a:spLocks noChangeArrowheads="1"/>
          </p:cNvSpPr>
          <p:nvPr/>
        </p:nvSpPr>
        <p:spPr bwMode="auto">
          <a:xfrm>
            <a:off x="1706563" y="1041400"/>
            <a:ext cx="247650" cy="325438"/>
          </a:xfrm>
          <a:prstGeom prst="rect">
            <a:avLst/>
          </a:prstGeom>
          <a:noFill/>
          <a:ln w="9525" algn="ctr">
            <a:noFill/>
            <a:miter lim="800000"/>
            <a:headEnd/>
            <a:tailEnd/>
          </a:ln>
          <a:effectLst/>
        </p:spPr>
        <p:txBody>
          <a:bodyPr wrap="none">
            <a:spAutoFit/>
          </a:bodyPr>
          <a:lstStyle/>
          <a:p>
            <a:pPr>
              <a:lnSpc>
                <a:spcPct val="85000"/>
              </a:lnSpc>
            </a:pPr>
            <a:r>
              <a:rPr lang="en-GB">
                <a:solidFill>
                  <a:srgbClr val="000000"/>
                </a:solidFill>
                <a:latin typeface="Arial" pitchFamily="34" charset="0"/>
              </a:rPr>
              <a:t> </a:t>
            </a:r>
          </a:p>
        </p:txBody>
      </p:sp>
      <p:sp>
        <p:nvSpPr>
          <p:cNvPr id="1260550" name="Rectangle 6"/>
          <p:cNvSpPr>
            <a:spLocks noChangeArrowheads="1"/>
          </p:cNvSpPr>
          <p:nvPr/>
        </p:nvSpPr>
        <p:spPr bwMode="auto">
          <a:xfrm>
            <a:off x="971550" y="908050"/>
            <a:ext cx="431800" cy="1225550"/>
          </a:xfrm>
          <a:prstGeom prst="rect">
            <a:avLst/>
          </a:prstGeom>
          <a:solidFill>
            <a:schemeClr val="tx1"/>
          </a:solidFill>
          <a:ln w="9525" algn="ctr">
            <a:noFill/>
            <a:miter lim="800000"/>
            <a:headEnd/>
            <a:tailEnd/>
          </a:ln>
          <a:effectLst/>
        </p:spPr>
        <p:txBody>
          <a:bodyPr wrap="none" anchor="ctr"/>
          <a:lstStyle/>
          <a:p>
            <a:pPr>
              <a:lnSpc>
                <a:spcPct val="85000"/>
              </a:lnSpc>
            </a:pPr>
            <a:endParaRPr lang="en-GB" sz="4400">
              <a:solidFill>
                <a:srgbClr val="FFFFFF"/>
              </a:solidFill>
              <a:latin typeface="Arial" pitchFamily="34" charset="0"/>
            </a:endParaRPr>
          </a:p>
        </p:txBody>
      </p:sp>
      <p:sp>
        <p:nvSpPr>
          <p:cNvPr id="1260551" name="Rectangle 7"/>
          <p:cNvSpPr>
            <a:spLocks noChangeArrowheads="1"/>
          </p:cNvSpPr>
          <p:nvPr/>
        </p:nvSpPr>
        <p:spPr bwMode="auto">
          <a:xfrm>
            <a:off x="612775" y="692150"/>
            <a:ext cx="7920038" cy="576263"/>
          </a:xfrm>
          <a:prstGeom prst="rect">
            <a:avLst/>
          </a:prstGeom>
          <a:solidFill>
            <a:schemeClr val="tx1"/>
          </a:solidFill>
          <a:ln w="9525" algn="ctr">
            <a:noFill/>
            <a:miter lim="800000"/>
            <a:headEnd/>
            <a:tailEnd/>
          </a:ln>
          <a:effectLst/>
        </p:spPr>
        <p:txBody>
          <a:bodyPr wrap="none" anchor="ctr"/>
          <a:lstStyle/>
          <a:p>
            <a:pPr algn="ctr">
              <a:lnSpc>
                <a:spcPct val="85000"/>
              </a:lnSpc>
            </a:pPr>
            <a:endParaRPr lang="en-US" sz="4400">
              <a:solidFill>
                <a:srgbClr val="FFFFFF"/>
              </a:solidFill>
              <a:latin typeface="Arial" pitchFamily="34" charset="0"/>
            </a:endParaRPr>
          </a:p>
        </p:txBody>
      </p:sp>
      <p:sp>
        <p:nvSpPr>
          <p:cNvPr id="1260552" name="Text Box 8"/>
          <p:cNvSpPr txBox="1">
            <a:spLocks noChangeArrowheads="1"/>
          </p:cNvSpPr>
          <p:nvPr/>
        </p:nvSpPr>
        <p:spPr bwMode="auto">
          <a:xfrm>
            <a:off x="-82550" y="1708150"/>
            <a:ext cx="1117600" cy="2886075"/>
          </a:xfrm>
          <a:prstGeom prst="rect">
            <a:avLst/>
          </a:prstGeom>
          <a:noFill/>
          <a:ln w="9525" algn="ctr">
            <a:noFill/>
            <a:miter lim="800000"/>
            <a:headEnd/>
            <a:tailEnd/>
          </a:ln>
          <a:effectLst/>
        </p:spPr>
        <p:txBody>
          <a:bodyPr vert="eaVert" wrap="none">
            <a:spAutoFit/>
          </a:bodyPr>
          <a:lstStyle/>
          <a:p>
            <a:pPr algn="ctr">
              <a:lnSpc>
                <a:spcPct val="85000"/>
              </a:lnSpc>
            </a:pPr>
            <a:r>
              <a:rPr lang="en-GB">
                <a:solidFill>
                  <a:srgbClr val="000000"/>
                </a:solidFill>
                <a:latin typeface="Arial" pitchFamily="34" charset="0"/>
              </a:rPr>
              <a:t>CFMIP1 -&gt; CMIP5 Change</a:t>
            </a:r>
          </a:p>
          <a:p>
            <a:pPr algn="ctr">
              <a:lnSpc>
                <a:spcPct val="85000"/>
              </a:lnSpc>
            </a:pPr>
            <a:r>
              <a:rPr lang="en-GB">
                <a:solidFill>
                  <a:srgbClr val="FF0000"/>
                </a:solidFill>
                <a:latin typeface="Arial" pitchFamily="34" charset="0"/>
              </a:rPr>
              <a:t>in in-cloud Net CRE error</a:t>
            </a:r>
            <a:r>
              <a:rPr lang="en-GB">
                <a:solidFill>
                  <a:srgbClr val="000000"/>
                </a:solidFill>
                <a:latin typeface="Arial" pitchFamily="34" charset="0"/>
              </a:rPr>
              <a:t> </a:t>
            </a:r>
            <a:br>
              <a:rPr lang="en-GB">
                <a:solidFill>
                  <a:srgbClr val="000000"/>
                </a:solidFill>
                <a:latin typeface="Arial" pitchFamily="34" charset="0"/>
              </a:rPr>
            </a:br>
            <a:r>
              <a:rPr lang="en-GB">
                <a:solidFill>
                  <a:srgbClr val="000000"/>
                </a:solidFill>
                <a:latin typeface="Arial" pitchFamily="34" charset="0"/>
              </a:rPr>
              <a:t>in regime Net CRE RMSE </a:t>
            </a:r>
            <a:br>
              <a:rPr lang="en-GB">
                <a:solidFill>
                  <a:srgbClr val="000000"/>
                </a:solidFill>
                <a:latin typeface="Arial" pitchFamily="34" charset="0"/>
              </a:rPr>
            </a:br>
            <a:endParaRPr lang="en-GB">
              <a:solidFill>
                <a:srgbClr val="FF0000"/>
              </a:solidFill>
              <a:latin typeface="Arial" pitchFamily="34" charset="0"/>
            </a:endParaRPr>
          </a:p>
        </p:txBody>
      </p:sp>
      <p:sp>
        <p:nvSpPr>
          <p:cNvPr id="1260553" name="Rectangle 9"/>
          <p:cNvSpPr>
            <a:spLocks noChangeArrowheads="1"/>
          </p:cNvSpPr>
          <p:nvPr/>
        </p:nvSpPr>
        <p:spPr bwMode="auto">
          <a:xfrm>
            <a:off x="828675" y="115888"/>
            <a:ext cx="8135938" cy="1368425"/>
          </a:xfrm>
          <a:prstGeom prst="rect">
            <a:avLst/>
          </a:prstGeom>
          <a:noFill/>
          <a:ln w="9525">
            <a:noFill/>
            <a:miter lim="800000"/>
            <a:headEnd/>
            <a:tailEnd/>
          </a:ln>
          <a:effectLst/>
        </p:spPr>
        <p:txBody>
          <a:bodyPr/>
          <a:lstStyle/>
          <a:p>
            <a:pPr>
              <a:lnSpc>
                <a:spcPct val="85000"/>
              </a:lnSpc>
            </a:pPr>
            <a:r>
              <a:rPr lang="en-US" sz="2500">
                <a:solidFill>
                  <a:srgbClr val="000000"/>
                </a:solidFill>
                <a:latin typeface="Arial" pitchFamily="34" charset="0"/>
              </a:rPr>
              <a:t>Improvements are seen in mainly in the radiative properties of optically thicker low and high topped cloud regimes rather than frequency of occurrence.</a:t>
            </a:r>
            <a:endParaRPr lang="en-GB" sz="2500">
              <a:solidFill>
                <a:srgbClr val="000000"/>
              </a:solidFill>
              <a:latin typeface="Arial" pitchFamily="34" charset="0"/>
            </a:endParaRPr>
          </a:p>
        </p:txBody>
      </p:sp>
      <p:sp>
        <p:nvSpPr>
          <p:cNvPr id="1260554" name="Rectangle 10"/>
          <p:cNvSpPr>
            <a:spLocks noChangeArrowheads="1"/>
          </p:cNvSpPr>
          <p:nvPr/>
        </p:nvSpPr>
        <p:spPr bwMode="auto">
          <a:xfrm>
            <a:off x="755650" y="4652963"/>
            <a:ext cx="8496300" cy="1152525"/>
          </a:xfrm>
          <a:prstGeom prst="rect">
            <a:avLst/>
          </a:prstGeom>
          <a:solidFill>
            <a:schemeClr val="tx1"/>
          </a:solidFill>
          <a:ln w="9525" algn="ctr">
            <a:noFill/>
            <a:miter lim="800000"/>
            <a:headEnd/>
            <a:tailEnd/>
          </a:ln>
          <a:effectLst/>
        </p:spPr>
        <p:txBody>
          <a:bodyPr wrap="none" anchor="ctr"/>
          <a:lstStyle/>
          <a:p>
            <a:pPr>
              <a:lnSpc>
                <a:spcPct val="85000"/>
              </a:lnSpc>
            </a:pPr>
            <a:endParaRPr lang="en-GB" sz="4400">
              <a:solidFill>
                <a:srgbClr val="FFFFFF"/>
              </a:solidFill>
              <a:latin typeface="Arial" pitchFamily="34" charset="0"/>
            </a:endParaRPr>
          </a:p>
        </p:txBody>
      </p:sp>
      <p:sp>
        <p:nvSpPr>
          <p:cNvPr id="1260555" name="Text Box 11"/>
          <p:cNvSpPr txBox="1">
            <a:spLocks noChangeArrowheads="1"/>
          </p:cNvSpPr>
          <p:nvPr/>
        </p:nvSpPr>
        <p:spPr bwMode="auto">
          <a:xfrm>
            <a:off x="739775" y="5019675"/>
            <a:ext cx="8153400" cy="2169825"/>
          </a:xfrm>
          <a:prstGeom prst="rect">
            <a:avLst/>
          </a:prstGeom>
          <a:noFill/>
          <a:ln w="9525">
            <a:noFill/>
            <a:miter lim="800000"/>
            <a:headEnd/>
            <a:tailEnd/>
          </a:ln>
          <a:effectLst/>
        </p:spPr>
        <p:txBody>
          <a:bodyPr>
            <a:spAutoFit/>
          </a:bodyPr>
          <a:lstStyle/>
          <a:p>
            <a:pPr lvl="1">
              <a:spcBef>
                <a:spcPct val="50000"/>
              </a:spcBef>
            </a:pPr>
            <a:r>
              <a:rPr lang="en-GB" dirty="0">
                <a:solidFill>
                  <a:srgbClr val="000000"/>
                </a:solidFill>
                <a:latin typeface="Arial" pitchFamily="34" charset="0"/>
              </a:rPr>
              <a:t>Change between CFMIP-1 and CMIP5 of </a:t>
            </a:r>
            <a:r>
              <a:rPr lang="en-GB" dirty="0">
                <a:solidFill>
                  <a:srgbClr val="FF0000"/>
                </a:solidFill>
                <a:latin typeface="Arial" pitchFamily="34" charset="0"/>
              </a:rPr>
              <a:t>in-cloud Net Cloud Radiative Effect (Net CRE) Error in Net CRE RMSE</a:t>
            </a:r>
            <a:r>
              <a:rPr lang="en-GB" dirty="0">
                <a:solidFill>
                  <a:srgbClr val="000000"/>
                </a:solidFill>
                <a:latin typeface="Arial" pitchFamily="34" charset="0"/>
              </a:rPr>
              <a:t> within daily ISCCP simulator cloud regimes in the Tropics</a:t>
            </a:r>
          </a:p>
          <a:p>
            <a:pPr lvl="1">
              <a:spcBef>
                <a:spcPct val="50000"/>
              </a:spcBef>
            </a:pPr>
            <a:r>
              <a:rPr lang="en-GB" dirty="0">
                <a:solidFill>
                  <a:srgbClr val="000000"/>
                </a:solidFill>
                <a:latin typeface="Arial" pitchFamily="34" charset="0"/>
              </a:rPr>
              <a:t>Tsushima et al </a:t>
            </a:r>
            <a:r>
              <a:rPr lang="en-GB" dirty="0" smtClean="0">
                <a:solidFill>
                  <a:srgbClr val="000000"/>
                </a:solidFill>
                <a:latin typeface="Arial" pitchFamily="34" charset="0"/>
              </a:rPr>
              <a:t>2013</a:t>
            </a:r>
            <a:endParaRPr lang="en-GB" dirty="0">
              <a:solidFill>
                <a:srgbClr val="000000"/>
              </a:solidFill>
              <a:latin typeface="Arial" pitchFamily="34" charset="0"/>
            </a:endParaRPr>
          </a:p>
          <a:p>
            <a:pPr lvl="1">
              <a:spcBef>
                <a:spcPct val="50000"/>
              </a:spcBef>
            </a:pPr>
            <a:endParaRPr lang="en-GB" dirty="0">
              <a:solidFill>
                <a:srgbClr val="000000"/>
              </a:solidFill>
              <a:latin typeface="Arial" pitchFamily="34" charset="0"/>
            </a:endParaRPr>
          </a:p>
          <a:p>
            <a:pPr lvl="1">
              <a:spcBef>
                <a:spcPct val="50000"/>
              </a:spcBef>
            </a:pPr>
            <a:endParaRPr lang="en-GB" dirty="0">
              <a:solidFill>
                <a:srgbClr val="000000"/>
              </a:solidFill>
              <a:latin typeface="Arial" pitchFamily="34" charset="0"/>
            </a:endParaRPr>
          </a:p>
        </p:txBody>
      </p:sp>
      <p:sp>
        <p:nvSpPr>
          <p:cNvPr id="1260556" name="Text Box 12"/>
          <p:cNvSpPr txBox="1">
            <a:spLocks noChangeArrowheads="1"/>
          </p:cNvSpPr>
          <p:nvPr/>
        </p:nvSpPr>
        <p:spPr bwMode="auto">
          <a:xfrm>
            <a:off x="450850" y="1752600"/>
            <a:ext cx="8945563" cy="1192213"/>
          </a:xfrm>
          <a:prstGeom prst="rect">
            <a:avLst/>
          </a:prstGeom>
          <a:noFill/>
          <a:ln w="9525">
            <a:noFill/>
            <a:miter lim="800000"/>
            <a:headEnd/>
            <a:tailEnd/>
          </a:ln>
          <a:effectLst/>
        </p:spPr>
        <p:txBody>
          <a:bodyPr>
            <a:spAutoFit/>
          </a:bodyPr>
          <a:lstStyle/>
          <a:p>
            <a:pPr lvl="1">
              <a:spcBef>
                <a:spcPct val="50000"/>
              </a:spcBef>
            </a:pPr>
            <a:endParaRPr lang="en-GB">
              <a:solidFill>
                <a:srgbClr val="000000"/>
              </a:solidFill>
              <a:latin typeface="Arial" pitchFamily="34" charset="0"/>
            </a:endParaRPr>
          </a:p>
          <a:p>
            <a:pPr lvl="1">
              <a:spcBef>
                <a:spcPct val="50000"/>
              </a:spcBef>
            </a:pPr>
            <a:endParaRPr lang="en-GB">
              <a:solidFill>
                <a:srgbClr val="000000"/>
              </a:solidFill>
              <a:latin typeface="Arial" pitchFamily="34" charset="0"/>
            </a:endParaRPr>
          </a:p>
          <a:p>
            <a:pPr lvl="1">
              <a:spcBef>
                <a:spcPct val="50000"/>
              </a:spcBef>
            </a:pPr>
            <a:endParaRPr lang="en-GB">
              <a:solidFill>
                <a:srgbClr val="000000"/>
              </a:solidFill>
              <a:latin typeface="Arial" pitchFamily="34" charset="0"/>
            </a:endParaRPr>
          </a:p>
        </p:txBody>
      </p:sp>
      <p:pic>
        <p:nvPicPr>
          <p:cNvPr id="1260559" name="Picture 15" descr="CREM_cmip5-cfmip1"/>
          <p:cNvPicPr>
            <a:picLocks noChangeAspect="1" noChangeArrowheads="1"/>
          </p:cNvPicPr>
          <p:nvPr/>
        </p:nvPicPr>
        <p:blipFill>
          <a:blip r:embed="rId3" cstate="print"/>
          <a:srcRect/>
          <a:stretch>
            <a:fillRect/>
          </a:stretch>
        </p:blipFill>
        <p:spPr bwMode="auto">
          <a:xfrm>
            <a:off x="1331913" y="1198874"/>
            <a:ext cx="7344543" cy="3743014"/>
          </a:xfrm>
          <a:prstGeom prst="rect">
            <a:avLst/>
          </a:prstGeom>
          <a:noFill/>
        </p:spPr>
      </p:pic>
      <p:sp>
        <p:nvSpPr>
          <p:cNvPr id="1260557" name="Text Box 13"/>
          <p:cNvSpPr txBox="1">
            <a:spLocks noChangeArrowheads="1"/>
          </p:cNvSpPr>
          <p:nvPr/>
        </p:nvSpPr>
        <p:spPr bwMode="auto">
          <a:xfrm rot="16200000">
            <a:off x="4934311" y="1200669"/>
            <a:ext cx="498598" cy="6553649"/>
          </a:xfrm>
          <a:prstGeom prst="rect">
            <a:avLst/>
          </a:prstGeom>
          <a:solidFill>
            <a:schemeClr val="tx1"/>
          </a:solidFill>
          <a:ln w="9525" algn="ctr">
            <a:noFill/>
            <a:miter lim="800000"/>
            <a:headEnd/>
            <a:tailEnd/>
          </a:ln>
          <a:effectLst/>
        </p:spPr>
        <p:txBody>
          <a:bodyPr vert="eaVert" wrap="square">
            <a:spAutoFit/>
          </a:bodyPr>
          <a:lstStyle/>
          <a:p>
            <a:pPr>
              <a:lnSpc>
                <a:spcPct val="85000"/>
              </a:lnSpc>
            </a:pPr>
            <a:r>
              <a:rPr lang="en-GB" sz="1200" dirty="0">
                <a:solidFill>
                  <a:srgbClr val="000000"/>
                </a:solidFill>
                <a:latin typeface="Arial" pitchFamily="34" charset="0"/>
              </a:rPr>
              <a:t>   Shallow       Mid-level            Thin          Low level      Convective         Deep         </a:t>
            </a:r>
            <a:r>
              <a:rPr lang="en-GB" sz="1200" dirty="0" err="1">
                <a:solidFill>
                  <a:srgbClr val="000000"/>
                </a:solidFill>
                <a:latin typeface="Arial" pitchFamily="34" charset="0"/>
              </a:rPr>
              <a:t>Stratocu</a:t>
            </a:r>
            <a:endParaRPr lang="en-GB" sz="1200" dirty="0">
              <a:solidFill>
                <a:srgbClr val="000000"/>
              </a:solidFill>
              <a:latin typeface="Arial" pitchFamily="34" charset="0"/>
            </a:endParaRPr>
          </a:p>
          <a:p>
            <a:pPr>
              <a:lnSpc>
                <a:spcPct val="85000"/>
              </a:lnSpc>
            </a:pPr>
            <a:r>
              <a:rPr lang="en-GB" sz="1200" dirty="0">
                <a:solidFill>
                  <a:srgbClr val="000000"/>
                </a:solidFill>
                <a:latin typeface="Arial" pitchFamily="34" charset="0"/>
              </a:rPr>
              <a:t>   Cumulus     Topped              </a:t>
            </a:r>
            <a:r>
              <a:rPr lang="en-GB" sz="1200" dirty="0" smtClean="0">
                <a:solidFill>
                  <a:srgbClr val="000000"/>
                </a:solidFill>
                <a:latin typeface="Arial" pitchFamily="34" charset="0"/>
              </a:rPr>
              <a:t> Cirrus        </a:t>
            </a:r>
            <a:r>
              <a:rPr lang="en-GB" sz="1200" dirty="0">
                <a:solidFill>
                  <a:srgbClr val="000000"/>
                </a:solidFill>
                <a:latin typeface="Arial" pitchFamily="34" charset="0"/>
              </a:rPr>
              <a:t>Transition         Anvil              </a:t>
            </a:r>
            <a:r>
              <a:rPr lang="en-GB" sz="1200" dirty="0" smtClean="0">
                <a:solidFill>
                  <a:srgbClr val="000000"/>
                </a:solidFill>
                <a:latin typeface="Arial" pitchFamily="34" charset="0"/>
              </a:rPr>
              <a:t> </a:t>
            </a:r>
            <a:r>
              <a:rPr lang="en-GB" sz="1200" dirty="0" err="1" smtClean="0">
                <a:solidFill>
                  <a:srgbClr val="000000"/>
                </a:solidFill>
                <a:latin typeface="Arial" pitchFamily="34" charset="0"/>
              </a:rPr>
              <a:t>Conv</a:t>
            </a:r>
            <a:r>
              <a:rPr lang="en-GB" sz="1200" dirty="0" smtClean="0">
                <a:solidFill>
                  <a:srgbClr val="000000"/>
                </a:solidFill>
                <a:latin typeface="Arial" pitchFamily="34" charset="0"/>
              </a:rPr>
              <a:t>     </a:t>
            </a:r>
            <a:endParaRPr lang="en-GB" dirty="0">
              <a:solidFill>
                <a:srgbClr val="000000"/>
              </a:solidFill>
              <a:latin typeface="Arial" pitchFamily="34" charset="0"/>
            </a:endParaRPr>
          </a:p>
        </p:txBody>
      </p:sp>
      <p:sp>
        <p:nvSpPr>
          <p:cNvPr id="1260558" name="Oval 14"/>
          <p:cNvSpPr>
            <a:spLocks noChangeArrowheads="1"/>
          </p:cNvSpPr>
          <p:nvPr/>
        </p:nvSpPr>
        <p:spPr bwMode="auto">
          <a:xfrm>
            <a:off x="4427538" y="2493963"/>
            <a:ext cx="4248150" cy="2087562"/>
          </a:xfrm>
          <a:prstGeom prst="ellipse">
            <a:avLst/>
          </a:prstGeom>
          <a:noFill/>
          <a:ln w="25400">
            <a:solidFill>
              <a:srgbClr val="FF0000"/>
            </a:solidFill>
            <a:round/>
            <a:headEnd/>
            <a:tailEnd/>
          </a:ln>
          <a:effectLst/>
        </p:spPr>
        <p:txBody>
          <a:bodyPr wrap="none" anchor="ctr"/>
          <a:lstStyle/>
          <a:p>
            <a:pPr>
              <a:lnSpc>
                <a:spcPct val="85000"/>
              </a:lnSpc>
            </a:pPr>
            <a:endParaRPr lang="en-GB" sz="4400">
              <a:solidFill>
                <a:srgbClr val="FFFFFF"/>
              </a:solidFill>
              <a:latin typeface="Arial" pitchFamily="34" charset="0"/>
            </a:endParaRPr>
          </a:p>
        </p:txBody>
      </p:sp>
    </p:spTree>
    <p:extLst>
      <p:ext uri="{BB962C8B-B14F-4D97-AF65-F5344CB8AC3E}">
        <p14:creationId xmlns:p14="http://schemas.microsoft.com/office/powerpoint/2010/main" val="288901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crem_breakdown.jpeg"/>
          <p:cNvPicPr>
            <a:picLocks noChangeAspect="1"/>
          </p:cNvPicPr>
          <p:nvPr/>
        </p:nvPicPr>
        <p:blipFill>
          <a:blip r:embed="rId3" cstate="print"/>
          <a:stretch>
            <a:fillRect/>
          </a:stretch>
        </p:blipFill>
        <p:spPr>
          <a:xfrm>
            <a:off x="2699792" y="1297483"/>
            <a:ext cx="4340663" cy="2707580"/>
          </a:xfrm>
          <a:prstGeom prst="rect">
            <a:avLst/>
          </a:prstGeom>
        </p:spPr>
      </p:pic>
      <p:sp>
        <p:nvSpPr>
          <p:cNvPr id="44034" name="Rectangle 2"/>
          <p:cNvSpPr>
            <a:spLocks noGrp="1" noChangeArrowheads="1"/>
          </p:cNvSpPr>
          <p:nvPr>
            <p:ph type="title"/>
          </p:nvPr>
        </p:nvSpPr>
        <p:spPr>
          <a:xfrm>
            <a:off x="108520" y="-27384"/>
            <a:ext cx="9144000" cy="758563"/>
          </a:xfrm>
        </p:spPr>
        <p:txBody>
          <a:bodyPr/>
          <a:lstStyle/>
          <a:p>
            <a:pPr algn="ctr"/>
            <a:r>
              <a:rPr lang="en-GB" sz="3200" dirty="0" smtClean="0">
                <a:solidFill>
                  <a:schemeClr val="bg1"/>
                </a:solidFill>
              </a:rPr>
              <a:t>Cloud Feedback Model Intercomparison Project (CFMIP) </a:t>
            </a:r>
            <a:r>
              <a:rPr lang="en-GB" sz="3200" dirty="0" smtClean="0">
                <a:solidFill>
                  <a:schemeClr val="bg1"/>
                </a:solidFill>
                <a:hlinkClick r:id="rId4"/>
              </a:rPr>
              <a:t>CFMIP diagnostics code repository</a:t>
            </a:r>
            <a:endParaRPr lang="en-GB" sz="3200" dirty="0" smtClean="0">
              <a:solidFill>
                <a:schemeClr val="bg1"/>
              </a:solidFill>
            </a:endParaRPr>
          </a:p>
        </p:txBody>
      </p:sp>
      <p:grpSp>
        <p:nvGrpSpPr>
          <p:cNvPr id="2" name="Group 6"/>
          <p:cNvGrpSpPr>
            <a:grpSpLocks/>
          </p:cNvGrpSpPr>
          <p:nvPr/>
        </p:nvGrpSpPr>
        <p:grpSpPr bwMode="auto">
          <a:xfrm>
            <a:off x="-3220929" y="1513599"/>
            <a:ext cx="5849938" cy="2222500"/>
            <a:chOff x="-2019" y="754"/>
            <a:chExt cx="3685" cy="1400"/>
          </a:xfrm>
        </p:grpSpPr>
        <p:pic>
          <p:nvPicPr>
            <p:cNvPr id="9" name="Picture 7"/>
            <p:cNvPicPr>
              <a:picLocks noChangeAspect="1" noChangeArrowheads="1"/>
            </p:cNvPicPr>
            <p:nvPr/>
          </p:nvPicPr>
          <p:blipFill>
            <a:blip r:embed="rId5" cstate="print"/>
            <a:srcRect/>
            <a:stretch>
              <a:fillRect/>
            </a:stretch>
          </p:blipFill>
          <p:spPr bwMode="auto">
            <a:xfrm>
              <a:off x="-2019" y="754"/>
              <a:ext cx="3685" cy="1400"/>
            </a:xfrm>
            <a:prstGeom prst="rect">
              <a:avLst/>
            </a:prstGeom>
            <a:noFill/>
            <a:ln w="9525">
              <a:noFill/>
              <a:miter lim="800000"/>
              <a:headEnd/>
              <a:tailEnd/>
            </a:ln>
            <a:effectLst/>
          </p:spPr>
        </p:pic>
        <p:pic>
          <p:nvPicPr>
            <p:cNvPr id="10" name="Picture 8"/>
            <p:cNvPicPr>
              <a:picLocks noChangeAspect="1" noChangeArrowheads="1"/>
            </p:cNvPicPr>
            <p:nvPr/>
          </p:nvPicPr>
          <p:blipFill>
            <a:blip r:embed="rId6" cstate="print"/>
            <a:srcRect/>
            <a:stretch>
              <a:fillRect/>
            </a:stretch>
          </p:blipFill>
          <p:spPr bwMode="auto">
            <a:xfrm>
              <a:off x="97" y="1026"/>
              <a:ext cx="365" cy="816"/>
            </a:xfrm>
            <a:prstGeom prst="rect">
              <a:avLst/>
            </a:prstGeom>
            <a:noFill/>
            <a:ln w="9525">
              <a:noFill/>
              <a:miter lim="800000"/>
              <a:headEnd/>
              <a:tailEnd/>
            </a:ln>
            <a:effectLst/>
          </p:spPr>
        </p:pic>
      </p:grpSp>
      <p:pic>
        <p:nvPicPr>
          <p:cNvPr id="16" name="Picture 10"/>
          <p:cNvPicPr>
            <a:picLocks noChangeAspect="1" noChangeArrowheads="1"/>
          </p:cNvPicPr>
          <p:nvPr/>
        </p:nvPicPr>
        <p:blipFill>
          <a:blip r:embed="rId7" cstate="print"/>
          <a:srcRect/>
          <a:stretch>
            <a:fillRect/>
          </a:stretch>
        </p:blipFill>
        <p:spPr bwMode="auto">
          <a:xfrm>
            <a:off x="3288439" y="4067101"/>
            <a:ext cx="2778125" cy="2047875"/>
          </a:xfrm>
          <a:prstGeom prst="rect">
            <a:avLst/>
          </a:prstGeom>
          <a:noFill/>
          <a:ln w="9525">
            <a:noFill/>
            <a:miter lim="800000"/>
            <a:headEnd/>
            <a:tailEnd/>
          </a:ln>
          <a:effectLst/>
        </p:spPr>
      </p:pic>
      <p:grpSp>
        <p:nvGrpSpPr>
          <p:cNvPr id="3" name="Group 11"/>
          <p:cNvGrpSpPr>
            <a:grpSpLocks/>
          </p:cNvGrpSpPr>
          <p:nvPr/>
        </p:nvGrpSpPr>
        <p:grpSpPr bwMode="auto">
          <a:xfrm>
            <a:off x="-15766" y="4762471"/>
            <a:ext cx="3040062" cy="1354137"/>
            <a:chOff x="3833" y="3394"/>
            <a:chExt cx="1915" cy="853"/>
          </a:xfrm>
        </p:grpSpPr>
        <p:grpSp>
          <p:nvGrpSpPr>
            <p:cNvPr id="4" name="Group 12"/>
            <p:cNvGrpSpPr>
              <a:grpSpLocks/>
            </p:cNvGrpSpPr>
            <p:nvPr/>
          </p:nvGrpSpPr>
          <p:grpSpPr bwMode="auto">
            <a:xfrm>
              <a:off x="3833" y="3394"/>
              <a:ext cx="1915" cy="853"/>
              <a:chOff x="3424" y="2634"/>
              <a:chExt cx="2369" cy="1056"/>
            </a:xfrm>
          </p:grpSpPr>
          <p:pic>
            <p:nvPicPr>
              <p:cNvPr id="20" name="Picture 13"/>
              <p:cNvPicPr>
                <a:picLocks noChangeAspect="1" noChangeArrowheads="1"/>
              </p:cNvPicPr>
              <p:nvPr/>
            </p:nvPicPr>
            <p:blipFill>
              <a:blip r:embed="rId8" cstate="print"/>
              <a:srcRect/>
              <a:stretch>
                <a:fillRect/>
              </a:stretch>
            </p:blipFill>
            <p:spPr bwMode="auto">
              <a:xfrm>
                <a:off x="3424" y="2704"/>
                <a:ext cx="2369" cy="986"/>
              </a:xfrm>
              <a:prstGeom prst="rect">
                <a:avLst/>
              </a:prstGeom>
              <a:noFill/>
              <a:ln w="9525">
                <a:noFill/>
                <a:miter lim="800000"/>
                <a:headEnd/>
                <a:tailEnd/>
              </a:ln>
              <a:effectLst/>
            </p:spPr>
          </p:pic>
          <p:pic>
            <p:nvPicPr>
              <p:cNvPr id="21" name="Picture 14"/>
              <p:cNvPicPr>
                <a:picLocks noChangeAspect="1" noChangeArrowheads="1"/>
              </p:cNvPicPr>
              <p:nvPr/>
            </p:nvPicPr>
            <p:blipFill>
              <a:blip r:embed="rId9" cstate="print"/>
              <a:srcRect/>
              <a:stretch>
                <a:fillRect/>
              </a:stretch>
            </p:blipFill>
            <p:spPr bwMode="auto">
              <a:xfrm>
                <a:off x="3923" y="2634"/>
                <a:ext cx="460" cy="116"/>
              </a:xfrm>
              <a:prstGeom prst="rect">
                <a:avLst/>
              </a:prstGeom>
              <a:noFill/>
              <a:ln w="9525">
                <a:noFill/>
                <a:miter lim="800000"/>
                <a:headEnd/>
                <a:tailEnd/>
              </a:ln>
              <a:effectLst/>
            </p:spPr>
          </p:pic>
        </p:grpSp>
        <p:sp>
          <p:nvSpPr>
            <p:cNvPr id="19" name="Rectangle 15"/>
            <p:cNvSpPr>
              <a:spLocks noChangeArrowheads="1"/>
            </p:cNvSpPr>
            <p:nvPr/>
          </p:nvSpPr>
          <p:spPr bwMode="auto">
            <a:xfrm>
              <a:off x="3833" y="3475"/>
              <a:ext cx="90" cy="91"/>
            </a:xfrm>
            <a:prstGeom prst="rect">
              <a:avLst/>
            </a:prstGeom>
            <a:solidFill>
              <a:schemeClr val="tx1"/>
            </a:solidFill>
            <a:ln w="9525">
              <a:solidFill>
                <a:schemeClr val="tx1"/>
              </a:solidFill>
              <a:miter lim="800000"/>
              <a:headEnd/>
              <a:tailEnd/>
            </a:ln>
            <a:effectLst/>
          </p:spPr>
          <p:txBody>
            <a:bodyPr wrap="none" anchor="ctr"/>
            <a:lstStyle/>
            <a:p>
              <a:pPr>
                <a:lnSpc>
                  <a:spcPct val="85000"/>
                </a:lnSpc>
              </a:pPr>
              <a:endParaRPr lang="en-GB" sz="4400">
                <a:solidFill>
                  <a:srgbClr val="FFFFFF"/>
                </a:solidFill>
                <a:latin typeface="Arial" pitchFamily="34" charset="0"/>
              </a:endParaRPr>
            </a:p>
          </p:txBody>
        </p:sp>
      </p:grpSp>
      <p:sp>
        <p:nvSpPr>
          <p:cNvPr id="14" name="Text Box 18"/>
          <p:cNvSpPr txBox="1">
            <a:spLocks noChangeArrowheads="1"/>
          </p:cNvSpPr>
          <p:nvPr/>
        </p:nvSpPr>
        <p:spPr bwMode="auto">
          <a:xfrm>
            <a:off x="1692996" y="1002115"/>
            <a:ext cx="1035050" cy="228600"/>
          </a:xfrm>
          <a:prstGeom prst="rect">
            <a:avLst/>
          </a:prstGeom>
          <a:noFill/>
          <a:ln w="9525">
            <a:noFill/>
            <a:miter lim="800000"/>
            <a:headEnd/>
            <a:tailEnd/>
          </a:ln>
          <a:effectLst/>
        </p:spPr>
        <p:txBody>
          <a:bodyPr wrap="none">
            <a:spAutoFit/>
          </a:bodyPr>
          <a:lstStyle/>
          <a:p>
            <a:pPr algn="r">
              <a:lnSpc>
                <a:spcPct val="85000"/>
              </a:lnSpc>
            </a:pPr>
            <a:r>
              <a:rPr lang="en-GB" sz="900" dirty="0">
                <a:solidFill>
                  <a:srgbClr val="000000"/>
                </a:solidFill>
                <a:latin typeface="Arial" pitchFamily="34" charset="0"/>
              </a:rPr>
              <a:t>Klein et al., 2012</a:t>
            </a:r>
          </a:p>
        </p:txBody>
      </p:sp>
      <p:sp>
        <p:nvSpPr>
          <p:cNvPr id="17" name="Text Box 20"/>
          <p:cNvSpPr txBox="1">
            <a:spLocks noChangeArrowheads="1"/>
          </p:cNvSpPr>
          <p:nvPr/>
        </p:nvSpPr>
        <p:spPr bwMode="auto">
          <a:xfrm>
            <a:off x="4783857" y="6115373"/>
            <a:ext cx="1054100" cy="228600"/>
          </a:xfrm>
          <a:prstGeom prst="rect">
            <a:avLst/>
          </a:prstGeom>
          <a:noFill/>
          <a:ln w="9525">
            <a:noFill/>
            <a:miter lim="800000"/>
            <a:headEnd/>
            <a:tailEnd/>
          </a:ln>
          <a:effectLst/>
        </p:spPr>
        <p:txBody>
          <a:bodyPr wrap="none">
            <a:spAutoFit/>
          </a:bodyPr>
          <a:lstStyle/>
          <a:p>
            <a:pPr algn="r">
              <a:lnSpc>
                <a:spcPct val="85000"/>
              </a:lnSpc>
            </a:pPr>
            <a:r>
              <a:rPr lang="en-GB" sz="900" dirty="0">
                <a:solidFill>
                  <a:srgbClr val="000000"/>
                </a:solidFill>
                <a:latin typeface="Arial" pitchFamily="34" charset="0"/>
              </a:rPr>
              <a:t>Nam et al.,  2012</a:t>
            </a:r>
          </a:p>
        </p:txBody>
      </p:sp>
      <p:sp>
        <p:nvSpPr>
          <p:cNvPr id="22" name="Text Box 23"/>
          <p:cNvSpPr txBox="1">
            <a:spLocks noChangeArrowheads="1"/>
          </p:cNvSpPr>
          <p:nvPr/>
        </p:nvSpPr>
        <p:spPr bwMode="auto">
          <a:xfrm>
            <a:off x="1830388" y="6115373"/>
            <a:ext cx="933450" cy="228600"/>
          </a:xfrm>
          <a:prstGeom prst="rect">
            <a:avLst/>
          </a:prstGeom>
          <a:noFill/>
          <a:ln w="9525">
            <a:noFill/>
            <a:miter lim="800000"/>
            <a:headEnd/>
            <a:tailEnd/>
          </a:ln>
          <a:effectLst/>
        </p:spPr>
        <p:txBody>
          <a:bodyPr wrap="none">
            <a:spAutoFit/>
          </a:bodyPr>
          <a:lstStyle/>
          <a:p>
            <a:pPr algn="r">
              <a:lnSpc>
                <a:spcPct val="85000"/>
              </a:lnSpc>
            </a:pPr>
            <a:r>
              <a:rPr lang="en-GB" sz="900" dirty="0">
                <a:solidFill>
                  <a:srgbClr val="000000"/>
                </a:solidFill>
                <a:latin typeface="Arial" pitchFamily="34" charset="0"/>
              </a:rPr>
              <a:t>Qu et al., 2012</a:t>
            </a:r>
          </a:p>
        </p:txBody>
      </p:sp>
      <p:sp>
        <p:nvSpPr>
          <p:cNvPr id="23" name="Text Box 20"/>
          <p:cNvSpPr txBox="1">
            <a:spLocks noChangeArrowheads="1"/>
          </p:cNvSpPr>
          <p:nvPr/>
        </p:nvSpPr>
        <p:spPr bwMode="auto">
          <a:xfrm>
            <a:off x="7769676" y="6093296"/>
            <a:ext cx="1338828" cy="210058"/>
          </a:xfrm>
          <a:prstGeom prst="rect">
            <a:avLst/>
          </a:prstGeom>
          <a:noFill/>
          <a:ln w="9525">
            <a:noFill/>
            <a:miter lim="800000"/>
            <a:headEnd/>
            <a:tailEnd/>
          </a:ln>
          <a:effectLst/>
        </p:spPr>
        <p:txBody>
          <a:bodyPr wrap="none">
            <a:spAutoFit/>
          </a:bodyPr>
          <a:lstStyle/>
          <a:p>
            <a:pPr>
              <a:lnSpc>
                <a:spcPct val="85000"/>
              </a:lnSpc>
            </a:pPr>
            <a:r>
              <a:rPr lang="en-GB" sz="900" dirty="0" smtClean="0">
                <a:solidFill>
                  <a:srgbClr val="000000"/>
                </a:solidFill>
                <a:latin typeface="Arial" pitchFamily="34" charset="0"/>
              </a:rPr>
              <a:t>Sherwood et </a:t>
            </a:r>
            <a:r>
              <a:rPr lang="en-GB" sz="900" dirty="0">
                <a:solidFill>
                  <a:srgbClr val="000000"/>
                </a:solidFill>
                <a:latin typeface="Arial" pitchFamily="34" charset="0"/>
              </a:rPr>
              <a:t>al.,  </a:t>
            </a:r>
            <a:r>
              <a:rPr lang="en-GB" sz="900" dirty="0" smtClean="0">
                <a:solidFill>
                  <a:srgbClr val="000000"/>
                </a:solidFill>
                <a:latin typeface="Arial" pitchFamily="34" charset="0"/>
              </a:rPr>
              <a:t>2014</a:t>
            </a:r>
            <a:endParaRPr lang="en-GB" sz="900" dirty="0">
              <a:solidFill>
                <a:srgbClr val="000000"/>
              </a:solidFill>
              <a:latin typeface="Arial" pitchFamily="34" charset="0"/>
            </a:endParaRPr>
          </a:p>
        </p:txBody>
      </p:sp>
      <p:sp>
        <p:nvSpPr>
          <p:cNvPr id="28" name="Text Box 19"/>
          <p:cNvSpPr txBox="1">
            <a:spLocks noChangeArrowheads="1"/>
          </p:cNvSpPr>
          <p:nvPr/>
        </p:nvSpPr>
        <p:spPr bwMode="auto">
          <a:xfrm>
            <a:off x="3347864" y="1002115"/>
            <a:ext cx="3102131" cy="327782"/>
          </a:xfrm>
          <a:prstGeom prst="rect">
            <a:avLst/>
          </a:prstGeom>
          <a:noFill/>
          <a:ln w="9525">
            <a:noFill/>
            <a:miter lim="800000"/>
            <a:headEnd/>
            <a:tailEnd/>
          </a:ln>
          <a:effectLst/>
        </p:spPr>
        <p:txBody>
          <a:bodyPr wrap="none">
            <a:spAutoFit/>
          </a:bodyPr>
          <a:lstStyle/>
          <a:p>
            <a:pPr>
              <a:lnSpc>
                <a:spcPct val="85000"/>
              </a:lnSpc>
            </a:pPr>
            <a:r>
              <a:rPr lang="en-GB" sz="900" dirty="0" smtClean="0">
                <a:solidFill>
                  <a:srgbClr val="000000"/>
                </a:solidFill>
                <a:latin typeface="Arial" pitchFamily="34" charset="0"/>
              </a:rPr>
              <a:t>Tsushima et al.,2013, Williams and Webb, 2009</a:t>
            </a:r>
          </a:p>
          <a:p>
            <a:pPr>
              <a:lnSpc>
                <a:spcPct val="85000"/>
              </a:lnSpc>
            </a:pPr>
            <a:r>
              <a:rPr lang="en-GB" sz="900" b="1" dirty="0" smtClean="0">
                <a:solidFill>
                  <a:srgbClr val="000000"/>
                </a:solidFill>
                <a:latin typeface="Arial" pitchFamily="34" charset="0"/>
              </a:rPr>
              <a:t>Cloud Regime Error Metric for present day (</a:t>
            </a:r>
            <a:r>
              <a:rPr lang="en-GB" sz="900" b="1" dirty="0" err="1" smtClean="0">
                <a:solidFill>
                  <a:srgbClr val="000000"/>
                </a:solidFill>
                <a:latin typeface="Arial" pitchFamily="34" charset="0"/>
              </a:rPr>
              <a:t>CREMpd</a:t>
            </a:r>
            <a:r>
              <a:rPr lang="en-GB" sz="900" b="1" dirty="0" smtClean="0">
                <a:solidFill>
                  <a:srgbClr val="000000"/>
                </a:solidFill>
                <a:latin typeface="Arial" pitchFamily="34" charset="0"/>
              </a:rPr>
              <a:t>)</a:t>
            </a:r>
          </a:p>
        </p:txBody>
      </p:sp>
      <p:sp>
        <p:nvSpPr>
          <p:cNvPr id="30" name="TextBox 29"/>
          <p:cNvSpPr txBox="1"/>
          <p:nvPr/>
        </p:nvSpPr>
        <p:spPr>
          <a:xfrm>
            <a:off x="223549" y="6374477"/>
            <a:ext cx="8845817" cy="7201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hangingPunct="0">
              <a:lnSpc>
                <a:spcPct val="85000"/>
              </a:lnSpc>
            </a:pPr>
            <a:r>
              <a:rPr lang="en-GB" sz="1600" dirty="0" smtClean="0">
                <a:solidFill>
                  <a:srgbClr val="000000"/>
                </a:solidFill>
                <a:latin typeface="Arial" pitchFamily="34" charset="0"/>
              </a:rPr>
              <a:t>CFMIP encourages climate modelling and diagnostic groups to both use the existing metrics and</a:t>
            </a:r>
            <a:br>
              <a:rPr lang="en-GB" sz="1600" dirty="0" smtClean="0">
                <a:solidFill>
                  <a:srgbClr val="000000"/>
                </a:solidFill>
                <a:latin typeface="Arial" pitchFamily="34" charset="0"/>
              </a:rPr>
            </a:br>
            <a:r>
              <a:rPr lang="en-GB" sz="1600" dirty="0" smtClean="0">
                <a:solidFill>
                  <a:srgbClr val="000000"/>
                </a:solidFill>
                <a:latin typeface="Arial" pitchFamily="34" charset="0"/>
              </a:rPr>
              <a:t>provide additional relevant codes</a:t>
            </a:r>
          </a:p>
          <a:p>
            <a:pPr latinLnBrk="1" hangingPunct="0">
              <a:lnSpc>
                <a:spcPct val="85000"/>
              </a:lnSpc>
            </a:pPr>
            <a:r>
              <a:rPr lang="en-GB" sz="1600" dirty="0" smtClean="0">
                <a:solidFill>
                  <a:srgbClr val="000000"/>
                </a:solidFill>
                <a:latin typeface="Arial" pitchFamily="34" charset="0"/>
              </a:rPr>
              <a:t>.</a:t>
            </a:r>
            <a:endParaRPr lang="en-GB" sz="1600" dirty="0">
              <a:solidFill>
                <a:srgbClr val="000000"/>
              </a:solidFill>
              <a:latin typeface="Arial"/>
              <a:ea typeface="Arial"/>
              <a:cs typeface="Arial"/>
              <a:sym typeface="Arial"/>
            </a:endParaRPr>
          </a:p>
        </p:txBody>
      </p:sp>
      <p:pic>
        <p:nvPicPr>
          <p:cNvPr id="25" name="Picture 24" descr="LTMI_Sherwood_et_al_2014.png"/>
          <p:cNvPicPr>
            <a:picLocks noChangeAspect="1"/>
          </p:cNvPicPr>
          <p:nvPr/>
        </p:nvPicPr>
        <p:blipFill>
          <a:blip r:embed="rId10" cstate="print"/>
          <a:stretch>
            <a:fillRect/>
          </a:stretch>
        </p:blipFill>
        <p:spPr>
          <a:xfrm>
            <a:off x="6731304" y="4149080"/>
            <a:ext cx="2417251" cy="1944216"/>
          </a:xfrm>
          <a:prstGeom prst="rect">
            <a:avLst/>
          </a:prstGeom>
        </p:spPr>
      </p:pic>
    </p:spTree>
    <p:extLst>
      <p:ext uri="{BB962C8B-B14F-4D97-AF65-F5344CB8AC3E}">
        <p14:creationId xmlns:p14="http://schemas.microsoft.com/office/powerpoint/2010/main" val="439679163"/>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107507" y="44624"/>
            <a:ext cx="8785225" cy="647700"/>
          </a:xfrm>
        </p:spPr>
        <p:txBody>
          <a:bodyPr/>
          <a:lstStyle/>
          <a:p>
            <a:pPr eaLnBrk="1" hangingPunct="1">
              <a:spcBef>
                <a:spcPts val="600"/>
              </a:spcBef>
            </a:pPr>
            <a:r>
              <a:rPr lang="en-US" dirty="0">
                <a:ea typeface="ＭＳ Ｐゴシック" pitchFamily="34" charset="-128"/>
              </a:rPr>
              <a:t>Summary and Outlook</a:t>
            </a:r>
            <a:br>
              <a:rPr lang="en-US" dirty="0">
                <a:ea typeface="ＭＳ Ｐゴシック" pitchFamily="34" charset="-128"/>
              </a:rPr>
            </a:br>
            <a:r>
              <a:rPr lang="en-US" sz="1800" dirty="0" smtClean="0">
                <a:latin typeface="Arial" charset="0"/>
                <a:cs typeface="Arial" charset="0"/>
              </a:rPr>
              <a:t/>
            </a:r>
            <a:br>
              <a:rPr lang="en-US" sz="1800" dirty="0" smtClean="0">
                <a:latin typeface="Arial" charset="0"/>
                <a:cs typeface="Arial" charset="0"/>
              </a:rPr>
            </a:br>
            <a:endParaRPr lang="en-US" sz="1800" dirty="0" smtClean="0">
              <a:latin typeface="Arial" charset="0"/>
              <a:cs typeface="Arial" charset="0"/>
            </a:endParaRPr>
          </a:p>
        </p:txBody>
      </p:sp>
      <p:sp>
        <p:nvSpPr>
          <p:cNvPr id="32770" name="Inhaltsplatzhalter 3"/>
          <p:cNvSpPr>
            <a:spLocks noGrp="1"/>
          </p:cNvSpPr>
          <p:nvPr>
            <p:ph idx="1"/>
          </p:nvPr>
        </p:nvSpPr>
        <p:spPr>
          <a:xfrm>
            <a:off x="467544" y="476672"/>
            <a:ext cx="8568952" cy="5760640"/>
          </a:xfrm>
        </p:spPr>
        <p:txBody>
          <a:bodyPr/>
          <a:lstStyle/>
          <a:p>
            <a:pPr eaLnBrk="1" hangingPunct="1">
              <a:spcBef>
                <a:spcPts val="0"/>
              </a:spcBef>
              <a:spcAft>
                <a:spcPts val="600"/>
              </a:spcAft>
              <a:buFont typeface="Wingdings" pitchFamily="2" charset="2"/>
              <a:buChar char="Ø"/>
            </a:pPr>
            <a:r>
              <a:rPr lang="en-US" sz="1600" b="1" dirty="0" smtClean="0">
                <a:latin typeface="Arial" charset="0"/>
                <a:cs typeface="Arial" charset="0"/>
              </a:rPr>
              <a:t>An ESM Evaluation Tool </a:t>
            </a:r>
            <a:r>
              <a:rPr lang="en-US" sz="1600" dirty="0" smtClean="0">
                <a:latin typeface="Arial" charset="0"/>
                <a:cs typeface="Arial" charset="0"/>
              </a:rPr>
              <a:t>is available that facilitates the complex evaluation of ESMs and their simulations (e.g. submitted to international Model Intercomparison Projects such as CMIP, C4MIP, CCMI)</a:t>
            </a:r>
          </a:p>
          <a:p>
            <a:pPr eaLnBrk="1" hangingPunct="1">
              <a:spcBef>
                <a:spcPts val="0"/>
              </a:spcBef>
              <a:spcAft>
                <a:spcPts val="600"/>
              </a:spcAft>
              <a:buFont typeface="Wingdings" pitchFamily="2" charset="2"/>
              <a:buChar char="Ø"/>
            </a:pPr>
            <a:r>
              <a:rPr lang="en-US" sz="1600" b="1" dirty="0" smtClean="0">
                <a:latin typeface="Arial" charset="0"/>
                <a:cs typeface="Arial" charset="0"/>
              </a:rPr>
              <a:t>The tool is developed under a subversion controlled repository </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Allows multiple developers from different institutions to join the development team</a:t>
            </a:r>
            <a:endParaRPr lang="en-US" sz="1600" dirty="0">
              <a:latin typeface="Arial" charset="0"/>
              <a:cs typeface="Arial" charset="0"/>
            </a:endParaRP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Broad community-wide and international participation in the development is envisaged</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Collaboration with the WGNE/WGCM metrics panel </a:t>
            </a:r>
          </a:p>
          <a:p>
            <a:pPr eaLnBrk="1" hangingPunct="1">
              <a:spcBef>
                <a:spcPts val="0"/>
              </a:spcBef>
              <a:spcAft>
                <a:spcPts val="600"/>
              </a:spcAft>
              <a:buFont typeface="Wingdings" pitchFamily="2" charset="2"/>
              <a:buChar char="Ø"/>
            </a:pPr>
            <a:r>
              <a:rPr lang="en-US" sz="1600" b="1" dirty="0" smtClean="0">
                <a:latin typeface="Arial" charset="0"/>
                <a:cs typeface="Arial" charset="0"/>
              </a:rPr>
              <a:t>Current extensions </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Atmospheric dynamics, biogeochemical processes, </a:t>
            </a:r>
            <a:r>
              <a:rPr lang="en-US" sz="1600" dirty="0" err="1" smtClean="0">
                <a:latin typeface="Arial" charset="0"/>
                <a:cs typeface="Arial" charset="0"/>
              </a:rPr>
              <a:t>cryosphere</a:t>
            </a:r>
            <a:r>
              <a:rPr lang="en-US" sz="1600" dirty="0">
                <a:latin typeface="Arial" charset="0"/>
                <a:cs typeface="Arial" charset="0"/>
              </a:rPr>
              <a:t> </a:t>
            </a:r>
            <a:r>
              <a:rPr lang="en-US" sz="1600" dirty="0" smtClean="0">
                <a:latin typeface="Arial" charset="0"/>
                <a:cs typeface="Arial" charset="0"/>
              </a:rPr>
              <a:t>and ocean </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Need for a wide range of observational data to be used with the tool</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Observations should ideally be provided with uncertainty and a technical documentation (e.g. similar to those from obs4MIPs) and in CF compliant </a:t>
            </a:r>
            <a:r>
              <a:rPr lang="en-US" sz="1600" dirty="0" err="1" smtClean="0">
                <a:latin typeface="Arial" charset="0"/>
                <a:cs typeface="Arial" charset="0"/>
              </a:rPr>
              <a:t>netCDF</a:t>
            </a:r>
            <a:endParaRPr lang="en-US" sz="1600" dirty="0" smtClean="0">
              <a:latin typeface="Arial" charset="0"/>
              <a:cs typeface="Arial" charset="0"/>
            </a:endParaRP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Improving statistical comparison and visualization</a:t>
            </a:r>
          </a:p>
          <a:p>
            <a:pPr eaLnBrk="1" hangingPunct="1">
              <a:spcBef>
                <a:spcPts val="0"/>
              </a:spcBef>
              <a:spcAft>
                <a:spcPts val="600"/>
              </a:spcAft>
              <a:buFont typeface="Wingdings" pitchFamily="2" charset="2"/>
              <a:buChar char="Ø"/>
            </a:pPr>
            <a:r>
              <a:rPr lang="en-US" sz="1600" b="1" dirty="0" smtClean="0">
                <a:latin typeface="Arial" charset="0"/>
                <a:cs typeface="Arial" charset="0"/>
              </a:rPr>
              <a:t>Regular releases to the wider international community</a:t>
            </a:r>
          </a:p>
          <a:p>
            <a:pPr lvl="1" eaLnBrk="1" hangingPunct="1">
              <a:spcBef>
                <a:spcPts val="0"/>
              </a:spcBef>
              <a:spcAft>
                <a:spcPts val="600"/>
              </a:spcAft>
              <a:buFont typeface="Arial" panose="020B0604020202020204" pitchFamily="34" charset="0"/>
              <a:buChar char="‒"/>
            </a:pPr>
            <a:r>
              <a:rPr lang="en-US" sz="1600" dirty="0">
                <a:ea typeface="ＭＳ Ｐゴシック" pitchFamily="34" charset="-128"/>
              </a:rPr>
              <a:t>Further develop and share the diagnostic tool and routinely run </a:t>
            </a:r>
            <a:r>
              <a:rPr lang="en-US" sz="1600" dirty="0" smtClean="0">
                <a:ea typeface="ＭＳ Ｐゴシック" pitchFamily="34" charset="-128"/>
              </a:rPr>
              <a:t>it on </a:t>
            </a:r>
            <a:r>
              <a:rPr lang="en-US" sz="1600" dirty="0">
                <a:ea typeface="ＭＳ Ｐゴシック" pitchFamily="34" charset="-128"/>
              </a:rPr>
              <a:t>CMIP </a:t>
            </a:r>
            <a:r>
              <a:rPr lang="en-US" sz="1600" dirty="0" smtClean="0">
                <a:ea typeface="ＭＳ Ｐゴシック" pitchFamily="34" charset="-128"/>
              </a:rPr>
              <a:t>DECK output </a:t>
            </a:r>
            <a:r>
              <a:rPr lang="en-US" sz="1600" dirty="0">
                <a:ea typeface="ＭＳ Ｐゴシック" pitchFamily="34" charset="-128"/>
              </a:rPr>
              <a:t>and according observations (obs4MIPs) </a:t>
            </a:r>
            <a:r>
              <a:rPr lang="en-US" sz="1600" dirty="0" smtClean="0">
                <a:ea typeface="ＭＳ Ｐゴシック" pitchFamily="34" charset="-128"/>
              </a:rPr>
              <a:t>alongside </a:t>
            </a:r>
            <a:r>
              <a:rPr lang="en-US" sz="1600" dirty="0">
                <a:ea typeface="ＭＳ Ｐゴシック" pitchFamily="34" charset="-128"/>
              </a:rPr>
              <a:t>the Earth System Grid Federation (ESGF</a:t>
            </a:r>
            <a:r>
              <a:rPr lang="en-US" sz="1600" dirty="0" smtClean="0">
                <a:ea typeface="ＭＳ Ｐゴシック" pitchFamily="34" charset="-128"/>
              </a:rPr>
              <a:t>)</a:t>
            </a:r>
            <a:endParaRPr lang="en-US" sz="1600" dirty="0">
              <a:ea typeface="ＭＳ Ｐゴシック" pitchFamily="34" charset="-128"/>
            </a:endParaRP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Release of ESMVal tool to the public </a:t>
            </a:r>
            <a:r>
              <a:rPr lang="en-US" sz="1600" dirty="0" smtClean="0">
                <a:latin typeface="Arial"/>
                <a:cs typeface="Arial"/>
              </a:rPr>
              <a:t>→</a:t>
            </a:r>
            <a:r>
              <a:rPr lang="en-US" sz="1600" dirty="0" smtClean="0">
                <a:latin typeface="Arial" charset="0"/>
                <a:cs typeface="Arial" charset="0"/>
              </a:rPr>
              <a:t> will contribute to metrics panel code repository</a:t>
            </a:r>
          </a:p>
          <a:p>
            <a:pPr lvl="1" eaLnBrk="1" hangingPunct="1">
              <a:spcBef>
                <a:spcPts val="0"/>
              </a:spcBef>
              <a:spcAft>
                <a:spcPts val="600"/>
              </a:spcAft>
              <a:buFont typeface="Arial" panose="020B0604020202020204" pitchFamily="34" charset="0"/>
              <a:buChar char="‒"/>
            </a:pPr>
            <a:r>
              <a:rPr lang="en-US" sz="1600" dirty="0" smtClean="0">
                <a:latin typeface="Arial" charset="0"/>
                <a:cs typeface="Arial" charset="0"/>
              </a:rPr>
              <a:t>Work towards a full community-tool developed by multiple institutions / countries</a:t>
            </a:r>
          </a:p>
          <a:p>
            <a:pPr eaLnBrk="1" hangingPunct="1">
              <a:spcBef>
                <a:spcPts val="0"/>
              </a:spcBef>
            </a:pPr>
            <a:endParaRPr lang="de-DE" sz="1600" dirty="0" smtClean="0">
              <a:latin typeface="Arial" charset="0"/>
              <a:cs typeface="Arial" charset="0"/>
            </a:endParaRPr>
          </a:p>
        </p:txBody>
      </p:sp>
    </p:spTree>
    <p:extLst>
      <p:ext uri="{BB962C8B-B14F-4D97-AF65-F5344CB8AC3E}">
        <p14:creationId xmlns:p14="http://schemas.microsoft.com/office/powerpoint/2010/main" val="269844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ctrTitle"/>
          </p:nvPr>
        </p:nvSpPr>
        <p:spPr>
          <a:xfrm>
            <a:off x="899592" y="2615630"/>
            <a:ext cx="7342188" cy="741362"/>
          </a:xfrm>
        </p:spPr>
        <p:txBody>
          <a:bodyPr anchor="ctr"/>
          <a:lstStyle/>
          <a:p>
            <a:pPr algn="ctr" eaLnBrk="1" hangingPunct="1"/>
            <a:r>
              <a:rPr lang="en-US" sz="4800" dirty="0" smtClean="0">
                <a:solidFill>
                  <a:srgbClr val="0070C0"/>
                </a:solidFill>
              </a:rPr>
              <a:t>Thank you!</a:t>
            </a:r>
          </a:p>
        </p:txBody>
      </p:sp>
    </p:spTree>
    <p:extLst>
      <p:ext uri="{BB962C8B-B14F-4D97-AF65-F5344CB8AC3E}">
        <p14:creationId xmlns:p14="http://schemas.microsoft.com/office/powerpoint/2010/main" val="21643681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60412" y="2769062"/>
            <a:ext cx="1304010" cy="204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6" name="Rechteck 15"/>
          <p:cNvSpPr/>
          <p:nvPr/>
        </p:nvSpPr>
        <p:spPr>
          <a:xfrm>
            <a:off x="5140198" y="2757255"/>
            <a:ext cx="368111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4" name="Rectangle 2"/>
          <p:cNvSpPr txBox="1">
            <a:spLocks noChangeArrowheads="1"/>
          </p:cNvSpPr>
          <p:nvPr/>
        </p:nvSpPr>
        <p:spPr bwMode="auto">
          <a:xfrm>
            <a:off x="170715" y="116632"/>
            <a:ext cx="8793774"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9pPr>
          </a:lstStyle>
          <a:p>
            <a:pPr algn="ctr" eaLnBrk="0" hangingPunct="0"/>
            <a:r>
              <a:rPr lang="en-US" altLang="de-DE" b="1" u="none" dirty="0" smtClean="0">
                <a:solidFill>
                  <a:srgbClr val="686868"/>
                </a:solidFill>
                <a:cs typeface="Arial" pitchFamily="34" charset="0"/>
              </a:rPr>
              <a:t>Technical Improvements</a:t>
            </a:r>
          </a:p>
          <a:p>
            <a:pPr algn="ctr" eaLnBrk="0" hangingPunct="0"/>
            <a:r>
              <a:rPr lang="en-US" altLang="de-DE" sz="1800" b="1" u="none" dirty="0" smtClean="0">
                <a:solidFill>
                  <a:srgbClr val="686868"/>
                </a:solidFill>
                <a:cs typeface="Arial" pitchFamily="34" charset="0"/>
              </a:rPr>
              <a:t>Schematic Overview of the ESMValTool Structure</a:t>
            </a:r>
          </a:p>
        </p:txBody>
      </p:sp>
      <p:pic>
        <p:nvPicPr>
          <p:cNvPr id="15"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589723"/>
            <a:ext cx="5444036" cy="401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373699"/>
            <a:ext cx="2997234" cy="4365574"/>
          </a:xfrm>
          <a:prstGeom prst="rect">
            <a:avLst/>
          </a:prstGeom>
          <a:solidFill>
            <a:srgbClr val="FFFFFF"/>
          </a:solidFill>
          <a:ln>
            <a:noFill/>
          </a:ln>
        </p:spPr>
      </p:pic>
      <p:sp>
        <p:nvSpPr>
          <p:cNvPr id="3" name="Rechteck 2"/>
          <p:cNvSpPr/>
          <p:nvPr/>
        </p:nvSpPr>
        <p:spPr>
          <a:xfrm>
            <a:off x="3160412" y="1373699"/>
            <a:ext cx="5660904" cy="43655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1674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0715" y="268620"/>
            <a:ext cx="8793774"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9pPr>
          </a:lstStyle>
          <a:p>
            <a:pPr algn="ctr" eaLnBrk="0" hangingPunct="0"/>
            <a:r>
              <a:rPr lang="en-US" altLang="de-DE" b="1" u="none" dirty="0" smtClean="0">
                <a:solidFill>
                  <a:srgbClr val="686868"/>
                </a:solidFill>
                <a:cs typeface="Arial" pitchFamily="34" charset="0"/>
              </a:rPr>
              <a:t>Development of </a:t>
            </a:r>
            <a:r>
              <a:rPr lang="en-US" altLang="de-DE" b="1" u="none" dirty="0">
                <a:solidFill>
                  <a:srgbClr val="686868"/>
                </a:solidFill>
                <a:cs typeface="Arial" pitchFamily="34" charset="0"/>
              </a:rPr>
              <a:t>an Earth System Model Evaluation Tool </a:t>
            </a:r>
          </a:p>
          <a:p>
            <a:pPr algn="ctr" eaLnBrk="0" hangingPunct="0"/>
            <a:r>
              <a:rPr lang="en-US" altLang="de-DE" sz="1400" b="1" u="none" dirty="0" smtClean="0">
                <a:solidFill>
                  <a:srgbClr val="686868"/>
                </a:solidFill>
                <a:cs typeface="Arial" pitchFamily="34" charset="0"/>
              </a:rPr>
              <a:t>Within EMBRACE: </a:t>
            </a:r>
            <a:r>
              <a:rPr lang="en-US" altLang="de-DE" sz="1400" u="none" dirty="0" smtClean="0">
                <a:solidFill>
                  <a:srgbClr val="686868"/>
                </a:solidFill>
                <a:cs typeface="Arial" pitchFamily="34" charset="0"/>
              </a:rPr>
              <a:t>DLR, SMHI &amp; EMBRACE partners in collaboration with NCAR, PCMDI, GFDL</a:t>
            </a:r>
          </a:p>
          <a:p>
            <a:pPr algn="ctr" eaLnBrk="0" hangingPunct="0"/>
            <a:endParaRPr lang="en-US" altLang="de-DE" sz="1400" b="1" u="none" dirty="0" smtClean="0">
              <a:solidFill>
                <a:srgbClr val="686868"/>
              </a:solidFill>
              <a:cs typeface="Arial" pitchFamily="34" charset="0"/>
            </a:endParaRPr>
          </a:p>
        </p:txBody>
      </p:sp>
      <p:sp>
        <p:nvSpPr>
          <p:cNvPr id="3" name="Content Placeholder 2"/>
          <p:cNvSpPr txBox="1">
            <a:spLocks/>
          </p:cNvSpPr>
          <p:nvPr/>
        </p:nvSpPr>
        <p:spPr bwMode="auto">
          <a:xfrm>
            <a:off x="323528" y="836712"/>
            <a:ext cx="6552728"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indent="-179388">
              <a:defRPr sz="2400" u="sng">
                <a:solidFill>
                  <a:schemeClr val="tx1"/>
                </a:solidFill>
                <a:latin typeface="Arial" pitchFamily="34" charset="0"/>
                <a:ea typeface="ＭＳ Ｐゴシック" pitchFamily="34" charset="-128"/>
              </a:defRPr>
            </a:lvl1pPr>
            <a:lvl2pPr marL="742950" indent="-285750">
              <a:defRPr sz="2400" u="sng">
                <a:solidFill>
                  <a:schemeClr val="tx1"/>
                </a:solidFill>
                <a:latin typeface="Arial" pitchFamily="34" charset="0"/>
                <a:ea typeface="ＭＳ Ｐゴシック" pitchFamily="34" charset="-128"/>
              </a:defRPr>
            </a:lvl2pPr>
            <a:lvl3pPr marL="1143000" indent="-228600">
              <a:defRPr sz="2400" u="sng">
                <a:solidFill>
                  <a:schemeClr val="tx1"/>
                </a:solidFill>
                <a:latin typeface="Arial" pitchFamily="34" charset="0"/>
                <a:ea typeface="ＭＳ Ｐゴシック" pitchFamily="34" charset="-128"/>
              </a:defRPr>
            </a:lvl3pPr>
            <a:lvl4pPr marL="1600200" indent="-228600">
              <a:defRPr sz="2400" u="sng">
                <a:solidFill>
                  <a:schemeClr val="tx1"/>
                </a:solidFill>
                <a:latin typeface="Arial" pitchFamily="34" charset="0"/>
                <a:ea typeface="ＭＳ Ｐゴシック" pitchFamily="34" charset="-128"/>
              </a:defRPr>
            </a:lvl4pPr>
            <a:lvl5pPr marL="2057400" indent="-228600">
              <a:defRPr sz="2400" u="sng">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400" u="sng">
                <a:solidFill>
                  <a:schemeClr val="tx1"/>
                </a:solidFill>
                <a:latin typeface="Arial" pitchFamily="34" charset="0"/>
                <a:ea typeface="ＭＳ Ｐゴシック" pitchFamily="34" charset="-128"/>
              </a:defRPr>
            </a:lvl9pPr>
          </a:lstStyle>
          <a:p>
            <a:pPr>
              <a:spcBef>
                <a:spcPts val="0"/>
              </a:spcBef>
              <a:spcAft>
                <a:spcPts val="600"/>
              </a:spcAft>
              <a:buFont typeface="Arial" pitchFamily="34" charset="0"/>
              <a:buChar char="•"/>
            </a:pPr>
            <a:r>
              <a:rPr lang="en-US" altLang="de-DE" sz="1400" b="1" u="none" dirty="0" smtClean="0">
                <a:solidFill>
                  <a:srgbClr val="FF0000"/>
                </a:solidFill>
                <a:cs typeface="Arial" pitchFamily="34" charset="0"/>
              </a:rPr>
              <a:t>Open Source: </a:t>
            </a:r>
            <a:r>
              <a:rPr lang="en-US" altLang="de-DE" sz="1400" b="1" u="none" dirty="0" smtClean="0">
                <a:solidFill>
                  <a:srgbClr val="000000"/>
                </a:solidFill>
                <a:cs typeface="Arial" pitchFamily="34" charset="0"/>
              </a:rPr>
              <a:t>Python</a:t>
            </a:r>
            <a:r>
              <a:rPr lang="en-US" altLang="de-DE" sz="1400" u="none" dirty="0" smtClean="0">
                <a:solidFill>
                  <a:srgbClr val="000000"/>
                </a:solidFill>
                <a:cs typeface="Arial" pitchFamily="34" charset="0"/>
              </a:rPr>
              <a:t> Script that calls </a:t>
            </a:r>
            <a:r>
              <a:rPr lang="en-US" altLang="de-DE" sz="1400" b="1" u="none" dirty="0" smtClean="0">
                <a:solidFill>
                  <a:srgbClr val="000000"/>
                </a:solidFill>
                <a:cs typeface="Arial" pitchFamily="34" charset="0"/>
              </a:rPr>
              <a:t>NCL (NCAR Command Language) </a:t>
            </a:r>
            <a:r>
              <a:rPr lang="en-US" altLang="de-DE" sz="1400" u="none" dirty="0" smtClean="0">
                <a:solidFill>
                  <a:srgbClr val="000000"/>
                </a:solidFill>
                <a:cs typeface="Arial" pitchFamily="34" charset="0"/>
              </a:rPr>
              <a:t>and </a:t>
            </a:r>
            <a:r>
              <a:rPr lang="en-US" altLang="de-DE" sz="1400" b="1" u="none" dirty="0" smtClean="0">
                <a:solidFill>
                  <a:srgbClr val="000000"/>
                </a:solidFill>
                <a:cs typeface="Arial" pitchFamily="34" charset="0"/>
              </a:rPr>
              <a:t>other languages (e.g. R, Python)</a:t>
            </a:r>
          </a:p>
          <a:p>
            <a:pPr>
              <a:spcBef>
                <a:spcPts val="0"/>
              </a:spcBef>
              <a:spcAft>
                <a:spcPts val="600"/>
              </a:spcAft>
              <a:buFont typeface="Arial" pitchFamily="34" charset="0"/>
              <a:buChar char="•"/>
            </a:pPr>
            <a:r>
              <a:rPr lang="en-US" altLang="de-DE" sz="1400" b="1" u="none" dirty="0" smtClean="0">
                <a:solidFill>
                  <a:srgbClr val="FF0000"/>
                </a:solidFill>
                <a:cs typeface="Arial" pitchFamily="34" charset="0"/>
              </a:rPr>
              <a:t>Input: </a:t>
            </a:r>
            <a:r>
              <a:rPr lang="en-US" altLang="de-DE" sz="1400" u="none" dirty="0" smtClean="0">
                <a:solidFill>
                  <a:srgbClr val="000000"/>
                </a:solidFill>
                <a:cs typeface="Arial" pitchFamily="34" charset="0"/>
              </a:rPr>
              <a:t>CF compliant </a:t>
            </a:r>
            <a:r>
              <a:rPr lang="en-US" altLang="de-DE" sz="1400" u="none" dirty="0" err="1">
                <a:solidFill>
                  <a:srgbClr val="000000"/>
                </a:solidFill>
                <a:cs typeface="Arial" pitchFamily="34" charset="0"/>
              </a:rPr>
              <a:t>n</a:t>
            </a:r>
            <a:r>
              <a:rPr lang="en-US" altLang="de-DE" sz="1400" u="none" dirty="0" err="1" smtClean="0">
                <a:solidFill>
                  <a:srgbClr val="000000"/>
                </a:solidFill>
                <a:cs typeface="Arial" pitchFamily="34" charset="0"/>
              </a:rPr>
              <a:t>etCDF</a:t>
            </a:r>
            <a:r>
              <a:rPr lang="en-US" altLang="de-DE" sz="1400" u="none" dirty="0" smtClean="0">
                <a:solidFill>
                  <a:srgbClr val="000000"/>
                </a:solidFill>
                <a:cs typeface="Arial" pitchFamily="34" charset="0"/>
              </a:rPr>
              <a:t> model output (CMIP standards)</a:t>
            </a:r>
          </a:p>
          <a:p>
            <a:pPr>
              <a:spcBef>
                <a:spcPts val="0"/>
              </a:spcBef>
              <a:spcAft>
                <a:spcPts val="600"/>
              </a:spcAft>
              <a:buFont typeface="Arial" pitchFamily="34" charset="0"/>
              <a:buChar char="•"/>
            </a:pPr>
            <a:r>
              <a:rPr lang="en-US" altLang="de-DE" sz="1400" b="1" u="none" dirty="0" smtClean="0">
                <a:solidFill>
                  <a:srgbClr val="FF0000"/>
                </a:solidFill>
                <a:cs typeface="Arial" pitchFamily="34" charset="0"/>
              </a:rPr>
              <a:t>Observations: </a:t>
            </a:r>
            <a:r>
              <a:rPr lang="en-US" altLang="de-DE" sz="1400" u="none" dirty="0" smtClean="0">
                <a:solidFill>
                  <a:srgbClr val="000000"/>
                </a:solidFill>
                <a:cs typeface="Arial" pitchFamily="34" charset="0"/>
              </a:rPr>
              <a:t>can be easily added</a:t>
            </a:r>
          </a:p>
          <a:p>
            <a:pPr>
              <a:spcBef>
                <a:spcPts val="0"/>
              </a:spcBef>
              <a:spcAft>
                <a:spcPts val="600"/>
              </a:spcAft>
              <a:buFont typeface="Arial" pitchFamily="34" charset="0"/>
              <a:buChar char="•"/>
            </a:pPr>
            <a:r>
              <a:rPr lang="en-US" altLang="de-DE" sz="1400" b="1" u="none" dirty="0" smtClean="0">
                <a:solidFill>
                  <a:srgbClr val="FF0000"/>
                </a:solidFill>
                <a:cs typeface="Arial" pitchFamily="34" charset="0"/>
              </a:rPr>
              <a:t>Extensible: </a:t>
            </a:r>
            <a:r>
              <a:rPr lang="en-US" altLang="de-DE" sz="1400" u="none" dirty="0" smtClean="0">
                <a:solidFill>
                  <a:srgbClr val="000000"/>
                </a:solidFill>
                <a:cs typeface="Arial" pitchFamily="34" charset="0"/>
              </a:rPr>
              <a:t>easy to (a) read models (b) process output [diagnostic] with observations and (c) use </a:t>
            </a:r>
            <a:r>
              <a:rPr lang="en-US" altLang="de-DE" sz="1400" u="none" dirty="0" smtClean="0">
                <a:solidFill>
                  <a:srgbClr val="000000"/>
                </a:solidFill>
                <a:cs typeface="Arial" pitchFamily="34" charset="0"/>
              </a:rPr>
              <a:t>standard </a:t>
            </a:r>
            <a:r>
              <a:rPr lang="en-US" altLang="de-DE" sz="1400" u="none" dirty="0" smtClean="0">
                <a:solidFill>
                  <a:srgbClr val="000000"/>
                </a:solidFill>
                <a:cs typeface="Arial" pitchFamily="34" charset="0"/>
              </a:rPr>
              <a:t>plot </a:t>
            </a:r>
            <a:r>
              <a:rPr lang="en-US" altLang="de-DE" sz="1400" u="none" dirty="0" smtClean="0">
                <a:solidFill>
                  <a:srgbClr val="000000"/>
                </a:solidFill>
                <a:cs typeface="Arial" pitchFamily="34" charset="0"/>
              </a:rPr>
              <a:t>types </a:t>
            </a:r>
            <a:r>
              <a:rPr lang="en-US" altLang="de-DE" sz="1400" u="none" dirty="0" smtClean="0">
                <a:solidFill>
                  <a:srgbClr val="000000"/>
                </a:solidFill>
                <a:cs typeface="Arial" pitchFamily="34" charset="0"/>
              </a:rPr>
              <a:t>(e.g. </a:t>
            </a:r>
            <a:r>
              <a:rPr lang="en-US" altLang="de-DE" sz="1400" u="none" dirty="0" err="1" smtClean="0">
                <a:solidFill>
                  <a:srgbClr val="000000"/>
                </a:solidFill>
                <a:cs typeface="Arial" pitchFamily="34" charset="0"/>
              </a:rPr>
              <a:t>lat-lon</a:t>
            </a:r>
            <a:r>
              <a:rPr lang="en-US" altLang="de-DE" sz="1400" u="none" dirty="0" smtClean="0">
                <a:solidFill>
                  <a:srgbClr val="000000"/>
                </a:solidFill>
                <a:cs typeface="Arial" pitchFamily="34" charset="0"/>
              </a:rPr>
              <a:t> map)</a:t>
            </a:r>
          </a:p>
        </p:txBody>
      </p:sp>
      <p:sp>
        <p:nvSpPr>
          <p:cNvPr id="4" name="Content Placeholder 2"/>
          <p:cNvSpPr txBox="1">
            <a:spLocks/>
          </p:cNvSpPr>
          <p:nvPr/>
        </p:nvSpPr>
        <p:spPr>
          <a:xfrm>
            <a:off x="395536" y="2492896"/>
            <a:ext cx="8413533" cy="3528392"/>
          </a:xfrm>
          <a:prstGeom prst="rect">
            <a:avLst/>
          </a:prstGeom>
          <a:ln w="19050">
            <a:solidFill>
              <a:schemeClr val="accent1"/>
            </a:solidFill>
          </a:ln>
        </p:spPr>
        <p:txBody>
          <a:bodyPr>
            <a:noAutofit/>
          </a:bodyPr>
          <a:lstStyle>
            <a:lvl1pPr marL="179388" indent="-179388" algn="l" rtl="0" eaLnBrk="0" fontAlgn="base" hangingPunct="0">
              <a:spcBef>
                <a:spcPts val="300"/>
              </a:spcBef>
              <a:spcAft>
                <a:spcPts val="300"/>
              </a:spcAft>
              <a:buFont typeface="Arial" pitchFamily="34" charset="0"/>
              <a:buChar char="•"/>
              <a:defRPr kern="1200">
                <a:solidFill>
                  <a:schemeClr val="tx1"/>
                </a:solidFill>
                <a:latin typeface="Arial" pitchFamily="34" charset="0"/>
                <a:ea typeface="+mn-ea"/>
                <a:cs typeface="Arial" pitchFamily="34" charset="0"/>
              </a:defRPr>
            </a:lvl1pPr>
            <a:lvl2pPr marL="625475" indent="-179388" algn="l" rtl="0" eaLnBrk="0" fontAlgn="base" hangingPunct="0">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2pPr>
            <a:lvl3pPr marL="1076325" indent="-179388" algn="l" rtl="0" eaLnBrk="0" fontAlgn="base" hangingPunct="0">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3pPr>
            <a:lvl4pPr marL="1522413" indent="-179388" algn="l" rtl="0" eaLnBrk="0" fontAlgn="base" hangingPunct="0">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4pPr>
            <a:lvl5pPr marL="1968500" indent="-179388" algn="l" rtl="0" eaLnBrk="0" fontAlgn="base" hangingPunct="0">
              <a:spcBef>
                <a:spcPct val="0"/>
              </a:spcBef>
              <a:spcAft>
                <a:spcPct val="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Font typeface="Arial" pitchFamily="34" charset="0"/>
              <a:buNone/>
              <a:defRPr/>
            </a:pPr>
            <a:r>
              <a:rPr lang="en-US" sz="1400" b="1" dirty="0" smtClean="0">
                <a:solidFill>
                  <a:srgbClr val="FF0000"/>
                </a:solidFill>
              </a:rPr>
              <a:t>Current developments include for example</a:t>
            </a:r>
          </a:p>
          <a:p>
            <a:pPr eaLnBrk="1" fontAlgn="auto" hangingPunct="1">
              <a:spcBef>
                <a:spcPts val="0"/>
              </a:spcBef>
              <a:spcAft>
                <a:spcPts val="0"/>
              </a:spcAft>
              <a:buFont typeface="Arial"/>
              <a:buChar char="•"/>
              <a:defRPr/>
            </a:pPr>
            <a:r>
              <a:rPr lang="en-US" sz="1400" dirty="0" smtClean="0">
                <a:solidFill>
                  <a:prstClr val="black"/>
                </a:solidFill>
              </a:rPr>
              <a:t>Essential Climate Variables, e.g.</a:t>
            </a:r>
          </a:p>
          <a:p>
            <a:pPr lvl="1" eaLnBrk="1" fontAlgn="auto" hangingPunct="1">
              <a:spcBef>
                <a:spcPts val="0"/>
              </a:spcBef>
              <a:spcAft>
                <a:spcPts val="0"/>
              </a:spcAft>
              <a:buFont typeface="Symbol" pitchFamily="18" charset="2"/>
              <a:buChar char="-"/>
              <a:defRPr/>
            </a:pPr>
            <a:r>
              <a:rPr lang="en-US" sz="1400" dirty="0" smtClean="0">
                <a:solidFill>
                  <a:prstClr val="black"/>
                </a:solidFill>
              </a:rPr>
              <a:t>Sea-Ice</a:t>
            </a:r>
          </a:p>
          <a:p>
            <a:pPr lvl="1" eaLnBrk="1" fontAlgn="auto" hangingPunct="1">
              <a:spcBef>
                <a:spcPts val="0"/>
              </a:spcBef>
              <a:spcAft>
                <a:spcPts val="0"/>
              </a:spcAft>
              <a:buFont typeface="Symbol" pitchFamily="18" charset="2"/>
              <a:buChar char="-"/>
              <a:defRPr/>
            </a:pPr>
            <a:r>
              <a:rPr lang="en-US" sz="1400" dirty="0" smtClean="0">
                <a:solidFill>
                  <a:prstClr val="black"/>
                </a:solidFill>
              </a:rPr>
              <a:t>Temperatures &amp; water vapor</a:t>
            </a:r>
          </a:p>
          <a:p>
            <a:pPr lvl="1" eaLnBrk="1" fontAlgn="auto" hangingPunct="1">
              <a:spcBef>
                <a:spcPts val="0"/>
              </a:spcBef>
              <a:spcAft>
                <a:spcPts val="0"/>
              </a:spcAft>
              <a:buFont typeface="Symbol" pitchFamily="18" charset="2"/>
              <a:buChar char="-"/>
              <a:defRPr/>
            </a:pPr>
            <a:r>
              <a:rPr lang="en-US" sz="1400" dirty="0" smtClean="0">
                <a:solidFill>
                  <a:prstClr val="black"/>
                </a:solidFill>
              </a:rPr>
              <a:t>Radiation</a:t>
            </a:r>
          </a:p>
          <a:p>
            <a:pPr lvl="1" eaLnBrk="1" fontAlgn="auto" hangingPunct="1">
              <a:spcBef>
                <a:spcPts val="0"/>
              </a:spcBef>
              <a:spcAft>
                <a:spcPts val="0"/>
              </a:spcAft>
              <a:buFont typeface="Symbol" pitchFamily="18" charset="2"/>
              <a:buChar char="-"/>
              <a:defRPr/>
            </a:pPr>
            <a:r>
              <a:rPr lang="en-US" sz="1400" dirty="0" smtClean="0">
                <a:solidFill>
                  <a:prstClr val="black"/>
                </a:solidFill>
              </a:rPr>
              <a:t>CO2</a:t>
            </a:r>
          </a:p>
          <a:p>
            <a:pPr lvl="1" eaLnBrk="1" fontAlgn="auto" hangingPunct="1">
              <a:spcBef>
                <a:spcPts val="0"/>
              </a:spcBef>
              <a:spcAft>
                <a:spcPts val="0"/>
              </a:spcAft>
              <a:buFont typeface="Symbol" pitchFamily="18" charset="2"/>
              <a:buChar char="-"/>
              <a:defRPr/>
            </a:pPr>
            <a:r>
              <a:rPr lang="en-US" sz="1400" dirty="0" smtClean="0">
                <a:solidFill>
                  <a:prstClr val="black"/>
                </a:solidFill>
              </a:rPr>
              <a:t>Ozone</a:t>
            </a:r>
          </a:p>
          <a:p>
            <a:pPr marL="269875" indent="-269875" eaLnBrk="1" fontAlgn="auto" hangingPunct="1">
              <a:spcBef>
                <a:spcPts val="0"/>
              </a:spcBef>
              <a:spcAft>
                <a:spcPts val="0"/>
              </a:spcAft>
              <a:buFont typeface="Arial"/>
              <a:buChar char="•"/>
              <a:defRPr/>
            </a:pPr>
            <a:r>
              <a:rPr lang="en-US" sz="1400" dirty="0" smtClean="0">
                <a:solidFill>
                  <a:prstClr val="black"/>
                </a:solidFill>
              </a:rPr>
              <a:t>Tropical </a:t>
            </a:r>
            <a:r>
              <a:rPr lang="en-US" sz="1400" dirty="0">
                <a:solidFill>
                  <a:prstClr val="black"/>
                </a:solidFill>
              </a:rPr>
              <a:t>variability (incl. monsoon, ENSO, MJO)</a:t>
            </a:r>
          </a:p>
          <a:p>
            <a:pPr marL="269875" indent="-269875" eaLnBrk="1" fontAlgn="auto" hangingPunct="1">
              <a:spcBef>
                <a:spcPts val="0"/>
              </a:spcBef>
              <a:spcAft>
                <a:spcPts val="0"/>
              </a:spcAft>
              <a:buFont typeface="Arial"/>
              <a:buChar char="•"/>
              <a:defRPr/>
            </a:pPr>
            <a:r>
              <a:rPr lang="en-US" sz="1400" dirty="0" smtClean="0">
                <a:solidFill>
                  <a:prstClr val="black"/>
                </a:solidFill>
              </a:rPr>
              <a:t>Southern </a:t>
            </a:r>
            <a:r>
              <a:rPr lang="en-US" sz="1400" dirty="0">
                <a:solidFill>
                  <a:prstClr val="black"/>
                </a:solidFill>
              </a:rPr>
              <a:t>ocean</a:t>
            </a:r>
          </a:p>
          <a:p>
            <a:pPr marL="269875" indent="-269875" eaLnBrk="1" fontAlgn="auto" hangingPunct="1">
              <a:spcBef>
                <a:spcPts val="0"/>
              </a:spcBef>
              <a:spcAft>
                <a:spcPts val="0"/>
              </a:spcAft>
              <a:buFont typeface="Arial"/>
              <a:buChar char="•"/>
              <a:defRPr/>
            </a:pPr>
            <a:r>
              <a:rPr lang="en-US" sz="1400" dirty="0" smtClean="0">
                <a:solidFill>
                  <a:prstClr val="black"/>
                </a:solidFill>
              </a:rPr>
              <a:t>Continental </a:t>
            </a:r>
            <a:r>
              <a:rPr lang="en-US" sz="1400" dirty="0">
                <a:solidFill>
                  <a:prstClr val="black"/>
                </a:solidFill>
              </a:rPr>
              <a:t>dry biases and soil-hydrology-climate interactions (e.g. standardized precipitation index) </a:t>
            </a:r>
          </a:p>
          <a:p>
            <a:pPr marL="269875" indent="-269875" eaLnBrk="1" fontAlgn="auto" hangingPunct="1">
              <a:spcBef>
                <a:spcPts val="0"/>
              </a:spcBef>
              <a:spcAft>
                <a:spcPts val="0"/>
              </a:spcAft>
              <a:buFont typeface="Arial"/>
              <a:buChar char="•"/>
              <a:defRPr/>
            </a:pPr>
            <a:r>
              <a:rPr lang="sv-SE" sz="1400" dirty="0" smtClean="0">
                <a:solidFill>
                  <a:prstClr val="black"/>
                </a:solidFill>
              </a:rPr>
              <a:t>Atmospheric </a:t>
            </a:r>
            <a:r>
              <a:rPr lang="sv-SE" sz="1400" dirty="0">
                <a:solidFill>
                  <a:prstClr val="black"/>
                </a:solidFill>
              </a:rPr>
              <a:t>CO</a:t>
            </a:r>
            <a:r>
              <a:rPr lang="sv-SE" sz="1400" baseline="-25000" dirty="0">
                <a:solidFill>
                  <a:prstClr val="black"/>
                </a:solidFill>
              </a:rPr>
              <a:t>2</a:t>
            </a:r>
            <a:r>
              <a:rPr lang="sv-SE" sz="1400" dirty="0">
                <a:solidFill>
                  <a:prstClr val="black"/>
                </a:solidFill>
              </a:rPr>
              <a:t> and NO</a:t>
            </a:r>
            <a:r>
              <a:rPr lang="sv-SE" sz="1400" baseline="-25000" dirty="0">
                <a:solidFill>
                  <a:prstClr val="black"/>
                </a:solidFill>
              </a:rPr>
              <a:t>2</a:t>
            </a:r>
            <a:r>
              <a:rPr lang="sv-SE" sz="1400" dirty="0">
                <a:solidFill>
                  <a:prstClr val="black"/>
                </a:solidFill>
              </a:rPr>
              <a:t> budget</a:t>
            </a:r>
            <a:endParaRPr lang="en-US" sz="1400" dirty="0">
              <a:solidFill>
                <a:prstClr val="black"/>
              </a:solidFill>
            </a:endParaRPr>
          </a:p>
          <a:p>
            <a:pPr marL="269875" indent="-269875" eaLnBrk="1" fontAlgn="auto" hangingPunct="1">
              <a:spcBef>
                <a:spcPts val="0"/>
              </a:spcBef>
              <a:spcAft>
                <a:spcPts val="0"/>
              </a:spcAft>
              <a:buFont typeface="Arial"/>
              <a:buChar char="•"/>
              <a:defRPr/>
            </a:pPr>
            <a:r>
              <a:rPr lang="de-DE" sz="1400" dirty="0" smtClean="0">
                <a:solidFill>
                  <a:prstClr val="black"/>
                </a:solidFill>
              </a:rPr>
              <a:t>Aerosol</a:t>
            </a:r>
            <a:r>
              <a:rPr lang="de-DE" sz="1400" dirty="0">
                <a:solidFill>
                  <a:prstClr val="black"/>
                </a:solidFill>
              </a:rPr>
              <a:t>, </a:t>
            </a:r>
            <a:r>
              <a:rPr lang="de-DE" sz="1400" dirty="0" err="1">
                <a:solidFill>
                  <a:prstClr val="black"/>
                </a:solidFill>
              </a:rPr>
              <a:t>clouds</a:t>
            </a:r>
            <a:endParaRPr lang="de-DE" sz="1400" dirty="0">
              <a:solidFill>
                <a:prstClr val="black"/>
              </a:solidFill>
            </a:endParaRPr>
          </a:p>
          <a:p>
            <a:pPr marL="269875" indent="-269875" eaLnBrk="1" fontAlgn="auto" hangingPunct="1">
              <a:spcBef>
                <a:spcPts val="0"/>
              </a:spcBef>
              <a:spcAft>
                <a:spcPts val="0"/>
              </a:spcAft>
              <a:buFont typeface="Arial"/>
              <a:buChar char="•"/>
              <a:defRPr/>
            </a:pPr>
            <a:r>
              <a:rPr lang="de-DE" sz="1400" dirty="0" err="1" smtClean="0">
                <a:solidFill>
                  <a:prstClr val="black"/>
                </a:solidFill>
              </a:rPr>
              <a:t>Stratospheric</a:t>
            </a:r>
            <a:r>
              <a:rPr lang="de-DE" sz="1400" dirty="0" smtClean="0">
                <a:solidFill>
                  <a:prstClr val="black"/>
                </a:solidFill>
              </a:rPr>
              <a:t> </a:t>
            </a:r>
            <a:r>
              <a:rPr lang="de-DE" sz="1400" dirty="0" err="1" smtClean="0">
                <a:solidFill>
                  <a:prstClr val="black"/>
                </a:solidFill>
              </a:rPr>
              <a:t>ozone</a:t>
            </a:r>
            <a:endParaRPr lang="en-US" sz="1400" dirty="0" smtClean="0">
              <a:solidFill>
                <a:prstClr val="black"/>
              </a:solidFill>
            </a:endParaRPr>
          </a:p>
          <a:p>
            <a:pPr marL="0" indent="0" eaLnBrk="1" fontAlgn="auto" hangingPunct="1">
              <a:spcBef>
                <a:spcPts val="0"/>
              </a:spcBef>
              <a:spcAft>
                <a:spcPts val="0"/>
              </a:spcAft>
              <a:buFont typeface="Arial"/>
              <a:buNone/>
              <a:defRPr/>
            </a:pPr>
            <a:endParaRPr lang="en-US" sz="1400" dirty="0" smtClean="0">
              <a:solidFill>
                <a:prstClr val="black"/>
              </a:solidFill>
            </a:endParaRPr>
          </a:p>
          <a:p>
            <a:pPr marL="0" indent="0" eaLnBrk="1" fontAlgn="auto" hangingPunct="1">
              <a:spcBef>
                <a:spcPts val="0"/>
              </a:spcBef>
              <a:spcAft>
                <a:spcPts val="0"/>
              </a:spcAft>
              <a:buFont typeface="Arial"/>
              <a:buNone/>
              <a:defRPr/>
            </a:pPr>
            <a:r>
              <a:rPr lang="en-US" sz="1400" b="1" dirty="0" smtClean="0">
                <a:solidFill>
                  <a:srgbClr val="FF0000"/>
                </a:solidFill>
              </a:rPr>
              <a:t>Goal: </a:t>
            </a:r>
            <a:r>
              <a:rPr lang="en-US" sz="1400" b="1" dirty="0" smtClean="0">
                <a:solidFill>
                  <a:prstClr val="black"/>
                </a:solidFill>
              </a:rPr>
              <a:t>Standard </a:t>
            </a:r>
            <a:r>
              <a:rPr lang="en-US" sz="1400" b="1" dirty="0" err="1" smtClean="0">
                <a:solidFill>
                  <a:prstClr val="black"/>
                </a:solidFill>
              </a:rPr>
              <a:t>namelists</a:t>
            </a:r>
            <a:r>
              <a:rPr lang="en-US" sz="1400" b="1" dirty="0" smtClean="0">
                <a:solidFill>
                  <a:prstClr val="black"/>
                </a:solidFill>
              </a:rPr>
              <a:t> to reproduce certain reports or papers </a:t>
            </a:r>
            <a:r>
              <a:rPr lang="en-US" sz="1400" dirty="0" smtClean="0">
                <a:solidFill>
                  <a:prstClr val="black"/>
                </a:solidFill>
              </a:rPr>
              <a:t>(e.g., IPCC AR5 Chapter 9, </a:t>
            </a:r>
            <a:r>
              <a:rPr lang="en-US" altLang="de-DE" sz="1400" dirty="0">
                <a:solidFill>
                  <a:srgbClr val="000000"/>
                </a:solidFill>
                <a:ea typeface="DejaVu Sans"/>
                <a:cs typeface="DejaVu Sans"/>
              </a:rPr>
              <a:t>Massonnet et al., </a:t>
            </a:r>
            <a:r>
              <a:rPr lang="en-US" altLang="de-DE" sz="1400" dirty="0" smtClean="0">
                <a:solidFill>
                  <a:srgbClr val="000000"/>
                </a:solidFill>
                <a:ea typeface="DejaVu Sans"/>
                <a:cs typeface="DejaVu Sans"/>
              </a:rPr>
              <a:t>2012; Anav et al., 2012;  Wenzel et al. 2014; Eyring et al., 2013</a:t>
            </a:r>
            <a:r>
              <a:rPr lang="en-US" sz="1400" dirty="0" smtClean="0">
                <a:solidFill>
                  <a:prstClr val="black"/>
                </a:solidFill>
              </a:rPr>
              <a:t>)</a:t>
            </a:r>
            <a:endParaRPr lang="en-US" sz="1400" dirty="0">
              <a:solidFill>
                <a:prstClr val="black"/>
              </a:solidFill>
            </a:endParaRP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0814" y="1196752"/>
            <a:ext cx="1541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23"/>
          <p:cNvSpPr txBox="1">
            <a:spLocks noChangeArrowheads="1"/>
          </p:cNvSpPr>
          <p:nvPr/>
        </p:nvSpPr>
        <p:spPr bwMode="auto">
          <a:xfrm rot="21038113">
            <a:off x="4913024" y="2952358"/>
            <a:ext cx="3320803" cy="923330"/>
          </a:xfrm>
          <a:prstGeom prst="rect">
            <a:avLst/>
          </a:prstGeom>
          <a:solidFill>
            <a:schemeClr val="bg1">
              <a:lumMod val="85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b="1" dirty="0" smtClean="0">
                <a:solidFill>
                  <a:srgbClr val="FF0000"/>
                </a:solidFill>
                <a:latin typeface="Arial" panose="020B0604020202020204" pitchFamily="34" charset="0"/>
                <a:cs typeface="Arial" panose="020B0604020202020204" pitchFamily="34" charset="0"/>
              </a:rPr>
              <a:t>Release as open-source software planned for later this year.</a:t>
            </a:r>
            <a:endParaRPr lang="en-US" altLang="de-DE"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5341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txBox="1">
            <a:spLocks noChangeArrowheads="1"/>
          </p:cNvSpPr>
          <p:nvPr/>
        </p:nvSpPr>
        <p:spPr bwMode="auto">
          <a:xfrm>
            <a:off x="179388" y="0"/>
            <a:ext cx="8793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de-DE" sz="1800" b="1" dirty="0">
                <a:solidFill>
                  <a:srgbClr val="686868"/>
                </a:solidFill>
                <a:latin typeface="Arial" charset="0"/>
                <a:ea typeface="MS PGothic" pitchFamily="34" charset="-128"/>
              </a:rPr>
              <a:t>ESMValTool: A community diagnostic and performance metrics tool for routine benchmarking and process evaluation of Earth System Models in </a:t>
            </a:r>
            <a:r>
              <a:rPr lang="en-US" altLang="de-DE" sz="1800" b="1" dirty="0" smtClean="0">
                <a:solidFill>
                  <a:srgbClr val="686868"/>
                </a:solidFill>
                <a:latin typeface="Arial" charset="0"/>
                <a:ea typeface="MS PGothic" pitchFamily="34" charset="-128"/>
              </a:rPr>
              <a:t>CMIP</a:t>
            </a:r>
            <a:endParaRPr lang="en-US" altLang="de-DE" sz="1800" b="1" dirty="0">
              <a:solidFill>
                <a:srgbClr val="686868"/>
              </a:solidFill>
              <a:latin typeface="Arial" charset="0"/>
              <a:ea typeface="MS PGothic" pitchFamily="34" charset="-128"/>
            </a:endParaRPr>
          </a:p>
        </p:txBody>
      </p:sp>
      <p:pic>
        <p:nvPicPr>
          <p:cNvPr id="37891"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0988" y="1066800"/>
            <a:ext cx="370681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k53"/>
          <p:cNvPicPr>
            <a:picLocks noChangeAspect="1" noChangeArrowheads="1"/>
          </p:cNvPicPr>
          <p:nvPr/>
        </p:nvPicPr>
        <p:blipFill>
          <a:blip r:embed="rId4">
            <a:extLst>
              <a:ext uri="{28A0092B-C50C-407E-A947-70E740481C1C}">
                <a14:useLocalDpi xmlns:a14="http://schemas.microsoft.com/office/drawing/2010/main" val="0"/>
              </a:ext>
            </a:extLst>
          </a:blip>
          <a:srcRect l="4024" t="10585" r="3448" b="10811"/>
          <a:stretch>
            <a:fillRect/>
          </a:stretch>
        </p:blipFill>
        <p:spPr bwMode="auto">
          <a:xfrm>
            <a:off x="2684463" y="4114800"/>
            <a:ext cx="371633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hteck 7"/>
          <p:cNvSpPr>
            <a:spLocks noChangeArrowheads="1"/>
          </p:cNvSpPr>
          <p:nvPr/>
        </p:nvSpPr>
        <p:spPr bwMode="auto">
          <a:xfrm>
            <a:off x="3486150" y="6548438"/>
            <a:ext cx="2516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i="1"/>
              <a:t>Similar to </a:t>
            </a:r>
            <a:r>
              <a:rPr lang="de-DE" altLang="de-DE" sz="1400" b="1" i="1"/>
              <a:t>Figure 9.24 </a:t>
            </a:r>
            <a:r>
              <a:rPr lang="de-DE" altLang="de-DE" sz="1400" i="1"/>
              <a:t>of AR5</a:t>
            </a:r>
          </a:p>
        </p:txBody>
      </p:sp>
      <p:sp>
        <p:nvSpPr>
          <p:cNvPr id="37894" name="Textfeld 8"/>
          <p:cNvSpPr txBox="1">
            <a:spLocks noChangeArrowheads="1"/>
          </p:cNvSpPr>
          <p:nvPr/>
        </p:nvSpPr>
        <p:spPr bwMode="auto">
          <a:xfrm>
            <a:off x="5964238" y="3581400"/>
            <a:ext cx="2417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i="1"/>
              <a:t>Similar to </a:t>
            </a:r>
            <a:r>
              <a:rPr lang="de-DE" altLang="de-DE" sz="1400" b="1" i="1"/>
              <a:t>Figure 9.7 </a:t>
            </a:r>
            <a:r>
              <a:rPr lang="de-DE" altLang="de-DE" sz="1400" i="1"/>
              <a:t>of AR5</a:t>
            </a:r>
          </a:p>
        </p:txBody>
      </p:sp>
      <p:pic>
        <p:nvPicPr>
          <p:cNvPr id="3789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63" y="4418013"/>
            <a:ext cx="263048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hteck 11"/>
          <p:cNvSpPr>
            <a:spLocks noChangeArrowheads="1"/>
          </p:cNvSpPr>
          <p:nvPr/>
        </p:nvSpPr>
        <p:spPr bwMode="auto">
          <a:xfrm>
            <a:off x="242888" y="6550025"/>
            <a:ext cx="2417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i="1"/>
              <a:t>Similar to </a:t>
            </a:r>
            <a:r>
              <a:rPr lang="de-DE" altLang="de-DE" sz="1400" b="1" i="1"/>
              <a:t>Figure 9.5 </a:t>
            </a:r>
            <a:r>
              <a:rPr lang="de-DE" altLang="de-DE" sz="1400" i="1"/>
              <a:t>of AR5</a:t>
            </a:r>
          </a:p>
        </p:txBody>
      </p:sp>
      <p:pic>
        <p:nvPicPr>
          <p:cNvPr id="37897" name="Picture 235" descr="Figure5"/>
          <p:cNvPicPr>
            <a:picLocks noChangeAspect="1" noChangeArrowheads="1"/>
          </p:cNvPicPr>
          <p:nvPr/>
        </p:nvPicPr>
        <p:blipFill>
          <a:blip r:embed="rId6">
            <a:extLst>
              <a:ext uri="{28A0092B-C50C-407E-A947-70E740481C1C}">
                <a14:useLocalDpi xmlns:a14="http://schemas.microsoft.com/office/drawing/2010/main" val="0"/>
              </a:ext>
            </a:extLst>
          </a:blip>
          <a:srcRect t="2698" r="43756" b="50000"/>
          <a:stretch>
            <a:fillRect/>
          </a:stretch>
        </p:blipFill>
        <p:spPr bwMode="auto">
          <a:xfrm>
            <a:off x="6248400" y="4267200"/>
            <a:ext cx="28956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hteck 13"/>
          <p:cNvSpPr>
            <a:spLocks noChangeArrowheads="1"/>
          </p:cNvSpPr>
          <p:nvPr/>
        </p:nvSpPr>
        <p:spPr bwMode="auto">
          <a:xfrm>
            <a:off x="6551613" y="6550025"/>
            <a:ext cx="251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i="1"/>
              <a:t>Similar to </a:t>
            </a:r>
            <a:r>
              <a:rPr lang="de-DE" altLang="de-DE" sz="1400" b="1" i="1"/>
              <a:t>Figure 9.24 </a:t>
            </a:r>
            <a:r>
              <a:rPr lang="de-DE" altLang="de-DE" sz="1400" i="1"/>
              <a:t>of AR5</a:t>
            </a:r>
          </a:p>
        </p:txBody>
      </p:sp>
      <p:pic>
        <p:nvPicPr>
          <p:cNvPr id="37899" name="Bild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931962"/>
            <a:ext cx="39624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feld 17"/>
          <p:cNvSpPr txBox="1">
            <a:spLocks noChangeArrowheads="1"/>
          </p:cNvSpPr>
          <p:nvPr/>
        </p:nvSpPr>
        <p:spPr bwMode="auto">
          <a:xfrm>
            <a:off x="2863850" y="1859062"/>
            <a:ext cx="1047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b="1">
                <a:solidFill>
                  <a:schemeClr val="bg1"/>
                </a:solidFill>
              </a:rPr>
              <a:t>CMIP5 MMM</a:t>
            </a:r>
          </a:p>
        </p:txBody>
      </p:sp>
      <p:pic>
        <p:nvPicPr>
          <p:cNvPr id="37901" name="Bild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221012"/>
            <a:ext cx="3963988"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feld 19"/>
          <p:cNvSpPr txBox="1">
            <a:spLocks noChangeArrowheads="1"/>
          </p:cNvSpPr>
          <p:nvPr/>
        </p:nvSpPr>
        <p:spPr bwMode="auto">
          <a:xfrm>
            <a:off x="2286000" y="3154462"/>
            <a:ext cx="15859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b="1">
                <a:solidFill>
                  <a:schemeClr val="bg1"/>
                </a:solidFill>
              </a:rPr>
              <a:t>CMIP5 MMM - OBS</a:t>
            </a:r>
          </a:p>
        </p:txBody>
      </p:sp>
      <p:sp>
        <p:nvSpPr>
          <p:cNvPr id="37903" name="Textfeld 20"/>
          <p:cNvSpPr txBox="1">
            <a:spLocks noChangeArrowheads="1"/>
          </p:cNvSpPr>
          <p:nvPr/>
        </p:nvSpPr>
        <p:spPr bwMode="auto">
          <a:xfrm>
            <a:off x="381000" y="1146274"/>
            <a:ext cx="3263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200" b="1">
                <a:solidFill>
                  <a:schemeClr val="bg1"/>
                </a:solidFill>
              </a:rPr>
              <a:t>Monsoon Precipitation Intensity and Domain</a:t>
            </a:r>
          </a:p>
        </p:txBody>
      </p:sp>
      <p:sp>
        <p:nvSpPr>
          <p:cNvPr id="37904" name="Textfeld 21"/>
          <p:cNvSpPr txBox="1">
            <a:spLocks noChangeArrowheads="1"/>
          </p:cNvSpPr>
          <p:nvPr/>
        </p:nvSpPr>
        <p:spPr bwMode="auto">
          <a:xfrm>
            <a:off x="1466850" y="836712"/>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400" i="1"/>
              <a:t>Similar to </a:t>
            </a:r>
            <a:r>
              <a:rPr lang="de-DE" altLang="de-DE" sz="1400" b="1" i="1"/>
              <a:t>Figure 9.7 </a:t>
            </a:r>
            <a:r>
              <a:rPr lang="de-DE" altLang="de-DE" sz="1400" i="1"/>
              <a:t>of AR5</a:t>
            </a:r>
          </a:p>
        </p:txBody>
      </p:sp>
      <p:pic>
        <p:nvPicPr>
          <p:cNvPr id="37905" name="Bild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656112"/>
            <a:ext cx="37465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6" name="Textfeld 2"/>
          <p:cNvSpPr txBox="1">
            <a:spLocks noChangeArrowheads="1"/>
          </p:cNvSpPr>
          <p:nvPr/>
        </p:nvSpPr>
        <p:spPr bwMode="auto">
          <a:xfrm>
            <a:off x="6629400" y="3933056"/>
            <a:ext cx="2249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b="1" dirty="0">
                <a:solidFill>
                  <a:srgbClr val="FF0000"/>
                </a:solidFill>
                <a:latin typeface="Arial" panose="020B0604020202020204" pitchFamily="34" charset="0"/>
                <a:cs typeface="Arial" panose="020B0604020202020204" pitchFamily="34" charset="0"/>
              </a:rPr>
              <a:t>Link to projections</a:t>
            </a:r>
          </a:p>
        </p:txBody>
      </p:sp>
      <p:sp>
        <p:nvSpPr>
          <p:cNvPr id="37907" name="Textfeld 23"/>
          <p:cNvSpPr txBox="1">
            <a:spLocks noChangeArrowheads="1"/>
          </p:cNvSpPr>
          <p:nvPr/>
        </p:nvSpPr>
        <p:spPr bwMode="auto">
          <a:xfrm>
            <a:off x="4191000" y="192405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b="1" dirty="0">
                <a:solidFill>
                  <a:srgbClr val="FF0000"/>
                </a:solidFill>
                <a:latin typeface="Arial" panose="020B0604020202020204" pitchFamily="34" charset="0"/>
                <a:cs typeface="Arial" panose="020B0604020202020204" pitchFamily="34" charset="0"/>
              </a:rPr>
              <a:t>Running along-side the ESGF</a:t>
            </a:r>
          </a:p>
        </p:txBody>
      </p:sp>
    </p:spTree>
    <p:extLst>
      <p:ext uri="{BB962C8B-B14F-4D97-AF65-F5344CB8AC3E}">
        <p14:creationId xmlns:p14="http://schemas.microsoft.com/office/powerpoint/2010/main" val="2992098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179263" y="117004"/>
            <a:ext cx="8785225" cy="647700"/>
          </a:xfrm>
        </p:spPr>
        <p:txBody>
          <a:bodyPr/>
          <a:lstStyle/>
          <a:p>
            <a:pPr eaLnBrk="1" hangingPunct="1">
              <a:spcBef>
                <a:spcPts val="600"/>
              </a:spcBef>
            </a:pPr>
            <a:r>
              <a:rPr lang="en-US" dirty="0" smtClean="0">
                <a:ea typeface="ＭＳ Ｐゴシック" pitchFamily="34" charset="-128"/>
              </a:rPr>
              <a:t>Considering Observational Uncertainty in the ESMValTool</a:t>
            </a:r>
            <a:endParaRPr lang="en-US" sz="1800" dirty="0" smtClean="0">
              <a:latin typeface="Arial" charset="0"/>
              <a:cs typeface="Arial" charset="0"/>
            </a:endParaRPr>
          </a:p>
        </p:txBody>
      </p:sp>
      <p:sp>
        <p:nvSpPr>
          <p:cNvPr id="32770" name="Inhaltsplatzhalter 3"/>
          <p:cNvSpPr>
            <a:spLocks noGrp="1"/>
          </p:cNvSpPr>
          <p:nvPr>
            <p:ph idx="1"/>
          </p:nvPr>
        </p:nvSpPr>
        <p:spPr>
          <a:xfrm>
            <a:off x="467544" y="692696"/>
            <a:ext cx="8280920" cy="2592288"/>
          </a:xfrm>
        </p:spPr>
        <p:txBody>
          <a:bodyPr/>
          <a:lstStyle/>
          <a:p>
            <a:pPr eaLnBrk="1" hangingPunct="1">
              <a:spcBef>
                <a:spcPts val="0"/>
              </a:spcBef>
              <a:spcAft>
                <a:spcPts val="600"/>
              </a:spcAft>
              <a:buFont typeface="Wingdings" pitchFamily="2" charset="2"/>
              <a:buChar char="Ø"/>
            </a:pPr>
            <a:r>
              <a:rPr lang="en-US" b="1" dirty="0">
                <a:solidFill>
                  <a:srgbClr val="FF0000"/>
                </a:solidFill>
                <a:latin typeface="Arial" charset="0"/>
                <a:cs typeface="Arial" charset="0"/>
              </a:rPr>
              <a:t>Observational uncertainty </a:t>
            </a:r>
            <a:r>
              <a:rPr lang="en-US" dirty="0">
                <a:latin typeface="Arial" charset="0"/>
                <a:cs typeface="Arial" charset="0"/>
              </a:rPr>
              <a:t>needs to be considered in the assessment of model performance and should be an integral part of the evaluation </a:t>
            </a:r>
            <a:r>
              <a:rPr lang="en-US" dirty="0" smtClean="0">
                <a:latin typeface="Arial" charset="0"/>
                <a:cs typeface="Arial" charset="0"/>
              </a:rPr>
              <a:t>tools</a:t>
            </a:r>
            <a:endParaRPr lang="en-US" dirty="0">
              <a:latin typeface="Arial" charset="0"/>
              <a:cs typeface="Arial" charset="0"/>
            </a:endParaRPr>
          </a:p>
          <a:p>
            <a:pPr eaLnBrk="1" hangingPunct="1">
              <a:spcBef>
                <a:spcPts val="0"/>
              </a:spcBef>
              <a:spcAft>
                <a:spcPts val="600"/>
              </a:spcAft>
              <a:buFont typeface="Wingdings" pitchFamily="2" charset="2"/>
              <a:buChar char="Ø"/>
            </a:pPr>
            <a:r>
              <a:rPr lang="en-US" dirty="0">
                <a:latin typeface="Arial" charset="0"/>
                <a:cs typeface="Arial" charset="0"/>
              </a:rPr>
              <a:t>The ESMValTool is quite flexible and can consider observational uncertainty in many </a:t>
            </a:r>
            <a:r>
              <a:rPr lang="en-US" dirty="0" smtClean="0">
                <a:latin typeface="Arial" charset="0"/>
                <a:cs typeface="Arial" charset="0"/>
              </a:rPr>
              <a:t>ways, e.g.:</a:t>
            </a:r>
          </a:p>
          <a:p>
            <a:pPr marL="360000" lvl="1" eaLnBrk="1" hangingPunct="1">
              <a:spcBef>
                <a:spcPts val="0"/>
              </a:spcBef>
              <a:spcAft>
                <a:spcPts val="600"/>
              </a:spcAft>
              <a:buFont typeface="Symbol" panose="05050102010706020507" pitchFamily="18" charset="2"/>
              <a:buChar char="-"/>
            </a:pPr>
            <a:r>
              <a:rPr lang="en-US" sz="1600" dirty="0" smtClean="0">
                <a:latin typeface="Arial" charset="0"/>
                <a:cs typeface="Arial" charset="0"/>
              </a:rPr>
              <a:t>using </a:t>
            </a:r>
            <a:r>
              <a:rPr lang="en-US" sz="1600" b="1" dirty="0">
                <a:solidFill>
                  <a:srgbClr val="FF0000"/>
                </a:solidFill>
                <a:latin typeface="Arial" charset="0"/>
                <a:cs typeface="Arial" charset="0"/>
              </a:rPr>
              <a:t>more than one observational dataset</a:t>
            </a:r>
            <a:r>
              <a:rPr lang="en-US" sz="1600" dirty="0">
                <a:latin typeface="Arial" charset="0"/>
                <a:cs typeface="Arial" charset="0"/>
              </a:rPr>
              <a:t> to </a:t>
            </a:r>
            <a:r>
              <a:rPr lang="en-US" sz="1600" dirty="0" smtClean="0">
                <a:latin typeface="Arial" charset="0"/>
                <a:cs typeface="Arial" charset="0"/>
              </a:rPr>
              <a:t>evaluate </a:t>
            </a:r>
            <a:r>
              <a:rPr lang="en-US" sz="1600" dirty="0">
                <a:latin typeface="Arial" charset="0"/>
                <a:cs typeface="Arial" charset="0"/>
              </a:rPr>
              <a:t>the </a:t>
            </a:r>
            <a:r>
              <a:rPr lang="en-US" sz="1600" dirty="0" smtClean="0">
                <a:latin typeface="Arial" charset="0"/>
                <a:cs typeface="Arial" charset="0"/>
              </a:rPr>
              <a:t>models</a:t>
            </a:r>
          </a:p>
          <a:p>
            <a:pPr marL="360000" lvl="1" eaLnBrk="1" hangingPunct="1">
              <a:spcBef>
                <a:spcPts val="0"/>
              </a:spcBef>
              <a:spcAft>
                <a:spcPts val="600"/>
              </a:spcAft>
              <a:buFont typeface="Symbol" panose="05050102010706020507" pitchFamily="18" charset="2"/>
              <a:buChar char="-"/>
            </a:pPr>
            <a:r>
              <a:rPr lang="en-US" sz="1600" b="1" dirty="0" smtClean="0">
                <a:solidFill>
                  <a:srgbClr val="FF0000"/>
                </a:solidFill>
                <a:latin typeface="Arial" charset="0"/>
                <a:cs typeface="Arial" charset="0"/>
              </a:rPr>
              <a:t>showing </a:t>
            </a:r>
            <a:r>
              <a:rPr lang="en-US" sz="1600" b="1" dirty="0">
                <a:solidFill>
                  <a:srgbClr val="FF0000"/>
                </a:solidFill>
                <a:latin typeface="Arial" charset="0"/>
                <a:cs typeface="Arial" charset="0"/>
              </a:rPr>
              <a:t>the </a:t>
            </a:r>
            <a:r>
              <a:rPr lang="en-US" sz="1600" b="1" dirty="0" smtClean="0">
                <a:solidFill>
                  <a:srgbClr val="FF0000"/>
                </a:solidFill>
                <a:latin typeface="Arial" charset="0"/>
                <a:cs typeface="Arial" charset="0"/>
              </a:rPr>
              <a:t>differences </a:t>
            </a:r>
            <a:r>
              <a:rPr lang="en-US" sz="1600" b="1" dirty="0">
                <a:solidFill>
                  <a:srgbClr val="FF0000"/>
                </a:solidFill>
                <a:latin typeface="Arial" charset="0"/>
                <a:cs typeface="Arial" charset="0"/>
              </a:rPr>
              <a:t>between the </a:t>
            </a:r>
            <a:r>
              <a:rPr lang="en-US" sz="1600" b="1" dirty="0" smtClean="0">
                <a:solidFill>
                  <a:srgbClr val="FF0000"/>
                </a:solidFill>
                <a:latin typeface="Arial" charset="0"/>
                <a:cs typeface="Arial" charset="0"/>
              </a:rPr>
              <a:t>observational datasets </a:t>
            </a:r>
            <a:r>
              <a:rPr lang="en-US" sz="1600" dirty="0">
                <a:latin typeface="Arial" charset="0"/>
                <a:cs typeface="Arial" charset="0"/>
              </a:rPr>
              <a:t>in addition to the difference </a:t>
            </a:r>
            <a:r>
              <a:rPr lang="en-US" sz="1600" dirty="0" smtClean="0">
                <a:latin typeface="Arial" charset="0"/>
                <a:cs typeface="Arial" charset="0"/>
              </a:rPr>
              <a:t>between the model and the reference dataset</a:t>
            </a:r>
          </a:p>
          <a:p>
            <a:pPr marL="360000" lvl="1" eaLnBrk="1" hangingPunct="1">
              <a:spcBef>
                <a:spcPts val="0"/>
              </a:spcBef>
              <a:spcAft>
                <a:spcPts val="600"/>
              </a:spcAft>
              <a:buFont typeface="Symbol" panose="05050102010706020507" pitchFamily="18" charset="2"/>
              <a:buChar char="-"/>
            </a:pPr>
            <a:r>
              <a:rPr lang="en-US" sz="1600" dirty="0" smtClean="0">
                <a:latin typeface="Arial" charset="0"/>
                <a:cs typeface="Arial" charset="0"/>
              </a:rPr>
              <a:t>easily usage of an observed uncertainty ensemble spanning </a:t>
            </a:r>
            <a:r>
              <a:rPr lang="en-US" sz="1600" dirty="0">
                <a:latin typeface="Arial" charset="0"/>
                <a:cs typeface="Arial" charset="0"/>
              </a:rPr>
              <a:t>the </a:t>
            </a:r>
            <a:r>
              <a:rPr lang="en-US" sz="1600" dirty="0" smtClean="0">
                <a:latin typeface="Arial" charset="0"/>
                <a:cs typeface="Arial" charset="0"/>
              </a:rPr>
              <a:t>observed uncertainty </a:t>
            </a:r>
            <a:r>
              <a:rPr lang="en-US" sz="1600" dirty="0">
                <a:latin typeface="Arial" charset="0"/>
                <a:cs typeface="Arial" charset="0"/>
              </a:rPr>
              <a:t>space, consistent with </a:t>
            </a:r>
            <a:r>
              <a:rPr lang="en-US" sz="1600" dirty="0" smtClean="0">
                <a:latin typeface="Arial" charset="0"/>
                <a:cs typeface="Arial" charset="0"/>
              </a:rPr>
              <a:t>statistics</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711646" y="3773359"/>
            <a:ext cx="4308626" cy="2462072"/>
          </a:xfrm>
          <a:prstGeom prst="rect">
            <a:avLst/>
          </a:prstGeom>
          <a:noFill/>
          <a:ln w="9525">
            <a:noFill/>
            <a:miter lim="800000"/>
            <a:headEnd/>
            <a:tailEnd/>
          </a:ln>
          <a:effectLst/>
          <a:extLst/>
        </p:spPr>
      </p:pic>
      <p:sp>
        <p:nvSpPr>
          <p:cNvPr id="5" name="TextBox 4"/>
          <p:cNvSpPr txBox="1"/>
          <p:nvPr/>
        </p:nvSpPr>
        <p:spPr>
          <a:xfrm>
            <a:off x="611560" y="3419708"/>
            <a:ext cx="8136903" cy="369332"/>
          </a:xfrm>
          <a:prstGeom prst="rect">
            <a:avLst/>
          </a:prstGeom>
          <a:noFill/>
        </p:spPr>
        <p:txBody>
          <a:bodyPr wrap="square" rtlCol="0">
            <a:spAutoFit/>
          </a:bodyPr>
          <a:lstStyle/>
          <a:p>
            <a:pPr algn="ctr"/>
            <a:r>
              <a:rPr lang="de-DE" b="1" dirty="0" err="1" smtClean="0"/>
              <a:t>Example</a:t>
            </a:r>
            <a:r>
              <a:rPr lang="de-DE" b="1" dirty="0" smtClean="0"/>
              <a:t>: HadCRUT4 </a:t>
            </a:r>
            <a:r>
              <a:rPr lang="de-DE" b="1" dirty="0" err="1" smtClean="0"/>
              <a:t>surface</a:t>
            </a:r>
            <a:r>
              <a:rPr lang="de-DE" b="1" dirty="0" smtClean="0"/>
              <a:t> </a:t>
            </a:r>
            <a:r>
              <a:rPr lang="de-DE" b="1" dirty="0" err="1" smtClean="0"/>
              <a:t>temperatures</a:t>
            </a:r>
            <a:r>
              <a:rPr lang="de-DE" b="1" dirty="0" smtClean="0"/>
              <a:t>, </a:t>
            </a:r>
            <a:r>
              <a:rPr lang="en-US" b="1" dirty="0" smtClean="0"/>
              <a:t>5 (out of 100) realizations</a:t>
            </a:r>
            <a:endParaRPr lang="en-US" b="1" dirty="0"/>
          </a:p>
        </p:txBody>
      </p:sp>
    </p:spTree>
    <p:extLst>
      <p:ext uri="{BB962C8B-B14F-4D97-AF65-F5344CB8AC3E}">
        <p14:creationId xmlns:p14="http://schemas.microsoft.com/office/powerpoint/2010/main" val="38319445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28600" y="762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de-DE" sz="1600" b="1">
                <a:solidFill>
                  <a:srgbClr val="000000"/>
                </a:solidFill>
                <a:latin typeface="Arial" pitchFamily="34" charset="0"/>
              </a:rPr>
              <a:t>WCRP Grand Challenges:  </a:t>
            </a:r>
            <a:r>
              <a:rPr lang="en-US" altLang="de-DE" sz="1600">
                <a:solidFill>
                  <a:srgbClr val="000000"/>
                </a:solidFill>
                <a:latin typeface="Arial" pitchFamily="34" charset="0"/>
              </a:rPr>
              <a:t>(1) Clouds, circulation and climate sensitivity, (2) Changes in cryosphere, (3) Climate extremes, (4) Regional climate information, (5) Regional sea-level rise, and (6) Water availability, plus an additional theme on </a:t>
            </a:r>
            <a:r>
              <a:rPr lang="en-US" altLang="de-DE" sz="1600" b="1">
                <a:solidFill>
                  <a:srgbClr val="000000"/>
                </a:solidFill>
                <a:latin typeface="Arial" pitchFamily="34" charset="0"/>
              </a:rPr>
              <a:t>“</a:t>
            </a:r>
            <a:r>
              <a:rPr lang="en-US" altLang="de-DE" sz="1600">
                <a:solidFill>
                  <a:srgbClr val="000000"/>
                </a:solidFill>
                <a:latin typeface="Arial" pitchFamily="34" charset="0"/>
              </a:rPr>
              <a:t>biospheric forcings and feedbacks”</a:t>
            </a:r>
          </a:p>
        </p:txBody>
      </p:sp>
      <p:pic>
        <p:nvPicPr>
          <p:cNvPr id="14339" name="Grafik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908720"/>
            <a:ext cx="568801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5"/>
          <p:cNvSpPr txBox="1">
            <a:spLocks noChangeArrowheads="1"/>
          </p:cNvSpPr>
          <p:nvPr/>
        </p:nvSpPr>
        <p:spPr bwMode="auto">
          <a:xfrm>
            <a:off x="5580112" y="6289068"/>
            <a:ext cx="2590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de-DE" altLang="de-DE" sz="1600" i="1" dirty="0" err="1">
                <a:solidFill>
                  <a:prstClr val="black"/>
                </a:solidFill>
                <a:latin typeface="Arial" pitchFamily="34" charset="0"/>
              </a:rPr>
              <a:t>Meehl</a:t>
            </a:r>
            <a:r>
              <a:rPr lang="de-DE" altLang="de-DE" sz="1600" i="1" dirty="0">
                <a:solidFill>
                  <a:prstClr val="black"/>
                </a:solidFill>
                <a:latin typeface="Arial" pitchFamily="34" charset="0"/>
              </a:rPr>
              <a:t> et al., EOS, 2014</a:t>
            </a:r>
          </a:p>
        </p:txBody>
      </p:sp>
      <p:grpSp>
        <p:nvGrpSpPr>
          <p:cNvPr id="6" name="Gruppieren 5"/>
          <p:cNvGrpSpPr/>
          <p:nvPr/>
        </p:nvGrpSpPr>
        <p:grpSpPr>
          <a:xfrm>
            <a:off x="228601" y="2060848"/>
            <a:ext cx="5711551" cy="3256615"/>
            <a:chOff x="228601" y="2060848"/>
            <a:chExt cx="5711551" cy="3256615"/>
          </a:xfrm>
        </p:grpSpPr>
        <p:sp>
          <p:nvSpPr>
            <p:cNvPr id="3" name="Ellipse 2"/>
            <p:cNvSpPr/>
            <p:nvPr/>
          </p:nvSpPr>
          <p:spPr>
            <a:xfrm>
              <a:off x="4860032" y="4185128"/>
              <a:ext cx="1080120" cy="3960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rgbClr val="FF0000"/>
                </a:solidFill>
                <a:latin typeface="Arial" pitchFamily="34" charset="0"/>
                <a:cs typeface="Arial" pitchFamily="34" charset="0"/>
              </a:endParaRPr>
            </a:p>
          </p:txBody>
        </p:sp>
        <p:sp>
          <p:nvSpPr>
            <p:cNvPr id="2" name="Textfeld 1"/>
            <p:cNvSpPr txBox="1"/>
            <p:nvPr/>
          </p:nvSpPr>
          <p:spPr>
            <a:xfrm>
              <a:off x="228601" y="2060848"/>
              <a:ext cx="2111152" cy="3256615"/>
            </a:xfrm>
            <a:prstGeom prst="rect">
              <a:avLst/>
            </a:prstGeom>
            <a:noFill/>
            <a:ln w="28575">
              <a:solidFill>
                <a:srgbClr val="FF0000"/>
              </a:solidFill>
            </a:ln>
          </p:spPr>
          <p:txBody>
            <a:bodyPr wrap="square" lIns="180000" tIns="180000" rIns="180000" bIns="180000" rtlCol="0">
              <a:spAutoFit/>
            </a:bodyPr>
            <a:lstStyle/>
            <a:p>
              <a:pPr>
                <a:spcAft>
                  <a:spcPts val="1200"/>
                </a:spcAft>
              </a:pPr>
              <a:r>
                <a:rPr lang="en-US" b="1" dirty="0" smtClean="0">
                  <a:solidFill>
                    <a:prstClr val="black"/>
                  </a:solidFill>
                  <a:latin typeface="Arial" pitchFamily="34" charset="0"/>
                  <a:cs typeface="Arial" pitchFamily="34" charset="0"/>
                </a:rPr>
                <a:t>Goal</a:t>
              </a:r>
            </a:p>
            <a:p>
              <a:r>
                <a:rPr lang="en-US" sz="1600" dirty="0" smtClean="0">
                  <a:solidFill>
                    <a:prstClr val="black"/>
                  </a:solidFill>
                  <a:latin typeface="Arial" pitchFamily="34" charset="0"/>
                  <a:cs typeface="Arial" pitchFamily="34" charset="0"/>
                </a:rPr>
                <a:t>ESMValTool as one of the CMIP documentation functions to routinely assess the performance of CMIP DECK and CMIP6 simulations running alongside the ESGF </a:t>
              </a:r>
            </a:p>
          </p:txBody>
        </p:sp>
        <p:cxnSp>
          <p:nvCxnSpPr>
            <p:cNvPr id="5" name="Gerade Verbindung mit Pfeil 4"/>
            <p:cNvCxnSpPr/>
            <p:nvPr/>
          </p:nvCxnSpPr>
          <p:spPr>
            <a:xfrm>
              <a:off x="2339753" y="4185128"/>
              <a:ext cx="2520278" cy="1994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Ellipse 2"/>
            <p:cNvSpPr/>
            <p:nvPr/>
          </p:nvSpPr>
          <p:spPr>
            <a:xfrm>
              <a:off x="4787714" y="3753072"/>
              <a:ext cx="1080120" cy="3240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de-DE" dirty="0" smtClean="0">
                <a:solidFill>
                  <a:srgbClr val="FF0000"/>
                </a:solidFill>
                <a:latin typeface="Arial" pitchFamily="34" charset="0"/>
                <a:cs typeface="Arial" pitchFamily="34" charset="0"/>
              </a:endParaRPr>
            </a:p>
          </p:txBody>
        </p:sp>
        <p:cxnSp>
          <p:nvCxnSpPr>
            <p:cNvPr id="9" name="Gerade Verbindung mit Pfeil 8"/>
            <p:cNvCxnSpPr>
              <a:endCxn id="8" idx="2"/>
            </p:cNvCxnSpPr>
            <p:nvPr/>
          </p:nvCxnSpPr>
          <p:spPr>
            <a:xfrm flipV="1">
              <a:off x="2339753" y="3915072"/>
              <a:ext cx="2447961" cy="270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5634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63" y="116632"/>
            <a:ext cx="8785225" cy="647700"/>
          </a:xfrm>
        </p:spPr>
        <p:txBody>
          <a:bodyPr/>
          <a:lstStyle/>
          <a:p>
            <a:pPr eaLnBrk="1" hangingPunct="1">
              <a:spcBef>
                <a:spcPts val="600"/>
              </a:spcBef>
            </a:pPr>
            <a:r>
              <a:rPr lang="en-US" dirty="0" smtClean="0">
                <a:ea typeface="ＭＳ Ｐゴシック" pitchFamily="34" charset="-128"/>
              </a:rPr>
              <a:t>Work as part of ESA CCI CMUG</a:t>
            </a:r>
            <a:endParaRPr lang="en-US" sz="1800" dirty="0" smtClean="0">
              <a:latin typeface="Arial" charset="0"/>
              <a:cs typeface="Arial" charset="0"/>
            </a:endParaRPr>
          </a:p>
        </p:txBody>
      </p:sp>
      <p:sp>
        <p:nvSpPr>
          <p:cNvPr id="14338" name="Inhaltsplatzhalter 2"/>
          <p:cNvSpPr>
            <a:spLocks noGrp="1"/>
          </p:cNvSpPr>
          <p:nvPr>
            <p:ph idx="1"/>
          </p:nvPr>
        </p:nvSpPr>
        <p:spPr>
          <a:xfrm>
            <a:off x="323528" y="692696"/>
            <a:ext cx="8568952" cy="4321249"/>
          </a:xfrm>
        </p:spPr>
        <p:txBody>
          <a:bodyPr/>
          <a:lstStyle/>
          <a:p>
            <a:pPr eaLnBrk="1" hangingPunct="1">
              <a:spcAft>
                <a:spcPts val="600"/>
              </a:spcAft>
            </a:pPr>
            <a:r>
              <a:rPr lang="en-US" dirty="0" smtClean="0">
                <a:latin typeface="Arial" charset="0"/>
                <a:cs typeface="Arial" charset="0"/>
              </a:rPr>
              <a:t>Model </a:t>
            </a:r>
            <a:r>
              <a:rPr lang="en-US" dirty="0">
                <a:latin typeface="Arial" charset="0"/>
                <a:cs typeface="Arial" charset="0"/>
              </a:rPr>
              <a:t>benchmarking initiatives have become increasingly important to evaluate the quality of coupled Earth System Models (ESMs) and to support the model development process</a:t>
            </a:r>
            <a:r>
              <a:rPr lang="en-US" dirty="0" smtClean="0">
                <a:latin typeface="Arial" charset="0"/>
                <a:cs typeface="Arial" charset="0"/>
              </a:rPr>
              <a:t>.</a:t>
            </a:r>
          </a:p>
          <a:p>
            <a:pPr eaLnBrk="1" hangingPunct="1">
              <a:spcAft>
                <a:spcPts val="600"/>
              </a:spcAft>
            </a:pPr>
            <a:r>
              <a:rPr lang="en-US" dirty="0" smtClean="0">
                <a:latin typeface="Arial" charset="0"/>
                <a:cs typeface="Arial" charset="0"/>
              </a:rPr>
              <a:t>However</a:t>
            </a:r>
            <a:r>
              <a:rPr lang="en-US" dirty="0">
                <a:latin typeface="Arial" charset="0"/>
                <a:cs typeface="Arial" charset="0"/>
              </a:rPr>
              <a:t>, ESA data is currently not used in the context of routine model evaluation.</a:t>
            </a:r>
            <a:endParaRPr lang="en-GB" dirty="0" smtClean="0">
              <a:latin typeface="Arial" charset="0"/>
              <a:cs typeface="Arial" charset="0"/>
            </a:endParaRPr>
          </a:p>
          <a:p>
            <a:r>
              <a:rPr lang="en-US" dirty="0" smtClean="0"/>
              <a:t>Model </a:t>
            </a:r>
            <a:r>
              <a:rPr lang="en-US" dirty="0"/>
              <a:t>benchmarking is also important for the Climate Research Groups (CRGs) within the CCI and various CMUG </a:t>
            </a:r>
            <a:r>
              <a:rPr lang="en-US" dirty="0" smtClean="0"/>
              <a:t>activities.</a:t>
            </a:r>
          </a:p>
          <a:p>
            <a:r>
              <a:rPr lang="en-US" dirty="0" smtClean="0"/>
              <a:t>CMUG will therefore establish </a:t>
            </a:r>
            <a:r>
              <a:rPr lang="en-US" dirty="0"/>
              <a:t>a </a:t>
            </a:r>
            <a:r>
              <a:rPr lang="en-US" b="1" dirty="0">
                <a:solidFill>
                  <a:srgbClr val="FF0000"/>
                </a:solidFill>
              </a:rPr>
              <a:t>standardized model benchmarking approach</a:t>
            </a:r>
            <a:r>
              <a:rPr lang="en-US" dirty="0">
                <a:solidFill>
                  <a:srgbClr val="FF0000"/>
                </a:solidFill>
              </a:rPr>
              <a:t> </a:t>
            </a:r>
            <a:r>
              <a:rPr lang="en-US" dirty="0"/>
              <a:t>for the CCI in close collaboration with the </a:t>
            </a:r>
            <a:r>
              <a:rPr lang="en-US" b="1" dirty="0"/>
              <a:t>CMIP and WGNE/WGCM Climate Model Metrics Panel</a:t>
            </a:r>
            <a:r>
              <a:rPr lang="en-US" dirty="0"/>
              <a:t>, and </a:t>
            </a:r>
            <a:r>
              <a:rPr lang="en-US" dirty="0" smtClean="0"/>
              <a:t>will contribute </a:t>
            </a:r>
            <a:r>
              <a:rPr lang="en-US" dirty="0"/>
              <a:t>to the development of a community-wide </a:t>
            </a:r>
            <a:r>
              <a:rPr lang="en-US" b="1" dirty="0">
                <a:solidFill>
                  <a:srgbClr val="FF0000"/>
                </a:solidFill>
              </a:rPr>
              <a:t>Earth System Model Evaluation Tool (ESMValTool)</a:t>
            </a:r>
            <a:r>
              <a:rPr lang="en-US" dirty="0">
                <a:solidFill>
                  <a:srgbClr val="FF0000"/>
                </a:solidFill>
              </a:rPr>
              <a:t> </a:t>
            </a:r>
            <a:r>
              <a:rPr lang="en-US" dirty="0"/>
              <a:t>that is currently developed by different partners in different </a:t>
            </a:r>
            <a:r>
              <a:rPr lang="en-US" dirty="0" smtClean="0"/>
              <a:t>projects – coordinated by DLR.</a:t>
            </a:r>
            <a:endParaRPr lang="en-US" dirty="0"/>
          </a:p>
          <a:p>
            <a:r>
              <a:rPr lang="en-US" dirty="0"/>
              <a:t>The goal is to work towards a standardized community based benchmarking toolkit that </a:t>
            </a:r>
            <a:r>
              <a:rPr lang="en-US" b="1" dirty="0">
                <a:solidFill>
                  <a:srgbClr val="FF0000"/>
                </a:solidFill>
              </a:rPr>
              <a:t>includes ESA CCI data </a:t>
            </a:r>
            <a:r>
              <a:rPr lang="en-US" dirty="0"/>
              <a:t>and that could be used operationally for CMIP6 analysis in the forthcoming </a:t>
            </a:r>
            <a:r>
              <a:rPr lang="en-US" dirty="0" smtClean="0"/>
              <a:t>years.</a:t>
            </a:r>
            <a:endParaRPr lang="de-DE" sz="2000" dirty="0"/>
          </a:p>
        </p:txBody>
      </p:sp>
      <p:sp>
        <p:nvSpPr>
          <p:cNvPr id="2" name="Textfeld 1"/>
          <p:cNvSpPr txBox="1"/>
          <p:nvPr/>
        </p:nvSpPr>
        <p:spPr>
          <a:xfrm>
            <a:off x="323528" y="5096810"/>
            <a:ext cx="8496944" cy="976403"/>
          </a:xfrm>
          <a:prstGeom prst="rect">
            <a:avLst/>
          </a:prstGeom>
          <a:solidFill>
            <a:schemeClr val="accent2">
              <a:lumMod val="40000"/>
              <a:lumOff val="60000"/>
            </a:schemeClr>
          </a:solidFill>
        </p:spPr>
        <p:txBody>
          <a:bodyPr wrap="square" lIns="72000" tIns="72000" rIns="72000" bIns="72000" rtlCol="0">
            <a:spAutoFit/>
          </a:bodyPr>
          <a:lstStyle/>
          <a:p>
            <a:pPr algn="ctr"/>
            <a:r>
              <a:rPr lang="en-US" b="1" dirty="0"/>
              <a:t>It is expected that the preparation of the individual ESA CCI datasets in CMIP compliant format for </a:t>
            </a:r>
            <a:r>
              <a:rPr lang="en-US" b="1" dirty="0" smtClean="0"/>
              <a:t>obs4MIPs </a:t>
            </a:r>
            <a:r>
              <a:rPr lang="en-US" b="1" dirty="0"/>
              <a:t>as well as the corresponding technical </a:t>
            </a:r>
            <a:r>
              <a:rPr lang="en-US" b="1" dirty="0" smtClean="0"/>
              <a:t>notes for obs4MIPs </a:t>
            </a:r>
            <a:r>
              <a:rPr lang="en-US" b="1" dirty="0"/>
              <a:t>are created and submitted by the individual ESA CCI teams. </a:t>
            </a:r>
            <a:endParaRPr lang="de-DE" b="1" dirty="0"/>
          </a:p>
        </p:txBody>
      </p:sp>
    </p:spTree>
    <p:extLst>
      <p:ext uri="{BB962C8B-B14F-4D97-AF65-F5344CB8AC3E}">
        <p14:creationId xmlns:p14="http://schemas.microsoft.com/office/powerpoint/2010/main" val="3248295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179263" y="116632"/>
            <a:ext cx="8785225" cy="647700"/>
          </a:xfrm>
        </p:spPr>
        <p:txBody>
          <a:bodyPr/>
          <a:lstStyle/>
          <a:p>
            <a:pPr eaLnBrk="1" hangingPunct="1">
              <a:spcBef>
                <a:spcPts val="600"/>
              </a:spcBef>
            </a:pPr>
            <a:r>
              <a:rPr lang="en-US" dirty="0" smtClean="0">
                <a:ea typeface="ＭＳ Ｐゴシック" pitchFamily="34" charset="-128"/>
              </a:rPr>
              <a:t>WP 5.1 – Subtasks</a:t>
            </a:r>
            <a:endParaRPr lang="en-US" sz="1800" dirty="0" smtClean="0">
              <a:latin typeface="Arial" charset="0"/>
              <a:cs typeface="Arial" charset="0"/>
            </a:endParaRPr>
          </a:p>
        </p:txBody>
      </p:sp>
      <p:sp>
        <p:nvSpPr>
          <p:cNvPr id="14338" name="Inhaltsplatzhalter 2"/>
          <p:cNvSpPr>
            <a:spLocks noGrp="1"/>
          </p:cNvSpPr>
          <p:nvPr>
            <p:ph idx="1"/>
          </p:nvPr>
        </p:nvSpPr>
        <p:spPr>
          <a:xfrm>
            <a:off x="467545" y="692696"/>
            <a:ext cx="8208912" cy="5113337"/>
          </a:xfrm>
        </p:spPr>
        <p:txBody>
          <a:bodyPr/>
          <a:lstStyle/>
          <a:p>
            <a:pPr marL="342900" indent="-342900">
              <a:buFont typeface="+mj-lt"/>
              <a:buAutoNum type="arabicPeriod"/>
            </a:pPr>
            <a:r>
              <a:rPr lang="en-US" b="1" dirty="0" smtClean="0"/>
              <a:t>Contribute </a:t>
            </a:r>
            <a:r>
              <a:rPr lang="en-US" b="1" dirty="0"/>
              <a:t>to the community-wide development of an </a:t>
            </a:r>
            <a:r>
              <a:rPr lang="en-US" b="1" dirty="0">
                <a:solidFill>
                  <a:srgbClr val="FF0000"/>
                </a:solidFill>
              </a:rPr>
              <a:t>Earth System Model Evaluation Tool (ESMValTool)</a:t>
            </a:r>
            <a:r>
              <a:rPr lang="en-US" b="1" dirty="0"/>
              <a:t> </a:t>
            </a:r>
            <a:r>
              <a:rPr lang="en-US" dirty="0"/>
              <a:t>by developing code and integrating diagnostics and performance metrics into the </a:t>
            </a:r>
            <a:r>
              <a:rPr lang="en-US" dirty="0" smtClean="0"/>
              <a:t>tool</a:t>
            </a:r>
            <a:endParaRPr lang="en-US" dirty="0"/>
          </a:p>
          <a:p>
            <a:pPr marL="342900" indent="-342900">
              <a:buFont typeface="+mj-lt"/>
              <a:buAutoNum type="arabicPeriod"/>
            </a:pPr>
            <a:r>
              <a:rPr lang="en-US" b="1" dirty="0" smtClean="0"/>
              <a:t>Ensure </a:t>
            </a:r>
            <a:r>
              <a:rPr lang="en-US" b="1" dirty="0">
                <a:solidFill>
                  <a:srgbClr val="FF0000"/>
                </a:solidFill>
              </a:rPr>
              <a:t>integration of ESA CCI datasets as well as other ESA datasets</a:t>
            </a:r>
            <a:r>
              <a:rPr lang="en-US" b="1" dirty="0"/>
              <a:t> (in particular </a:t>
            </a:r>
            <a:r>
              <a:rPr lang="en-US" b="1" dirty="0" err="1"/>
              <a:t>GlobAlbedo</a:t>
            </a:r>
            <a:r>
              <a:rPr lang="en-US" b="1" dirty="0"/>
              <a:t> or other Glob-products) in the ESMValTool </a:t>
            </a:r>
            <a:r>
              <a:rPr lang="en-US" dirty="0"/>
              <a:t>for routine model evaluation and benchmarking</a:t>
            </a:r>
            <a:r>
              <a:rPr lang="en-US" dirty="0" smtClean="0"/>
              <a:t>.</a:t>
            </a:r>
          </a:p>
          <a:p>
            <a:pPr marL="342900" indent="-342900">
              <a:buFont typeface="+mj-lt"/>
              <a:buAutoNum type="arabicPeriod"/>
            </a:pPr>
            <a:r>
              <a:rPr lang="en-US" b="1" dirty="0" smtClean="0"/>
              <a:t>Provide </a:t>
            </a:r>
            <a:r>
              <a:rPr lang="en-US" b="1" dirty="0">
                <a:solidFill>
                  <a:srgbClr val="FF0000"/>
                </a:solidFill>
              </a:rPr>
              <a:t>comparison to other observations </a:t>
            </a:r>
            <a:r>
              <a:rPr lang="en-US" dirty="0"/>
              <a:t>that are routinely used in model evaluation, in particular those that are contributed to </a:t>
            </a:r>
            <a:r>
              <a:rPr lang="en-US" b="1" dirty="0" smtClean="0"/>
              <a:t>obs4MIPs </a:t>
            </a:r>
            <a:r>
              <a:rPr lang="en-US" dirty="0"/>
              <a:t>(</a:t>
            </a:r>
            <a:r>
              <a:rPr lang="en-US" u="sng" dirty="0"/>
              <a:t>http://obs4mips.llnl.gov</a:t>
            </a:r>
            <a:r>
              <a:rPr lang="en-US" u="sng" dirty="0" smtClean="0"/>
              <a:t>/</a:t>
            </a:r>
            <a:r>
              <a:rPr lang="en-US" dirty="0" smtClean="0"/>
              <a:t>).</a:t>
            </a:r>
          </a:p>
          <a:p>
            <a:pPr marL="342900" indent="-342900">
              <a:buFont typeface="+mj-lt"/>
              <a:buAutoNum type="arabicPeriod"/>
            </a:pPr>
            <a:r>
              <a:rPr lang="en-US" b="1" dirty="0" smtClean="0"/>
              <a:t>Provide </a:t>
            </a:r>
            <a:r>
              <a:rPr lang="en-US" b="1" dirty="0">
                <a:solidFill>
                  <a:srgbClr val="FF0000"/>
                </a:solidFill>
              </a:rPr>
              <a:t>recommendations of standardized benchmarking </a:t>
            </a:r>
            <a:r>
              <a:rPr lang="en-US" dirty="0"/>
              <a:t>to the CMIP and WGNE/WGCM climate model metrics panels. </a:t>
            </a:r>
            <a:endParaRPr lang="en-US" dirty="0" smtClean="0"/>
          </a:p>
          <a:p>
            <a:pPr marL="342900" indent="-342900">
              <a:buClr>
                <a:schemeClr val="tx1"/>
              </a:buClr>
              <a:buFont typeface="+mj-lt"/>
              <a:buAutoNum type="arabicPeriod"/>
            </a:pPr>
            <a:r>
              <a:rPr lang="en-US" b="1" dirty="0" smtClean="0">
                <a:solidFill>
                  <a:srgbClr val="FF0000"/>
                </a:solidFill>
              </a:rPr>
              <a:t>Visualize </a:t>
            </a:r>
            <a:r>
              <a:rPr lang="en-US" b="1" dirty="0">
                <a:solidFill>
                  <a:srgbClr val="FF0000"/>
                </a:solidFill>
              </a:rPr>
              <a:t>the results through a website </a:t>
            </a:r>
            <a:r>
              <a:rPr lang="en-US" b="1" dirty="0"/>
              <a:t>to enhance visibility of the ESA CCI data. </a:t>
            </a:r>
            <a:r>
              <a:rPr lang="en-US" dirty="0"/>
              <a:t>The ESMValTool will be extended with capabilities to </a:t>
            </a:r>
            <a:r>
              <a:rPr lang="en-US" dirty="0" smtClean="0"/>
              <a:t>visualize </a:t>
            </a:r>
            <a:r>
              <a:rPr lang="en-US" dirty="0"/>
              <a:t>the resulting plots on a website. </a:t>
            </a:r>
            <a:endParaRPr lang="en-US" dirty="0" smtClean="0"/>
          </a:p>
          <a:p>
            <a:pPr marL="342900" indent="-342900">
              <a:buClr>
                <a:schemeClr val="tx1"/>
              </a:buClr>
              <a:buFont typeface="+mj-lt"/>
              <a:buAutoNum type="arabicPeriod"/>
            </a:pPr>
            <a:r>
              <a:rPr lang="en-US" b="1" dirty="0" smtClean="0">
                <a:solidFill>
                  <a:srgbClr val="FF0000"/>
                </a:solidFill>
              </a:rPr>
              <a:t>Support </a:t>
            </a:r>
            <a:r>
              <a:rPr lang="en-US" b="1" dirty="0">
                <a:solidFill>
                  <a:srgbClr val="FF0000"/>
                </a:solidFill>
              </a:rPr>
              <a:t>the CCI Climate Research Groups in the use of the ESMValTool </a:t>
            </a:r>
            <a:r>
              <a:rPr lang="en-US" dirty="0"/>
              <a:t>by providing a user guide with the goal that the CCI CRGs can use the tool in their own evaluation work</a:t>
            </a:r>
            <a:r>
              <a:rPr lang="en-US" dirty="0" smtClean="0"/>
              <a:t>.</a:t>
            </a:r>
            <a:endParaRPr lang="en-US" dirty="0"/>
          </a:p>
        </p:txBody>
      </p:sp>
    </p:spTree>
    <p:extLst>
      <p:ext uri="{BB962C8B-B14F-4D97-AF65-F5344CB8AC3E}">
        <p14:creationId xmlns:p14="http://schemas.microsoft.com/office/powerpoint/2010/main" val="31221249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LR-Präsentation 4:3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sp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scientific_template">
  <a:themeElements>
    <a:clrScheme name="scientific_template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fontScheme name="scientifi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scientif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cientific_template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scientific_template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Words>2621</Words>
  <Application>Microsoft Macintosh PowerPoint</Application>
  <PresentationFormat>On-screen Show (4:3)</PresentationFormat>
  <Paragraphs>251</Paragraphs>
  <Slides>27</Slides>
  <Notes>27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DLR-Präsentation 4:3 Englisch</vt:lpstr>
      <vt:lpstr>scientific_template</vt:lpstr>
      <vt:lpstr>1_Blank Presentation</vt:lpstr>
      <vt:lpstr>Earth System Model Evaluation Tool (ESMValTool)</vt:lpstr>
      <vt:lpstr>Motivation – Development of an Earth System Model Evaluation Tool  </vt:lpstr>
      <vt:lpstr>PowerPoint Presentation</vt:lpstr>
      <vt:lpstr>PowerPoint Presentation</vt:lpstr>
      <vt:lpstr>PowerPoint Presentation</vt:lpstr>
      <vt:lpstr>Considering Observational Uncertainty in the ESMValTool</vt:lpstr>
      <vt:lpstr>PowerPoint Presentation</vt:lpstr>
      <vt:lpstr>Work as part of ESA CCI CMUG</vt:lpstr>
      <vt:lpstr>WP 5.1 – Subtasks</vt:lpstr>
      <vt:lpstr>Goal: Performance Metrics calculated with ESA CCI Data </vt:lpstr>
      <vt:lpstr>Baseline Proposal and Batch Options 1 and 2</vt:lpstr>
      <vt:lpstr>DLR contributions</vt:lpstr>
      <vt:lpstr>Technical ESMValTool workshop 3-4 March 2015, Munich, Germany  </vt:lpstr>
      <vt:lpstr>Technical ESMValTool workshop 3-4 March 2015, Munich, Germany  </vt:lpstr>
      <vt:lpstr>Assessment of CMIP5 models with new ESA’s 17 year ATSR climate data record</vt:lpstr>
      <vt:lpstr>Clouds</vt:lpstr>
      <vt:lpstr>LMU contributions (Alexander Löw)</vt:lpstr>
      <vt:lpstr>SMHI contributions (Ulrika Willén)</vt:lpstr>
      <vt:lpstr>Metrics of Clouds and Radiation</vt:lpstr>
      <vt:lpstr>Auto-assess: </vt:lpstr>
      <vt:lpstr>Current &amp; planned assessment areas</vt:lpstr>
      <vt:lpstr>Auto-assess metric plot</vt:lpstr>
      <vt:lpstr>PowerPoint Presentation</vt:lpstr>
      <vt:lpstr>PowerPoint Presentation</vt:lpstr>
      <vt:lpstr>Cloud Feedback Model Intercomparison Project (CFMIP) CFMIP diagnostics code repository</vt:lpstr>
      <vt:lpstr>Summary and Outlook  </vt:lpstr>
      <vt:lpstr>Thank you!</vt:lpstr>
    </vt:vector>
  </TitlesOfParts>
  <Company>T-Systems SfR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Mayerhofer, Ludwig</dc:creator>
  <cp:lastModifiedBy>Axel Lauer</cp:lastModifiedBy>
  <cp:revision>377</cp:revision>
  <cp:lastPrinted>2015-05-21T15:47:24Z</cp:lastPrinted>
  <dcterms:created xsi:type="dcterms:W3CDTF">2012-06-19T06:51:55Z</dcterms:created>
  <dcterms:modified xsi:type="dcterms:W3CDTF">2015-05-26T21:14:31Z</dcterms:modified>
</cp:coreProperties>
</file>