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17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1" r:id="rId4"/>
    <p:sldId id="257" r:id="rId5"/>
    <p:sldId id="258" r:id="rId6"/>
    <p:sldId id="271" r:id="rId7"/>
    <p:sldId id="272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69" r:id="rId17"/>
    <p:sldId id="267" r:id="rId18"/>
    <p:sldId id="273" r:id="rId19"/>
    <p:sldId id="282" r:id="rId20"/>
    <p:sldId id="278" r:id="rId21"/>
    <p:sldId id="274" r:id="rId22"/>
  </p:sldIdLst>
  <p:sldSz cx="9906000" cy="6858000" type="A4"/>
  <p:notesSz cx="68199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oval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89"/>
    <a:srgbClr val="FFC800"/>
    <a:srgbClr val="FAA73F"/>
    <a:srgbClr val="578683"/>
    <a:srgbClr val="62C4DD"/>
    <a:srgbClr val="0B6192"/>
    <a:srgbClr val="B0BF27"/>
    <a:srgbClr val="344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8" autoAdjust="0"/>
    <p:restoredTop sz="93734" autoAdjust="0"/>
  </p:normalViewPr>
  <p:slideViewPr>
    <p:cSldViewPr snapToGrid="0" snapToObjects="1">
      <p:cViewPr>
        <p:scale>
          <a:sx n="90" d="100"/>
          <a:sy n="90" d="100"/>
        </p:scale>
        <p:origin x="-952" y="-296"/>
      </p:cViewPr>
      <p:guideLst>
        <p:guide orient="horz" pos="4058"/>
        <p:guide orient="horz" pos="697"/>
        <p:guide pos="419"/>
        <p:guide pos="5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1968" y="-96"/>
      </p:cViewPr>
      <p:guideLst>
        <p:guide orient="horz" pos="3129"/>
        <p:guide pos="21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06T17:33:56.799" idx="1">
    <p:pos x="6181" y="3944"/>
    <p:text>Please do not exceed the size of the crescent of the Copernicus logo for your own logo.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B97E4D2C-6E6F-FB46-9346-A2D7289AC2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46125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57825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1AEC0219-1789-DF4A-8448-050D5BA5FE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304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7DE024-44EA-5D45-AD16-8CE2A45E423B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62274" y="9433234"/>
            <a:ext cx="295603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72" tIns="46437" rIns="92872" bIns="46437" anchor="b"/>
          <a:lstStyle>
            <a:lvl1pPr defTabSz="9302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302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302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302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3027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/>
            <a:fld id="{BB3CEF29-D7FE-3E48-BEE1-212F6BC5EC8D}" type="slidenum">
              <a:rPr lang="en-US" b="0">
                <a:cs typeface="Arial" charset="0"/>
              </a:rPr>
              <a:pPr algn="r"/>
              <a:t>17</a:t>
            </a:fld>
            <a:endParaRPr lang="en-US" b="0">
              <a:cs typeface="Arial" charset="0"/>
            </a:endParaRPr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746125"/>
            <a:ext cx="5378450" cy="3724275"/>
          </a:xfrm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872" tIns="46437" rIns="92872" bIns="46437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5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C8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1F89"/>
                </a:solidFill>
              </a:defRPr>
            </a:lvl1pPr>
            <a:lvl2pPr>
              <a:defRPr>
                <a:solidFill>
                  <a:srgbClr val="231F89"/>
                </a:solidFill>
              </a:defRPr>
            </a:lvl2pPr>
            <a:lvl3pPr>
              <a:defRPr>
                <a:solidFill>
                  <a:srgbClr val="231F89"/>
                </a:solidFill>
              </a:defRPr>
            </a:lvl3pPr>
            <a:lvl4pPr>
              <a:defRPr>
                <a:solidFill>
                  <a:srgbClr val="231F89"/>
                </a:solidFill>
              </a:defRPr>
            </a:lvl4pPr>
            <a:lvl5pPr>
              <a:defRPr>
                <a:solidFill>
                  <a:srgbClr val="231F8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0" y="6492875"/>
            <a:ext cx="233045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fld id="{CBC77683-E26E-1944-8B3F-AD3AF724E1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6CAA0-47A6-9D4C-B354-F06B408DB8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8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D06765-BBC9-B849-80E3-2E53239AB7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1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5B564E-B1F8-F148-B50A-5C410CD0AC7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18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413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D7A0A4-9D2C-6545-A5AB-6C7C10A562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6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60F11E-65C1-0349-94D8-B143B3C813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0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D4CB0-850F-A34B-9614-C6A7ABE8D9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14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3304" y="6361039"/>
            <a:ext cx="1297287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7/8/2014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09451" y="6356351"/>
            <a:ext cx="401249" cy="365125"/>
          </a:xfrm>
          <a:prstGeom prst="rect">
            <a:avLst/>
          </a:prstGeom>
        </p:spPr>
        <p:txBody>
          <a:bodyPr/>
          <a:lstStyle/>
          <a:p>
            <a:fld id="{1E6F7D49-625A-4DC0-89B0-0AC14CBD27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82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5"/>
          <p:cNvGrpSpPr>
            <a:grpSpLocks/>
          </p:cNvGrpSpPr>
          <p:nvPr userDrawn="1"/>
        </p:nvGrpSpPr>
        <p:grpSpPr bwMode="auto">
          <a:xfrm>
            <a:off x="-73025" y="830263"/>
            <a:ext cx="9979025" cy="6113462"/>
            <a:chOff x="-73025" y="830263"/>
            <a:chExt cx="9979026" cy="6113462"/>
          </a:xfrm>
        </p:grpSpPr>
        <p:pic>
          <p:nvPicPr>
            <p:cNvPr id="3" name="Picture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668" y="830263"/>
              <a:ext cx="4741333" cy="611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>
              <a:spLocks noChangeArrowheads="1"/>
            </p:cNvSpPr>
            <p:nvPr userDrawn="1"/>
          </p:nvSpPr>
          <p:spPr bwMode="auto">
            <a:xfrm>
              <a:off x="-73025" y="830263"/>
              <a:ext cx="5324476" cy="61134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altLang="en-US" dirty="0" smtClean="0">
                <a:ea typeface="+mn-ea"/>
              </a:endParaRPr>
            </a:p>
          </p:txBody>
        </p:sp>
      </p:grpSp>
      <p:pic>
        <p:nvPicPr>
          <p:cNvPr id="102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6189663"/>
            <a:ext cx="1784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28588"/>
            <a:ext cx="143351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667250" y="6683375"/>
            <a:ext cx="584200" cy="260350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grpSp>
        <p:nvGrpSpPr>
          <p:cNvPr id="1030" name="Group 21"/>
          <p:cNvGrpSpPr>
            <a:grpSpLocks/>
          </p:cNvGrpSpPr>
          <p:nvPr userDrawn="1"/>
        </p:nvGrpSpPr>
        <p:grpSpPr bwMode="auto">
          <a:xfrm>
            <a:off x="-55563" y="6021388"/>
            <a:ext cx="5462588" cy="844550"/>
            <a:chOff x="62446" y="6088876"/>
            <a:chExt cx="5463108" cy="845324"/>
          </a:xfrm>
        </p:grpSpPr>
        <p:grpSp>
          <p:nvGrpSpPr>
            <p:cNvPr id="1033" name="Group 19"/>
            <p:cNvGrpSpPr>
              <a:grpSpLocks/>
            </p:cNvGrpSpPr>
            <p:nvPr userDrawn="1"/>
          </p:nvGrpSpPr>
          <p:grpSpPr bwMode="auto">
            <a:xfrm>
              <a:off x="170396" y="6418258"/>
              <a:ext cx="5355158" cy="515942"/>
              <a:chOff x="-66675" y="5878350"/>
              <a:chExt cx="5355158" cy="515942"/>
            </a:xfrm>
          </p:grpSpPr>
          <p:pic>
            <p:nvPicPr>
              <p:cNvPr id="1035" name="Picture 3"/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675" y="5878350"/>
                <a:ext cx="230711" cy="230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 17"/>
              <p:cNvGrpSpPr>
                <a:grpSpLocks/>
              </p:cNvGrpSpPr>
              <p:nvPr userDrawn="1"/>
            </p:nvGrpSpPr>
            <p:grpSpPr bwMode="auto">
              <a:xfrm>
                <a:off x="17" y="5884861"/>
                <a:ext cx="5288466" cy="509431"/>
                <a:chOff x="15" y="5185668"/>
                <a:chExt cx="5288466" cy="509431"/>
              </a:xfrm>
            </p:grpSpPr>
            <p:pic>
              <p:nvPicPr>
                <p:cNvPr id="1037" name="Picture 4"/>
                <p:cNvPicPr>
                  <a:picLocks noChangeAspect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3375" y="5185668"/>
                  <a:ext cx="246863" cy="251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38" name="Group 11"/>
                <p:cNvGrpSpPr>
                  <a:grpSpLocks/>
                </p:cNvGrpSpPr>
                <p:nvPr userDrawn="1"/>
              </p:nvGrpSpPr>
              <p:grpSpPr bwMode="auto">
                <a:xfrm>
                  <a:off x="15" y="5186944"/>
                  <a:ext cx="5288466" cy="508155"/>
                  <a:chOff x="15" y="4558294"/>
                  <a:chExt cx="5288466" cy="508155"/>
                </a:xfrm>
              </p:grpSpPr>
              <p:sp>
                <p:nvSpPr>
                  <p:cNvPr id="1041" name="Rectangle 2"/>
                  <p:cNvSpPr txBox="1">
                    <a:spLocks noChangeArrowheads="1"/>
                  </p:cNvSpPr>
                  <p:nvPr userDrawn="1"/>
                </p:nvSpPr>
                <p:spPr bwMode="auto">
                  <a:xfrm>
                    <a:off x="15" y="4653321"/>
                    <a:ext cx="5288466" cy="4131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 b="1">
                        <a:solidFill>
                          <a:srgbClr val="00468C"/>
                        </a:solidFill>
                        <a:latin typeface="Arial" charset="0"/>
                      </a:defRPr>
                    </a:lvl9pPr>
                  </a:lstStyle>
                  <a:p>
                    <a:pPr algn="l">
                      <a:defRPr/>
                    </a:pPr>
                    <a:r>
                      <a:rPr lang="fr-BE" altLang="en-US" sz="1200" b="0" smtClean="0">
                        <a:solidFill>
                          <a:schemeClr val="bg1"/>
                        </a:solidFill>
                        <a:latin typeface="Verdana" pitchFamily="34" charset="0"/>
                        <a:ea typeface="+mn-ea"/>
                      </a:rPr>
                      <a:t>  Copernicus EU           CopernicusEU          www.copernicus.eu</a:t>
                    </a:r>
                    <a:endParaRPr lang="en-GB" altLang="en-US" sz="1200" smtClean="0">
                      <a:solidFill>
                        <a:schemeClr val="bg1"/>
                      </a:solidFill>
                      <a:latin typeface="Verdana" pitchFamily="34" charset="0"/>
                      <a:ea typeface="+mn-ea"/>
                    </a:endParaRPr>
                  </a:p>
                  <a:p>
                    <a:pPr algn="ctr">
                      <a:defRPr/>
                    </a:pPr>
                    <a:endParaRPr lang="en-GB" altLang="en-US" sz="2000" b="0" smtClean="0">
                      <a:solidFill>
                        <a:schemeClr val="bg1"/>
                      </a:solidFill>
                      <a:latin typeface="Verdana" pitchFamily="34" charset="0"/>
                      <a:ea typeface="+mn-ea"/>
                    </a:endParaRPr>
                  </a:p>
                </p:txBody>
              </p:sp>
              <p:pic>
                <p:nvPicPr>
                  <p:cNvPr id="1040" name="Picture 10"/>
                  <p:cNvPicPr>
                    <a:picLocks noChangeAspect="1"/>
                  </p:cNvPicPr>
                  <p:nvPr userDrawn="1"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23677" y="4558294"/>
                    <a:ext cx="208498" cy="2179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sp>
          <p:nvSpPr>
            <p:cNvPr id="1036" name="Rectangle 20"/>
            <p:cNvSpPr>
              <a:spLocks noChangeArrowheads="1"/>
            </p:cNvSpPr>
            <p:nvPr userDrawn="1"/>
          </p:nvSpPr>
          <p:spPr bwMode="auto">
            <a:xfrm>
              <a:off x="62446" y="6088876"/>
              <a:ext cx="1217729" cy="276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1pPr>
              <a:lvl2pPr marL="742950" indent="-28575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2pPr>
              <a:lvl3pPr marL="11430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3pPr>
              <a:lvl4pPr marL="16002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4pPr>
              <a:lvl5pPr marL="2057400" indent="-228600" eaLnBrk="0" hangingPunct="0">
                <a:defRPr sz="2100" b="1">
                  <a:solidFill>
                    <a:srgbClr val="00468C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100" b="1">
                  <a:solidFill>
                    <a:srgbClr val="00468C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fr-BE" altLang="en-US" sz="1200" b="0" smtClean="0">
                  <a:solidFill>
                    <a:schemeClr val="bg1"/>
                  </a:solidFill>
                  <a:latin typeface="Verdana" pitchFamily="34" charset="0"/>
                  <a:ea typeface="+mn-ea"/>
                </a:rPr>
                <a:t>Follow us on:</a:t>
              </a:r>
              <a:endParaRPr lang="en-GB" altLang="en-US" sz="1200" smtClean="0">
                <a:solidFill>
                  <a:schemeClr val="bg1"/>
                </a:solidFill>
                <a:latin typeface="Verdana" pitchFamily="34" charset="0"/>
                <a:ea typeface="+mn-ea"/>
              </a:endParaRPr>
            </a:p>
          </p:txBody>
        </p:sp>
      </p:grpSp>
      <p:sp>
        <p:nvSpPr>
          <p:cNvPr id="1034" name="TextBox 24"/>
          <p:cNvSpPr txBox="1">
            <a:spLocks noChangeArrowheads="1"/>
          </p:cNvSpPr>
          <p:nvPr userDrawn="1"/>
        </p:nvSpPr>
        <p:spPr bwMode="auto">
          <a:xfrm>
            <a:off x="4675188" y="665003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chemeClr val="bg1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8" name="Rectangle 30"/>
          <p:cNvSpPr>
            <a:spLocks noChangeArrowheads="1"/>
          </p:cNvSpPr>
          <p:nvPr userDrawn="1"/>
        </p:nvSpPr>
        <p:spPr bwMode="auto">
          <a:xfrm>
            <a:off x="4632325" y="1081088"/>
            <a:ext cx="619125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30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31F89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231F89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FFC8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31F89"/>
                </a:solidFill>
              </a:defRPr>
            </a:lvl1pPr>
          </a:lstStyle>
          <a:p>
            <a:fld id="{7929CD40-5FAC-2D47-96E9-9535BD1680C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56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128588"/>
            <a:ext cx="14255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smtClean="0">
                <a:solidFill>
                  <a:schemeClr val="bg1"/>
                </a:solidFill>
                <a:latin typeface="Verdana" pitchFamily="34" charset="0"/>
                <a:ea typeface="+mn-ea"/>
              </a:rPr>
              <a:t>Space</a:t>
            </a:r>
            <a:endParaRPr lang="en-GB" altLang="en-US" sz="800" b="0" i="1" smtClean="0">
              <a:solidFill>
                <a:schemeClr val="bg1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3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Rectangle 30"/>
          <p:cNvSpPr>
            <a:spLocks noChangeArrowheads="1"/>
          </p:cNvSpPr>
          <p:nvPr userDrawn="1"/>
        </p:nvSpPr>
        <p:spPr bwMode="auto">
          <a:xfrm>
            <a:off x="4641850" y="1081088"/>
            <a:ext cx="617538" cy="46037"/>
          </a:xfrm>
          <a:prstGeom prst="rect">
            <a:avLst/>
          </a:prstGeom>
          <a:solidFill>
            <a:srgbClr val="FFC800"/>
          </a:solidFill>
          <a:ln>
            <a:noFill/>
          </a:ln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solidFill>
                <a:srgbClr val="FFC8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37" r:id="rId1"/>
    <p:sldLayoutId id="2147488331" r:id="rId2"/>
    <p:sldLayoutId id="2147488332" r:id="rId3"/>
    <p:sldLayoutId id="2147488333" r:id="rId4"/>
    <p:sldLayoutId id="2147488334" r:id="rId5"/>
    <p:sldLayoutId id="2147488335" r:id="rId6"/>
    <p:sldLayoutId id="2147488336" r:id="rId7"/>
    <p:sldLayoutId id="214748833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C800"/>
          </a:solidFill>
          <a:latin typeface="Verdana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charset="0"/>
        <a:buChar char="«"/>
        <a:defRPr sz="1900">
          <a:solidFill>
            <a:srgbClr val="231F89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0"/>
        <a:buChar char="«"/>
        <a:defRPr>
          <a:solidFill>
            <a:srgbClr val="231F89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charset="0"/>
        <a:buChar char="«"/>
        <a:defRPr sz="1700">
          <a:solidFill>
            <a:srgbClr val="231F89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0"/>
        <a:buChar char="«"/>
        <a:defRPr sz="1600">
          <a:solidFill>
            <a:srgbClr val="231F89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800"/>
        </a:buClr>
        <a:buFont typeface="Wingdings" charset="0"/>
        <a:buChar char="«"/>
        <a:defRPr sz="1500">
          <a:solidFill>
            <a:srgbClr val="231F89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338667" y="2256897"/>
            <a:ext cx="4783666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BE" sz="3200" dirty="0" smtClean="0">
                <a:solidFill>
                  <a:srgbClr val="FFC800"/>
                </a:solidFill>
                <a:latin typeface="Verdana" charset="0"/>
              </a:rPr>
              <a:t>Copernicus Climate Change Service:</a:t>
            </a:r>
          </a:p>
          <a:p>
            <a:pPr algn="ctr"/>
            <a:endParaRPr lang="fr-BE" sz="3200" dirty="0" smtClean="0">
              <a:solidFill>
                <a:srgbClr val="FFC800"/>
              </a:solidFill>
              <a:latin typeface="Verdana" charset="0"/>
            </a:endParaRPr>
          </a:p>
          <a:p>
            <a:pPr algn="ctr"/>
            <a:r>
              <a:rPr lang="fr-BE" sz="2400" dirty="0" smtClean="0">
                <a:solidFill>
                  <a:srgbClr val="FFC800"/>
                </a:solidFill>
                <a:latin typeface="Verdana" charset="0"/>
              </a:rPr>
              <a:t>Update on </a:t>
            </a:r>
            <a:r>
              <a:rPr lang="fr-BE" sz="2400" dirty="0" smtClean="0">
                <a:solidFill>
                  <a:srgbClr val="FFC800"/>
                </a:solidFill>
                <a:latin typeface="Verdana" charset="0"/>
              </a:rPr>
              <a:t>plans</a:t>
            </a:r>
          </a:p>
          <a:p>
            <a:pPr algn="ctr"/>
            <a:r>
              <a:rPr lang="fr-BE" sz="2400" dirty="0" smtClean="0">
                <a:solidFill>
                  <a:srgbClr val="FFC800"/>
                </a:solidFill>
                <a:latin typeface="Verdana" charset="0"/>
              </a:rPr>
              <a:t>(2015-2016 perspective)</a:t>
            </a:r>
            <a:endParaRPr lang="en-GB" sz="2400" dirty="0">
              <a:solidFill>
                <a:srgbClr val="FFC800"/>
              </a:solidFill>
              <a:latin typeface="Verdana" charset="0"/>
            </a:endParaRPr>
          </a:p>
          <a:p>
            <a:pPr algn="ctr"/>
            <a:endParaRPr lang="en-GB" sz="2000" b="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608013" y="4428597"/>
            <a:ext cx="40989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GB" sz="2000" dirty="0" smtClean="0">
              <a:solidFill>
                <a:schemeClr val="bg1"/>
              </a:solidFill>
              <a:latin typeface="Verdana" charset="0"/>
            </a:endParaRP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Verdana" charset="0"/>
              </a:rPr>
              <a:t>Jean-Noël </a:t>
            </a:r>
            <a:r>
              <a:rPr lang="en-GB" sz="2000" dirty="0" smtClean="0">
                <a:solidFill>
                  <a:schemeClr val="bg1"/>
                </a:solidFill>
                <a:latin typeface="Verdana" charset="0"/>
              </a:rPr>
              <a:t>THÉPAUT</a:t>
            </a:r>
          </a:p>
          <a:p>
            <a:pPr algn="l"/>
            <a:endParaRPr lang="en-GB" sz="2000" b="0" dirty="0">
              <a:solidFill>
                <a:schemeClr val="bg1"/>
              </a:solidFill>
              <a:latin typeface="Verdana" charset="0"/>
            </a:endParaRPr>
          </a:p>
          <a:p>
            <a:pPr algn="l"/>
            <a:r>
              <a:rPr lang="en-GB" sz="2000" b="0" dirty="0" smtClean="0">
                <a:solidFill>
                  <a:schemeClr val="bg1"/>
                </a:solidFill>
                <a:latin typeface="Verdana" charset="0"/>
              </a:rPr>
              <a:t>ECMWF</a:t>
            </a:r>
            <a:endParaRPr lang="fr-BE" sz="2000" b="0" dirty="0">
              <a:solidFill>
                <a:schemeClr val="bg1"/>
              </a:solidFill>
              <a:latin typeface="Verdana" charset="0"/>
            </a:endParaRPr>
          </a:p>
          <a:p>
            <a:pPr algn="l"/>
            <a:endParaRPr lang="fr-BE" sz="2000" b="0" dirty="0">
              <a:solidFill>
                <a:schemeClr val="bg1"/>
              </a:solidFill>
              <a:latin typeface="Verdana" charset="0"/>
            </a:endParaRPr>
          </a:p>
          <a:p>
            <a:pPr algn="ctr"/>
            <a:endParaRPr lang="en-GB" sz="2000" b="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608013" y="5259388"/>
            <a:ext cx="4098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fr-BE" sz="1600" b="0" i="1" dirty="0" smtClean="0">
                <a:solidFill>
                  <a:srgbClr val="FFC800"/>
                </a:solidFill>
                <a:latin typeface="Verdana" charset="0"/>
              </a:rPr>
              <a:t>Norrköping, </a:t>
            </a:r>
            <a:r>
              <a:rPr lang="fr-BE" sz="1600" b="0" i="1" dirty="0" smtClean="0">
                <a:solidFill>
                  <a:srgbClr val="FFC800"/>
                </a:solidFill>
                <a:latin typeface="Verdana" charset="0"/>
              </a:rPr>
              <a:t>27 </a:t>
            </a:r>
            <a:r>
              <a:rPr lang="fr-BE" sz="1600" b="0" i="1" dirty="0" smtClean="0">
                <a:solidFill>
                  <a:srgbClr val="FFC800"/>
                </a:solidFill>
                <a:latin typeface="Verdana" charset="0"/>
              </a:rPr>
              <a:t>May 2015 </a:t>
            </a:r>
            <a:endParaRPr lang="en-GB" sz="1600" b="0" i="1" dirty="0">
              <a:solidFill>
                <a:srgbClr val="FFC800"/>
              </a:solidFill>
              <a:latin typeface="Verdana" charset="0"/>
            </a:endParaRPr>
          </a:p>
        </p:txBody>
      </p:sp>
      <p:sp>
        <p:nvSpPr>
          <p:cNvPr id="4103" name="Rectangle 2"/>
          <p:cNvSpPr txBox="1">
            <a:spLocks noChangeArrowheads="1"/>
          </p:cNvSpPr>
          <p:nvPr/>
        </p:nvSpPr>
        <p:spPr bwMode="auto">
          <a:xfrm>
            <a:off x="8262938" y="6462713"/>
            <a:ext cx="18240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fr-BE" sz="1400" b="0" dirty="0">
              <a:solidFill>
                <a:srgbClr val="231F89"/>
              </a:solidFill>
              <a:latin typeface="Verdana" charset="0"/>
            </a:endParaRPr>
          </a:p>
          <a:p>
            <a:pPr algn="l"/>
            <a:endParaRPr lang="fr-BE" sz="2000" b="0" dirty="0">
              <a:solidFill>
                <a:schemeClr val="bg1"/>
              </a:solidFill>
              <a:latin typeface="Verdana" charset="0"/>
            </a:endParaRPr>
          </a:p>
          <a:p>
            <a:pPr algn="ctr"/>
            <a:endParaRPr lang="en-GB" sz="2000" b="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11" y="6462713"/>
            <a:ext cx="1509890" cy="417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Copernicus Climate Change Service: C3S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940455"/>
            <a:ext cx="8664575" cy="4129087"/>
          </a:xfrm>
        </p:spPr>
        <p:txBody>
          <a:bodyPr/>
          <a:lstStyle/>
          <a:p>
            <a:r>
              <a:rPr lang="en-US" sz="2000" dirty="0" smtClean="0"/>
              <a:t>C3S_4000: </a:t>
            </a:r>
            <a:r>
              <a:rPr lang="en-US" sz="2000" b="1" dirty="0" err="1" smtClean="0"/>
              <a:t>Sectoral</a:t>
            </a:r>
            <a:r>
              <a:rPr lang="en-US" sz="2000" b="1" dirty="0" smtClean="0"/>
              <a:t> Information System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1800" b="1" dirty="0" smtClean="0"/>
              <a:t>Goal: </a:t>
            </a:r>
            <a:r>
              <a:rPr lang="en-GB" sz="1800" dirty="0" smtClean="0"/>
              <a:t>Develop proof</a:t>
            </a:r>
            <a:r>
              <a:rPr lang="en-GB" sz="1800" dirty="0"/>
              <a:t>-of-concept </a:t>
            </a:r>
            <a:r>
              <a:rPr lang="en-GB" sz="1800" dirty="0" smtClean="0"/>
              <a:t>for three relevant sectors</a:t>
            </a:r>
            <a:endParaRPr lang="en-GB" sz="1800" dirty="0"/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GB" dirty="0" smtClean="0"/>
              <a:t>Develop demonstrators for three sectors: Energy, Water </a:t>
            </a:r>
            <a:r>
              <a:rPr lang="en-GB" dirty="0"/>
              <a:t>R</a:t>
            </a:r>
            <a:r>
              <a:rPr lang="en-GB" dirty="0" smtClean="0"/>
              <a:t>esource </a:t>
            </a:r>
            <a:r>
              <a:rPr lang="en-GB" dirty="0"/>
              <a:t>M</a:t>
            </a:r>
            <a:r>
              <a:rPr lang="en-GB" dirty="0" smtClean="0"/>
              <a:t>anagement, and one TBD based on quality of proposals</a:t>
            </a:r>
          </a:p>
          <a:p>
            <a:pPr lvl="1"/>
            <a:r>
              <a:rPr lang="en-GB" dirty="0" smtClean="0"/>
              <a:t>Document </a:t>
            </a:r>
            <a:r>
              <a:rPr lang="en-GB" dirty="0"/>
              <a:t>the value chain from </a:t>
            </a:r>
            <a:r>
              <a:rPr lang="en-GB" dirty="0" smtClean="0"/>
              <a:t>Earth </a:t>
            </a:r>
            <a:r>
              <a:rPr lang="en-GB" dirty="0"/>
              <a:t>observation and model </a:t>
            </a:r>
            <a:r>
              <a:rPr lang="en-GB" dirty="0" smtClean="0"/>
              <a:t>output to </a:t>
            </a:r>
            <a:r>
              <a:rPr lang="en-GB" dirty="0"/>
              <a:t>tailored climate information for each sector</a:t>
            </a:r>
          </a:p>
          <a:p>
            <a:pPr lvl="1"/>
            <a:r>
              <a:rPr lang="en-GB" dirty="0" smtClean="0"/>
              <a:t>Identify implications for CDS requirements </a:t>
            </a:r>
            <a:r>
              <a:rPr lang="en-GB" dirty="0"/>
              <a:t>(</a:t>
            </a:r>
            <a:r>
              <a:rPr lang="en-GB" dirty="0" smtClean="0"/>
              <a:t>data, tools, access)</a:t>
            </a:r>
            <a:endParaRPr lang="en-GB" dirty="0"/>
          </a:p>
          <a:p>
            <a:pPr lvl="1"/>
            <a:r>
              <a:rPr lang="en-GB" dirty="0" smtClean="0"/>
              <a:t>Define a </a:t>
            </a:r>
            <a:r>
              <a:rPr lang="en-GB" dirty="0"/>
              <a:t>consistent view of a comprehensive SIS architecture </a:t>
            </a: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10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0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Copernicus Climate Change Service: C3S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940455"/>
            <a:ext cx="8664575" cy="4129087"/>
          </a:xfrm>
        </p:spPr>
        <p:txBody>
          <a:bodyPr/>
          <a:lstStyle/>
          <a:p>
            <a:r>
              <a:rPr lang="en-US" sz="2000" dirty="0" smtClean="0"/>
              <a:t>C3S_5000: </a:t>
            </a:r>
            <a:r>
              <a:rPr lang="en-US" sz="2000" b="1" dirty="0" smtClean="0"/>
              <a:t>Evaluation and Quality Control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b="1" dirty="0" smtClean="0"/>
              <a:t>Goal: </a:t>
            </a:r>
            <a:r>
              <a:rPr lang="en-GB" sz="1800" dirty="0" smtClean="0"/>
              <a:t>Develop proof-of-concept EQC for all service elements</a:t>
            </a:r>
          </a:p>
          <a:p>
            <a:pPr marL="0" indent="0">
              <a:buNone/>
            </a:pPr>
            <a:endParaRPr lang="en-GB" sz="1800" dirty="0"/>
          </a:p>
          <a:p>
            <a:pPr lvl="1"/>
            <a:r>
              <a:rPr lang="en-GB" dirty="0" smtClean="0"/>
              <a:t>Identification of </a:t>
            </a:r>
            <a:r>
              <a:rPr lang="en-GB" dirty="0"/>
              <a:t>communities of </a:t>
            </a:r>
            <a:r>
              <a:rPr lang="en-GB" dirty="0" smtClean="0"/>
              <a:t>practice and user requirements</a:t>
            </a:r>
            <a:endParaRPr lang="en-GB" dirty="0"/>
          </a:p>
          <a:p>
            <a:pPr lvl="1"/>
            <a:r>
              <a:rPr lang="en-GB" dirty="0"/>
              <a:t>I</a:t>
            </a:r>
            <a:r>
              <a:rPr lang="en-GB" dirty="0" smtClean="0"/>
              <a:t>mplications for CDS, SIS and O&amp;D service elements</a:t>
            </a:r>
          </a:p>
          <a:p>
            <a:pPr lvl="1"/>
            <a:r>
              <a:rPr lang="en-GB" dirty="0" smtClean="0"/>
              <a:t>Technical assessments of C3S infrastructure (design, tools, access methods)</a:t>
            </a:r>
          </a:p>
          <a:p>
            <a:pPr lvl="1"/>
            <a:r>
              <a:rPr lang="en-GB" dirty="0" smtClean="0"/>
              <a:t>Scientific assessments of CDS content (climate data sets)</a:t>
            </a:r>
          </a:p>
          <a:p>
            <a:pPr lvl="1"/>
            <a:r>
              <a:rPr lang="en-GB" dirty="0" smtClean="0"/>
              <a:t>Assessments of proof-of-concept SIS developments</a:t>
            </a:r>
            <a:endParaRPr lang="en-GB" dirty="0"/>
          </a:p>
          <a:p>
            <a:pPr lvl="1"/>
            <a:r>
              <a:rPr lang="en-GB" dirty="0" smtClean="0"/>
              <a:t>Consolidation of </a:t>
            </a:r>
            <a:r>
              <a:rPr lang="en-GB" dirty="0"/>
              <a:t>networks of expertise for EQC </a:t>
            </a:r>
            <a:r>
              <a:rPr lang="en-GB" dirty="0" smtClean="0"/>
              <a:t>for </a:t>
            </a:r>
            <a:r>
              <a:rPr lang="en-GB" dirty="0"/>
              <a:t>all elements of the service, via specific procured activities </a:t>
            </a:r>
            <a:endParaRPr lang="en-GB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11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Copernicus Climate Change Service: C3S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1911"/>
            <a:ext cx="9736667" cy="4659311"/>
          </a:xfrm>
        </p:spPr>
        <p:txBody>
          <a:bodyPr/>
          <a:lstStyle/>
          <a:p>
            <a:r>
              <a:rPr lang="en-US" sz="2000" dirty="0" smtClean="0"/>
              <a:t>C3S_6000: </a:t>
            </a:r>
            <a:r>
              <a:rPr lang="en-US" sz="2000" b="1" dirty="0" smtClean="0"/>
              <a:t>Outreach and Dissemination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GB" sz="1700" dirty="0" smtClean="0"/>
              <a:t>Manage COP21 outcomes and its </a:t>
            </a:r>
            <a:r>
              <a:rPr lang="en-GB" sz="1700" dirty="0"/>
              <a:t>implications </a:t>
            </a:r>
            <a:r>
              <a:rPr lang="en-GB" sz="1700" dirty="0" smtClean="0"/>
              <a:t>for C3S as </a:t>
            </a:r>
            <a:r>
              <a:rPr lang="en-GB" sz="1700" dirty="0"/>
              <a:t>a tool to support policy </a:t>
            </a:r>
            <a:r>
              <a:rPr lang="en-GB" sz="1700" dirty="0" smtClean="0"/>
              <a:t>making, </a:t>
            </a:r>
            <a:r>
              <a:rPr lang="en-GB" sz="1700" dirty="0"/>
              <a:t>business decisions, and public </a:t>
            </a:r>
            <a:r>
              <a:rPr lang="en-GB" sz="1700" dirty="0" smtClean="0"/>
              <a:t>information needs</a:t>
            </a:r>
            <a:endParaRPr lang="en-GB" sz="1800" dirty="0"/>
          </a:p>
          <a:p>
            <a:pPr lvl="1"/>
            <a:r>
              <a:rPr lang="en-GB" sz="1700" dirty="0" smtClean="0"/>
              <a:t>Build </a:t>
            </a:r>
            <a:r>
              <a:rPr lang="en-GB" sz="1700" dirty="0"/>
              <a:t>upon the channels developed in 2015 and </a:t>
            </a:r>
            <a:r>
              <a:rPr lang="en-GB" sz="1700" dirty="0" smtClean="0"/>
              <a:t>ensure </a:t>
            </a:r>
            <a:r>
              <a:rPr lang="en-GB" sz="1700" dirty="0"/>
              <a:t>that content </a:t>
            </a:r>
            <a:r>
              <a:rPr lang="en-GB" sz="1700" dirty="0" smtClean="0"/>
              <a:t>development meets </a:t>
            </a:r>
            <a:r>
              <a:rPr lang="en-GB" sz="1700" dirty="0"/>
              <a:t>evolving </a:t>
            </a:r>
            <a:r>
              <a:rPr lang="en-GB" sz="1700" dirty="0" smtClean="0"/>
              <a:t>stakeholders</a:t>
            </a:r>
            <a:r>
              <a:rPr lang="en-GB" sz="1700" dirty="0"/>
              <a:t>’ </a:t>
            </a:r>
            <a:r>
              <a:rPr lang="en-GB" sz="1700" dirty="0" smtClean="0"/>
              <a:t>needs</a:t>
            </a:r>
            <a:endParaRPr lang="en-GB" sz="1700" dirty="0"/>
          </a:p>
          <a:p>
            <a:pPr lvl="1"/>
            <a:r>
              <a:rPr lang="en-GB" sz="1700" dirty="0" smtClean="0"/>
              <a:t>Devise </a:t>
            </a:r>
            <a:r>
              <a:rPr lang="en-GB" sz="1700" dirty="0"/>
              <a:t>and </a:t>
            </a:r>
            <a:r>
              <a:rPr lang="en-GB" sz="1700" dirty="0" smtClean="0"/>
              <a:t>implement </a:t>
            </a:r>
            <a:r>
              <a:rPr lang="en-GB" sz="1700" dirty="0"/>
              <a:t>an information campaign targeting policy makers at national and </a:t>
            </a:r>
            <a:r>
              <a:rPr lang="en-GB" sz="1700" dirty="0" smtClean="0"/>
              <a:t>European levels to present </a:t>
            </a:r>
            <a:r>
              <a:rPr lang="en-GB" sz="1700" dirty="0"/>
              <a:t>C3S </a:t>
            </a:r>
            <a:r>
              <a:rPr lang="en-GB" sz="1700" dirty="0" smtClean="0"/>
              <a:t>services</a:t>
            </a:r>
          </a:p>
          <a:p>
            <a:pPr lvl="1"/>
            <a:r>
              <a:rPr lang="en-GB" sz="1700" dirty="0" smtClean="0"/>
              <a:t>Ensure </a:t>
            </a:r>
            <a:r>
              <a:rPr lang="en-GB" sz="1700" dirty="0"/>
              <a:t>presence at </a:t>
            </a:r>
            <a:r>
              <a:rPr lang="en-GB" sz="1700" dirty="0" smtClean="0"/>
              <a:t>relevant </a:t>
            </a:r>
            <a:r>
              <a:rPr lang="en-GB" sz="1700" dirty="0"/>
              <a:t>international / European conferences and events, working with the EU and other Copernicus </a:t>
            </a:r>
            <a:r>
              <a:rPr lang="en-GB" sz="1700" dirty="0" smtClean="0"/>
              <a:t>Services</a:t>
            </a:r>
            <a:endParaRPr lang="en-GB" sz="1700" dirty="0"/>
          </a:p>
          <a:p>
            <a:pPr lvl="1"/>
            <a:r>
              <a:rPr lang="en-GB" sz="1700" dirty="0"/>
              <a:t>Develop a programme of </a:t>
            </a:r>
            <a:r>
              <a:rPr lang="en-GB" sz="1700" dirty="0" smtClean="0"/>
              <a:t>stakeholder </a:t>
            </a:r>
            <a:r>
              <a:rPr lang="en-GB" sz="1700" dirty="0"/>
              <a:t>engagement </a:t>
            </a:r>
            <a:r>
              <a:rPr lang="en-GB" sz="1700" dirty="0" smtClean="0"/>
              <a:t>(</a:t>
            </a:r>
            <a:r>
              <a:rPr lang="en-GB" sz="1700" dirty="0"/>
              <a:t>MEPs, national governments officials, international partners…</a:t>
            </a:r>
            <a:r>
              <a:rPr lang="en-GB" sz="1700" dirty="0" smtClean="0"/>
              <a:t>)</a:t>
            </a:r>
          </a:p>
          <a:p>
            <a:pPr lvl="1"/>
            <a:r>
              <a:rPr lang="en-GB" sz="1700" dirty="0" smtClean="0"/>
              <a:t>Start implementing the 2015 Training Strategy by competitive procurement</a:t>
            </a:r>
            <a:endParaRPr lang="en-GB" sz="1700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12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4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7550" y="1111251"/>
            <a:ext cx="8664575" cy="511528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C3S: Procurement plan</a:t>
            </a:r>
            <a:endParaRPr lang="en-GB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13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53521"/>
              </p:ext>
            </p:extLst>
          </p:nvPr>
        </p:nvGraphicFramePr>
        <p:xfrm>
          <a:off x="128831" y="1907052"/>
          <a:ext cx="9480835" cy="4506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280"/>
                <a:gridCol w="4282414"/>
                <a:gridCol w="1282579"/>
                <a:gridCol w="1232067"/>
                <a:gridCol w="1147495"/>
              </a:tblGrid>
              <a:tr h="4745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theme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End</a:t>
                      </a:r>
                      <a:endParaRPr lang="en-US" sz="1400" dirty="0"/>
                    </a:p>
                  </a:txBody>
                  <a:tcPr/>
                </a:tc>
              </a:tr>
              <a:tr h="47459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C3S</a:t>
                      </a:r>
                      <a:r>
                        <a:rPr lang="en-US" sz="1400" b="1" baseline="0" dirty="0" smtClean="0"/>
                        <a:t>_2000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software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Q4-2018</a:t>
                      </a:r>
                      <a:endParaRPr lang="en-US" sz="1400" dirty="0"/>
                    </a:p>
                  </a:txBody>
                  <a:tcPr/>
                </a:tc>
              </a:tr>
              <a:tr h="474599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Application software development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Q4-2018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C3S_3000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4745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Observation collection and processing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Q4-2020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Observation gridded products (I)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Q1-2016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Q4-2017</a:t>
                      </a:r>
                      <a:endParaRPr lang="en-US" sz="1400" dirty="0"/>
                    </a:p>
                  </a:txBody>
                  <a:tcPr/>
                </a:tc>
              </a:tr>
              <a:tr h="47459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Observation</a:t>
                      </a:r>
                      <a:r>
                        <a:rPr lang="en-US" sz="1400" b="1" baseline="0" dirty="0" smtClean="0"/>
                        <a:t> gridded products (II)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Q1-2017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Q4-2020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 Climate </a:t>
                      </a:r>
                      <a:r>
                        <a:rPr lang="en-US" sz="1400" dirty="0" err="1" smtClean="0"/>
                        <a:t>reanalyses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Q4-2020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Seasonal Forecasts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Q3-2015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Q4-2017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Global Climate Projections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Q4-2018</a:t>
                      </a:r>
                      <a:endParaRPr lang="en-US" sz="1400" dirty="0"/>
                    </a:p>
                  </a:txBody>
                  <a:tcPr/>
                </a:tc>
              </a:tr>
              <a:tr h="303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Regional Climate Projections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Q2-2016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9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ESA </a:t>
            </a:r>
            <a:r>
              <a:rPr lang="en-US" dirty="0" smtClean="0"/>
              <a:t>CCI, C3S and User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1809750"/>
            <a:ext cx="9224963" cy="4632325"/>
          </a:xfrm>
        </p:spPr>
        <p:txBody>
          <a:bodyPr/>
          <a:lstStyle/>
          <a:p>
            <a:r>
              <a:rPr lang="en-US" dirty="0" smtClean="0"/>
              <a:t>ECMWF is involved in CMUG</a:t>
            </a:r>
          </a:p>
          <a:p>
            <a:r>
              <a:rPr lang="en-US" dirty="0" smtClean="0"/>
              <a:t>ECMWF is providing expertise to ESAC, CSAB, </a:t>
            </a:r>
            <a:r>
              <a:rPr lang="en-US" dirty="0" smtClean="0"/>
              <a:t>has had involvement </a:t>
            </a:r>
            <a:r>
              <a:rPr lang="en-US" dirty="0" smtClean="0"/>
              <a:t>in some CCI procurement reviews </a:t>
            </a:r>
          </a:p>
          <a:p>
            <a:r>
              <a:rPr lang="en-US" dirty="0" smtClean="0"/>
              <a:t>ESA will provide expertise on Copernicus (CAMS and C3S) ITT </a:t>
            </a:r>
            <a:r>
              <a:rPr lang="en-US" dirty="0" smtClean="0"/>
              <a:t>evaluations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Continual exchanges between ESA and ECMWF on CCI and C3S interactions and </a:t>
            </a:r>
            <a:r>
              <a:rPr lang="en-US" dirty="0" smtClean="0"/>
              <a:t>complementarity</a:t>
            </a:r>
          </a:p>
          <a:p>
            <a:endParaRPr lang="en-US" dirty="0"/>
          </a:p>
          <a:p>
            <a:r>
              <a:rPr lang="en-US" dirty="0" smtClean="0"/>
              <a:t>Need for for clarity on synergies, overlaps, etc. with other Copernicus Services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C3S workshop on observations requirements will be </a:t>
            </a:r>
            <a:r>
              <a:rPr lang="en-US" dirty="0" smtClean="0"/>
              <a:t>organized </a:t>
            </a:r>
            <a:r>
              <a:rPr lang="en-US" dirty="0" smtClean="0"/>
              <a:t>end of June 2015.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 </a:t>
            </a:r>
            <a:fld id="{CBC77683-E26E-1944-8B3F-AD3AF724E195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901" y="6413822"/>
            <a:ext cx="1509890" cy="41719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0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15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Copernicus Workshop on Climate Observation Requirements (29 June – 2 July 2015)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569" y="1936750"/>
            <a:ext cx="921455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b="0" dirty="0" smtClean="0"/>
              <a:t>Observation</a:t>
            </a:r>
            <a:r>
              <a:rPr lang="en-US" sz="1800" b="0" dirty="0"/>
              <a:t>-based content of the C3S Climate Data Store (CDS)</a:t>
            </a:r>
            <a:r>
              <a:rPr lang="en-US" sz="1800" b="0" dirty="0" smtClean="0"/>
              <a:t>.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0" dirty="0"/>
              <a:t>O</a:t>
            </a:r>
            <a:r>
              <a:rPr lang="en-US" sz="1800" b="0" dirty="0" smtClean="0"/>
              <a:t>pen </a:t>
            </a:r>
            <a:r>
              <a:rPr lang="en-US" sz="1800" b="0" dirty="0"/>
              <a:t>and full access to observations and derived data products spanning the entire instrumental record available for climate applications and </a:t>
            </a:r>
            <a:r>
              <a:rPr lang="en-US" sz="1800" b="0" dirty="0" smtClean="0"/>
              <a:t>services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Climate </a:t>
            </a:r>
            <a:r>
              <a:rPr lang="en-US" sz="1600" b="0" dirty="0"/>
              <a:t>data records from </a:t>
            </a:r>
            <a:r>
              <a:rPr lang="en-US" sz="1600" b="0" dirty="0" smtClean="0"/>
              <a:t>satellites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Collections </a:t>
            </a:r>
            <a:r>
              <a:rPr lang="en-US" sz="1600" b="0" dirty="0"/>
              <a:t>of in-situ climate </a:t>
            </a:r>
            <a:r>
              <a:rPr lang="en-US" sz="1600" b="0" dirty="0" smtClean="0"/>
              <a:t>observations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Gridded </a:t>
            </a:r>
            <a:r>
              <a:rPr lang="en-US" sz="1600" b="0" dirty="0"/>
              <a:t>ECV products derived from </a:t>
            </a:r>
            <a:r>
              <a:rPr lang="en-US" sz="1600" b="0" dirty="0" smtClean="0"/>
              <a:t>observations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Input </a:t>
            </a:r>
            <a:r>
              <a:rPr lang="en-US" sz="1600" b="0" dirty="0"/>
              <a:t>observations for model-based </a:t>
            </a:r>
            <a:r>
              <a:rPr lang="en-US" sz="1600" b="0" dirty="0" err="1" smtClean="0"/>
              <a:t>reanalyses</a:t>
            </a:r>
            <a:endParaRPr lang="en-US" sz="1600" b="0" dirty="0" smtClean="0"/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Reference </a:t>
            </a:r>
            <a:r>
              <a:rPr lang="en-US" sz="1600" b="0" dirty="0"/>
              <a:t>datasets for evaluation of models and climate data </a:t>
            </a:r>
            <a:r>
              <a:rPr lang="en-US" sz="1600" b="0" dirty="0" smtClean="0"/>
              <a:t>products</a:t>
            </a:r>
          </a:p>
          <a:p>
            <a:pPr marL="742950" lvl="1" indent="-285750" algn="l">
              <a:buFont typeface="Arial"/>
              <a:buChar char="•"/>
            </a:pPr>
            <a:endParaRPr lang="en-US" sz="1600" b="0" dirty="0" smtClean="0"/>
          </a:p>
          <a:p>
            <a:pPr marL="285750" indent="-285750" algn="l">
              <a:buFont typeface="Arial"/>
              <a:buChar char="•"/>
            </a:pPr>
            <a:r>
              <a:rPr lang="en-US" sz="1800" b="0" dirty="0" smtClean="0"/>
              <a:t>Topics </a:t>
            </a:r>
            <a:r>
              <a:rPr lang="en-US" sz="1800" b="0" dirty="0"/>
              <a:t>to be discussed </a:t>
            </a:r>
            <a:r>
              <a:rPr lang="en-US" sz="1800" b="0" dirty="0" smtClean="0"/>
              <a:t>include: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Data </a:t>
            </a:r>
            <a:r>
              <a:rPr lang="en-US" sz="1600" b="0" dirty="0"/>
              <a:t>rescue activities for in-situ and satellite </a:t>
            </a:r>
            <a:r>
              <a:rPr lang="en-US" sz="1600" b="0" dirty="0" smtClean="0"/>
              <a:t>observations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 smtClean="0"/>
              <a:t>Best </a:t>
            </a:r>
            <a:r>
              <a:rPr lang="en-US" sz="1600" b="0" dirty="0"/>
              <a:t>practices in </a:t>
            </a:r>
            <a:r>
              <a:rPr lang="en-US" sz="1600" b="0" dirty="0" err="1"/>
              <a:t>homogenisation</a:t>
            </a:r>
            <a:r>
              <a:rPr lang="en-US" sz="1600" b="0" dirty="0"/>
              <a:t> and data reprocessing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/>
              <a:t>Metadata, traceability and transparency of climate data products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1600" b="0" dirty="0"/>
              <a:t>Best practices for uncertainty characterization of climate data </a:t>
            </a:r>
            <a:r>
              <a:rPr lang="en-US" sz="1600" b="0" dirty="0" smtClean="0"/>
              <a:t>products</a:t>
            </a:r>
          </a:p>
          <a:p>
            <a:pPr marL="742950" lvl="1" indent="-285750" algn="l">
              <a:buFont typeface="Arial"/>
              <a:buChar char="•"/>
            </a:pPr>
            <a:endParaRPr lang="en-US" sz="1800" b="0" dirty="0"/>
          </a:p>
          <a:p>
            <a:pPr algn="l"/>
            <a:r>
              <a:rPr lang="en-US" sz="1800" b="0" dirty="0"/>
              <a:t>Outcomes of the workshop will be used to guide the development of the observational component of the Climate Data Store </a:t>
            </a:r>
            <a:r>
              <a:rPr lang="en-US" sz="1800" b="0" dirty="0" smtClean="0"/>
              <a:t>catalogue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4079887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7550" y="1111250"/>
            <a:ext cx="8664575" cy="426861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C3S: Procurement plan</a:t>
            </a:r>
            <a:endParaRPr lang="en-GB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16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3010"/>
              </p:ext>
            </p:extLst>
          </p:nvPr>
        </p:nvGraphicFramePr>
        <p:xfrm>
          <a:off x="112888" y="1538111"/>
          <a:ext cx="9652001" cy="4825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425"/>
                <a:gridCol w="4618872"/>
                <a:gridCol w="1209925"/>
                <a:gridCol w="1264155"/>
                <a:gridCol w="1101624"/>
              </a:tblGrid>
              <a:tr h="2748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</a:t>
                      </a:r>
                      <a:r>
                        <a:rPr lang="en-US" sz="1400" baseline="0" dirty="0" smtClean="0"/>
                        <a:t> theme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Call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End</a:t>
                      </a:r>
                      <a:endParaRPr lang="en-US" sz="1400" dirty="0"/>
                    </a:p>
                  </a:txBody>
                  <a:tcPr/>
                </a:tc>
              </a:tr>
              <a:tr h="4671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C3S_4000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Proof-of-concept (</a:t>
                      </a:r>
                      <a:r>
                        <a:rPr lang="en-US" sz="1400" dirty="0" err="1" smtClean="0"/>
                        <a:t>PoC</a:t>
                      </a:r>
                      <a:r>
                        <a:rPr lang="en-US" sz="1400" dirty="0" smtClean="0"/>
                        <a:t>) with three sectors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Q1-2015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Q3-2015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Q4-2018</a:t>
                      </a:r>
                      <a:endParaRPr lang="en-US" sz="1400" dirty="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Extension to o</a:t>
                      </a:r>
                      <a:r>
                        <a:rPr lang="en-US" sz="1400" baseline="0" dirty="0" smtClean="0"/>
                        <a:t>ther sectors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Q4-2016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Q4-2020</a:t>
                      </a:r>
                      <a:endParaRPr lang="en-US" sz="1400" dirty="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Toolbox and business developments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671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C3S_5000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4671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Proof-of-concept: CDS infra.</a:t>
                      </a:r>
                      <a:r>
                        <a:rPr lang="en-US" sz="1400" baseline="0" dirty="0" smtClean="0"/>
                        <a:t> and content, 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Q4-2017</a:t>
                      </a:r>
                      <a:endParaRPr lang="en-US" sz="1400" dirty="0"/>
                    </a:p>
                  </a:txBody>
                  <a:tcPr/>
                </a:tc>
              </a:tr>
              <a:tr h="46718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Proof-of-concept: SIS</a:t>
                      </a:r>
                      <a:r>
                        <a:rPr lang="en-US" sz="1400" baseline="0" dirty="0" smtClean="0"/>
                        <a:t> development for pilot sectors, UR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Q2-2015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Q4-2015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Q4-2017</a:t>
                      </a:r>
                      <a:endParaRPr lang="en-US" sz="1400" dirty="0"/>
                    </a:p>
                  </a:txBody>
                  <a:tcPr/>
                </a:tc>
              </a:tr>
              <a:tr h="46718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C3S_6000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 content provision &amp; management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TBD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Outreach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0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Events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b="0" dirty="0" err="1" smtClean="0">
                          <a:solidFill>
                            <a:schemeClr val="tx1"/>
                          </a:solidFill>
                        </a:rPr>
                        <a:t>ongoing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7481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Q3-2015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Q1-2016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Q4-2020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485217" y="6597650"/>
            <a:ext cx="93556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55" name="Horizontal Scroll 37"/>
          <p:cNvSpPr>
            <a:spLocks noChangeArrowheads="1"/>
          </p:cNvSpPr>
          <p:nvPr/>
        </p:nvSpPr>
        <p:spPr bwMode="auto">
          <a:xfrm>
            <a:off x="2221971" y="5548313"/>
            <a:ext cx="2263246" cy="40005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56" name="Horizontal Scroll 38"/>
          <p:cNvSpPr>
            <a:spLocks noChangeArrowheads="1"/>
          </p:cNvSpPr>
          <p:nvPr/>
        </p:nvSpPr>
        <p:spPr bwMode="auto">
          <a:xfrm>
            <a:off x="5749264" y="5035551"/>
            <a:ext cx="1231371" cy="4095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18437" name="Horizontal Scroll 40"/>
          <p:cNvSpPr>
            <a:spLocks noChangeArrowheads="1"/>
          </p:cNvSpPr>
          <p:nvPr/>
        </p:nvSpPr>
        <p:spPr bwMode="auto">
          <a:xfrm>
            <a:off x="271727" y="6413501"/>
            <a:ext cx="1769666" cy="4476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58" name="Horizontal Scroll 39"/>
          <p:cNvSpPr>
            <a:spLocks noChangeArrowheads="1"/>
          </p:cNvSpPr>
          <p:nvPr/>
        </p:nvSpPr>
        <p:spPr bwMode="auto">
          <a:xfrm>
            <a:off x="584729" y="5805489"/>
            <a:ext cx="1623483" cy="4222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59" name="TextBox 26"/>
          <p:cNvSpPr txBox="1">
            <a:spLocks noChangeArrowheads="1"/>
          </p:cNvSpPr>
          <p:nvPr/>
        </p:nvSpPr>
        <p:spPr bwMode="auto">
          <a:xfrm>
            <a:off x="741231" y="5805489"/>
            <a:ext cx="144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 dirty="0">
                <a:solidFill>
                  <a:srgbClr val="000066"/>
                </a:solidFill>
                <a:cs typeface="Arial" charset="0"/>
              </a:rPr>
              <a:t>Insurance</a:t>
            </a:r>
          </a:p>
        </p:txBody>
      </p:sp>
      <p:sp>
        <p:nvSpPr>
          <p:cNvPr id="23560" name="Horizontal Scroll 30"/>
          <p:cNvSpPr>
            <a:spLocks noChangeArrowheads="1"/>
          </p:cNvSpPr>
          <p:nvPr/>
        </p:nvSpPr>
        <p:spPr bwMode="auto">
          <a:xfrm>
            <a:off x="4775862" y="5514976"/>
            <a:ext cx="2751667" cy="43497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18441" name="Horizontal Scroll 31"/>
          <p:cNvSpPr>
            <a:spLocks noChangeArrowheads="1"/>
          </p:cNvSpPr>
          <p:nvPr/>
        </p:nvSpPr>
        <p:spPr bwMode="auto">
          <a:xfrm>
            <a:off x="2067189" y="6165850"/>
            <a:ext cx="3198813" cy="5032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62" name="Horizontal Scroll 32"/>
          <p:cNvSpPr>
            <a:spLocks noChangeArrowheads="1"/>
          </p:cNvSpPr>
          <p:nvPr/>
        </p:nvSpPr>
        <p:spPr bwMode="auto">
          <a:xfrm>
            <a:off x="7976394" y="5516564"/>
            <a:ext cx="1344877" cy="5048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63" name="Horizontal Scroll 33"/>
          <p:cNvSpPr>
            <a:spLocks noChangeArrowheads="1"/>
          </p:cNvSpPr>
          <p:nvPr/>
        </p:nvSpPr>
        <p:spPr bwMode="auto">
          <a:xfrm>
            <a:off x="4017434" y="5157789"/>
            <a:ext cx="1042194" cy="4032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18444" name="Horizontal Scroll 34"/>
          <p:cNvSpPr>
            <a:spLocks noChangeArrowheads="1"/>
          </p:cNvSpPr>
          <p:nvPr/>
        </p:nvSpPr>
        <p:spPr bwMode="auto">
          <a:xfrm>
            <a:off x="5183452" y="5949950"/>
            <a:ext cx="2655358" cy="503238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65" name="Horizontal Scroll 35"/>
          <p:cNvSpPr>
            <a:spLocks noChangeArrowheads="1"/>
          </p:cNvSpPr>
          <p:nvPr/>
        </p:nvSpPr>
        <p:spPr bwMode="auto">
          <a:xfrm>
            <a:off x="7608358" y="5056188"/>
            <a:ext cx="1946804" cy="44926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18446" name="Horizontal Scroll 36"/>
          <p:cNvSpPr>
            <a:spLocks noChangeArrowheads="1"/>
          </p:cNvSpPr>
          <p:nvPr/>
        </p:nvSpPr>
        <p:spPr bwMode="auto">
          <a:xfrm>
            <a:off x="7527529" y="6408738"/>
            <a:ext cx="2184135" cy="404812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67" name="Rectangle 6"/>
          <p:cNvSpPr>
            <a:spLocks noChangeArrowheads="1"/>
          </p:cNvSpPr>
          <p:nvPr/>
        </p:nvSpPr>
        <p:spPr bwMode="auto">
          <a:xfrm>
            <a:off x="4445662" y="981075"/>
            <a:ext cx="93556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68" name="Rectangle 25"/>
          <p:cNvSpPr>
            <a:spLocks noChangeArrowheads="1"/>
          </p:cNvSpPr>
          <p:nvPr/>
        </p:nvSpPr>
        <p:spPr bwMode="auto">
          <a:xfrm>
            <a:off x="5266003" y="44450"/>
            <a:ext cx="463999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algn="ctr"/>
            <a:r>
              <a:rPr lang="en-GB" sz="2400" dirty="0">
                <a:solidFill>
                  <a:srgbClr val="FAA73F"/>
                </a:solidFill>
                <a:cs typeface="Arial" charset="0"/>
              </a:rPr>
              <a:t>Indicative </a:t>
            </a:r>
            <a:r>
              <a:rPr lang="en-GB" sz="2400" dirty="0" smtClean="0">
                <a:solidFill>
                  <a:srgbClr val="FAA73F"/>
                </a:solidFill>
                <a:cs typeface="Arial" charset="0"/>
              </a:rPr>
              <a:t>list</a:t>
            </a:r>
            <a:endParaRPr lang="en-GB" sz="2400" dirty="0">
              <a:solidFill>
                <a:srgbClr val="FAA73F"/>
              </a:solidFill>
              <a:cs typeface="Arial" charset="0"/>
            </a:endParaRP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428497" y="1988840"/>
            <a:ext cx="3198813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Surface Air Temperature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Surface Precipitation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Water Vapor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Surface Radiation Budget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Earth Radiation Budget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Carbon Dioxide &amp; Methane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Ozone  &amp; Aerosols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Cloud properties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Wind Speed &amp; Direction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Upper Air Temperature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Other Long-Lived GHGs</a:t>
            </a:r>
          </a:p>
        </p:txBody>
      </p:sp>
      <p:sp>
        <p:nvSpPr>
          <p:cNvPr id="23570" name="TextBox 15"/>
          <p:cNvSpPr txBox="1">
            <a:spLocks noChangeArrowheads="1"/>
          </p:cNvSpPr>
          <p:nvPr/>
        </p:nvSpPr>
        <p:spPr bwMode="auto">
          <a:xfrm>
            <a:off x="3534173" y="1976438"/>
            <a:ext cx="319709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Ocean Color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Sea Ice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Sea Level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Sea Surface Temperature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Global Ocean Heat Content</a:t>
            </a:r>
          </a:p>
          <a:p>
            <a:endParaRPr lang="en-US" sz="1400" i="0" dirty="0">
              <a:solidFill>
                <a:srgbClr val="FFC000"/>
              </a:solidFill>
              <a:cs typeface="Arial" charset="0"/>
            </a:endParaRPr>
          </a:p>
          <a:p>
            <a:endParaRPr lang="en-US" sz="1400" i="0" dirty="0">
              <a:solidFill>
                <a:srgbClr val="FFC000"/>
              </a:solidFill>
              <a:cs typeface="Arial" charset="0"/>
            </a:endParaRP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CO</a:t>
            </a:r>
            <a:r>
              <a:rPr lang="en-US" sz="1200" i="0" dirty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 partial pressure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Ocean </a:t>
            </a:r>
            <a:r>
              <a:rPr lang="en-US" sz="1400" i="0" dirty="0" smtClean="0">
                <a:solidFill>
                  <a:srgbClr val="FF0000"/>
                </a:solidFill>
                <a:cs typeface="Arial" charset="0"/>
              </a:rPr>
              <a:t>Acidity</a:t>
            </a:r>
            <a:endParaRPr lang="en-US" sz="1400" i="0" dirty="0">
              <a:solidFill>
                <a:srgbClr val="FF0000"/>
              </a:solidFill>
              <a:cs typeface="Arial" charset="0"/>
            </a:endParaRP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Sea Surface Salinity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Current Salinity</a:t>
            </a:r>
          </a:p>
        </p:txBody>
      </p:sp>
      <p:sp>
        <p:nvSpPr>
          <p:cNvPr id="23571" name="TextBox 16"/>
          <p:cNvSpPr txBox="1">
            <a:spLocks noChangeArrowheads="1"/>
          </p:cNvSpPr>
          <p:nvPr/>
        </p:nvSpPr>
        <p:spPr bwMode="auto">
          <a:xfrm>
            <a:off x="6980635" y="1979613"/>
            <a:ext cx="2731029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Snow Cover</a:t>
            </a: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Glaciers &amp; Ice Caps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Albedo</a:t>
            </a:r>
          </a:p>
          <a:p>
            <a:r>
              <a:rPr lang="en-US" sz="1400" i="0" dirty="0">
                <a:solidFill>
                  <a:srgbClr val="000066"/>
                </a:solidFill>
                <a:cs typeface="Arial" charset="0"/>
              </a:rPr>
              <a:t>FAPAR</a:t>
            </a:r>
          </a:p>
          <a:p>
            <a:r>
              <a:rPr lang="en-US" sz="1400" dirty="0" smtClean="0">
                <a:solidFill>
                  <a:srgbClr val="000066"/>
                </a:solidFill>
                <a:cs typeface="Arial" charset="0"/>
              </a:rPr>
              <a:t>Fire</a:t>
            </a:r>
            <a:endParaRPr lang="en-US" sz="1400" dirty="0">
              <a:solidFill>
                <a:srgbClr val="000066"/>
              </a:solidFill>
              <a:cs typeface="Arial" charset="0"/>
            </a:endParaRPr>
          </a:p>
          <a:p>
            <a:r>
              <a:rPr lang="en-US" sz="1400" dirty="0">
                <a:solidFill>
                  <a:srgbClr val="000066"/>
                </a:solidFill>
                <a:cs typeface="Arial" charset="0"/>
              </a:rPr>
              <a:t>Ice Sheets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Lakes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Permafrost</a:t>
            </a:r>
          </a:p>
          <a:p>
            <a:r>
              <a:rPr lang="en-US" sz="1400" dirty="0">
                <a:solidFill>
                  <a:srgbClr val="FF0000"/>
                </a:solidFill>
                <a:cs typeface="Arial" charset="0"/>
              </a:rPr>
              <a:t>Land Cover</a:t>
            </a:r>
          </a:p>
          <a:p>
            <a:r>
              <a:rPr lang="en-US" sz="1400" i="0" dirty="0">
                <a:solidFill>
                  <a:srgbClr val="FF0000"/>
                </a:solidFill>
                <a:cs typeface="Arial" charset="0"/>
              </a:rPr>
              <a:t>Leaf Area Index</a:t>
            </a:r>
          </a:p>
          <a:p>
            <a:r>
              <a:rPr lang="en-US" sz="1400" dirty="0">
                <a:solidFill>
                  <a:srgbClr val="FF0000"/>
                </a:solidFill>
                <a:cs typeface="Arial" charset="0"/>
              </a:rPr>
              <a:t>Soil Moisture</a:t>
            </a:r>
          </a:p>
        </p:txBody>
      </p:sp>
      <p:sp>
        <p:nvSpPr>
          <p:cNvPr id="23572" name="Rectangle 4"/>
          <p:cNvSpPr>
            <a:spLocks noChangeArrowheads="1"/>
          </p:cNvSpPr>
          <p:nvPr/>
        </p:nvSpPr>
        <p:spPr bwMode="auto">
          <a:xfrm>
            <a:off x="428229" y="981076"/>
            <a:ext cx="9126934" cy="574675"/>
          </a:xfrm>
          <a:prstGeom prst="rect">
            <a:avLst/>
          </a:prstGeom>
          <a:solidFill>
            <a:srgbClr val="9AF62A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  <a:cs typeface="Arial" charset="0"/>
              </a:rPr>
              <a:t>Consistent Climate Data Store - </a:t>
            </a:r>
            <a:r>
              <a:rPr lang="en-GB" sz="2000" i="1" dirty="0">
                <a:solidFill>
                  <a:schemeClr val="tx1"/>
                </a:solidFill>
                <a:cs typeface="Arial" charset="0"/>
              </a:rPr>
              <a:t>~</a:t>
            </a:r>
            <a:r>
              <a:rPr lang="en-GB" sz="2000" i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30 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ECVs &amp; indicators -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cs typeface="Arial" charset="0"/>
              </a:rPr>
              <a:t>Observed, re-analyzed and model projected products</a:t>
            </a:r>
          </a:p>
        </p:txBody>
      </p:sp>
      <p:sp>
        <p:nvSpPr>
          <p:cNvPr id="23573" name="Rectangle 4"/>
          <p:cNvSpPr>
            <a:spLocks noChangeArrowheads="1"/>
          </p:cNvSpPr>
          <p:nvPr/>
        </p:nvSpPr>
        <p:spPr bwMode="auto">
          <a:xfrm>
            <a:off x="584729" y="4579938"/>
            <a:ext cx="8736542" cy="476250"/>
          </a:xfrm>
          <a:prstGeom prst="rect">
            <a:avLst/>
          </a:prstGeom>
          <a:solidFill>
            <a:srgbClr val="9AF62A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chemeClr val="tx2"/>
                </a:solidFill>
                <a:cs typeface="Arial" charset="0"/>
              </a:rPr>
              <a:t>Sectoral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 Information System – </a:t>
            </a:r>
            <a:r>
              <a:rPr lang="en-GB" sz="2000" i="1" dirty="0">
                <a:solidFill>
                  <a:schemeClr val="tx1"/>
                </a:solidFill>
                <a:cs typeface="Arial" charset="0"/>
              </a:rPr>
              <a:t>~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10 </a:t>
            </a:r>
            <a:r>
              <a:rPr lang="en-US" sz="2000" dirty="0">
                <a:solidFill>
                  <a:schemeClr val="tx2"/>
                </a:solidFill>
                <a:cs typeface="Arial" charset="0"/>
              </a:rPr>
              <a:t>sectors</a:t>
            </a:r>
          </a:p>
        </p:txBody>
      </p:sp>
      <p:sp>
        <p:nvSpPr>
          <p:cNvPr id="23574" name="TextBox 1"/>
          <p:cNvSpPr txBox="1">
            <a:spLocks noChangeArrowheads="1"/>
          </p:cNvSpPr>
          <p:nvPr/>
        </p:nvSpPr>
        <p:spPr bwMode="auto">
          <a:xfrm>
            <a:off x="639979" y="1639889"/>
            <a:ext cx="1958627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i="0">
                <a:solidFill>
                  <a:schemeClr val="tx2"/>
                </a:solidFill>
                <a:cs typeface="Arial" charset="0"/>
              </a:rPr>
              <a:t>ATMOSPHERE</a:t>
            </a:r>
          </a:p>
        </p:txBody>
      </p:sp>
      <p:sp>
        <p:nvSpPr>
          <p:cNvPr id="23575" name="TextBox 13"/>
          <p:cNvSpPr txBox="1">
            <a:spLocks noChangeArrowheads="1"/>
          </p:cNvSpPr>
          <p:nvPr/>
        </p:nvSpPr>
        <p:spPr bwMode="auto">
          <a:xfrm>
            <a:off x="4118662" y="1639889"/>
            <a:ext cx="1080269" cy="36933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i="0">
                <a:solidFill>
                  <a:schemeClr val="bg1"/>
                </a:solidFill>
                <a:cs typeface="Arial" charset="0"/>
              </a:rPr>
              <a:t>OCEAN</a:t>
            </a:r>
          </a:p>
        </p:txBody>
      </p:sp>
      <p:sp>
        <p:nvSpPr>
          <p:cNvPr id="23576" name="TextBox 14"/>
          <p:cNvSpPr txBox="1">
            <a:spLocks noChangeArrowheads="1"/>
          </p:cNvSpPr>
          <p:nvPr/>
        </p:nvSpPr>
        <p:spPr bwMode="auto">
          <a:xfrm>
            <a:off x="7436096" y="1619250"/>
            <a:ext cx="898015" cy="36933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i="0">
                <a:solidFill>
                  <a:schemeClr val="tx2"/>
                </a:solidFill>
                <a:cs typeface="Arial" charset="0"/>
              </a:rPr>
              <a:t>LAND</a:t>
            </a:r>
          </a:p>
        </p:txBody>
      </p:sp>
      <p:sp>
        <p:nvSpPr>
          <p:cNvPr id="23577" name="Horizontal Scroll 4"/>
          <p:cNvSpPr>
            <a:spLocks noChangeArrowheads="1"/>
          </p:cNvSpPr>
          <p:nvPr/>
        </p:nvSpPr>
        <p:spPr bwMode="auto">
          <a:xfrm>
            <a:off x="201216" y="5084764"/>
            <a:ext cx="3198813" cy="504825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US">
              <a:cs typeface="Arial" charset="0"/>
            </a:endParaRPr>
          </a:p>
        </p:txBody>
      </p:sp>
      <p:sp>
        <p:nvSpPr>
          <p:cNvPr id="23578" name="TextBox 5"/>
          <p:cNvSpPr txBox="1">
            <a:spLocks noChangeArrowheads="1"/>
          </p:cNvSpPr>
          <p:nvPr/>
        </p:nvSpPr>
        <p:spPr bwMode="auto">
          <a:xfrm>
            <a:off x="459936" y="5148263"/>
            <a:ext cx="3010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 dirty="0">
                <a:solidFill>
                  <a:srgbClr val="000066"/>
                </a:solidFill>
                <a:cs typeface="Arial" charset="0"/>
              </a:rPr>
              <a:t>Agriculture and forestry</a:t>
            </a:r>
          </a:p>
        </p:txBody>
      </p:sp>
      <p:sp>
        <p:nvSpPr>
          <p:cNvPr id="23579" name="TextBox 19"/>
          <p:cNvSpPr txBox="1">
            <a:spLocks noChangeArrowheads="1"/>
          </p:cNvSpPr>
          <p:nvPr/>
        </p:nvSpPr>
        <p:spPr bwMode="auto">
          <a:xfrm>
            <a:off x="7691309" y="5148263"/>
            <a:ext cx="1860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Infrastructure</a:t>
            </a:r>
          </a:p>
        </p:txBody>
      </p:sp>
      <p:sp>
        <p:nvSpPr>
          <p:cNvPr id="23580" name="TextBox 20"/>
          <p:cNvSpPr txBox="1">
            <a:spLocks noChangeArrowheads="1"/>
          </p:cNvSpPr>
          <p:nvPr/>
        </p:nvSpPr>
        <p:spPr bwMode="auto">
          <a:xfrm>
            <a:off x="4017433" y="5191125"/>
            <a:ext cx="101295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Health</a:t>
            </a:r>
          </a:p>
        </p:txBody>
      </p:sp>
      <p:sp>
        <p:nvSpPr>
          <p:cNvPr id="23581" name="TextBox 21"/>
          <p:cNvSpPr txBox="1">
            <a:spLocks noChangeArrowheads="1"/>
          </p:cNvSpPr>
          <p:nvPr/>
        </p:nvSpPr>
        <p:spPr bwMode="auto">
          <a:xfrm>
            <a:off x="2511133" y="5580064"/>
            <a:ext cx="1817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Coastal areas</a:t>
            </a:r>
          </a:p>
        </p:txBody>
      </p:sp>
      <p:sp>
        <p:nvSpPr>
          <p:cNvPr id="23582" name="TextBox 22"/>
          <p:cNvSpPr txBox="1">
            <a:spLocks noChangeArrowheads="1"/>
          </p:cNvSpPr>
          <p:nvPr/>
        </p:nvSpPr>
        <p:spPr bwMode="auto">
          <a:xfrm>
            <a:off x="4939883" y="5516564"/>
            <a:ext cx="255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Water management</a:t>
            </a:r>
          </a:p>
        </p:txBody>
      </p:sp>
      <p:sp>
        <p:nvSpPr>
          <p:cNvPr id="18464" name="TextBox 23"/>
          <p:cNvSpPr txBox="1">
            <a:spLocks noChangeArrowheads="1"/>
          </p:cNvSpPr>
          <p:nvPr/>
        </p:nvSpPr>
        <p:spPr bwMode="auto">
          <a:xfrm>
            <a:off x="5330746" y="6018214"/>
            <a:ext cx="258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FF0000"/>
                </a:solidFill>
                <a:cs typeface="Arial" charset="0"/>
              </a:rPr>
              <a:t>Marine and fisheries</a:t>
            </a:r>
          </a:p>
        </p:txBody>
      </p:sp>
      <p:sp>
        <p:nvSpPr>
          <p:cNvPr id="23584" name="TextBox 24"/>
          <p:cNvSpPr txBox="1">
            <a:spLocks noChangeArrowheads="1"/>
          </p:cNvSpPr>
          <p:nvPr/>
        </p:nvSpPr>
        <p:spPr bwMode="auto">
          <a:xfrm>
            <a:off x="8026269" y="5548314"/>
            <a:ext cx="121245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Tourism</a:t>
            </a:r>
          </a:p>
        </p:txBody>
      </p:sp>
      <p:sp>
        <p:nvSpPr>
          <p:cNvPr id="18466" name="TextBox 25"/>
          <p:cNvSpPr txBox="1">
            <a:spLocks noChangeArrowheads="1"/>
          </p:cNvSpPr>
          <p:nvPr/>
        </p:nvSpPr>
        <p:spPr bwMode="auto">
          <a:xfrm>
            <a:off x="391272" y="6443664"/>
            <a:ext cx="1601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FF0000"/>
                </a:solidFill>
                <a:cs typeface="Arial" charset="0"/>
              </a:rPr>
              <a:t>Biodiversity</a:t>
            </a:r>
          </a:p>
        </p:txBody>
      </p:sp>
      <p:sp>
        <p:nvSpPr>
          <p:cNvPr id="23586" name="TextBox 27"/>
          <p:cNvSpPr txBox="1">
            <a:spLocks noChangeArrowheads="1"/>
          </p:cNvSpPr>
          <p:nvPr/>
        </p:nvSpPr>
        <p:spPr bwMode="auto">
          <a:xfrm>
            <a:off x="5845573" y="5013325"/>
            <a:ext cx="107486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000066"/>
                </a:solidFill>
                <a:cs typeface="Arial" charset="0"/>
              </a:rPr>
              <a:t>Energy</a:t>
            </a:r>
          </a:p>
        </p:txBody>
      </p:sp>
      <p:sp>
        <p:nvSpPr>
          <p:cNvPr id="18468" name="TextBox 28"/>
          <p:cNvSpPr txBox="1">
            <a:spLocks noChangeArrowheads="1"/>
          </p:cNvSpPr>
          <p:nvPr/>
        </p:nvSpPr>
        <p:spPr bwMode="auto">
          <a:xfrm>
            <a:off x="7763673" y="6443664"/>
            <a:ext cx="1947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>
                <a:solidFill>
                  <a:srgbClr val="FF0000"/>
                </a:solidFill>
                <a:cs typeface="Arial" charset="0"/>
              </a:rPr>
              <a:t>Transportation</a:t>
            </a:r>
          </a:p>
        </p:txBody>
      </p:sp>
      <p:sp>
        <p:nvSpPr>
          <p:cNvPr id="18469" name="TextBox 29"/>
          <p:cNvSpPr txBox="1">
            <a:spLocks noChangeArrowheads="1"/>
          </p:cNvSpPr>
          <p:nvPr/>
        </p:nvSpPr>
        <p:spPr bwMode="auto">
          <a:xfrm>
            <a:off x="2403473" y="6205539"/>
            <a:ext cx="2862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>
              <a:defRPr sz="14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GB" sz="1800" b="0" dirty="0">
                <a:solidFill>
                  <a:srgbClr val="FF0000"/>
                </a:solidFill>
                <a:cs typeface="Arial" charset="0"/>
              </a:rPr>
              <a:t>Disaster risk reduction</a:t>
            </a:r>
          </a:p>
        </p:txBody>
      </p:sp>
      <p:sp>
        <p:nvSpPr>
          <p:cNvPr id="23589" name="Rectangle 25"/>
          <p:cNvSpPr>
            <a:spLocks noChangeArrowheads="1"/>
          </p:cNvSpPr>
          <p:nvPr/>
        </p:nvSpPr>
        <p:spPr bwMode="auto">
          <a:xfrm>
            <a:off x="0" y="1"/>
            <a:ext cx="440610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algn="ctr"/>
            <a:r>
              <a:rPr lang="en-GB" sz="2400" dirty="0">
                <a:solidFill>
                  <a:srgbClr val="FAA73F"/>
                </a:solidFill>
                <a:cs typeface="Arial" charset="0"/>
              </a:rPr>
              <a:t>Copernicus Climate Change </a:t>
            </a:r>
            <a:r>
              <a:rPr lang="en-GB" sz="2400" dirty="0" smtClean="0">
                <a:solidFill>
                  <a:srgbClr val="FAA73F"/>
                </a:solidFill>
                <a:cs typeface="Arial" charset="0"/>
              </a:rPr>
              <a:t>Service(C3S)</a:t>
            </a:r>
            <a:endParaRPr lang="en-GB" sz="2400" dirty="0">
              <a:solidFill>
                <a:srgbClr val="FAA73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222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5"/>
          <p:cNvSpPr>
            <a:spLocks noChangeArrowheads="1"/>
          </p:cNvSpPr>
          <p:nvPr/>
        </p:nvSpPr>
        <p:spPr bwMode="auto">
          <a:xfrm>
            <a:off x="6045069" y="44450"/>
            <a:ext cx="3743986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algn="ctr"/>
            <a:r>
              <a:rPr lang="fr-BE" sz="2400" dirty="0">
                <a:solidFill>
                  <a:srgbClr val="FAA73F"/>
                </a:solidFill>
                <a:cs typeface="Arial" charset="0"/>
              </a:rPr>
              <a:t>Provisional timing</a:t>
            </a:r>
            <a:endParaRPr lang="en-GB" sz="2400" dirty="0">
              <a:solidFill>
                <a:srgbClr val="FAA73F"/>
              </a:solidFill>
              <a:cs typeface="Arial" charset="0"/>
            </a:endParaRPr>
          </a:p>
        </p:txBody>
      </p:sp>
      <p:graphicFrame>
        <p:nvGraphicFramePr>
          <p:cNvPr id="261" name="Table 2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2418"/>
              </p:ext>
            </p:extLst>
          </p:nvPr>
        </p:nvGraphicFramePr>
        <p:xfrm>
          <a:off x="5577069" y="1168400"/>
          <a:ext cx="4289376" cy="1539877"/>
        </p:xfrm>
        <a:graphic>
          <a:graphicData uri="http://schemas.openxmlformats.org/drawingml/2006/table">
            <a:tbl>
              <a:tblPr/>
              <a:tblGrid>
                <a:gridCol w="4289376"/>
              </a:tblGrid>
              <a:tr h="253825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/>
                      </a:endParaRPr>
                    </a:p>
                  </a:txBody>
                  <a:tcPr marL="10323" marR="10323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0 - Proof of Concept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0323" marR="10323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I - Pre-Operational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0323" marR="10323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II - Operational ~20 ECVs, ~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0323" marR="10323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III - Operational ~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ECVs,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~8-10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0323" marR="10323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473" name="Rectangle 25"/>
          <p:cNvSpPr>
            <a:spLocks noChangeArrowheads="1"/>
          </p:cNvSpPr>
          <p:nvPr/>
        </p:nvSpPr>
        <p:spPr bwMode="auto">
          <a:xfrm>
            <a:off x="755" y="44450"/>
            <a:ext cx="440610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algn="ctr"/>
            <a:r>
              <a:rPr lang="en-GB" sz="2400" dirty="0">
                <a:solidFill>
                  <a:srgbClr val="FAA73F"/>
                </a:solidFill>
                <a:cs typeface="Arial" charset="0"/>
              </a:rPr>
              <a:t>Copernicus Climate Change </a:t>
            </a:r>
            <a:r>
              <a:rPr lang="en-GB" sz="2400" dirty="0" smtClean="0">
                <a:solidFill>
                  <a:srgbClr val="FAA73F"/>
                </a:solidFill>
                <a:cs typeface="Arial" charset="0"/>
              </a:rPr>
              <a:t>Service (C3S)</a:t>
            </a:r>
            <a:endParaRPr lang="en-GB" sz="2400" dirty="0">
              <a:solidFill>
                <a:srgbClr val="FAA73F"/>
              </a:solidFill>
              <a:cs typeface="Arial" charset="0"/>
            </a:endParaRPr>
          </a:p>
        </p:txBody>
      </p:sp>
      <p:grpSp>
        <p:nvGrpSpPr>
          <p:cNvPr id="19474" name="Group 38"/>
          <p:cNvGrpSpPr>
            <a:grpSpLocks/>
          </p:cNvGrpSpPr>
          <p:nvPr/>
        </p:nvGrpSpPr>
        <p:grpSpPr bwMode="auto">
          <a:xfrm>
            <a:off x="-351589" y="2348880"/>
            <a:ext cx="11622353" cy="3340100"/>
            <a:chOff x="-79" y="-137"/>
            <a:chExt cx="874" cy="317"/>
          </a:xfrm>
        </p:grpSpPr>
        <p:sp>
          <p:nvSpPr>
            <p:cNvPr id="19475" name="Rectangle 71"/>
            <p:cNvSpPr>
              <a:spLocks noChangeArrowheads="1"/>
            </p:cNvSpPr>
            <p:nvPr/>
          </p:nvSpPr>
          <p:spPr bwMode="auto">
            <a:xfrm>
              <a:off x="-2" y="-1"/>
              <a:ext cx="652" cy="94"/>
            </a:xfrm>
            <a:prstGeom prst="rect">
              <a:avLst/>
            </a:prstGeom>
            <a:solidFill>
              <a:srgbClr val="A9A9A9"/>
            </a:solidFill>
            <a:ln w="2">
              <a:solidFill>
                <a:srgbClr val="7F7F7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Rectangle 68" descr="2013"/>
            <p:cNvSpPr>
              <a:spLocks noChangeArrowheads="1"/>
            </p:cNvSpPr>
            <p:nvPr/>
          </p:nvSpPr>
          <p:spPr bwMode="auto">
            <a:xfrm>
              <a:off x="-20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2013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77" name="Freeform 6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Rectangle 66" descr="2014"/>
            <p:cNvSpPr>
              <a:spLocks noChangeArrowheads="1"/>
            </p:cNvSpPr>
            <p:nvPr/>
          </p:nvSpPr>
          <p:spPr bwMode="auto">
            <a:xfrm>
              <a:off x="61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2014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79" name="Freeform 65"/>
            <p:cNvSpPr>
              <a:spLocks noChangeArrowheads="1"/>
            </p:cNvSpPr>
            <p:nvPr/>
          </p:nvSpPr>
          <p:spPr bwMode="auto">
            <a:xfrm>
              <a:off x="8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Rectangle 64" descr="2015"/>
            <p:cNvSpPr>
              <a:spLocks noChangeArrowheads="1"/>
            </p:cNvSpPr>
            <p:nvPr/>
          </p:nvSpPr>
          <p:spPr bwMode="auto">
            <a:xfrm>
              <a:off x="142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2015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1" name="Freeform 63"/>
            <p:cNvSpPr>
              <a:spLocks noChangeArrowheads="1"/>
            </p:cNvSpPr>
            <p:nvPr/>
          </p:nvSpPr>
          <p:spPr bwMode="auto">
            <a:xfrm>
              <a:off x="16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Rectangle 62" descr="2016"/>
            <p:cNvSpPr>
              <a:spLocks noChangeArrowheads="1"/>
            </p:cNvSpPr>
            <p:nvPr/>
          </p:nvSpPr>
          <p:spPr bwMode="auto">
            <a:xfrm>
              <a:off x="223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2016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3" name="Freeform 61"/>
            <p:cNvSpPr>
              <a:spLocks noChangeArrowheads="1"/>
            </p:cNvSpPr>
            <p:nvPr/>
          </p:nvSpPr>
          <p:spPr bwMode="auto">
            <a:xfrm>
              <a:off x="2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Rectangle 60" descr="2017"/>
            <p:cNvSpPr>
              <a:spLocks noChangeArrowheads="1"/>
            </p:cNvSpPr>
            <p:nvPr/>
          </p:nvSpPr>
          <p:spPr bwMode="auto">
            <a:xfrm>
              <a:off x="304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2017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5" name="Freeform 59"/>
            <p:cNvSpPr>
              <a:spLocks noChangeArrowheads="1"/>
            </p:cNvSpPr>
            <p:nvPr/>
          </p:nvSpPr>
          <p:spPr bwMode="auto">
            <a:xfrm>
              <a:off x="32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Rectangle 58" descr="2018"/>
            <p:cNvSpPr>
              <a:spLocks noChangeArrowheads="1"/>
            </p:cNvSpPr>
            <p:nvPr/>
          </p:nvSpPr>
          <p:spPr bwMode="auto">
            <a:xfrm>
              <a:off x="385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2018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7" name="Freeform 57"/>
            <p:cNvSpPr>
              <a:spLocks noChangeArrowheads="1"/>
            </p:cNvSpPr>
            <p:nvPr/>
          </p:nvSpPr>
          <p:spPr bwMode="auto">
            <a:xfrm>
              <a:off x="40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Rectangle 56" descr="2019"/>
            <p:cNvSpPr>
              <a:spLocks noChangeArrowheads="1"/>
            </p:cNvSpPr>
            <p:nvPr/>
          </p:nvSpPr>
          <p:spPr bwMode="auto">
            <a:xfrm>
              <a:off x="466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2019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89" name="Freeform 55"/>
            <p:cNvSpPr>
              <a:spLocks noChangeArrowheads="1"/>
            </p:cNvSpPr>
            <p:nvPr/>
          </p:nvSpPr>
          <p:spPr bwMode="auto">
            <a:xfrm>
              <a:off x="4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Rectangle 54" descr="2020"/>
            <p:cNvSpPr>
              <a:spLocks noChangeArrowheads="1"/>
            </p:cNvSpPr>
            <p:nvPr/>
          </p:nvSpPr>
          <p:spPr bwMode="auto">
            <a:xfrm>
              <a:off x="547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2020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1" name="Freeform 53"/>
            <p:cNvSpPr>
              <a:spLocks noChangeArrowheads="1"/>
            </p:cNvSpPr>
            <p:nvPr/>
          </p:nvSpPr>
          <p:spPr bwMode="auto">
            <a:xfrm>
              <a:off x="56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Rectangle 52" descr="2021"/>
            <p:cNvSpPr>
              <a:spLocks noChangeArrowheads="1"/>
            </p:cNvSpPr>
            <p:nvPr/>
          </p:nvSpPr>
          <p:spPr bwMode="auto">
            <a:xfrm>
              <a:off x="629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600" b="0">
                  <a:solidFill>
                    <a:srgbClr val="8EA3BD"/>
                  </a:solidFill>
                  <a:latin typeface="Calibri" charset="0"/>
                </a:rPr>
                <a:t>2021</a:t>
              </a:r>
              <a:endParaRPr lang="en-US" sz="16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3" name="Freeform 51"/>
            <p:cNvSpPr>
              <a:spLocks noChangeArrowheads="1"/>
            </p:cNvSpPr>
            <p:nvPr/>
          </p:nvSpPr>
          <p:spPr bwMode="auto">
            <a:xfrm>
              <a:off x="64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Rectangle 48" descr=" Stage 0 &#10;Sun 02/11/14 - Sun 30/10/16"/>
            <p:cNvSpPr>
              <a:spLocks noChangeArrowheads="1"/>
            </p:cNvSpPr>
            <p:nvPr/>
          </p:nvSpPr>
          <p:spPr bwMode="auto">
            <a:xfrm>
              <a:off x="148" y="0"/>
              <a:ext cx="16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/>
              <a:endParaRPr lang="en-US" b="0">
                <a:solidFill>
                  <a:srgbClr val="FFFFFF"/>
                </a:solidFill>
                <a:latin typeface="Calibri" charset="0"/>
              </a:endParaRPr>
            </a:p>
            <a:p>
              <a:pPr algn="ctr"/>
              <a:r>
                <a:rPr lang="en-US" b="0">
                  <a:solidFill>
                    <a:srgbClr val="FFFFFF"/>
                  </a:solidFill>
                  <a:latin typeface="Calibri" charset="0"/>
                </a:rPr>
                <a:t>Stage 0 </a:t>
              </a:r>
              <a:r>
                <a:rPr lang="en-US" b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b="0">
                  <a:solidFill>
                    <a:schemeClr val="tx1"/>
                  </a:solidFill>
                  <a:latin typeface="Arial" charset="0"/>
                </a:rPr>
              </a:br>
              <a:endParaRPr lang="en-US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5" name="Rectangle 47" descr=" Stage I&#10;Tue 01/11/16 - Mon 30/10/17"/>
            <p:cNvSpPr>
              <a:spLocks noChangeArrowheads="1"/>
            </p:cNvSpPr>
            <p:nvPr/>
          </p:nvSpPr>
          <p:spPr bwMode="auto">
            <a:xfrm>
              <a:off x="310" y="0"/>
              <a:ext cx="8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/>
              <a:endParaRPr lang="en-US" b="0">
                <a:solidFill>
                  <a:srgbClr val="FFFFFF"/>
                </a:solidFill>
                <a:latin typeface="Calibri" charset="0"/>
              </a:endParaRPr>
            </a:p>
            <a:p>
              <a:pPr algn="ctr"/>
              <a:r>
                <a:rPr lang="en-US" b="0">
                  <a:solidFill>
                    <a:srgbClr val="FFFFFF"/>
                  </a:solidFill>
                  <a:latin typeface="Calibri" charset="0"/>
                </a:rPr>
                <a:t>Stage I</a:t>
              </a:r>
              <a:r>
                <a:rPr lang="en-US" b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b="0">
                  <a:solidFill>
                    <a:schemeClr val="tx1"/>
                  </a:solidFill>
                  <a:latin typeface="Arial" charset="0"/>
                </a:rPr>
              </a:br>
              <a:endParaRPr lang="en-US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6" name="Rectangle 46" descr=" Stage II &#10;Wed 01/11/17 - Tue 30/10/18"/>
            <p:cNvSpPr>
              <a:spLocks noChangeArrowheads="1"/>
            </p:cNvSpPr>
            <p:nvPr/>
          </p:nvSpPr>
          <p:spPr bwMode="auto">
            <a:xfrm>
              <a:off x="391" y="0"/>
              <a:ext cx="8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/>
              <a:endParaRPr lang="en-US" b="0">
                <a:solidFill>
                  <a:srgbClr val="FFFFFF"/>
                </a:solidFill>
                <a:latin typeface="Calibri" charset="0"/>
              </a:endParaRPr>
            </a:p>
            <a:p>
              <a:pPr algn="ctr"/>
              <a:r>
                <a:rPr lang="en-US" b="0">
                  <a:solidFill>
                    <a:srgbClr val="FFFFFF"/>
                  </a:solidFill>
                  <a:latin typeface="Calibri" charset="0"/>
                </a:rPr>
                <a:t>Stage II </a:t>
              </a:r>
              <a:r>
                <a:rPr lang="en-US" b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b="0">
                  <a:solidFill>
                    <a:schemeClr val="tx1"/>
                  </a:solidFill>
                  <a:latin typeface="Arial" charset="0"/>
                </a:rPr>
              </a:br>
              <a:endParaRPr lang="en-US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7" name="Rectangle 45" descr=" Stage III &#10;Thu 01/11/18 - Thu 31/12/20"/>
            <p:cNvSpPr>
              <a:spLocks noChangeArrowheads="1"/>
            </p:cNvSpPr>
            <p:nvPr/>
          </p:nvSpPr>
          <p:spPr bwMode="auto">
            <a:xfrm>
              <a:off x="472" y="0"/>
              <a:ext cx="177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/>
              <a:endParaRPr lang="en-US" b="0">
                <a:solidFill>
                  <a:srgbClr val="FFFFFF"/>
                </a:solidFill>
                <a:latin typeface="Calibri" charset="0"/>
              </a:endParaRPr>
            </a:p>
            <a:p>
              <a:pPr algn="ctr"/>
              <a:r>
                <a:rPr lang="en-US" b="0">
                  <a:solidFill>
                    <a:srgbClr val="FFFFFF"/>
                  </a:solidFill>
                  <a:latin typeface="Calibri" charset="0"/>
                </a:rPr>
                <a:t>Stage III </a:t>
              </a:r>
              <a:r>
                <a:rPr lang="en-US" b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b="0">
                  <a:solidFill>
                    <a:schemeClr val="tx1"/>
                  </a:solidFill>
                  <a:latin typeface="Arial" charset="0"/>
                </a:rPr>
              </a:br>
              <a:endParaRPr lang="en-US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498" name="AutoShape 44"/>
            <p:cNvSpPr>
              <a:spLocks noChangeArrowheads="1"/>
            </p:cNvSpPr>
            <p:nvPr/>
          </p:nvSpPr>
          <p:spPr bwMode="auto">
            <a:xfrm>
              <a:off x="-79" y="-137"/>
              <a:ext cx="874" cy="285"/>
            </a:xfrm>
            <a:custGeom>
              <a:avLst/>
              <a:gdLst>
                <a:gd name="T0" fmla="*/ 226 w 874"/>
                <a:gd name="T1" fmla="*/ 0 h 285"/>
                <a:gd name="T2" fmla="*/ 226 w 874"/>
                <a:gd name="T3" fmla="*/ -16 h 285"/>
                <a:gd name="T4" fmla="*/ 226 w 874"/>
                <a:gd name="T5" fmla="*/ -16 h 285"/>
                <a:gd name="T6" fmla="*/ 229 w 874"/>
                <a:gd name="T7" fmla="*/ -20 h 285"/>
                <a:gd name="T8" fmla="*/ 467 w 874"/>
                <a:gd name="T9" fmla="*/ -20 h 285"/>
                <a:gd name="T10" fmla="*/ 466 w 874"/>
                <a:gd name="T11" fmla="*/ -20 h 285"/>
                <a:gd name="T12" fmla="*/ 471 w 874"/>
                <a:gd name="T13" fmla="*/ -16 h 285"/>
                <a:gd name="T14" fmla="*/ 471 w 874"/>
                <a:gd name="T15" fmla="*/ 0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4" h="285">
                  <a:moveTo>
                    <a:pt x="226" y="105"/>
                  </a:moveTo>
                  <a:lnTo>
                    <a:pt x="226" y="89"/>
                  </a:lnTo>
                  <a:moveTo>
                    <a:pt x="226" y="89"/>
                  </a:moveTo>
                  <a:cubicBezTo>
                    <a:pt x="226" y="86"/>
                    <a:pt x="227" y="85"/>
                    <a:pt x="229" y="85"/>
                  </a:cubicBezTo>
                  <a:lnTo>
                    <a:pt x="467" y="85"/>
                  </a:lnTo>
                  <a:moveTo>
                    <a:pt x="466" y="85"/>
                  </a:moveTo>
                  <a:cubicBezTo>
                    <a:pt x="469" y="85"/>
                    <a:pt x="471" y="86"/>
                    <a:pt x="471" y="89"/>
                  </a:cubicBezTo>
                  <a:lnTo>
                    <a:pt x="471" y="10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Freeform 43"/>
            <p:cNvSpPr>
              <a:spLocks noChangeArrowheads="1"/>
            </p:cNvSpPr>
            <p:nvPr/>
          </p:nvSpPr>
          <p:spPr bwMode="auto">
            <a:xfrm>
              <a:off x="269" y="-78"/>
              <a:ext cx="0" cy="26"/>
            </a:xfrm>
            <a:custGeom>
              <a:avLst/>
              <a:gdLst>
                <a:gd name="T0" fmla="*/ 26 h 26"/>
                <a:gd name="T1" fmla="*/ 0 h 2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Rectangle 42" descr="Pre-operational Phase&#10;Sat 01/11/14 - Mon 30/10/17"/>
            <p:cNvSpPr>
              <a:spLocks noChangeArrowheads="1"/>
            </p:cNvSpPr>
            <p:nvPr/>
          </p:nvSpPr>
          <p:spPr bwMode="auto">
            <a:xfrm>
              <a:off x="185" y="-110"/>
              <a:ext cx="16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b="0" dirty="0" err="1" smtClean="0">
                  <a:solidFill>
                    <a:srgbClr val="C00000"/>
                  </a:solidFill>
                  <a:latin typeface="Calibri" charset="0"/>
                </a:rPr>
                <a:t>PoC</a:t>
              </a:r>
              <a:endParaRPr lang="en-US" b="0" dirty="0" smtClean="0">
                <a:solidFill>
                  <a:srgbClr val="C00000"/>
                </a:solidFill>
                <a:latin typeface="Calibri" charset="0"/>
              </a:endParaRPr>
            </a:p>
            <a:p>
              <a:pPr algn="ctr"/>
              <a:r>
                <a:rPr lang="en-US" b="0" dirty="0" smtClean="0">
                  <a:solidFill>
                    <a:srgbClr val="C00000"/>
                  </a:solidFill>
                  <a:latin typeface="Calibri" charset="0"/>
                </a:rPr>
                <a:t>Pre</a:t>
              </a:r>
              <a:r>
                <a:rPr lang="en-US" b="0" dirty="0">
                  <a:solidFill>
                    <a:srgbClr val="C00000"/>
                  </a:solidFill>
                  <a:latin typeface="Calibri" charset="0"/>
                </a:rPr>
                <a:t>-operational Phase</a:t>
              </a:r>
              <a:r>
                <a:rPr lang="en-US" sz="600" b="0" dirty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sz="600" b="0" dirty="0">
                  <a:solidFill>
                    <a:schemeClr val="tx1"/>
                  </a:solidFill>
                  <a:latin typeface="Arial" charset="0"/>
                </a:rPr>
              </a:br>
              <a:endParaRPr lang="en-US" b="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9501" name="AutoShape 41"/>
            <p:cNvSpPr>
              <a:spLocks noChangeArrowheads="1"/>
            </p:cNvSpPr>
            <p:nvPr/>
          </p:nvSpPr>
          <p:spPr bwMode="auto">
            <a:xfrm>
              <a:off x="-79" y="-105"/>
              <a:ext cx="874" cy="285"/>
            </a:xfrm>
            <a:custGeom>
              <a:avLst/>
              <a:gdLst>
                <a:gd name="T0" fmla="*/ 470 w 874"/>
                <a:gd name="T1" fmla="*/ 92 h 285"/>
                <a:gd name="T2" fmla="*/ 470 w 874"/>
                <a:gd name="T3" fmla="*/ 108 h 285"/>
                <a:gd name="T4" fmla="*/ 470 w 874"/>
                <a:gd name="T5" fmla="*/ 108 h 285"/>
                <a:gd name="T6" fmla="*/ 473 w 874"/>
                <a:gd name="T7" fmla="*/ 112 h 285"/>
                <a:gd name="T8" fmla="*/ 724 w 874"/>
                <a:gd name="T9" fmla="*/ 112 h 285"/>
                <a:gd name="T10" fmla="*/ 724 w 874"/>
                <a:gd name="T11" fmla="*/ 112 h 285"/>
                <a:gd name="T12" fmla="*/ 728 w 874"/>
                <a:gd name="T13" fmla="*/ 108 h 285"/>
                <a:gd name="T14" fmla="*/ 728 w 874"/>
                <a:gd name="T15" fmla="*/ 92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4" h="285">
                  <a:moveTo>
                    <a:pt x="470" y="197"/>
                  </a:moveTo>
                  <a:lnTo>
                    <a:pt x="470" y="213"/>
                  </a:lnTo>
                  <a:moveTo>
                    <a:pt x="470" y="213"/>
                  </a:moveTo>
                  <a:cubicBezTo>
                    <a:pt x="470" y="215"/>
                    <a:pt x="471" y="216"/>
                    <a:pt x="473" y="217"/>
                  </a:cubicBezTo>
                  <a:lnTo>
                    <a:pt x="724" y="217"/>
                  </a:lnTo>
                  <a:moveTo>
                    <a:pt x="724" y="217"/>
                  </a:moveTo>
                  <a:cubicBezTo>
                    <a:pt x="726" y="216"/>
                    <a:pt x="728" y="215"/>
                    <a:pt x="728" y="213"/>
                  </a:cubicBezTo>
                  <a:lnTo>
                    <a:pt x="728" y="197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Freeform 40"/>
            <p:cNvSpPr>
              <a:spLocks noChangeArrowheads="1"/>
            </p:cNvSpPr>
            <p:nvPr/>
          </p:nvSpPr>
          <p:spPr bwMode="auto">
            <a:xfrm>
              <a:off x="520" y="112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Rectangle 39" descr="Operational Phase&#10;Wed 01/11/17 - Thu 31/12/20"/>
            <p:cNvSpPr>
              <a:spLocks noChangeArrowheads="1"/>
            </p:cNvSpPr>
            <p:nvPr/>
          </p:nvSpPr>
          <p:spPr bwMode="auto">
            <a:xfrm>
              <a:off x="449" y="142"/>
              <a:ext cx="14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b="0">
                  <a:solidFill>
                    <a:srgbClr val="C00000"/>
                  </a:solidFill>
                  <a:latin typeface="Calibri" charset="0"/>
                </a:rPr>
                <a:t>Operational Phase</a:t>
              </a:r>
              <a:r>
                <a:rPr lang="en-US" sz="600" b="0">
                  <a:solidFill>
                    <a:schemeClr val="tx1"/>
                  </a:solidFill>
                  <a:latin typeface="Arial" charset="0"/>
                </a:rPr>
                <a:t/>
              </a:r>
              <a:br>
                <a:rPr lang="en-US" sz="600" b="0">
                  <a:solidFill>
                    <a:schemeClr val="tx1"/>
                  </a:solidFill>
                  <a:latin typeface="Arial" charset="0"/>
                </a:rPr>
              </a:br>
              <a:endParaRPr lang="en-US" b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35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  <p:pic>
        <p:nvPicPr>
          <p:cNvPr id="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 </a:t>
            </a:r>
            <a:fld id="{CBC77683-E26E-1944-8B3F-AD3AF724E19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9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1111250"/>
            <a:ext cx="8664575" cy="58208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26" y="1804983"/>
            <a:ext cx="920502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C3S will be an </a:t>
            </a:r>
            <a:r>
              <a:rPr lang="en-US" dirty="0" smtClean="0">
                <a:solidFill>
                  <a:srgbClr val="FF0000"/>
                </a:solidFill>
              </a:rPr>
              <a:t>operational</a:t>
            </a:r>
            <a:r>
              <a:rPr lang="en-US" dirty="0" smtClean="0"/>
              <a:t> service</a:t>
            </a:r>
          </a:p>
          <a:p>
            <a:endParaRPr lang="en-US" dirty="0" smtClean="0"/>
          </a:p>
          <a:p>
            <a:r>
              <a:rPr lang="en-US" dirty="0" smtClean="0"/>
              <a:t>Most of the activities will be </a:t>
            </a:r>
            <a:r>
              <a:rPr lang="en-US" dirty="0" smtClean="0">
                <a:solidFill>
                  <a:srgbClr val="FF0000"/>
                </a:solidFill>
              </a:rPr>
              <a:t>competitively</a:t>
            </a:r>
            <a:r>
              <a:rPr lang="en-US" dirty="0" smtClean="0"/>
              <a:t> </a:t>
            </a:r>
            <a:r>
              <a:rPr lang="en-US" dirty="0" smtClean="0"/>
              <a:t>procured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large user </a:t>
            </a:r>
            <a:r>
              <a:rPr lang="en-US" dirty="0" smtClean="0">
                <a:solidFill>
                  <a:srgbClr val="FF0000"/>
                </a:solidFill>
              </a:rPr>
              <a:t>consultation process </a:t>
            </a:r>
            <a:r>
              <a:rPr lang="en-US" dirty="0" smtClean="0"/>
              <a:t>is ongoing throughout</a:t>
            </a:r>
          </a:p>
          <a:p>
            <a:pPr lvl="1"/>
            <a:r>
              <a:rPr lang="en-US" dirty="0" smtClean="0"/>
              <a:t>Note the C3S workshop on observations in June </a:t>
            </a:r>
            <a:r>
              <a:rPr lang="en-US" dirty="0" smtClean="0"/>
              <a:t>2015</a:t>
            </a:r>
          </a:p>
          <a:p>
            <a:pPr lvl="1"/>
            <a:endParaRPr lang="en-US" dirty="0"/>
          </a:p>
          <a:p>
            <a:r>
              <a:rPr lang="en-US" dirty="0" smtClean="0"/>
              <a:t>Ongoing discussions with ESA, EUMETSAT, and with other Copernicus Services</a:t>
            </a:r>
            <a:endParaRPr lang="en-US" dirty="0" smtClean="0"/>
          </a:p>
          <a:p>
            <a:pPr marL="454025" lvl="1" indent="0">
              <a:buNone/>
            </a:pPr>
            <a:endParaRPr lang="en-US" dirty="0" smtClean="0"/>
          </a:p>
          <a:p>
            <a:r>
              <a:rPr lang="en-US" dirty="0"/>
              <a:t>Have a look at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      http</a:t>
            </a:r>
            <a:r>
              <a:rPr lang="en-US" dirty="0"/>
              <a:t>://</a:t>
            </a:r>
            <a:r>
              <a:rPr lang="en-US" dirty="0" err="1"/>
              <a:t>www.copernicus-climate.eu</a:t>
            </a:r>
            <a:r>
              <a:rPr lang="en-US" dirty="0"/>
              <a:t>/</a:t>
            </a:r>
            <a:endParaRPr lang="en-US" dirty="0" smtClean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166" y="6399535"/>
            <a:ext cx="1509890" cy="41719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 </a:t>
            </a:r>
            <a:fld id="{CBC77683-E26E-1944-8B3F-AD3AF724E19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56" y="3118556"/>
            <a:ext cx="7958666" cy="373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069" y="44624"/>
            <a:ext cx="91654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FAA73F"/>
                </a:solidFill>
                <a:latin typeface="Arial" charset="0"/>
                <a:cs typeface="Arial" charset="0"/>
              </a:rPr>
              <a:t>From the Copernicus </a:t>
            </a:r>
            <a:r>
              <a:rPr lang="en-US" altLang="en-US" sz="2000" dirty="0">
                <a:solidFill>
                  <a:srgbClr val="FAA73F"/>
                </a:solidFill>
                <a:latin typeface="Arial" charset="0"/>
                <a:cs typeface="Arial" charset="0"/>
              </a:rPr>
              <a:t>regulation </a:t>
            </a:r>
            <a:endParaRPr lang="en-US" altLang="en-US" sz="2000" dirty="0" smtClean="0">
              <a:solidFill>
                <a:srgbClr val="FAA73F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FAA73F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2000" dirty="0">
                <a:solidFill>
                  <a:srgbClr val="FAA73F"/>
                </a:solidFill>
                <a:latin typeface="Arial" charset="0"/>
                <a:cs typeface="Arial" charset="0"/>
              </a:rPr>
              <a:t>EU) 377/2014</a:t>
            </a:r>
            <a:r>
              <a:rPr lang="en-US" altLang="en-US" sz="2000" dirty="0" smtClean="0">
                <a:solidFill>
                  <a:srgbClr val="FAA73F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2000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>
                <a:solidFill>
                  <a:srgbClr val="000066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dirty="0">
                <a:solidFill>
                  <a:srgbClr val="000066"/>
                </a:solidFill>
                <a:cs typeface="Arial" charset="0"/>
              </a:rPr>
              <a:t>"the Climate Change service shall provide information to increase the knowledge base to support</a:t>
            </a:r>
            <a:r>
              <a:rPr lang="en-GB" altLang="en-US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cs typeface="Arial" charset="0"/>
              </a:rPr>
              <a:t>adaptation and mitigation policies. </a:t>
            </a:r>
            <a:r>
              <a:rPr lang="en-GB" altLang="en-US" dirty="0">
                <a:solidFill>
                  <a:srgbClr val="000066"/>
                </a:solidFill>
                <a:cs typeface="Arial" charset="0"/>
              </a:rPr>
              <a:t>It shall in particular contribute to the</a:t>
            </a:r>
            <a:r>
              <a:rPr lang="en-GB" altLang="en-US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cs typeface="Arial" charset="0"/>
              </a:rPr>
              <a:t>provision of Essential Climate Variables (ECVs), climate analyses, projections </a:t>
            </a:r>
            <a:r>
              <a:rPr lang="en-GB" altLang="en-US" dirty="0">
                <a:solidFill>
                  <a:srgbClr val="000066"/>
                </a:solidFill>
                <a:cs typeface="Arial" charset="0"/>
              </a:rPr>
              <a:t>and</a:t>
            </a:r>
            <a:r>
              <a:rPr lang="en-GB" altLang="en-US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GB" altLang="en-US" dirty="0">
                <a:solidFill>
                  <a:srgbClr val="FF0000"/>
                </a:solidFill>
                <a:cs typeface="Arial" charset="0"/>
              </a:rPr>
              <a:t>indicators</a:t>
            </a:r>
            <a:r>
              <a:rPr lang="en-GB" altLang="en-US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GB" altLang="en-US" dirty="0">
                <a:solidFill>
                  <a:srgbClr val="000066"/>
                </a:solidFill>
                <a:cs typeface="Arial" charset="0"/>
              </a:rPr>
              <a:t>at temporal and spatial scales relevant to adaptation and mitigation strategies for various Union's sectoral and societal</a:t>
            </a:r>
            <a:r>
              <a:rPr lang="en-GB" altLang="en-US" dirty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GB" altLang="en-US" dirty="0">
                <a:solidFill>
                  <a:srgbClr val="000066"/>
                </a:solidFill>
                <a:cs typeface="Arial" charset="0"/>
              </a:rPr>
              <a:t>benefit areas."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69337" y="3244334"/>
            <a:ext cx="1846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7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7550" y="3058583"/>
            <a:ext cx="8664575" cy="469194"/>
          </a:xfrm>
        </p:spPr>
        <p:txBody>
          <a:bodyPr/>
          <a:lstStyle/>
          <a:p>
            <a:r>
              <a:rPr lang="en-GB" sz="5400" dirty="0" smtClean="0">
                <a:latin typeface="Verdana" charset="0"/>
              </a:rPr>
              <a:t>Thank You</a:t>
            </a:r>
            <a:endParaRPr lang="en-GB" sz="5400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20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charset="0"/>
              </a:rPr>
              <a:t>Copernicus Climate Change Service (C3S)</a:t>
            </a:r>
            <a:endParaRPr lang="en-GB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99300" y="647700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3</a:t>
            </a:fld>
            <a:endParaRPr lang="en-GB" sz="1200">
              <a:latin typeface="Arial" charset="0"/>
            </a:endParaRPr>
          </a:p>
        </p:txBody>
      </p:sp>
      <p:sp>
        <p:nvSpPr>
          <p:cNvPr id="5125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2827" y="2238203"/>
            <a:ext cx="4547017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is the climate changing?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9270" y="2238203"/>
            <a:ext cx="4585125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Will climate change continue, accelerate?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1647" y="3382400"/>
            <a:ext cx="2572370" cy="830997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Predictions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Projections</a:t>
            </a:r>
            <a:endParaRPr lang="en-US" sz="2400" b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316" y="3416049"/>
            <a:ext cx="324571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Earth observations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err="1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Reanalyses</a:t>
            </a:r>
            <a:endParaRPr lang="en-US" sz="2400" b="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4775" y="4374691"/>
            <a:ext cx="3755571" cy="10772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are the societal impacts?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24919" y="5568033"/>
            <a:ext cx="3494315" cy="830997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Climate indicators</a:t>
            </a:r>
          </a:p>
          <a:p>
            <a:pPr marL="285750" indent="-285750">
              <a:buFont typeface="Arial"/>
              <a:buChar char="•"/>
            </a:pPr>
            <a:r>
              <a:rPr lang="en-US" sz="2400" b="0" dirty="0" err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Sectoral</a:t>
            </a:r>
            <a:r>
              <a:rPr lang="en-US" sz="2400" b="0" dirty="0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information</a:t>
            </a:r>
            <a:endParaRPr lang="en-US" sz="2400" b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17550" y="991393"/>
            <a:ext cx="8664575" cy="540897"/>
          </a:xfrm>
        </p:spPr>
        <p:txBody>
          <a:bodyPr/>
          <a:lstStyle/>
          <a:p>
            <a:r>
              <a:rPr lang="en-GB" dirty="0" smtClean="0">
                <a:latin typeface="Verdana" charset="0"/>
              </a:rPr>
              <a:t>Organisation</a:t>
            </a:r>
            <a:endParaRPr lang="en-GB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99300" y="647700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4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358900" y="1643856"/>
            <a:ext cx="2822575" cy="83099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1600" dirty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from European commission e.g.,</a:t>
            </a:r>
            <a:r>
              <a:rPr lang="en-GB" altLang="en-US" sz="16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FP7</a:t>
            </a:r>
          </a:p>
          <a:p>
            <a:pPr algn="ctr" eaLnBrk="0" hangingPunct="0"/>
            <a:r>
              <a:rPr lang="en-GB" altLang="en-US" sz="1600" dirty="0" smtClean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Space calls</a:t>
            </a:r>
            <a:endParaRPr lang="en-GB" altLang="en-US" sz="1600" dirty="0">
              <a:solidFill>
                <a:srgbClr val="000066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1476375" y="5055393"/>
            <a:ext cx="6840537" cy="806450"/>
          </a:xfrm>
          <a:prstGeom prst="rect">
            <a:avLst/>
          </a:prstGeom>
          <a:solidFill>
            <a:srgbClr val="DDDDDD">
              <a:alpha val="6470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Stakeholders and Users</a:t>
            </a:r>
            <a:endParaRPr lang="en-US" altLang="en-US" sz="2800" dirty="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5067300" y="1643856"/>
            <a:ext cx="3086100" cy="584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altLang="en-US" sz="1600" dirty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from other bodies e.g., MS, ESA, </a:t>
            </a:r>
            <a:r>
              <a:rPr lang="en-GB" altLang="en-US" sz="1600" dirty="0" err="1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Eumetsat</a:t>
            </a:r>
            <a:r>
              <a:rPr lang="en-GB" altLang="en-US" sz="1600" dirty="0">
                <a:solidFill>
                  <a:srgbClr val="000066"/>
                </a:solidFill>
                <a:latin typeface="Arial" charset="0"/>
                <a:ea typeface="MS PGothic" pitchFamily="34" charset="-128"/>
                <a:cs typeface="Arial" charset="0"/>
              </a:rPr>
              <a:t>, EEA, WMO..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90675" y="2867818"/>
            <a:ext cx="6162675" cy="501650"/>
          </a:xfrm>
          <a:prstGeom prst="rect">
            <a:avLst/>
          </a:prstGeom>
          <a:solidFill>
            <a:srgbClr val="9AF62A">
              <a:alpha val="6470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 smtClean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Climate </a:t>
            </a:r>
            <a:r>
              <a:rPr lang="en-US" altLang="en-US" sz="240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Data Store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902459" y="3975893"/>
            <a:ext cx="5329238" cy="501650"/>
          </a:xfrm>
          <a:prstGeom prst="rect">
            <a:avLst/>
          </a:prstGeom>
          <a:solidFill>
            <a:srgbClr val="9AF62A">
              <a:alpha val="6431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>
                <a:solidFill>
                  <a:schemeClr val="tx2"/>
                </a:solidFill>
                <a:ea typeface="MS PGothic" pitchFamily="34" charset="-128"/>
                <a:cs typeface="Arial" charset="0"/>
              </a:rPr>
              <a:t>Sectoral Information System</a:t>
            </a:r>
          </a:p>
        </p:txBody>
      </p:sp>
      <p:sp>
        <p:nvSpPr>
          <p:cNvPr id="37" name="Down Arrow 13"/>
          <p:cNvSpPr>
            <a:spLocks noChangeArrowheads="1"/>
          </p:cNvSpPr>
          <p:nvPr/>
        </p:nvSpPr>
        <p:spPr bwMode="auto">
          <a:xfrm>
            <a:off x="7292975" y="3472656"/>
            <a:ext cx="346075" cy="1411287"/>
          </a:xfrm>
          <a:prstGeom prst="downArrow">
            <a:avLst>
              <a:gd name="adj1" fmla="val 35741"/>
              <a:gd name="adj2" fmla="val 4999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8" name="Down Arrow 13"/>
          <p:cNvSpPr>
            <a:spLocks noChangeArrowheads="1"/>
          </p:cNvSpPr>
          <p:nvPr/>
        </p:nvSpPr>
        <p:spPr bwMode="auto">
          <a:xfrm>
            <a:off x="3317875" y="4552156"/>
            <a:ext cx="403225" cy="244475"/>
          </a:xfrm>
          <a:prstGeom prst="downArrow">
            <a:avLst>
              <a:gd name="adj1" fmla="val 27185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9" name="Down Arrow 3"/>
          <p:cNvSpPr>
            <a:spLocks noChangeArrowheads="1"/>
          </p:cNvSpPr>
          <p:nvPr/>
        </p:nvSpPr>
        <p:spPr bwMode="auto">
          <a:xfrm>
            <a:off x="4470400" y="1932781"/>
            <a:ext cx="403225" cy="747712"/>
          </a:xfrm>
          <a:prstGeom prst="downArrow">
            <a:avLst>
              <a:gd name="adj1" fmla="val 30037"/>
              <a:gd name="adj2" fmla="val 49766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0" name="Left-Right Arrow 25"/>
          <p:cNvSpPr>
            <a:spLocks noChangeArrowheads="1"/>
          </p:cNvSpPr>
          <p:nvPr/>
        </p:nvSpPr>
        <p:spPr bwMode="auto">
          <a:xfrm>
            <a:off x="4354512" y="1816893"/>
            <a:ext cx="633413" cy="230188"/>
          </a:xfrm>
          <a:prstGeom prst="leftRightArrow">
            <a:avLst>
              <a:gd name="adj1" fmla="val 50000"/>
              <a:gd name="adj2" fmla="val 50066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1" name="Down Arrow 13"/>
          <p:cNvSpPr>
            <a:spLocks noChangeArrowheads="1"/>
          </p:cNvSpPr>
          <p:nvPr/>
        </p:nvSpPr>
        <p:spPr bwMode="auto">
          <a:xfrm>
            <a:off x="5507037" y="4552156"/>
            <a:ext cx="403225" cy="244475"/>
          </a:xfrm>
          <a:prstGeom prst="downArrow">
            <a:avLst>
              <a:gd name="adj1" fmla="val 27185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358900" y="4941093"/>
            <a:ext cx="7058025" cy="977900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3" name="Down Arrow 13"/>
          <p:cNvSpPr>
            <a:spLocks noChangeArrowheads="1"/>
          </p:cNvSpPr>
          <p:nvPr/>
        </p:nvSpPr>
        <p:spPr bwMode="auto">
          <a:xfrm>
            <a:off x="4484687" y="3472656"/>
            <a:ext cx="403225" cy="366712"/>
          </a:xfrm>
          <a:prstGeom prst="downArrow">
            <a:avLst>
              <a:gd name="adj1" fmla="val 27185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4" name="Left Arrow 4"/>
          <p:cNvSpPr>
            <a:spLocks noChangeArrowheads="1"/>
          </p:cNvSpPr>
          <p:nvPr/>
        </p:nvSpPr>
        <p:spPr bwMode="auto">
          <a:xfrm>
            <a:off x="1071562" y="5957093"/>
            <a:ext cx="5697538" cy="179388"/>
          </a:xfrm>
          <a:prstGeom prst="leftArrow">
            <a:avLst>
              <a:gd name="adj1" fmla="val 50000"/>
              <a:gd name="adj2" fmla="val 50141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 flipH="1">
            <a:off x="6688137" y="5861843"/>
            <a:ext cx="82550" cy="16986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6" name="Rectangle 25"/>
          <p:cNvSpPr>
            <a:spLocks noChangeArrowheads="1"/>
          </p:cNvSpPr>
          <p:nvPr/>
        </p:nvSpPr>
        <p:spPr bwMode="auto">
          <a:xfrm flipH="1">
            <a:off x="3232150" y="5849143"/>
            <a:ext cx="85725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 rot="5400000">
            <a:off x="6672033" y="3546475"/>
            <a:ext cx="4637087" cy="628650"/>
          </a:xfrm>
          <a:prstGeom prst="rect">
            <a:avLst/>
          </a:prstGeom>
          <a:solidFill>
            <a:srgbClr val="9AF62A">
              <a:alpha val="63921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Outreach &amp; Dissemination </a:t>
            </a:r>
          </a:p>
        </p:txBody>
      </p:sp>
      <p:sp>
        <p:nvSpPr>
          <p:cNvPr id="48" name="Left Arrow 32"/>
          <p:cNvSpPr>
            <a:spLocks noChangeArrowheads="1"/>
          </p:cNvSpPr>
          <p:nvPr/>
        </p:nvSpPr>
        <p:spPr bwMode="auto">
          <a:xfrm rot="10800000" flipV="1">
            <a:off x="2598738" y="6136481"/>
            <a:ext cx="5718175" cy="163512"/>
          </a:xfrm>
          <a:prstGeom prst="leftArrow">
            <a:avLst>
              <a:gd name="adj1" fmla="val 50000"/>
              <a:gd name="adj2" fmla="val 49704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6946900" y="5847556"/>
            <a:ext cx="87312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2914650" y="5920581"/>
            <a:ext cx="101600" cy="322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rgbClr val="FFD624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1" name="Down Arrow 13"/>
          <p:cNvSpPr>
            <a:spLocks noChangeArrowheads="1"/>
          </p:cNvSpPr>
          <p:nvPr/>
        </p:nvSpPr>
        <p:spPr bwMode="auto">
          <a:xfrm rot="16200000">
            <a:off x="1157287" y="2910681"/>
            <a:ext cx="403225" cy="431800"/>
          </a:xfrm>
          <a:prstGeom prst="downArrow">
            <a:avLst>
              <a:gd name="adj1" fmla="val 27185"/>
              <a:gd name="adj2" fmla="val 49974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2" name="Down Arrow 13"/>
          <p:cNvSpPr>
            <a:spLocks noChangeArrowheads="1"/>
          </p:cNvSpPr>
          <p:nvPr/>
        </p:nvSpPr>
        <p:spPr bwMode="auto">
          <a:xfrm rot="16200000">
            <a:off x="1241425" y="3906043"/>
            <a:ext cx="403225" cy="600075"/>
          </a:xfrm>
          <a:prstGeom prst="downArrow">
            <a:avLst>
              <a:gd name="adj1" fmla="val 27185"/>
              <a:gd name="adj2" fmla="val 49999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 rot="16200000">
            <a:off x="-1604765" y="3460155"/>
            <a:ext cx="4594225" cy="758428"/>
          </a:xfrm>
          <a:prstGeom prst="rect">
            <a:avLst/>
          </a:prstGeom>
          <a:solidFill>
            <a:srgbClr val="9AF62A">
              <a:alpha val="6431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tx1"/>
                </a:solidFill>
                <a:ea typeface="MS PGothic" pitchFamily="34" charset="-128"/>
                <a:cs typeface="Arial" charset="0"/>
              </a:rPr>
              <a:t>Evaluation  &amp; QC function</a:t>
            </a:r>
          </a:p>
        </p:txBody>
      </p:sp>
      <p:sp>
        <p:nvSpPr>
          <p:cNvPr id="54" name="Down Arrow 13"/>
          <p:cNvSpPr>
            <a:spLocks noChangeArrowheads="1"/>
          </p:cNvSpPr>
          <p:nvPr/>
        </p:nvSpPr>
        <p:spPr bwMode="auto">
          <a:xfrm rot="10800000">
            <a:off x="5106818" y="3484747"/>
            <a:ext cx="403225" cy="366712"/>
          </a:xfrm>
          <a:prstGeom prst="downArrow">
            <a:avLst>
              <a:gd name="adj1" fmla="val 27185"/>
              <a:gd name="adj2" fmla="val 50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 altLang="en-US" sz="180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41" y="188640"/>
            <a:ext cx="9449484" cy="634082"/>
          </a:xfrm>
        </p:spPr>
        <p:txBody>
          <a:bodyPr/>
          <a:lstStyle/>
          <a:p>
            <a:r>
              <a:rPr lang="en-GB" sz="2800" dirty="0" smtClean="0"/>
              <a:t>C3S </a:t>
            </a:r>
            <a:r>
              <a:rPr lang="en-GB" sz="2800" dirty="0"/>
              <a:t>Service elements: </a:t>
            </a:r>
            <a:r>
              <a:rPr lang="en-GB" sz="2800" dirty="0" smtClean="0"/>
              <a:t>Climate Data Store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40" y="1240004"/>
            <a:ext cx="7202729" cy="1176172"/>
          </a:xfrm>
        </p:spPr>
        <p:txBody>
          <a:bodyPr>
            <a:normAutofit fontScale="92500" lnSpcReduction="10000"/>
          </a:bodyPr>
          <a:lstStyle/>
          <a:p>
            <a:r>
              <a:rPr lang="en-GB" sz="2200" b="1" dirty="0" smtClean="0"/>
              <a:t>Series of ECV datasets and climate indicators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bserved, reanalysed and simulated</a:t>
            </a:r>
          </a:p>
          <a:p>
            <a:pPr lvl="1"/>
            <a:r>
              <a:rPr lang="en-GB" dirty="0" smtClean="0"/>
              <a:t>Relevant to support adaptation/mitigation policies at European level and </a:t>
            </a:r>
            <a:r>
              <a:rPr lang="en-GB" dirty="0" smtClean="0"/>
              <a:t>wider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1" y="2492896"/>
            <a:ext cx="3019076" cy="155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old.ecmwf.int/products/forecasts/d/getchart/catalog/products/forecasts/seasonal/forecast/eurosip/mmv2/param_euro/seasonal_charts_2tm%212m%20temperature%21tercile%20summary%211%20month%21Global%21201410%21chart.gif"/>
          <p:cNvSpPr>
            <a:spLocks noChangeAspect="1" noChangeArrowheads="1"/>
          </p:cNvSpPr>
          <p:nvPr/>
        </p:nvSpPr>
        <p:spPr bwMode="auto">
          <a:xfrm>
            <a:off x="168540" y="-2079625"/>
            <a:ext cx="74604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old.ecmwf.int/products/forecasts/d/getchart/catalog/products/forecasts/seasonal/forecast/eurosip/mmv2/param_euro/seasonal_charts_2tm%212m%20temperature%21tercile%20summary%211%20month%21Global%21201410%21chart.gif"/>
          <p:cNvSpPr>
            <a:spLocks noChangeAspect="1" noChangeArrowheads="1"/>
          </p:cNvSpPr>
          <p:nvPr/>
        </p:nvSpPr>
        <p:spPr bwMode="auto">
          <a:xfrm>
            <a:off x="333640" y="-1927225"/>
            <a:ext cx="746045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67" y="2492896"/>
            <a:ext cx="2776532" cy="161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48" y="1240004"/>
            <a:ext cx="227834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69" y="4500783"/>
            <a:ext cx="2411856" cy="135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://www.esa.int/var/esa/storage/images/esa_multimedia/images/2014/03/sea-level_rise_from_ice_sheets/14344192-1-eng-GB/Sea-level_rise_from_ice_sheet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4" y="4386622"/>
            <a:ext cx="2340260" cy="12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edro.org/wordpress/wp-content/uploads/2014/01/elsalvador_files-e13893062157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732" y="4361724"/>
            <a:ext cx="1450740" cy="18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eumetsat.int/website/wcm/idc/idcplg?IdcService=GET_FILE&amp;dDocName=IMG_CIS_RECALIBRATION&amp;RevisionSelectionMethod=LatestReleased&amp;Rendition=W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40" y="4637738"/>
            <a:ext cx="2587908" cy="10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6550" y="4053947"/>
            <a:ext cx="17941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Reanalyses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90912" y="4114517"/>
            <a:ext cx="25207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Multi model seasonal forecast products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3694" y="5702245"/>
            <a:ext cx="179419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Data reprocessing</a:t>
            </a:r>
            <a:endParaRPr lang="en-GB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55692" y="6237312"/>
            <a:ext cx="179419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Data collection and data rescue</a:t>
            </a:r>
            <a:endParaRPr lang="en-GB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1234" y="5836357"/>
            <a:ext cx="17941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Other ECV datasets</a:t>
            </a:r>
            <a:endParaRPr lang="en-GB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8996" y="6012506"/>
            <a:ext cx="17941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Climate projections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0413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48"/>
            <a:ext cx="9906000" cy="817364"/>
          </a:xfrm>
        </p:spPr>
        <p:txBody>
          <a:bodyPr/>
          <a:lstStyle/>
          <a:p>
            <a:r>
              <a:rPr lang="en-GB" sz="2800" dirty="0" smtClean="0"/>
              <a:t>C3S Service elements: </a:t>
            </a:r>
            <a:r>
              <a:rPr lang="en-GB" sz="2800" dirty="0" err="1" smtClean="0"/>
              <a:t>Sectoral</a:t>
            </a:r>
            <a:r>
              <a:rPr lang="en-GB" sz="2800" dirty="0" smtClean="0"/>
              <a:t> Information System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06" y="1161203"/>
            <a:ext cx="9049005" cy="162802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Tailored climate indicators for primary users:</a:t>
            </a:r>
          </a:p>
          <a:p>
            <a:pPr lvl="1"/>
            <a:r>
              <a:rPr lang="en-GB" sz="2200" dirty="0" smtClean="0"/>
              <a:t>CLIMATE-ADAPT, institutional users</a:t>
            </a:r>
            <a:r>
              <a:rPr lang="en-GB" sz="2200" dirty="0"/>
              <a:t> </a:t>
            </a:r>
            <a:r>
              <a:rPr lang="en-GB" sz="2200" dirty="0" smtClean="0"/>
              <a:t>at </a:t>
            </a:r>
            <a:r>
              <a:rPr lang="en-GB" sz="2200" dirty="0"/>
              <a:t>E</a:t>
            </a:r>
            <a:r>
              <a:rPr lang="en-GB" sz="2200" dirty="0" smtClean="0"/>
              <a:t>uropean level,…</a:t>
            </a:r>
          </a:p>
          <a:p>
            <a:pPr lvl="1"/>
            <a:r>
              <a:rPr lang="en-GB" sz="2200" dirty="0" smtClean="0"/>
              <a:t>Science users, innovation and business development</a:t>
            </a:r>
          </a:p>
          <a:p>
            <a:pPr lvl="1"/>
            <a:endParaRPr lang="en-GB" dirty="0"/>
          </a:p>
          <a:p>
            <a:r>
              <a:rPr lang="en-GB" dirty="0" smtClean="0"/>
              <a:t>Data and tools to support sectoral applications and policy development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52" y="2963900"/>
            <a:ext cx="4068730" cy="277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17" y="2963901"/>
            <a:ext cx="4102392" cy="277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0532" y="5949280"/>
            <a:ext cx="8346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~ 30 ECV datasets and ~ 8-10 Sectors to be addressed by 2020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1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charset="0"/>
              </a:rPr>
              <a:t>Copernicus Climate Change Service (C3S)</a:t>
            </a:r>
            <a:endParaRPr lang="en-GB" dirty="0">
              <a:latin typeface="Verdana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099300" y="6477000"/>
            <a:ext cx="2311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7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80141"/>
              </p:ext>
            </p:extLst>
          </p:nvPr>
        </p:nvGraphicFramePr>
        <p:xfrm>
          <a:off x="1228196" y="1936751"/>
          <a:ext cx="7577137" cy="3665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523"/>
                <a:gridCol w="5747614"/>
              </a:tblGrid>
              <a:tr h="818857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Description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C3S infrastructure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C3S_3000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Data Store content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Sectoral</a:t>
                      </a:r>
                      <a:r>
                        <a:rPr lang="en-US" dirty="0" smtClean="0"/>
                        <a:t> Information System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C3S_5000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and Quality Control</a:t>
                      </a:r>
                      <a:endParaRPr lang="en-US" dirty="0"/>
                    </a:p>
                  </a:txBody>
                  <a:tcPr/>
                </a:tc>
              </a:tr>
              <a:tr h="474417">
                <a:tc>
                  <a:txBody>
                    <a:bodyPr/>
                    <a:lstStyle/>
                    <a:p>
                      <a:r>
                        <a:rPr lang="en-US" dirty="0" smtClean="0"/>
                        <a:t>C3S_6000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Outreach and Dissemination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881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charset="0"/>
              </a:rPr>
              <a:t>Copernicus Climate Change Service: C3S</a:t>
            </a:r>
            <a:endParaRPr lang="en-GB" dirty="0">
              <a:latin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940455"/>
            <a:ext cx="8664575" cy="4129087"/>
          </a:xfrm>
        </p:spPr>
        <p:txBody>
          <a:bodyPr/>
          <a:lstStyle/>
          <a:p>
            <a:r>
              <a:rPr lang="en-US" sz="2000" dirty="0" smtClean="0"/>
              <a:t>C3S_2000: </a:t>
            </a:r>
            <a:r>
              <a:rPr lang="en-US" sz="2000" b="1" dirty="0" smtClean="0"/>
              <a:t>C3S infrastructure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GB" sz="1800" b="1" dirty="0" smtClean="0"/>
              <a:t>Goal: </a:t>
            </a:r>
            <a:r>
              <a:rPr lang="en-GB" sz="1800" dirty="0" smtClean="0"/>
              <a:t>Develop the C3S infrastructure</a:t>
            </a:r>
            <a:r>
              <a:rPr lang="en-GB" sz="1800" dirty="0"/>
              <a:t> </a:t>
            </a:r>
            <a:r>
              <a:rPr lang="en-GB" sz="1800" dirty="0" smtClean="0"/>
              <a:t>with interim solutions for pre</a:t>
            </a:r>
            <a:r>
              <a:rPr lang="en-GB" sz="1800" dirty="0"/>
              <a:t>-</a:t>
            </a:r>
            <a:r>
              <a:rPr lang="en-GB" sz="1800" dirty="0" smtClean="0"/>
              <a:t>operational activities</a:t>
            </a:r>
          </a:p>
          <a:p>
            <a:pPr marL="0" indent="0">
              <a:buNone/>
            </a:pPr>
            <a:endParaRPr lang="en-GB" sz="1800" dirty="0"/>
          </a:p>
          <a:p>
            <a:pPr lvl="1"/>
            <a:r>
              <a:rPr lang="en-GB" sz="1700" dirty="0" smtClean="0"/>
              <a:t>Provide a temporary infrastructure for proof-of-concept phase</a:t>
            </a:r>
          </a:p>
          <a:p>
            <a:pPr lvl="1"/>
            <a:r>
              <a:rPr lang="en-GB" sz="1700" dirty="0" smtClean="0"/>
              <a:t>Implement a Climate Monitoring Facility and Observation Feedback Archive </a:t>
            </a:r>
            <a:endParaRPr lang="en-US" sz="1700" dirty="0" smtClean="0"/>
          </a:p>
          <a:p>
            <a:pPr lvl="1"/>
            <a:r>
              <a:rPr lang="en-GB" sz="1700" dirty="0" smtClean="0"/>
              <a:t>Develop further appropriate links with WIS, WMO GFCS, etc.</a:t>
            </a:r>
          </a:p>
          <a:p>
            <a:pPr lvl="1"/>
            <a:r>
              <a:rPr lang="en-GB" sz="1700" dirty="0" smtClean="0"/>
              <a:t>Co-develop and integrate technical solutions for the C3S portal and </a:t>
            </a:r>
            <a:r>
              <a:rPr lang="en-GB" sz="1700" dirty="0" smtClean="0"/>
              <a:t>Climate Data Store </a:t>
            </a:r>
            <a:r>
              <a:rPr lang="en-GB" sz="1700" dirty="0" smtClean="0"/>
              <a:t>in the operational phase</a:t>
            </a:r>
          </a:p>
          <a:p>
            <a:pPr lvl="1"/>
            <a:r>
              <a:rPr lang="en-GB" sz="1700" dirty="0" smtClean="0"/>
              <a:t>Provide </a:t>
            </a:r>
            <a:r>
              <a:rPr lang="en-GB" sz="1700" dirty="0"/>
              <a:t>computing support for reanalysis and seasonal forecast </a:t>
            </a:r>
            <a:r>
              <a:rPr lang="en-GB" sz="1700" dirty="0" smtClean="0"/>
              <a:t>production</a:t>
            </a:r>
            <a:endParaRPr lang="en-GB" sz="1700" dirty="0"/>
          </a:p>
          <a:p>
            <a:pPr marL="454025" lvl="1" indent="0">
              <a:buNone/>
            </a:pPr>
            <a:endParaRPr lang="en-US" dirty="0" smtClean="0"/>
          </a:p>
          <a:p>
            <a:pPr marL="454025" lvl="1" indent="0">
              <a:buNone/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8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Verdana" charset="0"/>
              </a:rPr>
              <a:t>Copernicus Climate Change Service: C3S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550" y="1940455"/>
            <a:ext cx="8664575" cy="4129087"/>
          </a:xfrm>
        </p:spPr>
        <p:txBody>
          <a:bodyPr/>
          <a:lstStyle/>
          <a:p>
            <a:r>
              <a:rPr lang="en-US" sz="2000" dirty="0" smtClean="0"/>
              <a:t>C3S_3000: </a:t>
            </a:r>
            <a:r>
              <a:rPr lang="en-US" sz="2000" b="1" dirty="0" smtClean="0"/>
              <a:t>Climate Data Store Content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1800" b="1" dirty="0" smtClean="0"/>
              <a:t>Goal: </a:t>
            </a:r>
            <a:r>
              <a:rPr lang="en-US" sz="1800" dirty="0" smtClean="0"/>
              <a:t>Develop the CDS catalogue and start providing access to data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GB" sz="1700" dirty="0" smtClean="0"/>
              <a:t>Develop </a:t>
            </a:r>
            <a:r>
              <a:rPr lang="en-GB" sz="1700" dirty="0"/>
              <a:t>the observational component of the CDS catalogue</a:t>
            </a:r>
          </a:p>
          <a:p>
            <a:pPr lvl="1"/>
            <a:r>
              <a:rPr lang="en-GB" sz="1700" dirty="0"/>
              <a:t>Production of a global atmospheric reanalysis for climate monitoring (ERA5)</a:t>
            </a:r>
          </a:p>
          <a:p>
            <a:pPr lvl="1"/>
            <a:r>
              <a:rPr lang="en-GB" sz="1700" dirty="0" smtClean="0"/>
              <a:t>Provide </a:t>
            </a:r>
            <a:r>
              <a:rPr lang="en-GB" sz="1700" dirty="0"/>
              <a:t>access to observations via the Observation Feedback Archive</a:t>
            </a:r>
          </a:p>
          <a:p>
            <a:pPr lvl="1"/>
            <a:r>
              <a:rPr lang="en-GB" sz="1700" dirty="0" smtClean="0"/>
              <a:t>Provide </a:t>
            </a:r>
            <a:r>
              <a:rPr lang="en-GB" sz="1700" dirty="0"/>
              <a:t>access to climate monitoring products via the Climate Monitoring Facility</a:t>
            </a:r>
          </a:p>
          <a:p>
            <a:pPr lvl="1"/>
            <a:r>
              <a:rPr lang="en-GB" sz="1700" dirty="0" smtClean="0"/>
              <a:t>Prepare systems for multi</a:t>
            </a:r>
            <a:r>
              <a:rPr lang="en-GB" sz="1700" dirty="0"/>
              <a:t>-model seasonal forecast product generation</a:t>
            </a:r>
          </a:p>
          <a:p>
            <a:pPr lvl="1"/>
            <a:r>
              <a:rPr lang="en-GB" sz="1700" dirty="0" smtClean="0"/>
              <a:t>Develop an initial </a:t>
            </a:r>
            <a:r>
              <a:rPr lang="en-GB" sz="1700" dirty="0"/>
              <a:t>CDS catalogue </a:t>
            </a:r>
            <a:r>
              <a:rPr lang="en-GB" sz="1700" dirty="0" smtClean="0"/>
              <a:t>for climate </a:t>
            </a:r>
            <a:r>
              <a:rPr lang="en-GB" sz="1700" dirty="0"/>
              <a:t>projection </a:t>
            </a:r>
            <a:r>
              <a:rPr lang="en-GB" sz="1700" dirty="0" smtClean="0"/>
              <a:t>products</a:t>
            </a:r>
            <a:endParaRPr lang="en-US" dirty="0" smtClean="0"/>
          </a:p>
          <a:p>
            <a:pPr marL="454025" lvl="1" indent="0">
              <a:buNone/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fld id="{A71AE1D4-6559-A14C-81B4-D7607E85F641}" type="slidenum">
              <a:rPr lang="en-GB" sz="1200">
                <a:latin typeface="Arial" charset="0"/>
              </a:rPr>
              <a:pPr/>
              <a:t>9</a:t>
            </a:fld>
            <a:endParaRPr lang="en-GB" sz="1200">
              <a:latin typeface="Arial" charset="0"/>
            </a:endParaRP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6388100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66" y="6413646"/>
            <a:ext cx="1509890" cy="417191"/>
          </a:xfrm>
          <a:prstGeom prst="rect">
            <a:avLst/>
          </a:prstGeom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508000" y="6442075"/>
            <a:ext cx="398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9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7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hangingPunct="0">
              <a:buClr>
                <a:srgbClr val="FFC800"/>
              </a:buClr>
              <a:buFont typeface="Wingdings" charset="0"/>
              <a:defRPr sz="1500">
                <a:solidFill>
                  <a:srgbClr val="231F89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1100" dirty="0" smtClean="0">
                <a:latin typeface="Arial" charset="0"/>
              </a:rPr>
              <a:t>27/05/2015, CCI-CMUG </a:t>
            </a:r>
            <a:r>
              <a:rPr lang="de-DE" sz="1100" dirty="0" err="1" smtClean="0">
                <a:latin typeface="Arial" charset="0"/>
              </a:rPr>
              <a:t>integration</a:t>
            </a:r>
            <a:r>
              <a:rPr lang="de-DE" sz="1100" dirty="0" smtClean="0">
                <a:latin typeface="Arial" charset="0"/>
              </a:rPr>
              <a:t> </a:t>
            </a:r>
            <a:r>
              <a:rPr lang="de-DE" sz="1100" dirty="0" err="1" smtClean="0">
                <a:latin typeface="Arial" charset="0"/>
              </a:rPr>
              <a:t>meeting</a:t>
            </a:r>
            <a:r>
              <a:rPr lang="de-DE" sz="1100" dirty="0" smtClean="0">
                <a:latin typeface="Arial" charset="0"/>
              </a:rPr>
              <a:t>, Norrköping 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3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27485</TotalTime>
  <Words>1703</Words>
  <Application>Microsoft Macintosh PowerPoint</Application>
  <PresentationFormat>A4 Paper (210x297 mm)</PresentationFormat>
  <Paragraphs>344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New Powerpoint Template</vt:lpstr>
      <vt:lpstr>1_New Powerpoint Template</vt:lpstr>
      <vt:lpstr>PowerPoint Presentation</vt:lpstr>
      <vt:lpstr>PowerPoint Presentation</vt:lpstr>
      <vt:lpstr>Copernicus Climate Change Service (C3S)</vt:lpstr>
      <vt:lpstr>Organisation</vt:lpstr>
      <vt:lpstr>C3S Service elements: Climate Data Store</vt:lpstr>
      <vt:lpstr>C3S Service elements: Sectoral Information System</vt:lpstr>
      <vt:lpstr>Copernicus Climate Change Service (C3S)</vt:lpstr>
      <vt:lpstr>Copernicus Climate Change Service: C3S</vt:lpstr>
      <vt:lpstr>Copernicus Climate Change Service: C3S</vt:lpstr>
      <vt:lpstr>Copernicus Climate Change Service: C3S</vt:lpstr>
      <vt:lpstr>Copernicus Climate Change Service: C3S</vt:lpstr>
      <vt:lpstr>Copernicus Climate Change Service: C3S</vt:lpstr>
      <vt:lpstr>C3S: Procurement plan</vt:lpstr>
      <vt:lpstr>ESA CCI, C3S and User Consultation</vt:lpstr>
      <vt:lpstr>Copernicus Workshop on Climate Observation Requirements (29 June – 2 July 2015)</vt:lpstr>
      <vt:lpstr>C3S: Procurement plan</vt:lpstr>
      <vt:lpstr>PowerPoint Presentation</vt:lpstr>
      <vt:lpstr>PowerPoint Presentation</vt:lpstr>
      <vt:lpstr>Conclusions</vt:lpstr>
      <vt:lpstr>Thank You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Programme</dc:title>
  <dc:creator>FRANCRI</dc:creator>
  <cp:lastModifiedBy>Jean-Noel THEPAUT</cp:lastModifiedBy>
  <cp:revision>1592</cp:revision>
  <cp:lastPrinted>2013-10-15T14:19:34Z</cp:lastPrinted>
  <dcterms:created xsi:type="dcterms:W3CDTF">2009-08-19T14:59:48Z</dcterms:created>
  <dcterms:modified xsi:type="dcterms:W3CDTF">2015-05-27T08:04:05Z</dcterms:modified>
</cp:coreProperties>
</file>