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16"/>
  </p:notesMasterIdLst>
  <p:handoutMasterIdLst>
    <p:handoutMasterId r:id="rId17"/>
  </p:handoutMasterIdLst>
  <p:sldIdLst>
    <p:sldId id="584" r:id="rId2"/>
    <p:sldId id="598" r:id="rId3"/>
    <p:sldId id="593" r:id="rId4"/>
    <p:sldId id="595" r:id="rId5"/>
    <p:sldId id="587" r:id="rId6"/>
    <p:sldId id="597" r:id="rId7"/>
    <p:sldId id="596" r:id="rId8"/>
    <p:sldId id="588" r:id="rId9"/>
    <p:sldId id="599" r:id="rId10"/>
    <p:sldId id="600" r:id="rId11"/>
    <p:sldId id="601" r:id="rId12"/>
    <p:sldId id="602" r:id="rId13"/>
    <p:sldId id="603" r:id="rId14"/>
    <p:sldId id="604" r:id="rId15"/>
  </p:sldIdLst>
  <p:sldSz cx="9906000" cy="6858000" type="A4"/>
  <p:notesSz cx="6731000" cy="9855200"/>
  <p:defaultTextStyle>
    <a:defPPr>
      <a:defRPr lang="en-US"/>
    </a:defPPr>
    <a:lvl1pPr algn="l" rtl="0" eaLnBrk="0" fontAlgn="base" hangingPunct="0">
      <a:spcBef>
        <a:spcPct val="0"/>
      </a:spcBef>
      <a:spcAft>
        <a:spcPct val="0"/>
      </a:spcAft>
      <a:defRPr kern="1200">
        <a:solidFill>
          <a:schemeClr val="tx1"/>
        </a:solidFill>
        <a:latin typeface="Verdana" pitchFamily="32" charset="0"/>
        <a:ea typeface="+mn-ea"/>
        <a:cs typeface="+mn-cs"/>
      </a:defRPr>
    </a:lvl1pPr>
    <a:lvl2pPr marL="457200" algn="l" rtl="0" eaLnBrk="0" fontAlgn="base" hangingPunct="0">
      <a:spcBef>
        <a:spcPct val="0"/>
      </a:spcBef>
      <a:spcAft>
        <a:spcPct val="0"/>
      </a:spcAft>
      <a:defRPr kern="1200">
        <a:solidFill>
          <a:schemeClr val="tx1"/>
        </a:solidFill>
        <a:latin typeface="Verdana" pitchFamily="32" charset="0"/>
        <a:ea typeface="+mn-ea"/>
        <a:cs typeface="+mn-cs"/>
      </a:defRPr>
    </a:lvl2pPr>
    <a:lvl3pPr marL="914400" algn="l" rtl="0" eaLnBrk="0" fontAlgn="base" hangingPunct="0">
      <a:spcBef>
        <a:spcPct val="0"/>
      </a:spcBef>
      <a:spcAft>
        <a:spcPct val="0"/>
      </a:spcAft>
      <a:defRPr kern="1200">
        <a:solidFill>
          <a:schemeClr val="tx1"/>
        </a:solidFill>
        <a:latin typeface="Verdana" pitchFamily="32" charset="0"/>
        <a:ea typeface="+mn-ea"/>
        <a:cs typeface="+mn-cs"/>
      </a:defRPr>
    </a:lvl3pPr>
    <a:lvl4pPr marL="1371600" algn="l" rtl="0" eaLnBrk="0" fontAlgn="base" hangingPunct="0">
      <a:spcBef>
        <a:spcPct val="0"/>
      </a:spcBef>
      <a:spcAft>
        <a:spcPct val="0"/>
      </a:spcAft>
      <a:defRPr kern="1200">
        <a:solidFill>
          <a:schemeClr val="tx1"/>
        </a:solidFill>
        <a:latin typeface="Verdana" pitchFamily="32" charset="0"/>
        <a:ea typeface="+mn-ea"/>
        <a:cs typeface="+mn-cs"/>
      </a:defRPr>
    </a:lvl4pPr>
    <a:lvl5pPr marL="1828800" algn="l" rtl="0" eaLnBrk="0" fontAlgn="base" hangingPunct="0">
      <a:spcBef>
        <a:spcPct val="0"/>
      </a:spcBef>
      <a:spcAft>
        <a:spcPct val="0"/>
      </a:spcAft>
      <a:defRPr kern="1200">
        <a:solidFill>
          <a:schemeClr val="tx1"/>
        </a:solidFill>
        <a:latin typeface="Verdana" pitchFamily="32" charset="0"/>
        <a:ea typeface="+mn-ea"/>
        <a:cs typeface="+mn-cs"/>
      </a:defRPr>
    </a:lvl5pPr>
    <a:lvl6pPr marL="2286000" algn="l" defTabSz="914400" rtl="0" eaLnBrk="1" latinLnBrk="0" hangingPunct="1">
      <a:defRPr kern="1200">
        <a:solidFill>
          <a:schemeClr val="tx1"/>
        </a:solidFill>
        <a:latin typeface="Verdana" pitchFamily="32" charset="0"/>
        <a:ea typeface="+mn-ea"/>
        <a:cs typeface="+mn-cs"/>
      </a:defRPr>
    </a:lvl6pPr>
    <a:lvl7pPr marL="2743200" algn="l" defTabSz="914400" rtl="0" eaLnBrk="1" latinLnBrk="0" hangingPunct="1">
      <a:defRPr kern="1200">
        <a:solidFill>
          <a:schemeClr val="tx1"/>
        </a:solidFill>
        <a:latin typeface="Verdana" pitchFamily="32" charset="0"/>
        <a:ea typeface="+mn-ea"/>
        <a:cs typeface="+mn-cs"/>
      </a:defRPr>
    </a:lvl7pPr>
    <a:lvl8pPr marL="3200400" algn="l" defTabSz="914400" rtl="0" eaLnBrk="1" latinLnBrk="0" hangingPunct="1">
      <a:defRPr kern="1200">
        <a:solidFill>
          <a:schemeClr val="tx1"/>
        </a:solidFill>
        <a:latin typeface="Verdana" pitchFamily="32" charset="0"/>
        <a:ea typeface="+mn-ea"/>
        <a:cs typeface="+mn-cs"/>
      </a:defRPr>
    </a:lvl8pPr>
    <a:lvl9pPr marL="3657600" algn="l" defTabSz="914400" rtl="0" eaLnBrk="1" latinLnBrk="0" hangingPunct="1">
      <a:defRPr kern="1200">
        <a:solidFill>
          <a:schemeClr val="tx1"/>
        </a:solidFill>
        <a:latin typeface="Verdana" pitchFamily="3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CC00CC"/>
    <a:srgbClr val="0098DB"/>
    <a:srgbClr val="008000"/>
    <a:srgbClr val="0000FF"/>
    <a:srgbClr val="0000CC"/>
    <a:srgbClr val="000099"/>
    <a:srgbClr val="FF9900"/>
    <a:srgbClr val="00549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46" autoAdjust="0"/>
    <p:restoredTop sz="91837" autoAdjust="0"/>
  </p:normalViewPr>
  <p:slideViewPr>
    <p:cSldViewPr snapToGrid="0">
      <p:cViewPr varScale="1">
        <p:scale>
          <a:sx n="114" d="100"/>
          <a:sy n="114" d="100"/>
        </p:scale>
        <p:origin x="-528" y="-10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302"/>
    </p:cViewPr>
  </p:sorterViewPr>
  <p:notesViewPr>
    <p:cSldViewPr snapToGrid="0">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8738" name="Rectangle 2"/>
          <p:cNvSpPr>
            <a:spLocks noGrp="1" noChangeArrowheads="1"/>
          </p:cNvSpPr>
          <p:nvPr>
            <p:ph type="hdr" sz="quarter"/>
          </p:nvPr>
        </p:nvSpPr>
        <p:spPr bwMode="auto">
          <a:xfrm>
            <a:off x="0" y="0"/>
            <a:ext cx="2917825" cy="492125"/>
          </a:xfrm>
          <a:prstGeom prst="rect">
            <a:avLst/>
          </a:prstGeom>
          <a:noFill/>
          <a:ln w="9525">
            <a:noFill/>
            <a:miter lim="800000"/>
            <a:headEnd/>
            <a:tailEnd/>
          </a:ln>
        </p:spPr>
        <p:txBody>
          <a:bodyPr vert="horz" wrap="square" lIns="90784" tIns="45391" rIns="90784" bIns="45391" numCol="1" anchor="t" anchorCtr="0" compatLnSpc="1">
            <a:prstTxWarp prst="textNoShape">
              <a:avLst/>
            </a:prstTxWarp>
          </a:bodyPr>
          <a:lstStyle>
            <a:lvl1pPr defTabSz="907011" eaLnBrk="1" hangingPunct="1">
              <a:defRPr sz="1200">
                <a:latin typeface="Arial" pitchFamily="34" charset="0"/>
              </a:defRPr>
            </a:lvl1pPr>
          </a:lstStyle>
          <a:p>
            <a:pPr>
              <a:defRPr/>
            </a:pPr>
            <a:endParaRPr lang="it-IT"/>
          </a:p>
        </p:txBody>
      </p:sp>
      <p:sp>
        <p:nvSpPr>
          <p:cNvPr id="628739" name="Rectangle 3"/>
          <p:cNvSpPr>
            <a:spLocks noGrp="1" noChangeArrowheads="1"/>
          </p:cNvSpPr>
          <p:nvPr>
            <p:ph type="dt" sz="quarter" idx="1"/>
          </p:nvPr>
        </p:nvSpPr>
        <p:spPr bwMode="auto">
          <a:xfrm>
            <a:off x="3811588" y="0"/>
            <a:ext cx="2917825" cy="492125"/>
          </a:xfrm>
          <a:prstGeom prst="rect">
            <a:avLst/>
          </a:prstGeom>
          <a:noFill/>
          <a:ln w="9525">
            <a:noFill/>
            <a:miter lim="800000"/>
            <a:headEnd/>
            <a:tailEnd/>
          </a:ln>
        </p:spPr>
        <p:txBody>
          <a:bodyPr vert="horz" wrap="square" lIns="90784" tIns="45391" rIns="90784" bIns="45391" numCol="1" anchor="t" anchorCtr="0" compatLnSpc="1">
            <a:prstTxWarp prst="textNoShape">
              <a:avLst/>
            </a:prstTxWarp>
          </a:bodyPr>
          <a:lstStyle>
            <a:lvl1pPr algn="r" defTabSz="907011" eaLnBrk="1" hangingPunct="1">
              <a:defRPr sz="1200">
                <a:latin typeface="Arial" pitchFamily="34" charset="0"/>
              </a:defRPr>
            </a:lvl1pPr>
          </a:lstStyle>
          <a:p>
            <a:pPr>
              <a:defRPr/>
            </a:pPr>
            <a:endParaRPr lang="it-IT"/>
          </a:p>
        </p:txBody>
      </p:sp>
      <p:sp>
        <p:nvSpPr>
          <p:cNvPr id="628740" name="Rectangle 4"/>
          <p:cNvSpPr>
            <a:spLocks noGrp="1" noChangeArrowheads="1"/>
          </p:cNvSpPr>
          <p:nvPr>
            <p:ph type="ftr" sz="quarter" idx="2"/>
          </p:nvPr>
        </p:nvSpPr>
        <p:spPr bwMode="auto">
          <a:xfrm>
            <a:off x="0" y="9361488"/>
            <a:ext cx="2917825" cy="492125"/>
          </a:xfrm>
          <a:prstGeom prst="rect">
            <a:avLst/>
          </a:prstGeom>
          <a:noFill/>
          <a:ln w="9525">
            <a:noFill/>
            <a:miter lim="800000"/>
            <a:headEnd/>
            <a:tailEnd/>
          </a:ln>
        </p:spPr>
        <p:txBody>
          <a:bodyPr vert="horz" wrap="square" lIns="90784" tIns="45391" rIns="90784" bIns="45391" numCol="1" anchor="b" anchorCtr="0" compatLnSpc="1">
            <a:prstTxWarp prst="textNoShape">
              <a:avLst/>
            </a:prstTxWarp>
          </a:bodyPr>
          <a:lstStyle>
            <a:lvl1pPr defTabSz="907011" eaLnBrk="1" hangingPunct="1">
              <a:defRPr sz="1200">
                <a:latin typeface="Arial" pitchFamily="34" charset="0"/>
              </a:defRPr>
            </a:lvl1pPr>
          </a:lstStyle>
          <a:p>
            <a:pPr>
              <a:defRPr/>
            </a:pPr>
            <a:endParaRPr lang="it-IT"/>
          </a:p>
        </p:txBody>
      </p:sp>
      <p:sp>
        <p:nvSpPr>
          <p:cNvPr id="628741" name="Rectangle 5"/>
          <p:cNvSpPr>
            <a:spLocks noGrp="1" noChangeArrowheads="1"/>
          </p:cNvSpPr>
          <p:nvPr>
            <p:ph type="sldNum" sz="quarter" idx="3"/>
          </p:nvPr>
        </p:nvSpPr>
        <p:spPr bwMode="auto">
          <a:xfrm>
            <a:off x="3811588" y="9361488"/>
            <a:ext cx="2917825" cy="492125"/>
          </a:xfrm>
          <a:prstGeom prst="rect">
            <a:avLst/>
          </a:prstGeom>
          <a:noFill/>
          <a:ln w="9525">
            <a:noFill/>
            <a:miter lim="800000"/>
            <a:headEnd/>
            <a:tailEnd/>
          </a:ln>
        </p:spPr>
        <p:txBody>
          <a:bodyPr vert="horz" wrap="square" lIns="90784" tIns="45391" rIns="90784" bIns="45391" numCol="1" anchor="b" anchorCtr="0" compatLnSpc="1">
            <a:prstTxWarp prst="textNoShape">
              <a:avLst/>
            </a:prstTxWarp>
          </a:bodyPr>
          <a:lstStyle>
            <a:lvl1pPr algn="r" defTabSz="906463" eaLnBrk="1" hangingPunct="1">
              <a:defRPr sz="1200">
                <a:latin typeface="Arial" charset="0"/>
              </a:defRPr>
            </a:lvl1pPr>
          </a:lstStyle>
          <a:p>
            <a:pPr>
              <a:defRPr/>
            </a:pPr>
            <a:fld id="{743499CF-B3E8-4FF7-98B6-764E0739A429}" type="slidenum">
              <a:rPr lang="it-IT" altLang="en-US"/>
              <a:pPr>
                <a:defRPr/>
              </a:pPr>
              <a:t>‹#›</a:t>
            </a:fld>
            <a:endParaRPr lang="it-IT"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0" y="0"/>
            <a:ext cx="2890838" cy="512763"/>
          </a:xfrm>
          <a:prstGeom prst="rect">
            <a:avLst/>
          </a:prstGeom>
          <a:noFill/>
          <a:ln w="9525">
            <a:noFill/>
            <a:miter lim="800000"/>
            <a:headEnd/>
            <a:tailEnd/>
          </a:ln>
          <a:effectLst/>
        </p:spPr>
        <p:txBody>
          <a:bodyPr vert="horz" wrap="square" lIns="87483" tIns="43742" rIns="87483" bIns="43742" numCol="1" anchor="t" anchorCtr="0" compatLnSpc="1">
            <a:prstTxWarp prst="textNoShape">
              <a:avLst/>
            </a:prstTxWarp>
          </a:bodyPr>
          <a:lstStyle>
            <a:lvl1pPr defTabSz="875572" eaLnBrk="1" hangingPunct="1">
              <a:defRPr sz="1200">
                <a:latin typeface="Verdana" pitchFamily="34" charset="0"/>
              </a:defRPr>
            </a:lvl1pPr>
          </a:lstStyle>
          <a:p>
            <a:pPr>
              <a:defRPr/>
            </a:pPr>
            <a:endParaRPr lang="en-US"/>
          </a:p>
        </p:txBody>
      </p:sp>
      <p:sp>
        <p:nvSpPr>
          <p:cNvPr id="58371" name="Rectangle 3"/>
          <p:cNvSpPr>
            <a:spLocks noGrp="1" noChangeArrowheads="1"/>
          </p:cNvSpPr>
          <p:nvPr>
            <p:ph type="dt" idx="1"/>
          </p:nvPr>
        </p:nvSpPr>
        <p:spPr bwMode="auto">
          <a:xfrm>
            <a:off x="3829050" y="0"/>
            <a:ext cx="2889250" cy="512763"/>
          </a:xfrm>
          <a:prstGeom prst="rect">
            <a:avLst/>
          </a:prstGeom>
          <a:noFill/>
          <a:ln w="9525">
            <a:noFill/>
            <a:miter lim="800000"/>
            <a:headEnd/>
            <a:tailEnd/>
          </a:ln>
          <a:effectLst/>
        </p:spPr>
        <p:txBody>
          <a:bodyPr vert="horz" wrap="square" lIns="87483" tIns="43742" rIns="87483" bIns="43742" numCol="1" anchor="t" anchorCtr="0" compatLnSpc="1">
            <a:prstTxWarp prst="textNoShape">
              <a:avLst/>
            </a:prstTxWarp>
          </a:bodyPr>
          <a:lstStyle>
            <a:lvl1pPr algn="r" defTabSz="875572" eaLnBrk="1" hangingPunct="1">
              <a:defRPr sz="1200">
                <a:latin typeface="Verdana" pitchFamily="34" charset="0"/>
              </a:defRPr>
            </a:lvl1pPr>
          </a:lstStyle>
          <a:p>
            <a:pPr>
              <a:defRPr/>
            </a:pPr>
            <a:fld id="{281520E2-58B4-4886-A701-70D6E77E06DB}" type="datetimeFigureOut">
              <a:rPr lang="en-US"/>
              <a:pPr>
                <a:defRPr/>
              </a:pPr>
              <a:t>6/10/2015</a:t>
            </a:fld>
            <a:endParaRPr lang="en-US"/>
          </a:p>
        </p:txBody>
      </p:sp>
      <p:sp>
        <p:nvSpPr>
          <p:cNvPr id="10244" name="Rectangle 4"/>
          <p:cNvSpPr>
            <a:spLocks noGrp="1" noRot="1" noChangeAspect="1" noChangeArrowheads="1" noTextEdit="1"/>
          </p:cNvSpPr>
          <p:nvPr>
            <p:ph type="sldImg" idx="2"/>
          </p:nvPr>
        </p:nvSpPr>
        <p:spPr bwMode="auto">
          <a:xfrm>
            <a:off x="747713" y="733425"/>
            <a:ext cx="5297487" cy="3668713"/>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866775" y="4695825"/>
            <a:ext cx="4984750" cy="4402138"/>
          </a:xfrm>
          <a:prstGeom prst="rect">
            <a:avLst/>
          </a:prstGeom>
          <a:noFill/>
          <a:ln w="9525">
            <a:noFill/>
            <a:miter lim="800000"/>
            <a:headEnd/>
            <a:tailEnd/>
          </a:ln>
          <a:effectLst/>
        </p:spPr>
        <p:txBody>
          <a:bodyPr vert="horz" wrap="square" lIns="87483" tIns="43742" rIns="87483" bIns="4374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8374" name="Rectangle 6"/>
          <p:cNvSpPr>
            <a:spLocks noGrp="1" noChangeArrowheads="1"/>
          </p:cNvSpPr>
          <p:nvPr>
            <p:ph type="ftr" sz="quarter" idx="4"/>
          </p:nvPr>
        </p:nvSpPr>
        <p:spPr bwMode="auto">
          <a:xfrm>
            <a:off x="0" y="9393238"/>
            <a:ext cx="2890838" cy="438150"/>
          </a:xfrm>
          <a:prstGeom prst="rect">
            <a:avLst/>
          </a:prstGeom>
          <a:noFill/>
          <a:ln w="9525">
            <a:noFill/>
            <a:miter lim="800000"/>
            <a:headEnd/>
            <a:tailEnd/>
          </a:ln>
          <a:effectLst/>
        </p:spPr>
        <p:txBody>
          <a:bodyPr vert="horz" wrap="square" lIns="87483" tIns="43742" rIns="87483" bIns="43742" numCol="1" anchor="b" anchorCtr="0" compatLnSpc="1">
            <a:prstTxWarp prst="textNoShape">
              <a:avLst/>
            </a:prstTxWarp>
          </a:bodyPr>
          <a:lstStyle>
            <a:lvl1pPr defTabSz="875572" eaLnBrk="1" hangingPunct="1">
              <a:defRPr sz="1200">
                <a:latin typeface="Verdana" pitchFamily="34" charset="0"/>
              </a:defRPr>
            </a:lvl1pPr>
          </a:lstStyle>
          <a:p>
            <a:pPr>
              <a:defRPr/>
            </a:pPr>
            <a:endParaRPr lang="en-US"/>
          </a:p>
        </p:txBody>
      </p:sp>
      <p:sp>
        <p:nvSpPr>
          <p:cNvPr id="58375" name="Rectangle 7"/>
          <p:cNvSpPr>
            <a:spLocks noGrp="1" noChangeArrowheads="1"/>
          </p:cNvSpPr>
          <p:nvPr>
            <p:ph type="sldNum" sz="quarter" idx="5"/>
          </p:nvPr>
        </p:nvSpPr>
        <p:spPr bwMode="auto">
          <a:xfrm>
            <a:off x="3829050" y="9393238"/>
            <a:ext cx="2889250" cy="438150"/>
          </a:xfrm>
          <a:prstGeom prst="rect">
            <a:avLst/>
          </a:prstGeom>
          <a:noFill/>
          <a:ln w="9525">
            <a:noFill/>
            <a:miter lim="800000"/>
            <a:headEnd/>
            <a:tailEnd/>
          </a:ln>
          <a:effectLst/>
        </p:spPr>
        <p:txBody>
          <a:bodyPr vert="horz" wrap="square" lIns="87483" tIns="43742" rIns="87483" bIns="43742" numCol="1" anchor="b" anchorCtr="0" compatLnSpc="1">
            <a:prstTxWarp prst="textNoShape">
              <a:avLst/>
            </a:prstTxWarp>
          </a:bodyPr>
          <a:lstStyle>
            <a:lvl1pPr algn="r" defTabSz="874713" eaLnBrk="1" hangingPunct="1">
              <a:defRPr sz="1200">
                <a:latin typeface="Verdana" pitchFamily="34" charset="0"/>
              </a:defRPr>
            </a:lvl1pPr>
          </a:lstStyle>
          <a:p>
            <a:pPr>
              <a:defRPr/>
            </a:pPr>
            <a:fld id="{39C5DA84-B64E-4E25-B945-89E32BAF7AE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73675" y="4354515"/>
            <a:ext cx="1539875" cy="16843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4051" y="4354515"/>
            <a:ext cx="4467225" cy="16843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4050" y="4924427"/>
            <a:ext cx="3003550" cy="1114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810000" y="4924427"/>
            <a:ext cx="3003550" cy="11144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lIns="36000" tIns="3600" rIns="36000" bIns="3600" anchor="b"/>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0"/>
          <p:cNvSpPr>
            <a:spLocks noChangeArrowheads="1"/>
          </p:cNvSpPr>
          <p:nvPr userDrawn="1"/>
        </p:nvSpPr>
        <p:spPr bwMode="auto">
          <a:xfrm>
            <a:off x="0" y="0"/>
            <a:ext cx="9906000" cy="1168400"/>
          </a:xfrm>
          <a:prstGeom prst="rect">
            <a:avLst/>
          </a:prstGeom>
          <a:solidFill>
            <a:schemeClr val="folHlink"/>
          </a:solidFill>
          <a:ln>
            <a:noFill/>
          </a:ln>
          <a:extLst/>
        </p:spPr>
        <p:txBody>
          <a:bodyPr wrap="none" anchor="ctr"/>
          <a:lstStyle>
            <a:lvl1pPr eaLnBrk="0" hangingPunct="0">
              <a:defRPr>
                <a:solidFill>
                  <a:schemeClr val="tx1"/>
                </a:solidFill>
                <a:latin typeface="Verdana" pitchFamily="34" charset="0"/>
              </a:defRPr>
            </a:lvl1pPr>
            <a:lvl2pPr marL="742950" indent="-285750" eaLnBrk="0" hangingPunct="0">
              <a:defRPr>
                <a:solidFill>
                  <a:schemeClr val="tx1"/>
                </a:solidFill>
                <a:latin typeface="Verdana" pitchFamily="34" charset="0"/>
              </a:defRPr>
            </a:lvl2pPr>
            <a:lvl3pPr marL="1143000" indent="-228600" eaLnBrk="0" hangingPunct="0">
              <a:defRPr>
                <a:solidFill>
                  <a:schemeClr val="tx1"/>
                </a:solidFill>
                <a:latin typeface="Verdana" pitchFamily="34" charset="0"/>
              </a:defRPr>
            </a:lvl3pPr>
            <a:lvl4pPr marL="1600200" indent="-228600" eaLnBrk="0" hangingPunct="0">
              <a:defRPr>
                <a:solidFill>
                  <a:schemeClr val="tx1"/>
                </a:solidFill>
                <a:latin typeface="Verdana" pitchFamily="34" charset="0"/>
              </a:defRPr>
            </a:lvl4pPr>
            <a:lvl5pPr marL="2057400" indent="-228600" eaLnBrk="0" hangingPunct="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defRPr/>
            </a:pPr>
            <a:endParaRPr lang="en-GB" altLang="en-US" smtClean="0"/>
          </a:p>
        </p:txBody>
      </p:sp>
      <p:sp>
        <p:nvSpPr>
          <p:cNvPr id="1027" name="Rectangle 2"/>
          <p:cNvSpPr>
            <a:spLocks noGrp="1" noChangeArrowheads="1"/>
          </p:cNvSpPr>
          <p:nvPr>
            <p:ph type="body" idx="1"/>
          </p:nvPr>
        </p:nvSpPr>
        <p:spPr bwMode="auto">
          <a:xfrm>
            <a:off x="1095375" y="4213225"/>
            <a:ext cx="8407400" cy="248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altLang="en-US" smtClean="0"/>
              <a:t>Click to edit Master text styles</a:t>
            </a:r>
          </a:p>
          <a:p>
            <a:pPr lvl="1"/>
            <a:r>
              <a:rPr lang="it-IT" altLang="en-US" smtClean="0"/>
              <a:t>Second level</a:t>
            </a:r>
          </a:p>
          <a:p>
            <a:pPr lvl="2"/>
            <a:r>
              <a:rPr lang="it-IT" altLang="en-US" smtClean="0"/>
              <a:t>Third level</a:t>
            </a:r>
          </a:p>
          <a:p>
            <a:pPr lvl="3"/>
            <a:r>
              <a:rPr lang="it-IT" altLang="en-US" smtClean="0"/>
              <a:t>Fourth level</a:t>
            </a:r>
          </a:p>
          <a:p>
            <a:pPr lvl="4"/>
            <a:r>
              <a:rPr lang="it-IT" altLang="en-US" smtClean="0"/>
              <a:t>Fifth level</a:t>
            </a:r>
          </a:p>
        </p:txBody>
      </p:sp>
      <p:sp>
        <p:nvSpPr>
          <p:cNvPr id="1028" name="Rectangle 6"/>
          <p:cNvSpPr>
            <a:spLocks noGrp="1" noChangeArrowheads="1"/>
          </p:cNvSpPr>
          <p:nvPr>
            <p:ph type="title"/>
          </p:nvPr>
        </p:nvSpPr>
        <p:spPr bwMode="auto">
          <a:xfrm>
            <a:off x="344488" y="150813"/>
            <a:ext cx="8139112" cy="86201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altLang="en-US" smtClean="0"/>
              <a:t>Click to edit Master title style</a:t>
            </a:r>
          </a:p>
        </p:txBody>
      </p:sp>
      <p:pic>
        <p:nvPicPr>
          <p:cNvPr id="1029" name="Picture 34" descr="cmug_CCI"/>
          <p:cNvPicPr>
            <a:picLocks noChangeAspect="1" noChangeArrowheads="1"/>
          </p:cNvPicPr>
          <p:nvPr userDrawn="1"/>
        </p:nvPicPr>
        <p:blipFill>
          <a:blip r:embed="rId13" cstate="print"/>
          <a:srcRect/>
          <a:stretch>
            <a:fillRect/>
          </a:stretch>
        </p:blipFill>
        <p:spPr bwMode="auto">
          <a:xfrm>
            <a:off x="8620125" y="-25400"/>
            <a:ext cx="1235075" cy="12350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Lst>
  <p:timing>
    <p:tnLst>
      <p:par>
        <p:cTn id="1" dur="indefinite" restart="never" nodeType="tmRoot"/>
      </p:par>
    </p:tnLst>
  </p:timing>
  <p:txStyles>
    <p:titleStyle>
      <a:lvl1pPr algn="ctr" rtl="0" eaLnBrk="0" fontAlgn="base" hangingPunct="0">
        <a:spcBef>
          <a:spcPct val="0"/>
        </a:spcBef>
        <a:spcAft>
          <a:spcPct val="0"/>
        </a:spcAft>
        <a:defRPr sz="3600" b="1">
          <a:solidFill>
            <a:schemeClr val="bg1"/>
          </a:solidFill>
          <a:latin typeface="Arial" pitchFamily="34" charset="0"/>
          <a:ea typeface="+mj-ea"/>
          <a:cs typeface="+mj-cs"/>
        </a:defRPr>
      </a:lvl1pPr>
      <a:lvl2pPr algn="ctr" rtl="0" eaLnBrk="0" fontAlgn="base" hangingPunct="0">
        <a:spcBef>
          <a:spcPct val="0"/>
        </a:spcBef>
        <a:spcAft>
          <a:spcPct val="0"/>
        </a:spcAft>
        <a:defRPr sz="3600" b="1">
          <a:solidFill>
            <a:schemeClr val="bg1"/>
          </a:solidFill>
          <a:latin typeface="Arial" pitchFamily="34" charset="0"/>
        </a:defRPr>
      </a:lvl2pPr>
      <a:lvl3pPr algn="ctr" rtl="0" eaLnBrk="0" fontAlgn="base" hangingPunct="0">
        <a:spcBef>
          <a:spcPct val="0"/>
        </a:spcBef>
        <a:spcAft>
          <a:spcPct val="0"/>
        </a:spcAft>
        <a:defRPr sz="3600" b="1">
          <a:solidFill>
            <a:schemeClr val="bg1"/>
          </a:solidFill>
          <a:latin typeface="Arial" pitchFamily="34" charset="0"/>
        </a:defRPr>
      </a:lvl3pPr>
      <a:lvl4pPr algn="ctr" rtl="0" eaLnBrk="0" fontAlgn="base" hangingPunct="0">
        <a:spcBef>
          <a:spcPct val="0"/>
        </a:spcBef>
        <a:spcAft>
          <a:spcPct val="0"/>
        </a:spcAft>
        <a:defRPr sz="3600" b="1">
          <a:solidFill>
            <a:schemeClr val="bg1"/>
          </a:solidFill>
          <a:latin typeface="Arial" pitchFamily="34" charset="0"/>
        </a:defRPr>
      </a:lvl4pPr>
      <a:lvl5pPr algn="ctr" rtl="0" eaLnBrk="0" fontAlgn="base" hangingPunct="0">
        <a:spcBef>
          <a:spcPct val="0"/>
        </a:spcBef>
        <a:spcAft>
          <a:spcPct val="0"/>
        </a:spcAft>
        <a:defRPr sz="3600" b="1">
          <a:solidFill>
            <a:schemeClr val="bg1"/>
          </a:solidFill>
          <a:latin typeface="Arial" pitchFamily="34" charset="0"/>
        </a:defRPr>
      </a:lvl5pPr>
      <a:lvl6pPr marL="457200" algn="l" rtl="0" fontAlgn="base">
        <a:spcBef>
          <a:spcPct val="0"/>
        </a:spcBef>
        <a:spcAft>
          <a:spcPct val="0"/>
        </a:spcAft>
        <a:defRPr b="1">
          <a:solidFill>
            <a:schemeClr val="bg1"/>
          </a:solidFill>
          <a:latin typeface="Verdana" pitchFamily="34" charset="0"/>
        </a:defRPr>
      </a:lvl6pPr>
      <a:lvl7pPr marL="914400" algn="l" rtl="0" fontAlgn="base">
        <a:spcBef>
          <a:spcPct val="0"/>
        </a:spcBef>
        <a:spcAft>
          <a:spcPct val="0"/>
        </a:spcAft>
        <a:defRPr b="1">
          <a:solidFill>
            <a:schemeClr val="bg1"/>
          </a:solidFill>
          <a:latin typeface="Verdana" pitchFamily="34" charset="0"/>
        </a:defRPr>
      </a:lvl7pPr>
      <a:lvl8pPr marL="1371600" algn="l" rtl="0" fontAlgn="base">
        <a:spcBef>
          <a:spcPct val="0"/>
        </a:spcBef>
        <a:spcAft>
          <a:spcPct val="0"/>
        </a:spcAft>
        <a:defRPr b="1">
          <a:solidFill>
            <a:schemeClr val="bg1"/>
          </a:solidFill>
          <a:latin typeface="Verdana" pitchFamily="34" charset="0"/>
        </a:defRPr>
      </a:lvl8pPr>
      <a:lvl9pPr marL="1828800" algn="l" rtl="0" fontAlgn="base">
        <a:spcBef>
          <a:spcPct val="0"/>
        </a:spcBef>
        <a:spcAft>
          <a:spcPct val="0"/>
        </a:spcAft>
        <a:defRPr b="1">
          <a:solidFill>
            <a:schemeClr val="bg1"/>
          </a:solidFill>
          <a:latin typeface="Verdana" pitchFamily="34" charset="0"/>
        </a:defRPr>
      </a:lvl9pPr>
    </p:titleStyle>
    <p:bodyStyle>
      <a:lvl1pPr marL="342900" indent="-342900" algn="l" rtl="0" eaLnBrk="0" fontAlgn="base" hangingPunct="0">
        <a:lnSpc>
          <a:spcPct val="110000"/>
        </a:lnSpc>
        <a:spcBef>
          <a:spcPct val="20000"/>
        </a:spcBef>
        <a:spcAft>
          <a:spcPct val="0"/>
        </a:spcAft>
        <a:buClr>
          <a:srgbClr val="000066"/>
        </a:buClr>
        <a:buChar char="•"/>
        <a:defRPr sz="2800" b="1">
          <a:solidFill>
            <a:srgbClr val="00338D"/>
          </a:solidFill>
          <a:latin typeface="Arial" pitchFamily="34" charset="0"/>
          <a:ea typeface="+mn-ea"/>
          <a:cs typeface="+mn-cs"/>
        </a:defRPr>
      </a:lvl1pPr>
      <a:lvl2pPr marL="1227138" indent="-419100" algn="l" rtl="0" eaLnBrk="0" fontAlgn="base" hangingPunct="0">
        <a:spcBef>
          <a:spcPct val="20000"/>
        </a:spcBef>
        <a:spcAft>
          <a:spcPct val="0"/>
        </a:spcAft>
        <a:buClr>
          <a:srgbClr val="000066"/>
        </a:buClr>
        <a:buFont typeface="NotesSoft-Bold" charset="0"/>
        <a:buChar char="–"/>
        <a:defRPr sz="2800">
          <a:solidFill>
            <a:srgbClr val="00338D"/>
          </a:solidFill>
          <a:latin typeface="Arial" pitchFamily="34" charset="0"/>
        </a:defRPr>
      </a:lvl2pPr>
      <a:lvl3pPr marL="1825625" indent="-419100" algn="l" rtl="0" eaLnBrk="0" fontAlgn="base" hangingPunct="0">
        <a:spcBef>
          <a:spcPct val="20000"/>
        </a:spcBef>
        <a:spcAft>
          <a:spcPct val="0"/>
        </a:spcAft>
        <a:buClr>
          <a:srgbClr val="000066"/>
        </a:buClr>
        <a:buFont typeface="NotesSoft-Bold" charset="0"/>
        <a:buChar char="•"/>
        <a:defRPr sz="2800">
          <a:solidFill>
            <a:srgbClr val="00338D"/>
          </a:solidFill>
          <a:latin typeface="Arial" pitchFamily="34" charset="0"/>
        </a:defRPr>
      </a:lvl3pPr>
      <a:lvl4pPr marL="2424113" indent="-419100" algn="l" rtl="0" eaLnBrk="0" fontAlgn="base" hangingPunct="0">
        <a:spcBef>
          <a:spcPct val="20000"/>
        </a:spcBef>
        <a:spcAft>
          <a:spcPct val="0"/>
        </a:spcAft>
        <a:buClr>
          <a:srgbClr val="000066"/>
        </a:buClr>
        <a:buFont typeface="NotesSoft-Bold" charset="0"/>
        <a:buChar char="–"/>
        <a:defRPr sz="2800">
          <a:solidFill>
            <a:srgbClr val="00338D"/>
          </a:solidFill>
          <a:latin typeface="Arial" pitchFamily="34" charset="0"/>
        </a:defRPr>
      </a:lvl4pPr>
      <a:lvl5pPr marL="3022600" indent="-419100" algn="l" rtl="0" eaLnBrk="0" fontAlgn="base" hangingPunct="0">
        <a:spcBef>
          <a:spcPct val="20000"/>
        </a:spcBef>
        <a:spcAft>
          <a:spcPct val="0"/>
        </a:spcAft>
        <a:buClr>
          <a:srgbClr val="000066"/>
        </a:buClr>
        <a:buFont typeface="NotesSoft-Bold" charset="0"/>
        <a:buChar char="»"/>
        <a:defRPr sz="2800">
          <a:solidFill>
            <a:srgbClr val="00338D"/>
          </a:solidFill>
          <a:latin typeface="Arial" pitchFamily="34" charset="0"/>
        </a:defRPr>
      </a:lvl5pPr>
      <a:lvl6pPr marL="34798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6pPr>
      <a:lvl7pPr marL="39370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7pPr>
      <a:lvl8pPr marL="43942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8pPr>
      <a:lvl9pPr marL="48514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GB" altLang="en-US" dirty="0" smtClean="0">
                <a:latin typeface="Arial" charset="0"/>
              </a:rPr>
              <a:t>SL </a:t>
            </a:r>
            <a:r>
              <a:rPr lang="en-GB" altLang="en-US" dirty="0" err="1" smtClean="0">
                <a:latin typeface="Arial" charset="0"/>
              </a:rPr>
              <a:t>BoG</a:t>
            </a:r>
            <a:r>
              <a:rPr lang="en-GB" altLang="en-US" dirty="0" smtClean="0">
                <a:latin typeface="Arial" charset="0"/>
              </a:rPr>
              <a:t>: Main topics</a:t>
            </a:r>
          </a:p>
        </p:txBody>
      </p:sp>
      <p:sp>
        <p:nvSpPr>
          <p:cNvPr id="2051" name="Content Placeholder 2"/>
          <p:cNvSpPr>
            <a:spLocks noGrp="1"/>
          </p:cNvSpPr>
          <p:nvPr>
            <p:ph idx="1"/>
          </p:nvPr>
        </p:nvSpPr>
        <p:spPr>
          <a:xfrm>
            <a:off x="2232025" y="1568742"/>
            <a:ext cx="6744195" cy="4781346"/>
          </a:xfrm>
        </p:spPr>
        <p:txBody>
          <a:bodyPr/>
          <a:lstStyle/>
          <a:p>
            <a:pPr marL="514350" indent="-514350">
              <a:buFont typeface="+mj-lt"/>
              <a:buAutoNum type="arabicPeriod"/>
            </a:pPr>
            <a:r>
              <a:rPr lang="en-US" sz="2000" dirty="0" smtClean="0"/>
              <a:t>Summary of CCI Papers</a:t>
            </a:r>
            <a:endParaRPr lang="en-GB" altLang="en-US" sz="2000" dirty="0" smtClean="0">
              <a:latin typeface="Arial" charset="0"/>
            </a:endParaRPr>
          </a:p>
          <a:p>
            <a:pPr marL="514350" indent="-514350">
              <a:buFont typeface="+mj-lt"/>
              <a:buAutoNum type="arabicPeriod"/>
            </a:pPr>
            <a:r>
              <a:rPr lang="en-US" sz="2000" dirty="0" smtClean="0"/>
              <a:t>Open Issues from previous meeting</a:t>
            </a:r>
            <a:endParaRPr lang="en-GB" altLang="en-US" sz="2000" dirty="0" smtClean="0">
              <a:latin typeface="Arial" charset="0"/>
            </a:endParaRPr>
          </a:p>
          <a:p>
            <a:pPr marL="514350" indent="-514350">
              <a:buFont typeface="+mj-lt"/>
              <a:buAutoNum type="arabicPeriod"/>
            </a:pPr>
            <a:r>
              <a:rPr lang="en-US" sz="2000" dirty="0" smtClean="0"/>
              <a:t>Plans of CCI teams for the coming year</a:t>
            </a:r>
            <a:endParaRPr lang="en-GB" altLang="en-US" sz="2000" dirty="0" smtClean="0">
              <a:latin typeface="Arial" charset="0"/>
            </a:endParaRPr>
          </a:p>
          <a:p>
            <a:pPr marL="514350" indent="-514350">
              <a:buFont typeface="+mj-lt"/>
              <a:buAutoNum type="arabicPeriod"/>
            </a:pPr>
            <a:r>
              <a:rPr lang="en-US" sz="2000" dirty="0" smtClean="0"/>
              <a:t>Obs4MIPs</a:t>
            </a:r>
          </a:p>
          <a:p>
            <a:pPr marL="514350" indent="-514350">
              <a:buFont typeface="+mj-lt"/>
              <a:buAutoNum type="arabicPeriod"/>
            </a:pPr>
            <a:r>
              <a:rPr lang="en-US" sz="2000" dirty="0" smtClean="0"/>
              <a:t>CORE-CLIMAX</a:t>
            </a:r>
          </a:p>
          <a:p>
            <a:pPr marL="514350" indent="-514350">
              <a:buFont typeface="+mj-lt"/>
              <a:buAutoNum type="arabicPeriod"/>
            </a:pPr>
            <a:r>
              <a:rPr lang="en-US" sz="2000" dirty="0" smtClean="0"/>
              <a:t>SAF-CCI </a:t>
            </a:r>
            <a:r>
              <a:rPr lang="en-US" sz="2000" dirty="0" smtClean="0"/>
              <a:t>interactions</a:t>
            </a:r>
          </a:p>
          <a:p>
            <a:pPr marL="514350" indent="-514350">
              <a:buFont typeface="+mj-lt"/>
              <a:buAutoNum type="arabicPeriod"/>
            </a:pPr>
            <a:r>
              <a:rPr lang="en-US" sz="2000" dirty="0" smtClean="0"/>
              <a:t>C3S </a:t>
            </a:r>
            <a:r>
              <a:rPr lang="en-US" sz="2000" dirty="0" smtClean="0"/>
              <a:t>Interactions</a:t>
            </a:r>
          </a:p>
          <a:p>
            <a:pPr marL="514350" indent="-514350">
              <a:buFont typeface="+mj-lt"/>
              <a:buAutoNum type="arabicPeriod"/>
            </a:pPr>
            <a:r>
              <a:rPr lang="en-US" sz="2000" dirty="0" smtClean="0"/>
              <a:t>Data </a:t>
            </a:r>
            <a:r>
              <a:rPr lang="en-US" sz="2000" dirty="0" smtClean="0"/>
              <a:t>Portal and toolbox</a:t>
            </a:r>
            <a:endParaRPr lang="en-GB" sz="2000" dirty="0" smtClean="0"/>
          </a:p>
          <a:p>
            <a:pPr marL="514350" indent="-514350">
              <a:buFont typeface="+mj-lt"/>
              <a:buAutoNum type="arabicPeriod"/>
            </a:pPr>
            <a:r>
              <a:rPr lang="en-US" sz="2000" dirty="0" smtClean="0"/>
              <a:t>Optional Extensions</a:t>
            </a:r>
            <a:endParaRPr lang="en-GB" sz="2000" dirty="0" smtClean="0"/>
          </a:p>
          <a:p>
            <a:pPr marL="514350" indent="-514350">
              <a:buFont typeface="+mj-lt"/>
              <a:buAutoNum type="arabicPeriod"/>
            </a:pPr>
            <a:r>
              <a:rPr lang="en-US" sz="2000" dirty="0" smtClean="0"/>
              <a:t>Input </a:t>
            </a:r>
            <a:r>
              <a:rPr lang="en-US" sz="2000" dirty="0" smtClean="0"/>
              <a:t>to CCI+ position paper </a:t>
            </a:r>
            <a:endParaRPr lang="en-GB" sz="2000" dirty="0" smtClean="0"/>
          </a:p>
          <a:p>
            <a:pPr marL="514350" indent="-514350">
              <a:buFont typeface="+mj-lt"/>
              <a:buAutoNum type="arabicPeriod"/>
            </a:pPr>
            <a:r>
              <a:rPr lang="en-US" sz="2000" dirty="0" smtClean="0"/>
              <a:t>Consistency </a:t>
            </a:r>
            <a:r>
              <a:rPr lang="en-US" sz="2000" dirty="0" smtClean="0"/>
              <a:t>analysis</a:t>
            </a:r>
            <a:endParaRPr lang="en-GB" sz="2000" dirty="0" smtClean="0"/>
          </a:p>
          <a:p>
            <a:pPr marL="514350" indent="-514350">
              <a:buFont typeface="+mj-lt"/>
              <a:buAutoNum type="arabicPeriod"/>
            </a:pPr>
            <a:r>
              <a:rPr lang="en-US" sz="2000" dirty="0" smtClean="0"/>
              <a:t>COP-21</a:t>
            </a:r>
            <a:endParaRPr lang="en-GB"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Data Portal and toolbox</a:t>
            </a:r>
            <a:endParaRPr lang="en-GB" dirty="0"/>
          </a:p>
        </p:txBody>
      </p:sp>
      <p:sp>
        <p:nvSpPr>
          <p:cNvPr id="11267" name="Content Placeholder 2"/>
          <p:cNvSpPr>
            <a:spLocks noGrp="1"/>
          </p:cNvSpPr>
          <p:nvPr>
            <p:ph idx="1"/>
          </p:nvPr>
        </p:nvSpPr>
        <p:spPr>
          <a:xfrm>
            <a:off x="203200" y="1381125"/>
            <a:ext cx="9702800" cy="5321300"/>
          </a:xfrm>
        </p:spPr>
        <p:txBody>
          <a:bodyPr/>
          <a:lstStyle/>
          <a:p>
            <a:r>
              <a:rPr lang="en-US" sz="2000" dirty="0" smtClean="0"/>
              <a:t>Science Leads to provide input to Ed </a:t>
            </a:r>
            <a:r>
              <a:rPr lang="en-US" sz="2000" dirty="0" err="1" smtClean="0"/>
              <a:t>Pechorro</a:t>
            </a:r>
            <a:r>
              <a:rPr lang="en-US" sz="2000" dirty="0" smtClean="0"/>
              <a:t> on input to the data portal. Toolbox to be started in Autumn. </a:t>
            </a:r>
            <a:endParaRPr lang="en-GB"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Optional Extensions</a:t>
            </a:r>
            <a:endParaRPr lang="en-GB" dirty="0"/>
          </a:p>
        </p:txBody>
      </p:sp>
      <p:sp>
        <p:nvSpPr>
          <p:cNvPr id="11267" name="Content Placeholder 2"/>
          <p:cNvSpPr>
            <a:spLocks noGrp="1"/>
          </p:cNvSpPr>
          <p:nvPr>
            <p:ph idx="1"/>
          </p:nvPr>
        </p:nvSpPr>
        <p:spPr>
          <a:xfrm>
            <a:off x="203200" y="1381125"/>
            <a:ext cx="9702800" cy="5321300"/>
          </a:xfrm>
        </p:spPr>
        <p:txBody>
          <a:bodyPr/>
          <a:lstStyle/>
          <a:p>
            <a:r>
              <a:rPr lang="en-US" sz="2000" dirty="0" smtClean="0"/>
              <a:t>CMUG has a possible optional extra activity for ice sheet assessments with University of </a:t>
            </a:r>
            <a:r>
              <a:rPr lang="en-US" sz="2000" dirty="0" err="1" smtClean="0"/>
              <a:t>Libre</a:t>
            </a:r>
            <a:r>
              <a:rPr lang="en-US" sz="2000" dirty="0" smtClean="0"/>
              <a:t> Brussels.  No other optional extensions were mentioned. </a:t>
            </a:r>
            <a:endParaRPr lang="en-GB"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Input to CCI+ position paper </a:t>
            </a:r>
            <a:endParaRPr lang="en-GB" dirty="0"/>
          </a:p>
        </p:txBody>
      </p:sp>
      <p:sp>
        <p:nvSpPr>
          <p:cNvPr id="3" name="Content Placeholder 2"/>
          <p:cNvSpPr>
            <a:spLocks noGrp="1"/>
          </p:cNvSpPr>
          <p:nvPr>
            <p:ph idx="1"/>
          </p:nvPr>
        </p:nvSpPr>
        <p:spPr>
          <a:xfrm>
            <a:off x="910817" y="2149534"/>
            <a:ext cx="8407400" cy="2489200"/>
          </a:xfrm>
        </p:spPr>
        <p:txBody>
          <a:bodyPr/>
          <a:lstStyle/>
          <a:p>
            <a:r>
              <a:rPr lang="en-US" dirty="0" smtClean="0"/>
              <a:t>All science leads urged to provide input on the CCI+ position paper which Pascal has circulated. It is anticipated that ‘old’ ECVs won’t be in CCI+. However new products are possible (e.g. ocean </a:t>
            </a:r>
            <a:r>
              <a:rPr lang="en-US" dirty="0" err="1" smtClean="0"/>
              <a:t>colour</a:t>
            </a:r>
            <a:r>
              <a:rPr lang="en-US" dirty="0" smtClean="0"/>
              <a:t> for class 2 waters). How new Sentinel data will be incorporated for CCI+ is not yet clear.</a:t>
            </a:r>
            <a:endParaRPr lang="en-GB" dirty="0" smtClean="0"/>
          </a:p>
          <a:p>
            <a:r>
              <a:rPr lang="en-US" dirty="0" smtClean="0"/>
              <a:t> </a:t>
            </a:r>
            <a:endParaRPr lang="en-GB" dirty="0" smtClean="0"/>
          </a:p>
          <a:p>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Consistency analysis</a:t>
            </a:r>
            <a:endParaRPr lang="en-GB" dirty="0"/>
          </a:p>
        </p:txBody>
      </p:sp>
      <p:sp>
        <p:nvSpPr>
          <p:cNvPr id="3" name="Content Placeholder 2"/>
          <p:cNvSpPr>
            <a:spLocks noGrp="1"/>
          </p:cNvSpPr>
          <p:nvPr>
            <p:ph idx="1"/>
          </p:nvPr>
        </p:nvSpPr>
        <p:spPr>
          <a:xfrm>
            <a:off x="751426" y="2434759"/>
            <a:ext cx="8407400" cy="2489200"/>
          </a:xfrm>
        </p:spPr>
        <p:txBody>
          <a:bodyPr/>
          <a:lstStyle/>
          <a:p>
            <a:r>
              <a:rPr lang="en-US" dirty="0" smtClean="0"/>
              <a:t>T. </a:t>
            </a:r>
            <a:r>
              <a:rPr lang="en-US" dirty="0" err="1" smtClean="0"/>
              <a:t>Holzer</a:t>
            </a:r>
            <a:r>
              <a:rPr lang="en-US" dirty="0" smtClean="0"/>
              <a:t>-Popp reported on the table of a consistency analysis between ECVs planned and he will send out a table to prompt input for this.</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COP-21</a:t>
            </a:r>
            <a:endParaRPr lang="en-GB" dirty="0"/>
          </a:p>
        </p:txBody>
      </p:sp>
      <p:sp>
        <p:nvSpPr>
          <p:cNvPr id="3" name="Content Placeholder 2"/>
          <p:cNvSpPr>
            <a:spLocks noGrp="1"/>
          </p:cNvSpPr>
          <p:nvPr>
            <p:ph idx="1"/>
          </p:nvPr>
        </p:nvSpPr>
        <p:spPr>
          <a:xfrm>
            <a:off x="860483" y="2417981"/>
            <a:ext cx="8407400" cy="2489200"/>
          </a:xfrm>
        </p:spPr>
        <p:txBody>
          <a:bodyPr/>
          <a:lstStyle/>
          <a:p>
            <a:r>
              <a:rPr lang="en-US" dirty="0" smtClean="0"/>
              <a:t>It </a:t>
            </a:r>
            <a:r>
              <a:rPr lang="en-US" dirty="0" smtClean="0"/>
              <a:t>was requested that ESA make science leads aware if they will be required to attend the COP-21 meetings in Paris. </a:t>
            </a:r>
            <a:endParaRPr lang="en-GB" dirty="0" smtClean="0"/>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GB" altLang="en-US" smtClean="0">
                <a:latin typeface="Arial" charset="0"/>
              </a:rPr>
              <a:t>Attendance</a:t>
            </a:r>
          </a:p>
        </p:txBody>
      </p:sp>
      <p:sp>
        <p:nvSpPr>
          <p:cNvPr id="3" name="Content Placeholder 2"/>
          <p:cNvSpPr>
            <a:spLocks noGrp="1"/>
          </p:cNvSpPr>
          <p:nvPr>
            <p:ph idx="1"/>
          </p:nvPr>
        </p:nvSpPr>
        <p:spPr>
          <a:xfrm>
            <a:off x="560839" y="1645728"/>
            <a:ext cx="8950325" cy="2900363"/>
          </a:xfrm>
        </p:spPr>
        <p:txBody>
          <a:bodyPr/>
          <a:lstStyle/>
          <a:p>
            <a:pPr>
              <a:defRPr/>
            </a:pPr>
            <a:r>
              <a:rPr lang="en-GB" dirty="0" smtClean="0"/>
              <a:t>Represented CCI teams (besides CMUG):</a:t>
            </a:r>
          </a:p>
          <a:p>
            <a:pPr>
              <a:defRPr/>
            </a:pPr>
            <a:endParaRPr lang="en-GB" dirty="0"/>
          </a:p>
          <a:p>
            <a:pPr>
              <a:defRPr/>
            </a:pPr>
            <a:endParaRPr lang="en-GB" dirty="0" smtClean="0"/>
          </a:p>
          <a:p>
            <a:pPr>
              <a:defRPr/>
            </a:pPr>
            <a:endParaRPr lang="en-GB" dirty="0"/>
          </a:p>
          <a:p>
            <a:pPr marL="0" indent="0">
              <a:buFontTx/>
              <a:buNone/>
              <a:defRPr/>
            </a:pPr>
            <a:endParaRPr lang="en-GB" dirty="0"/>
          </a:p>
          <a:p>
            <a:pPr>
              <a:defRPr/>
            </a:pPr>
            <a:r>
              <a:rPr lang="en-GB" dirty="0" smtClean="0"/>
              <a:t>ESA:</a:t>
            </a:r>
          </a:p>
          <a:p>
            <a:pPr lvl="1">
              <a:buFont typeface="NotesSoft-Bold" pitchFamily="2" charset="0"/>
              <a:buChar char="–"/>
              <a:defRPr/>
            </a:pPr>
            <a:r>
              <a:rPr lang="en-US" dirty="0" smtClean="0"/>
              <a:t>Simon </a:t>
            </a:r>
            <a:r>
              <a:rPr lang="en-US" dirty="0" err="1" smtClean="0"/>
              <a:t>Pinnock</a:t>
            </a:r>
            <a:r>
              <a:rPr lang="en-US" dirty="0" smtClean="0"/>
              <a:t> and Ed </a:t>
            </a:r>
            <a:r>
              <a:rPr lang="en-US" dirty="0" err="1" smtClean="0"/>
              <a:t>Pechorro</a:t>
            </a:r>
            <a:r>
              <a:rPr lang="en-US" dirty="0" smtClean="0"/>
              <a:t> </a:t>
            </a:r>
            <a:endParaRPr lang="en-US" dirty="0" smtClean="0"/>
          </a:p>
          <a:p>
            <a:pPr lvl="1">
              <a:buNone/>
              <a:defRPr/>
            </a:pPr>
            <a:endParaRPr lang="en-GB" dirty="0" smtClean="0"/>
          </a:p>
        </p:txBody>
      </p:sp>
      <p:sp>
        <p:nvSpPr>
          <p:cNvPr id="4" name="Content Placeholder 2"/>
          <p:cNvSpPr txBox="1">
            <a:spLocks/>
          </p:cNvSpPr>
          <p:nvPr/>
        </p:nvSpPr>
        <p:spPr bwMode="auto">
          <a:xfrm>
            <a:off x="2520950" y="2293618"/>
            <a:ext cx="2722169" cy="1246187"/>
          </a:xfrm>
          <a:prstGeom prst="rect">
            <a:avLst/>
          </a:prstGeom>
          <a:noFill/>
          <a:ln>
            <a:noFill/>
          </a:ln>
          <a:extLst/>
        </p:spPr>
        <p:txBody>
          <a:bodyPr/>
          <a:lstStyle>
            <a:lvl1pPr marL="342900" indent="-342900" algn="l" rtl="0" eaLnBrk="0" fontAlgn="base" hangingPunct="0">
              <a:lnSpc>
                <a:spcPct val="110000"/>
              </a:lnSpc>
              <a:spcBef>
                <a:spcPct val="20000"/>
              </a:spcBef>
              <a:spcAft>
                <a:spcPct val="0"/>
              </a:spcAft>
              <a:buClr>
                <a:srgbClr val="000066"/>
              </a:buClr>
              <a:buChar char="•"/>
              <a:defRPr sz="2800" b="1">
                <a:solidFill>
                  <a:srgbClr val="00338D"/>
                </a:solidFill>
                <a:latin typeface="Arial" pitchFamily="34" charset="0"/>
                <a:ea typeface="+mn-ea"/>
                <a:cs typeface="+mn-cs"/>
              </a:defRPr>
            </a:lvl1pPr>
            <a:lvl2pPr marL="1227138"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2pPr>
            <a:lvl3pPr marL="1825625"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3pPr>
            <a:lvl4pPr marL="2424113"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4pPr>
            <a:lvl5pPr marL="3022600"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5pPr>
            <a:lvl6pPr marL="34798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6pPr>
            <a:lvl7pPr marL="39370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7pPr>
            <a:lvl8pPr marL="43942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8pPr>
            <a:lvl9pPr marL="48514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9pPr>
          </a:lstStyle>
          <a:p>
            <a:pPr lvl="1">
              <a:defRPr/>
            </a:pPr>
            <a:r>
              <a:rPr lang="en-GB" kern="0" dirty="0" smtClean="0"/>
              <a:t>SSH</a:t>
            </a:r>
          </a:p>
          <a:p>
            <a:pPr lvl="1">
              <a:defRPr/>
            </a:pPr>
            <a:r>
              <a:rPr lang="en-GB" kern="0" dirty="0" smtClean="0"/>
              <a:t>SST</a:t>
            </a:r>
          </a:p>
          <a:p>
            <a:pPr lvl="1">
              <a:defRPr/>
            </a:pPr>
            <a:endParaRPr lang="en-GB" kern="0" dirty="0"/>
          </a:p>
        </p:txBody>
      </p:sp>
      <p:sp>
        <p:nvSpPr>
          <p:cNvPr id="5" name="Content Placeholder 2"/>
          <p:cNvSpPr txBox="1">
            <a:spLocks/>
          </p:cNvSpPr>
          <p:nvPr/>
        </p:nvSpPr>
        <p:spPr bwMode="auto">
          <a:xfrm>
            <a:off x="4460875" y="2294739"/>
            <a:ext cx="2506663" cy="688975"/>
          </a:xfrm>
          <a:prstGeom prst="rect">
            <a:avLst/>
          </a:prstGeom>
          <a:noFill/>
          <a:ln>
            <a:noFill/>
          </a:ln>
          <a:extLst/>
        </p:spPr>
        <p:txBody>
          <a:bodyPr/>
          <a:lstStyle>
            <a:lvl1pPr marL="342900" indent="-342900" algn="l" rtl="0" eaLnBrk="0" fontAlgn="base" hangingPunct="0">
              <a:lnSpc>
                <a:spcPct val="110000"/>
              </a:lnSpc>
              <a:spcBef>
                <a:spcPct val="20000"/>
              </a:spcBef>
              <a:spcAft>
                <a:spcPct val="0"/>
              </a:spcAft>
              <a:buClr>
                <a:srgbClr val="000066"/>
              </a:buClr>
              <a:buChar char="•"/>
              <a:defRPr sz="2800" b="1">
                <a:solidFill>
                  <a:srgbClr val="00338D"/>
                </a:solidFill>
                <a:latin typeface="Arial" pitchFamily="34" charset="0"/>
                <a:ea typeface="+mn-ea"/>
                <a:cs typeface="+mn-cs"/>
              </a:defRPr>
            </a:lvl1pPr>
            <a:lvl2pPr marL="1227138"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2pPr>
            <a:lvl3pPr marL="1825625"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3pPr>
            <a:lvl4pPr marL="2424113"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4pPr>
            <a:lvl5pPr marL="3022600"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5pPr>
            <a:lvl6pPr marL="34798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6pPr>
            <a:lvl7pPr marL="39370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7pPr>
            <a:lvl8pPr marL="43942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8pPr>
            <a:lvl9pPr marL="48514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9pPr>
          </a:lstStyle>
          <a:p>
            <a:pPr lvl="1">
              <a:defRPr/>
            </a:pPr>
            <a:r>
              <a:rPr lang="en-GB" kern="0" dirty="0" smtClean="0"/>
              <a:t>SI</a:t>
            </a:r>
          </a:p>
          <a:p>
            <a:pPr lvl="1">
              <a:defRPr/>
            </a:pPr>
            <a:r>
              <a:rPr lang="en-GB" kern="0" dirty="0" smtClean="0"/>
              <a:t>IS</a:t>
            </a:r>
          </a:p>
          <a:p>
            <a:pPr lvl="1">
              <a:buNone/>
              <a:defRPr/>
            </a:pPr>
            <a:endParaRPr lang="en-GB" kern="0" dirty="0" smtClean="0"/>
          </a:p>
          <a:p>
            <a:pPr lvl="1">
              <a:defRPr/>
            </a:pPr>
            <a:endParaRPr lang="en-GB" kern="0" dirty="0"/>
          </a:p>
        </p:txBody>
      </p:sp>
      <p:sp>
        <p:nvSpPr>
          <p:cNvPr id="6" name="Content Placeholder 2"/>
          <p:cNvSpPr txBox="1">
            <a:spLocks/>
          </p:cNvSpPr>
          <p:nvPr/>
        </p:nvSpPr>
        <p:spPr bwMode="auto">
          <a:xfrm>
            <a:off x="344488" y="2291812"/>
            <a:ext cx="3006725" cy="2166937"/>
          </a:xfrm>
          <a:prstGeom prst="rect">
            <a:avLst/>
          </a:prstGeom>
          <a:noFill/>
          <a:ln>
            <a:noFill/>
          </a:ln>
          <a:extLst/>
        </p:spPr>
        <p:txBody>
          <a:bodyPr/>
          <a:lstStyle>
            <a:lvl1pPr marL="342900" indent="-342900" algn="l" rtl="0" eaLnBrk="0" fontAlgn="base" hangingPunct="0">
              <a:lnSpc>
                <a:spcPct val="110000"/>
              </a:lnSpc>
              <a:spcBef>
                <a:spcPct val="20000"/>
              </a:spcBef>
              <a:spcAft>
                <a:spcPct val="0"/>
              </a:spcAft>
              <a:buClr>
                <a:srgbClr val="000066"/>
              </a:buClr>
              <a:buChar char="•"/>
              <a:defRPr sz="2800" b="1">
                <a:solidFill>
                  <a:srgbClr val="00338D"/>
                </a:solidFill>
                <a:latin typeface="Arial" pitchFamily="34" charset="0"/>
                <a:ea typeface="+mn-ea"/>
                <a:cs typeface="+mn-cs"/>
              </a:defRPr>
            </a:lvl1pPr>
            <a:lvl2pPr marL="1227138"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2pPr>
            <a:lvl3pPr marL="1825625"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3pPr>
            <a:lvl4pPr marL="2424113"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4pPr>
            <a:lvl5pPr marL="3022600"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5pPr>
            <a:lvl6pPr marL="34798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6pPr>
            <a:lvl7pPr marL="39370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7pPr>
            <a:lvl8pPr marL="43942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8pPr>
            <a:lvl9pPr marL="48514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9pPr>
          </a:lstStyle>
          <a:p>
            <a:pPr lvl="1">
              <a:defRPr/>
            </a:pPr>
            <a:r>
              <a:rPr lang="en-GB" kern="0" dirty="0" smtClean="0"/>
              <a:t>Aerosol</a:t>
            </a:r>
          </a:p>
          <a:p>
            <a:pPr lvl="1">
              <a:defRPr/>
            </a:pPr>
            <a:r>
              <a:rPr lang="en-GB" kern="0" dirty="0" smtClean="0"/>
              <a:t>Cloud</a:t>
            </a:r>
          </a:p>
          <a:p>
            <a:pPr lvl="1">
              <a:defRPr/>
            </a:pPr>
            <a:r>
              <a:rPr lang="en-GB" kern="0" dirty="0" smtClean="0"/>
              <a:t>GHG</a:t>
            </a:r>
          </a:p>
          <a:p>
            <a:pPr lvl="1">
              <a:defRPr/>
            </a:pPr>
            <a:r>
              <a:rPr lang="en-GB" kern="0" dirty="0" smtClean="0"/>
              <a:t>O3</a:t>
            </a:r>
          </a:p>
          <a:p>
            <a:pPr lvl="1">
              <a:defRPr/>
            </a:pPr>
            <a:endParaRPr lang="en-GB" kern="0" dirty="0"/>
          </a:p>
        </p:txBody>
      </p:sp>
      <p:sp>
        <p:nvSpPr>
          <p:cNvPr id="7" name="Content Placeholder 2"/>
          <p:cNvSpPr txBox="1">
            <a:spLocks/>
          </p:cNvSpPr>
          <p:nvPr/>
        </p:nvSpPr>
        <p:spPr bwMode="auto">
          <a:xfrm>
            <a:off x="6080125" y="2290880"/>
            <a:ext cx="2870928" cy="687387"/>
          </a:xfrm>
          <a:prstGeom prst="rect">
            <a:avLst/>
          </a:prstGeom>
          <a:noFill/>
          <a:ln>
            <a:noFill/>
          </a:ln>
          <a:extLst/>
        </p:spPr>
        <p:txBody>
          <a:bodyPr/>
          <a:lstStyle>
            <a:lvl1pPr marL="342900" indent="-342900" algn="l" rtl="0" eaLnBrk="0" fontAlgn="base" hangingPunct="0">
              <a:lnSpc>
                <a:spcPct val="110000"/>
              </a:lnSpc>
              <a:spcBef>
                <a:spcPct val="20000"/>
              </a:spcBef>
              <a:spcAft>
                <a:spcPct val="0"/>
              </a:spcAft>
              <a:buClr>
                <a:srgbClr val="000066"/>
              </a:buClr>
              <a:buChar char="•"/>
              <a:defRPr sz="2800" b="1">
                <a:solidFill>
                  <a:srgbClr val="00338D"/>
                </a:solidFill>
                <a:latin typeface="Arial" pitchFamily="34" charset="0"/>
                <a:ea typeface="+mn-ea"/>
                <a:cs typeface="+mn-cs"/>
              </a:defRPr>
            </a:lvl1pPr>
            <a:lvl2pPr marL="1227138"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2pPr>
            <a:lvl3pPr marL="1825625"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3pPr>
            <a:lvl4pPr marL="2424113"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4pPr>
            <a:lvl5pPr marL="3022600" indent="-419100" algn="l" rtl="0" eaLnBrk="0" fontAlgn="base" hangingPunct="0">
              <a:spcBef>
                <a:spcPct val="20000"/>
              </a:spcBef>
              <a:spcAft>
                <a:spcPct val="0"/>
              </a:spcAft>
              <a:buClr>
                <a:srgbClr val="000066"/>
              </a:buClr>
              <a:buFont typeface="NotesSoft-Bold" pitchFamily="2" charset="0"/>
              <a:buChar char="»"/>
              <a:defRPr sz="2800">
                <a:solidFill>
                  <a:srgbClr val="00338D"/>
                </a:solidFill>
                <a:latin typeface="Arial" pitchFamily="34" charset="0"/>
              </a:defRPr>
            </a:lvl5pPr>
            <a:lvl6pPr marL="34798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6pPr>
            <a:lvl7pPr marL="39370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7pPr>
            <a:lvl8pPr marL="43942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8pPr>
            <a:lvl9pPr marL="4851400" indent="-419100" algn="l" rtl="0" fontAlgn="base">
              <a:spcBef>
                <a:spcPct val="20000"/>
              </a:spcBef>
              <a:spcAft>
                <a:spcPct val="0"/>
              </a:spcAft>
              <a:buClr>
                <a:srgbClr val="ED1B34"/>
              </a:buClr>
              <a:buFont typeface="NotesSoft-Bold" pitchFamily="2" charset="0"/>
              <a:defRPr sz="2800">
                <a:solidFill>
                  <a:schemeClr val="bg2"/>
                </a:solidFill>
                <a:latin typeface="NotesSoft-Bold" pitchFamily="2" charset="0"/>
              </a:defRPr>
            </a:lvl9pPr>
          </a:lstStyle>
          <a:p>
            <a:pPr lvl="1">
              <a:defRPr/>
            </a:pPr>
            <a:r>
              <a:rPr lang="en-GB" kern="0" dirty="0" smtClean="0"/>
              <a:t>Fire</a:t>
            </a:r>
          </a:p>
          <a:p>
            <a:pPr lvl="1">
              <a:defRPr/>
            </a:pPr>
            <a:r>
              <a:rPr lang="en-GB" kern="0" dirty="0" smtClean="0"/>
              <a:t>LC</a:t>
            </a:r>
          </a:p>
          <a:p>
            <a:pPr lvl="1">
              <a:defRPr/>
            </a:pPr>
            <a:r>
              <a:rPr lang="en-GB" kern="0" dirty="0" smtClean="0"/>
              <a:t>Glaciers</a:t>
            </a:r>
          </a:p>
          <a:p>
            <a:pPr lvl="1">
              <a:defRPr/>
            </a:pPr>
            <a:r>
              <a:rPr lang="en-GB" kern="0" dirty="0" smtClean="0"/>
              <a:t>SM</a:t>
            </a:r>
            <a:endParaRPr lang="en-GB" kern="0" dirty="0" smtClean="0"/>
          </a:p>
          <a:p>
            <a:pPr lvl="1">
              <a:defRPr/>
            </a:pPr>
            <a:endParaRPr lang="en-GB" kern="0" dirty="0" smtClean="0"/>
          </a:p>
          <a:p>
            <a:pPr marL="808038" lvl="1" indent="0">
              <a:buFont typeface="NotesSoft-Bold" pitchFamily="2" charset="0"/>
              <a:buNone/>
              <a:defRPr/>
            </a:pPr>
            <a:endParaRPr lang="en-GB" kern="0" dirty="0" smtClean="0"/>
          </a:p>
          <a:p>
            <a:pPr lvl="1">
              <a:defRPr/>
            </a:pPr>
            <a:endParaRPr lang="en-GB" kern="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dirty="0" smtClean="0"/>
              <a:t>Summary of CCI Papers</a:t>
            </a:r>
            <a:endParaRPr lang="en-GB" altLang="en-US" dirty="0" smtClean="0">
              <a:latin typeface="Arial" charset="0"/>
            </a:endParaRPr>
          </a:p>
        </p:txBody>
      </p:sp>
      <p:sp>
        <p:nvSpPr>
          <p:cNvPr id="5123" name="Content Placeholder 2"/>
          <p:cNvSpPr>
            <a:spLocks noGrp="1"/>
          </p:cNvSpPr>
          <p:nvPr>
            <p:ph idx="1"/>
          </p:nvPr>
        </p:nvSpPr>
        <p:spPr>
          <a:xfrm>
            <a:off x="0" y="2298582"/>
            <a:ext cx="9906000" cy="4262555"/>
          </a:xfrm>
        </p:spPr>
        <p:txBody>
          <a:bodyPr/>
          <a:lstStyle/>
          <a:p>
            <a:pPr marL="720725" lvl="1" indent="-241300">
              <a:spcAft>
                <a:spcPts val="600"/>
              </a:spcAft>
              <a:buFont typeface="Arial" pitchFamily="34" charset="0"/>
              <a:buChar char="•"/>
              <a:defRPr/>
            </a:pPr>
            <a:r>
              <a:rPr lang="en-US" sz="2000" dirty="0" smtClean="0"/>
              <a:t>Special </a:t>
            </a:r>
            <a:r>
              <a:rPr lang="en-US" sz="2000" dirty="0" smtClean="0"/>
              <a:t>issue on the CCI project in Remote Sensing of Environment is now published</a:t>
            </a:r>
            <a:r>
              <a:rPr lang="en-US" sz="2000" dirty="0" smtClean="0"/>
              <a:t>.</a:t>
            </a:r>
          </a:p>
          <a:p>
            <a:pPr marL="720725" lvl="1" indent="-241300">
              <a:spcAft>
                <a:spcPts val="600"/>
              </a:spcAft>
              <a:buFont typeface="Arial" pitchFamily="34" charset="0"/>
              <a:buChar char="•"/>
              <a:defRPr/>
            </a:pPr>
            <a:r>
              <a:rPr lang="en-US" sz="2000" dirty="0" smtClean="0"/>
              <a:t>For </a:t>
            </a:r>
            <a:r>
              <a:rPr lang="en-US" sz="2000" dirty="0" smtClean="0"/>
              <a:t>the overview paper on uncertainty of CDRs it is proving a challenge to </a:t>
            </a:r>
            <a:r>
              <a:rPr lang="en-US" sz="2000" dirty="0" smtClean="0"/>
              <a:t>prepare</a:t>
            </a:r>
          </a:p>
          <a:p>
            <a:pPr marL="720725" lvl="1" indent="-241300">
              <a:spcAft>
                <a:spcPts val="600"/>
              </a:spcAft>
              <a:buFont typeface="Arial" pitchFamily="34" charset="0"/>
              <a:buChar char="•"/>
              <a:defRPr/>
            </a:pPr>
            <a:r>
              <a:rPr lang="en-US" sz="2000" dirty="0" smtClean="0"/>
              <a:t>It </a:t>
            </a:r>
            <a:r>
              <a:rPr lang="en-US" sz="2000" dirty="0" smtClean="0"/>
              <a:t>will aim for BAMS and stay generic with lots of </a:t>
            </a:r>
            <a:r>
              <a:rPr lang="en-US" sz="2000" dirty="0" smtClean="0"/>
              <a:t>references</a:t>
            </a:r>
          </a:p>
          <a:p>
            <a:pPr marL="720725" lvl="1" indent="-241300">
              <a:spcAft>
                <a:spcPts val="600"/>
              </a:spcAft>
              <a:buFont typeface="Arial" pitchFamily="34" charset="0"/>
              <a:buChar char="•"/>
              <a:defRPr/>
            </a:pPr>
            <a:r>
              <a:rPr lang="en-US" sz="2000" dirty="0" smtClean="0"/>
              <a:t>P</a:t>
            </a:r>
            <a:r>
              <a:rPr lang="en-US" sz="2000" dirty="0" smtClean="0"/>
              <a:t>lanned </a:t>
            </a:r>
            <a:r>
              <a:rPr lang="en-US" sz="2000" dirty="0" smtClean="0"/>
              <a:t>schedule is for C. Merchant to draft something in the summer of </a:t>
            </a:r>
            <a:r>
              <a:rPr lang="en-US" sz="2000" dirty="0" smtClean="0"/>
              <a:t>2015</a:t>
            </a:r>
            <a:endParaRPr lang="en-GB" altLang="en-US" sz="2000" dirty="0" smtClean="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smtClean="0"/>
              <a:t>Open Issues from previous meeting</a:t>
            </a:r>
            <a:endParaRPr lang="en-GB" altLang="en-US" dirty="0" smtClean="0">
              <a:latin typeface="Arial" charset="0"/>
            </a:endParaRPr>
          </a:p>
        </p:txBody>
      </p:sp>
      <p:sp>
        <p:nvSpPr>
          <p:cNvPr id="4099" name="Content Placeholder 2"/>
          <p:cNvSpPr>
            <a:spLocks noGrp="1"/>
          </p:cNvSpPr>
          <p:nvPr>
            <p:ph idx="1"/>
          </p:nvPr>
        </p:nvSpPr>
        <p:spPr>
          <a:xfrm>
            <a:off x="93663" y="1381125"/>
            <a:ext cx="9748837" cy="5321300"/>
          </a:xfrm>
        </p:spPr>
        <p:txBody>
          <a:bodyPr/>
          <a:lstStyle/>
          <a:p>
            <a:pPr marL="0" indent="0" algn="ctr">
              <a:buFontTx/>
              <a:buNone/>
              <a:defRPr/>
            </a:pPr>
            <a:r>
              <a:rPr lang="en-US" sz="2000" dirty="0" smtClean="0"/>
              <a:t>P. </a:t>
            </a:r>
            <a:r>
              <a:rPr lang="en-US" sz="2000" dirty="0" err="1" smtClean="0"/>
              <a:t>Defourny</a:t>
            </a:r>
            <a:r>
              <a:rPr lang="en-US" sz="2000" dirty="0" smtClean="0"/>
              <a:t> would like to know who is using the land cover open water mask. SST are adopting it and computing distance to land and distance to water. Aerosol, sea-ice and soil moisture also plan to use it. He mentioned there will be a new release of the land water mask in Sept 2015 with user feedback taken into account. Ice sheets may have some input to the water mask. </a:t>
            </a:r>
            <a:endParaRPr lang="en-GB"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smtClean="0"/>
              <a:t>Plans of CCI teams for the coming year</a:t>
            </a:r>
            <a:r>
              <a:rPr lang="en-GB" altLang="en-US" dirty="0" smtClean="0">
                <a:latin typeface="Arial" charset="0"/>
              </a:rPr>
              <a:t>:</a:t>
            </a:r>
            <a:endParaRPr lang="en-GB" altLang="en-US" dirty="0" smtClean="0">
              <a:latin typeface="Arial" charset="0"/>
            </a:endParaRPr>
          </a:p>
        </p:txBody>
      </p:sp>
      <p:sp>
        <p:nvSpPr>
          <p:cNvPr id="8195" name="Content Placeholder 2"/>
          <p:cNvSpPr>
            <a:spLocks noGrp="1"/>
          </p:cNvSpPr>
          <p:nvPr>
            <p:ph idx="1"/>
          </p:nvPr>
        </p:nvSpPr>
        <p:spPr>
          <a:xfrm>
            <a:off x="0" y="1119188"/>
            <a:ext cx="10058400" cy="5321300"/>
          </a:xfrm>
        </p:spPr>
        <p:txBody>
          <a:bodyPr/>
          <a:lstStyle/>
          <a:p>
            <a:pPr marL="0" indent="0" algn="ctr">
              <a:buFontTx/>
              <a:buNone/>
              <a:defRPr/>
            </a:pPr>
            <a:r>
              <a:rPr lang="en-US" sz="2000" dirty="0" smtClean="0"/>
              <a:t>Access to Sentinel data for CCI teams was discussed. Currently all data is kept but at some point there will be a rolling archive. National collaborative ground segments have signed agreements with ESA to download data more quickly. There was some discussions on making Sentinel-1 formats easier to use. For Sentinel-3 there will be the possibility of demonstration products by end of CCI phase 2 but not enough time to integrate into the CCI CDRs. Switzerland has a particular issue with Sentinel data as it is not part of Copernicus. R. Saunders took an action to ask </a:t>
            </a:r>
            <a:r>
              <a:rPr lang="en-US" sz="2000" dirty="0" err="1" smtClean="0"/>
              <a:t>Veronika</a:t>
            </a:r>
            <a:r>
              <a:rPr lang="en-US" sz="2000" dirty="0" smtClean="0"/>
              <a:t> </a:t>
            </a:r>
            <a:r>
              <a:rPr lang="en-US" sz="2000" dirty="0" err="1" smtClean="0"/>
              <a:t>Eyring</a:t>
            </a:r>
            <a:r>
              <a:rPr lang="en-US" sz="2000" dirty="0" smtClean="0"/>
              <a:t> if there is a list of which datasets are approved to be used in CMIP6 and how CCI data can be proposed. CMUG was urged to attend CFMIP meetings to promote use of CCI products for CMIP6. </a:t>
            </a:r>
            <a:endParaRPr lang="en-GB" altLang="en-US" sz="2000" dirty="0" smtClean="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150813"/>
            <a:ext cx="8807450" cy="862012"/>
          </a:xfrm>
        </p:spPr>
        <p:txBody>
          <a:bodyPr/>
          <a:lstStyle/>
          <a:p>
            <a:r>
              <a:rPr lang="en-US" dirty="0" smtClean="0"/>
              <a:t>Obs4MIPs</a:t>
            </a:r>
            <a:endParaRPr lang="en-GB" altLang="en-US" dirty="0" smtClean="0">
              <a:latin typeface="Arial" charset="0"/>
            </a:endParaRPr>
          </a:p>
        </p:txBody>
      </p:sp>
      <p:sp>
        <p:nvSpPr>
          <p:cNvPr id="9219" name="Content Placeholder 2"/>
          <p:cNvSpPr>
            <a:spLocks noGrp="1"/>
          </p:cNvSpPr>
          <p:nvPr>
            <p:ph idx="1"/>
          </p:nvPr>
        </p:nvSpPr>
        <p:spPr>
          <a:xfrm>
            <a:off x="203200" y="1317625"/>
            <a:ext cx="9702800" cy="5321300"/>
          </a:xfrm>
        </p:spPr>
        <p:txBody>
          <a:bodyPr/>
          <a:lstStyle/>
          <a:p>
            <a:r>
              <a:rPr lang="en-US" sz="2000" dirty="0" smtClean="0"/>
              <a:t>Datasets from all CCI ECVs will be submitted to Obs4MIPS except Glaciers and Ice sheets are not sure. Teams were encouraged to write a short proposal to Obs4MIPs to check their proposed dataset will be accepted. Victoria Bennett will provide some help to teams for this. </a:t>
            </a:r>
            <a:endParaRPr lang="en-GB"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30175" y="150813"/>
            <a:ext cx="9086850" cy="862012"/>
          </a:xfrm>
        </p:spPr>
        <p:txBody>
          <a:bodyPr/>
          <a:lstStyle/>
          <a:p>
            <a:r>
              <a:rPr lang="en-GB" altLang="en-US" dirty="0" smtClean="0">
                <a:latin typeface="Arial" charset="0"/>
              </a:rPr>
              <a:t>CORE-CLIMAX</a:t>
            </a:r>
            <a:endParaRPr lang="en-GB" altLang="en-US" dirty="0" smtClean="0">
              <a:latin typeface="Arial" charset="0"/>
            </a:endParaRPr>
          </a:p>
        </p:txBody>
      </p:sp>
      <p:sp>
        <p:nvSpPr>
          <p:cNvPr id="5123" name="Content Placeholder 2"/>
          <p:cNvSpPr>
            <a:spLocks noGrp="1"/>
          </p:cNvSpPr>
          <p:nvPr>
            <p:ph idx="1"/>
          </p:nvPr>
        </p:nvSpPr>
        <p:spPr>
          <a:xfrm>
            <a:off x="0" y="1144254"/>
            <a:ext cx="9905999" cy="5321300"/>
          </a:xfrm>
        </p:spPr>
        <p:txBody>
          <a:bodyPr/>
          <a:lstStyle/>
          <a:p>
            <a:pPr marL="0" indent="0" algn="ctr">
              <a:spcBef>
                <a:spcPts val="0"/>
              </a:spcBef>
              <a:buFontTx/>
              <a:buNone/>
              <a:defRPr/>
            </a:pPr>
            <a:r>
              <a:rPr lang="en-US" sz="2000" dirty="0" smtClean="0"/>
              <a:t>There is a need to provide updates to the maturity matrices towards the end of CCI phase 2. The C3S may use these matrices to assess CDRs so all teams should prepare something. </a:t>
            </a:r>
            <a:endParaRPr lang="en-GB" altLang="en-US" sz="20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SAF-CCI interactions</a:t>
            </a:r>
            <a:endParaRPr lang="en-GB" dirty="0"/>
          </a:p>
        </p:txBody>
      </p:sp>
      <p:sp>
        <p:nvSpPr>
          <p:cNvPr id="11267" name="Content Placeholder 2"/>
          <p:cNvSpPr>
            <a:spLocks noGrp="1"/>
          </p:cNvSpPr>
          <p:nvPr>
            <p:ph idx="1"/>
          </p:nvPr>
        </p:nvSpPr>
        <p:spPr>
          <a:xfrm>
            <a:off x="203200" y="1381125"/>
            <a:ext cx="9702800" cy="5321300"/>
          </a:xfrm>
        </p:spPr>
        <p:txBody>
          <a:bodyPr/>
          <a:lstStyle/>
          <a:p>
            <a:r>
              <a:rPr lang="en-US" sz="2000" dirty="0" smtClean="0"/>
              <a:t>The next phase of the EUMETSAT SAFs is now in preparation and the draft proposals will soon be written. EUMETSAT have a working group on dataset generation and will meet in June (S. </a:t>
            </a:r>
            <a:r>
              <a:rPr lang="en-US" sz="2000" dirty="0" err="1" smtClean="0"/>
              <a:t>Pinnock</a:t>
            </a:r>
            <a:r>
              <a:rPr lang="en-US" sz="2000" dirty="0" smtClean="0"/>
              <a:t> will represent CCI). Overlap between the SAF proposals and CCI+ should be avoided as was the case for the sea-ice. The ozone SAF and CMSAF could have potential overlaps if but this is being managed. </a:t>
            </a:r>
            <a:endParaRPr lang="en-GB"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C3S Interactions</a:t>
            </a:r>
            <a:endParaRPr lang="en-GB" dirty="0"/>
          </a:p>
        </p:txBody>
      </p:sp>
      <p:sp>
        <p:nvSpPr>
          <p:cNvPr id="11267" name="Content Placeholder 2"/>
          <p:cNvSpPr>
            <a:spLocks noGrp="1"/>
          </p:cNvSpPr>
          <p:nvPr>
            <p:ph idx="1"/>
          </p:nvPr>
        </p:nvSpPr>
        <p:spPr>
          <a:xfrm>
            <a:off x="203200" y="1381125"/>
            <a:ext cx="9702800" cy="5321300"/>
          </a:xfrm>
        </p:spPr>
        <p:txBody>
          <a:bodyPr/>
          <a:lstStyle/>
          <a:p>
            <a:r>
              <a:rPr lang="en-US" sz="2000" dirty="0" smtClean="0"/>
              <a:t>All teams to consider which ECVs are mature enough to be proposed for C3S and which need substantial updates. Speakers at the ECMWF workshop include ESA to present the CCI. </a:t>
            </a:r>
            <a:endParaRPr lang="en-GB"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Custom Design">
  <a:themeElements>
    <a:clrScheme name="1_Default Desig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fontScheme name="2_Custom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Custom Design 1">
        <a:dk1>
          <a:srgbClr val="4D4F53"/>
        </a:dk1>
        <a:lt1>
          <a:srgbClr val="FFFFFF"/>
        </a:lt1>
        <a:dk2>
          <a:srgbClr val="D0103A"/>
        </a:dk2>
        <a:lt2>
          <a:srgbClr val="000000"/>
        </a:lt2>
        <a:accent1>
          <a:srgbClr val="00338D"/>
        </a:accent1>
        <a:accent2>
          <a:srgbClr val="008542"/>
        </a:accent2>
        <a:accent3>
          <a:srgbClr val="FFFFFF"/>
        </a:accent3>
        <a:accent4>
          <a:srgbClr val="404246"/>
        </a:accent4>
        <a:accent5>
          <a:srgbClr val="AAADC5"/>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2_Custom Design 2">
        <a:dk1>
          <a:srgbClr val="4D4F53"/>
        </a:dk1>
        <a:lt1>
          <a:srgbClr val="FFFFFF"/>
        </a:lt1>
        <a:dk2>
          <a:srgbClr val="D0103A"/>
        </a:dk2>
        <a:lt2>
          <a:srgbClr val="000000"/>
        </a:lt2>
        <a:accent1>
          <a:srgbClr val="0098DB"/>
        </a:accent1>
        <a:accent2>
          <a:srgbClr val="008542"/>
        </a:accent2>
        <a:accent3>
          <a:srgbClr val="FFFFFF"/>
        </a:accent3>
        <a:accent4>
          <a:srgbClr val="404246"/>
        </a:accent4>
        <a:accent5>
          <a:srgbClr val="AACAEA"/>
        </a:accent5>
        <a:accent6>
          <a:srgbClr val="00783B"/>
        </a:accent6>
        <a:hlink>
          <a:srgbClr val="E37222"/>
        </a:hlink>
        <a:folHlink>
          <a:srgbClr val="00338D"/>
        </a:folHlink>
      </a:clrScheme>
      <a:clrMap bg1="lt1" tx1="dk1" bg2="lt2" tx2="dk2" accent1="accent1" accent2="accent2" accent3="accent3" accent4="accent4" accent5="accent5" accent6="accent6" hlink="hlink" folHlink="folHlink"/>
    </a:extraClrScheme>
    <a:extraClrScheme>
      <a:clrScheme name="2_Custom Design 3">
        <a:dk1>
          <a:srgbClr val="4D4F53"/>
        </a:dk1>
        <a:lt1>
          <a:srgbClr val="FFFFFF"/>
        </a:lt1>
        <a:dk2>
          <a:srgbClr val="D0103A"/>
        </a:dk2>
        <a:lt2>
          <a:srgbClr val="000000"/>
        </a:lt2>
        <a:accent1>
          <a:srgbClr val="008542"/>
        </a:accent1>
        <a:accent2>
          <a:srgbClr val="003397"/>
        </a:accent2>
        <a:accent3>
          <a:srgbClr val="FFFFFF"/>
        </a:accent3>
        <a:accent4>
          <a:srgbClr val="404246"/>
        </a:accent4>
        <a:accent5>
          <a:srgbClr val="AAC2B0"/>
        </a:accent5>
        <a:accent6>
          <a:srgbClr val="002D88"/>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2_Custom Design 4">
        <a:dk1>
          <a:srgbClr val="4D4F53"/>
        </a:dk1>
        <a:lt1>
          <a:srgbClr val="FFFFFF"/>
        </a:lt1>
        <a:dk2>
          <a:srgbClr val="D0103A"/>
        </a:dk2>
        <a:lt2>
          <a:srgbClr val="000000"/>
        </a:lt2>
        <a:accent1>
          <a:srgbClr val="E37222"/>
        </a:accent1>
        <a:accent2>
          <a:srgbClr val="008542"/>
        </a:accent2>
        <a:accent3>
          <a:srgbClr val="FFFFFF"/>
        </a:accent3>
        <a:accent4>
          <a:srgbClr val="404246"/>
        </a:accent4>
        <a:accent5>
          <a:srgbClr val="EFBCAB"/>
        </a:accent5>
        <a:accent6>
          <a:srgbClr val="00783B"/>
        </a:accent6>
        <a:hlink>
          <a:srgbClr val="00338D"/>
        </a:hlink>
        <a:folHlink>
          <a:srgbClr val="0098DB"/>
        </a:folHlink>
      </a:clrScheme>
      <a:clrMap bg1="lt1" tx1="dk1" bg2="lt2" tx2="dk2" accent1="accent1" accent2="accent2" accent3="accent3" accent4="accent4" accent5="accent5" accent6="accent6" hlink="hlink" folHlink="folHlink"/>
    </a:extraClrScheme>
    <a:extraClrScheme>
      <a:clrScheme name="2_Custom Design 5">
        <a:dk1>
          <a:srgbClr val="4D4F53"/>
        </a:dk1>
        <a:lt1>
          <a:srgbClr val="FFFFFF"/>
        </a:lt1>
        <a:dk2>
          <a:srgbClr val="00338D"/>
        </a:dk2>
        <a:lt2>
          <a:srgbClr val="000000"/>
        </a:lt2>
        <a:accent1>
          <a:srgbClr val="D0103A"/>
        </a:accent1>
        <a:accent2>
          <a:srgbClr val="008542"/>
        </a:accent2>
        <a:accent3>
          <a:srgbClr val="FFFFFF"/>
        </a:accent3>
        <a:accent4>
          <a:srgbClr val="404246"/>
        </a:accent4>
        <a:accent5>
          <a:srgbClr val="E4AAAE"/>
        </a:accent5>
        <a:accent6>
          <a:srgbClr val="00783B"/>
        </a:accent6>
        <a:hlink>
          <a:srgbClr val="E37222"/>
        </a:hlink>
        <a:folHlink>
          <a:srgbClr val="0098DB"/>
        </a:folHlink>
      </a:clrScheme>
      <a:clrMap bg1="lt1" tx1="dk1" bg2="lt2" tx2="dk2" accent1="accent1" accent2="accent2" accent3="accent3" accent4="accent4" accent5="accent5" accent6="accent6" hlink="hlink" folHlink="folHlink"/>
    </a:extraClrScheme>
    <a:extraClrScheme>
      <a:clrScheme name="2_Custom Design 6">
        <a:dk1>
          <a:srgbClr val="000000"/>
        </a:dk1>
        <a:lt1>
          <a:srgbClr val="FFFFFF"/>
        </a:lt1>
        <a:dk2>
          <a:srgbClr val="747678"/>
        </a:dk2>
        <a:lt2>
          <a:srgbClr val="4D4F53"/>
        </a:lt2>
        <a:accent1>
          <a:srgbClr val="00338D"/>
        </a:accent1>
        <a:accent2>
          <a:srgbClr val="D5D6D2"/>
        </a:accent2>
        <a:accent3>
          <a:srgbClr val="FFFFFF"/>
        </a:accent3>
        <a:accent4>
          <a:srgbClr val="000000"/>
        </a:accent4>
        <a:accent5>
          <a:srgbClr val="AAADC5"/>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747678"/>
        </a:dk2>
        <a:lt2>
          <a:srgbClr val="4D4F53"/>
        </a:lt2>
        <a:accent1>
          <a:srgbClr val="0098DB"/>
        </a:accent1>
        <a:accent2>
          <a:srgbClr val="D5D6D2"/>
        </a:accent2>
        <a:accent3>
          <a:srgbClr val="FFFFFF"/>
        </a:accent3>
        <a:accent4>
          <a:srgbClr val="000000"/>
        </a:accent4>
        <a:accent5>
          <a:srgbClr val="AACAEA"/>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FFFFFF"/>
        </a:lt1>
        <a:dk2>
          <a:srgbClr val="747678"/>
        </a:dk2>
        <a:lt2>
          <a:srgbClr val="4D4F53"/>
        </a:lt2>
        <a:accent1>
          <a:srgbClr val="008542"/>
        </a:accent1>
        <a:accent2>
          <a:srgbClr val="D5D6D2"/>
        </a:accent2>
        <a:accent3>
          <a:srgbClr val="FFFFFF"/>
        </a:accent3>
        <a:accent4>
          <a:srgbClr val="000000"/>
        </a:accent4>
        <a:accent5>
          <a:srgbClr val="AAC2B0"/>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2_Custom Design 9">
        <a:dk1>
          <a:srgbClr val="000000"/>
        </a:dk1>
        <a:lt1>
          <a:srgbClr val="FFFFFF"/>
        </a:lt1>
        <a:dk2>
          <a:srgbClr val="747678"/>
        </a:dk2>
        <a:lt2>
          <a:srgbClr val="4D4F53"/>
        </a:lt2>
        <a:accent1>
          <a:srgbClr val="E37222"/>
        </a:accent1>
        <a:accent2>
          <a:srgbClr val="D5D6D2"/>
        </a:accent2>
        <a:accent3>
          <a:srgbClr val="FFFFFF"/>
        </a:accent3>
        <a:accent4>
          <a:srgbClr val="000000"/>
        </a:accent4>
        <a:accent5>
          <a:srgbClr val="EFBCAB"/>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2_Custom Design 10">
        <a:dk1>
          <a:srgbClr val="000000"/>
        </a:dk1>
        <a:lt1>
          <a:srgbClr val="FFFFFF"/>
        </a:lt1>
        <a:dk2>
          <a:srgbClr val="747678"/>
        </a:dk2>
        <a:lt2>
          <a:srgbClr val="4D4F53"/>
        </a:lt2>
        <a:accent1>
          <a:srgbClr val="D0103A"/>
        </a:accent1>
        <a:accent2>
          <a:srgbClr val="D5D6D2"/>
        </a:accent2>
        <a:accent3>
          <a:srgbClr val="FFFFFF"/>
        </a:accent3>
        <a:accent4>
          <a:srgbClr val="000000"/>
        </a:accent4>
        <a:accent5>
          <a:srgbClr val="E4AAAE"/>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FF"/>
        </a:lt1>
        <a:dk2>
          <a:srgbClr val="747678"/>
        </a:dk2>
        <a:lt2>
          <a:srgbClr val="4D4F53"/>
        </a:lt2>
        <a:accent1>
          <a:srgbClr val="8B8D8E"/>
        </a:accent1>
        <a:accent2>
          <a:srgbClr val="D5D6D2"/>
        </a:accent2>
        <a:accent3>
          <a:srgbClr val="FFFFFF"/>
        </a:accent3>
        <a:accent4>
          <a:srgbClr val="000000"/>
        </a:accent4>
        <a:accent5>
          <a:srgbClr val="C4C5C6"/>
        </a:accent5>
        <a:accent6>
          <a:srgbClr val="C1C2BE"/>
        </a:accent6>
        <a:hlink>
          <a:srgbClr val="8B8D8E"/>
        </a:hlink>
        <a:folHlink>
          <a:srgbClr val="9A9B9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88477</TotalTime>
  <Words>736</Words>
  <Application>Microsoft Office PowerPoint</Application>
  <PresentationFormat>A4 Paper (210x297 mm)</PresentationFormat>
  <Paragraphs>62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2_Custom Design</vt:lpstr>
      <vt:lpstr>SL BoG: Main topics</vt:lpstr>
      <vt:lpstr>Attendance</vt:lpstr>
      <vt:lpstr>Summary of CCI Papers</vt:lpstr>
      <vt:lpstr>Open Issues from previous meeting</vt:lpstr>
      <vt:lpstr>Plans of CCI teams for the coming year:</vt:lpstr>
      <vt:lpstr>Obs4MIPs</vt:lpstr>
      <vt:lpstr>CORE-CLIMAX</vt:lpstr>
      <vt:lpstr>SAF-CCI interactions</vt:lpstr>
      <vt:lpstr>C3S Interactions</vt:lpstr>
      <vt:lpstr>Data Portal and toolbox</vt:lpstr>
      <vt:lpstr>Optional Extensions</vt:lpstr>
      <vt:lpstr>Input to CCI+ position paper </vt:lpstr>
      <vt:lpstr>Consistency analysis</vt:lpstr>
      <vt:lpstr>COP-21</vt:lpstr>
    </vt:vector>
  </TitlesOfParts>
  <Company>IconMedialab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 CONSECTETUER</dc:title>
  <dc:creator>Van Der Linden, Paul</dc:creator>
  <cp:lastModifiedBy>paul.vanderlinden</cp:lastModifiedBy>
  <cp:revision>740</cp:revision>
  <cp:lastPrinted>2013-03-01T11:13:36Z</cp:lastPrinted>
  <dcterms:created xsi:type="dcterms:W3CDTF">2007-10-19T13:11:49Z</dcterms:created>
  <dcterms:modified xsi:type="dcterms:W3CDTF">2015-06-10T11:05:38Z</dcterms:modified>
</cp:coreProperties>
</file>