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0" r:id="rId9"/>
    <p:sldId id="266" r:id="rId10"/>
    <p:sldId id="261" r:id="rId11"/>
    <p:sldId id="267" r:id="rId12"/>
    <p:sldId id="268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85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6C87-9866-4E17-BAE7-C47ACC7BF2DE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DAC74-6EC5-4137-9E94-5FDB6A8F4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74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CMIP:</a:t>
            </a:r>
            <a:r>
              <a:rPr lang="en-GB" baseline="0" dirty="0" smtClean="0"/>
              <a:t> Coupled Model </a:t>
            </a:r>
            <a:r>
              <a:rPr lang="en-GB" baseline="0" dirty="0" err="1" smtClean="0"/>
              <a:t>Intercomparison</a:t>
            </a:r>
            <a:r>
              <a:rPr lang="en-GB" baseline="0" dirty="0" smtClean="0"/>
              <a:t> Project Phase 5</a:t>
            </a:r>
          </a:p>
          <a:p>
            <a:r>
              <a:rPr lang="en-GB" baseline="0" dirty="0" smtClean="0"/>
              <a:t>WCRP: World Climate Research Programme (obs4MIPs is </a:t>
            </a:r>
            <a:r>
              <a:rPr lang="en-GB" baseline="0" smtClean="0"/>
              <a:t>an initiative of WCRP)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DAC74-6EC5-4137-9E94-5FDB6A8F46B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434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already address</a:t>
            </a:r>
            <a:r>
              <a:rPr lang="en-GB" baseline="0" dirty="0" smtClean="0"/>
              <a:t> the problem raised by data dissemination and how critical it is for research today. Obs4MIPs is a way to make your products available (with high traceability)</a:t>
            </a:r>
            <a:endParaRPr lang="en-GB" dirty="0" smtClean="0"/>
          </a:p>
          <a:p>
            <a:r>
              <a:rPr lang="en-GB" dirty="0" smtClean="0"/>
              <a:t>+1 :</a:t>
            </a:r>
            <a:r>
              <a:rPr lang="en-GB" baseline="0" dirty="0" smtClean="0"/>
              <a:t> Disseminating products make them useful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DAC74-6EC5-4137-9E94-5FDB6A8F46B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674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CMOR = Climate Model Output Rewriter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DAC74-6EC5-4137-9E94-5FDB6A8F46B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560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MDT:</a:t>
            </a:r>
            <a:r>
              <a:rPr lang="en-GB" baseline="0" dirty="0" smtClean="0"/>
              <a:t> Mean Dynamic Topography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DAC74-6EC5-4137-9E94-5FDB6A8F46B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55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366"/>
                </a:solidFill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328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10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69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2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03366"/>
                </a:solidFill>
              </a:defRPr>
            </a:lvl1pPr>
            <a:lvl2pPr>
              <a:defRPr sz="1600">
                <a:solidFill>
                  <a:srgbClr val="003366"/>
                </a:solidFill>
              </a:defRPr>
            </a:lvl2pPr>
            <a:lvl3pPr>
              <a:defRPr sz="1600">
                <a:solidFill>
                  <a:srgbClr val="003366"/>
                </a:solidFill>
              </a:defRPr>
            </a:lvl3pPr>
            <a:lvl4pPr>
              <a:defRPr sz="1600">
                <a:solidFill>
                  <a:srgbClr val="003366"/>
                </a:solidFill>
              </a:defRPr>
            </a:lvl4pPr>
            <a:lvl5pPr>
              <a:defRPr sz="1600">
                <a:solidFill>
                  <a:srgbClr val="00336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640960" cy="504056"/>
          </a:xfrm>
          <a:prstGeom prst="rect">
            <a:avLst/>
          </a:prstGeom>
        </p:spPr>
        <p:txBody>
          <a:bodyPr vert="horz" lIns="91428" tIns="45714" rIns="91428" bIns="45714" rtlCol="0" anchor="ctr">
            <a:noAutofit/>
          </a:bodyPr>
          <a:lstStyle>
            <a:lvl1pPr algn="l">
              <a:defRPr sz="2800">
                <a:ln>
                  <a:solidFill>
                    <a:srgbClr val="003366"/>
                  </a:solidFill>
                </a:ln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578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148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20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1" indent="0">
              <a:buNone/>
              <a:defRPr sz="1600" b="1"/>
            </a:lvl5pPr>
            <a:lvl6pPr marL="2285689" indent="0">
              <a:buNone/>
              <a:defRPr sz="1600" b="1"/>
            </a:lvl6pPr>
            <a:lvl7pPr marL="2742827" indent="0">
              <a:buNone/>
              <a:defRPr sz="1600" b="1"/>
            </a:lvl7pPr>
            <a:lvl8pPr marL="3199965" indent="0">
              <a:buNone/>
              <a:defRPr sz="1600" b="1"/>
            </a:lvl8pPr>
            <a:lvl9pPr marL="36571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1" indent="0">
              <a:buNone/>
              <a:defRPr sz="1600" b="1"/>
            </a:lvl5pPr>
            <a:lvl6pPr marL="2285689" indent="0">
              <a:buNone/>
              <a:defRPr sz="1600" b="1"/>
            </a:lvl6pPr>
            <a:lvl7pPr marL="2742827" indent="0">
              <a:buNone/>
              <a:defRPr sz="1600" b="1"/>
            </a:lvl7pPr>
            <a:lvl8pPr marL="3199965" indent="0">
              <a:buNone/>
              <a:defRPr sz="1600" b="1"/>
            </a:lvl8pPr>
            <a:lvl9pPr marL="36571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11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58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2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1" indent="0">
              <a:buNone/>
              <a:defRPr sz="900"/>
            </a:lvl5pPr>
            <a:lvl6pPr marL="2285689" indent="0">
              <a:buNone/>
              <a:defRPr sz="900"/>
            </a:lvl6pPr>
            <a:lvl7pPr marL="2742827" indent="0">
              <a:buNone/>
              <a:defRPr sz="900"/>
            </a:lvl7pPr>
            <a:lvl8pPr marL="3199965" indent="0">
              <a:buNone/>
              <a:defRPr sz="900"/>
            </a:lvl8pPr>
            <a:lvl9pPr marL="36571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31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38" indent="0">
              <a:buNone/>
              <a:defRPr sz="2800"/>
            </a:lvl2pPr>
            <a:lvl3pPr marL="914276" indent="0">
              <a:buNone/>
              <a:defRPr sz="2400"/>
            </a:lvl3pPr>
            <a:lvl4pPr marL="1371414" indent="0">
              <a:buNone/>
              <a:defRPr sz="2000"/>
            </a:lvl4pPr>
            <a:lvl5pPr marL="1828551" indent="0">
              <a:buNone/>
              <a:defRPr sz="2000"/>
            </a:lvl5pPr>
            <a:lvl6pPr marL="2285689" indent="0">
              <a:buNone/>
              <a:defRPr sz="2000"/>
            </a:lvl6pPr>
            <a:lvl7pPr marL="2742827" indent="0">
              <a:buNone/>
              <a:defRPr sz="2000"/>
            </a:lvl7pPr>
            <a:lvl8pPr marL="3199965" indent="0">
              <a:buNone/>
              <a:defRPr sz="2000"/>
            </a:lvl8pPr>
            <a:lvl9pPr marL="3657103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1" indent="0">
              <a:buNone/>
              <a:defRPr sz="900"/>
            </a:lvl5pPr>
            <a:lvl6pPr marL="2285689" indent="0">
              <a:buNone/>
              <a:defRPr sz="900"/>
            </a:lvl6pPr>
            <a:lvl7pPr marL="2742827" indent="0">
              <a:buNone/>
              <a:defRPr sz="900"/>
            </a:lvl7pPr>
            <a:lvl8pPr marL="3199965" indent="0">
              <a:buNone/>
              <a:defRPr sz="900"/>
            </a:lvl8pPr>
            <a:lvl9pPr marL="36571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E5F18CC1-BFBC-4E3D-AFF3-91939B341DBD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 lIns="28319" tIns="14159" rIns="28319" bIns="14159"/>
          <a:lstStyle/>
          <a:p>
            <a:fld id="{1AA7B5A3-91DF-4F36-81BC-DA9B44BCB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64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1089"/>
            <a:ext cx="9142720" cy="625019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">
                <a:schemeClr val="bg1"/>
              </a:gs>
              <a:gs pos="88000">
                <a:srgbClr val="0099CC"/>
              </a:gs>
              <a:gs pos="98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805" tIns="11902" rIns="23805" bIns="11902"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900024"/>
            <a:ext cx="8712968" cy="440744"/>
          </a:xfrm>
          <a:prstGeom prst="rect">
            <a:avLst/>
          </a:prstGeom>
        </p:spPr>
        <p:txBody>
          <a:bodyPr vert="horz" lIns="91428" tIns="45714" rIns="91428" bIns="45714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 flipV="1">
            <a:off x="0" y="711749"/>
            <a:ext cx="9144000" cy="34286"/>
          </a:xfrm>
          <a:prstGeom prst="rect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805" tIns="11902" rIns="23805" bIns="11902" rtlCol="0" anchor="ctr"/>
          <a:lstStyle/>
          <a:p>
            <a:pPr algn="ctr"/>
            <a:endParaRPr lang="en-GB"/>
          </a:p>
        </p:txBody>
      </p:sp>
      <p:pic>
        <p:nvPicPr>
          <p:cNvPr id="4100" name="Picture 4" descr="P:\IDEAS+\Work - Erica\EO\CCI Portal\42_digital_logo_dark_blue_HI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304" y="44704"/>
            <a:ext cx="1458184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P:\IDEAS+\Work - Erica\EO\CCI Portal\CGI_Logo_color.jpg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4" t="9079" r="11635" b="10912"/>
          <a:stretch/>
        </p:blipFill>
        <p:spPr bwMode="auto">
          <a:xfrm>
            <a:off x="5584982" y="6202647"/>
            <a:ext cx="931234" cy="59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:\IDEAS+\Work - Erica\EO\CCI Portal\TVUK Logo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55" y="6216964"/>
            <a:ext cx="1832947" cy="571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:\IDEAS+\Work - Erica\EO\CCI Portal\Rdg Device for co-branding\Device for Microsoft Office\Rdg Device RGB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311283"/>
            <a:ext cx="1318090" cy="43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P:\IDEAS+\Work - Erica\EO\CCI Portal\STFCMediumColourTrans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646" y="6231283"/>
            <a:ext cx="2160850" cy="47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P:\IDEAS+\Work - Erica\EO\CCI Portal\BC_GmbH-Logo_300dpi_with_text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606" y="6188328"/>
            <a:ext cx="1167507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560" y="-405950"/>
            <a:ext cx="2561304" cy="170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4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276" rtl="0" eaLnBrk="1" latinLnBrk="0" hangingPunct="1">
        <a:spcBef>
          <a:spcPct val="0"/>
        </a:spcBef>
        <a:buNone/>
        <a:defRPr sz="2800" b="1" kern="1200">
          <a:ln>
            <a:solidFill>
              <a:srgbClr val="003366"/>
            </a:solidFill>
          </a:ln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853" indent="-342853" algn="l" defTabSz="914276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003366"/>
          </a:solidFill>
          <a:latin typeface="Calibri" panose="020F0502020204030204" pitchFamily="34" charset="0"/>
          <a:ea typeface="+mn-ea"/>
          <a:cs typeface="+mn-cs"/>
        </a:defRPr>
      </a:lvl1pPr>
      <a:lvl2pPr marL="742849" indent="-285711" algn="l" defTabSz="914276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003366"/>
          </a:solidFill>
          <a:latin typeface="Calibri" panose="020F0502020204030204" pitchFamily="34" charset="0"/>
          <a:ea typeface="+mn-ea"/>
          <a:cs typeface="+mn-cs"/>
        </a:defRPr>
      </a:lvl2pPr>
      <a:lvl3pPr marL="1142845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003366"/>
          </a:solidFill>
          <a:latin typeface="Calibri" panose="020F0502020204030204" pitchFamily="34" charset="0"/>
          <a:ea typeface="+mn-ea"/>
          <a:cs typeface="+mn-cs"/>
        </a:defRPr>
      </a:lvl3pPr>
      <a:lvl4pPr marL="1599982" indent="-228569" algn="l" defTabSz="914276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003366"/>
          </a:solidFill>
          <a:latin typeface="Calibri" panose="020F0502020204030204" pitchFamily="34" charset="0"/>
          <a:ea typeface="+mn-ea"/>
          <a:cs typeface="+mn-cs"/>
        </a:defRPr>
      </a:lvl4pPr>
      <a:lvl5pPr marL="2057120" indent="-228569" algn="l" defTabSz="914276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003366"/>
          </a:solidFill>
          <a:latin typeface="Calibri" panose="020F0502020204030204" pitchFamily="34" charset="0"/>
          <a:ea typeface="+mn-ea"/>
          <a:cs typeface="+mn-cs"/>
        </a:defRPr>
      </a:lvl5pPr>
      <a:lvl6pPr marL="2514258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4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2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1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9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7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3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hyperlink" Target="https://geogra.uah.es/fire_cci/" TargetMode="External"/><Relationship Id="rId7" Type="http://schemas.openxmlformats.org/officeDocument/2006/relationships/image" Target="../media/image1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10" Type="http://schemas.openxmlformats.org/officeDocument/2006/relationships/image" Target="../media/image16.gif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hyperlink" Target="http://globwave.ifremer.fr/news/wave-community/item/508-release-of-latest-annual-quality-control-repor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7" Type="http://schemas.openxmlformats.org/officeDocument/2006/relationships/image" Target="../media/image26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a-icesheets-cci.org/" TargetMode="External"/><Relationship Id="rId5" Type="http://schemas.openxmlformats.org/officeDocument/2006/relationships/image" Target="../media/image25.gif"/><Relationship Id="rId4" Type="http://schemas.openxmlformats.org/officeDocument/2006/relationships/image" Target="../media/image2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Task 5 : Supporting CCI</a:t>
            </a:r>
            <a:br>
              <a:rPr lang="en-GB" dirty="0" smtClean="0"/>
            </a:br>
            <a:r>
              <a:rPr lang="en-GB" dirty="0" smtClean="0"/>
              <a:t>Contributions to Obs4MIPs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Project Presentation</a:t>
            </a:r>
          </a:p>
          <a:p>
            <a:r>
              <a:rPr lang="en-GB" dirty="0" smtClean="0"/>
              <a:t>Mathieu Issartel – CGI</a:t>
            </a:r>
          </a:p>
          <a:p>
            <a:r>
              <a:rPr lang="en-GB" sz="1600" dirty="0" smtClean="0"/>
              <a:t>14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March, CCI CMUG Integration 6 Meeting, LMU, Munich, Germany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7348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60" y="1052736"/>
            <a:ext cx="5261620" cy="792088"/>
          </a:xfrm>
        </p:spPr>
        <p:txBody>
          <a:bodyPr/>
          <a:lstStyle/>
          <a:p>
            <a:pPr marL="457200" indent="-457200"/>
            <a:r>
              <a:rPr lang="en-GB" sz="2800" dirty="0" smtClean="0"/>
              <a:t>4. Current Status of the project</a:t>
            </a:r>
            <a:endParaRPr lang="en-GB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712968" cy="3816424"/>
          </a:xfrm>
        </p:spPr>
        <p:txBody>
          <a:bodyPr>
            <a:normAutofit/>
          </a:bodyPr>
          <a:lstStyle/>
          <a:p>
            <a:pPr algn="l"/>
            <a:r>
              <a:rPr lang="en-GB" sz="1800" b="1" u="sng" dirty="0" smtClean="0"/>
              <a:t>Contribution to Obs4MIPs expected from these ECVs teams this year:</a:t>
            </a:r>
          </a:p>
          <a:p>
            <a:pPr algn="l"/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41100" y="3140968"/>
            <a:ext cx="15077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ECV: </a:t>
            </a:r>
            <a:r>
              <a:rPr lang="en-GB" sz="1400" dirty="0" smtClean="0"/>
              <a:t>Aerosol</a:t>
            </a:r>
          </a:p>
          <a:p>
            <a:r>
              <a:rPr lang="en-GB" sz="1400" b="1" dirty="0" smtClean="0"/>
              <a:t>CMIP5: </a:t>
            </a:r>
            <a:r>
              <a:rPr lang="en-GB" sz="1400" dirty="0" smtClean="0"/>
              <a:t>Od550aer</a:t>
            </a:r>
          </a:p>
          <a:p>
            <a:r>
              <a:rPr lang="en-GB" sz="1400" b="1" dirty="0" smtClean="0"/>
              <a:t>Status: </a:t>
            </a:r>
            <a:r>
              <a:rPr lang="en-GB" sz="1400" dirty="0" smtClean="0"/>
              <a:t>Ready</a:t>
            </a:r>
            <a:endParaRPr lang="en-GB" sz="1400" dirty="0"/>
          </a:p>
        </p:txBody>
      </p:sp>
      <p:pic>
        <p:nvPicPr>
          <p:cNvPr id="9" name="Picture 2" descr="https://geogra.uah.es/fire_cci/sites/default/files/imagecache/fire_logo_block/cci_logo_block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713" y="4273939"/>
            <a:ext cx="725442" cy="72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246232" y="5003372"/>
            <a:ext cx="28201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ECV: </a:t>
            </a:r>
            <a:r>
              <a:rPr lang="en-GB" sz="1400" dirty="0" smtClean="0"/>
              <a:t>Fire</a:t>
            </a:r>
          </a:p>
          <a:p>
            <a:r>
              <a:rPr lang="en-GB" sz="1400" b="1" dirty="0" smtClean="0"/>
              <a:t>CMIP5: </a:t>
            </a:r>
            <a:r>
              <a:rPr lang="en-GB" sz="1400" dirty="0" err="1" smtClean="0"/>
              <a:t>burntArea</a:t>
            </a:r>
            <a:endParaRPr lang="en-GB" sz="1400" dirty="0" smtClean="0"/>
          </a:p>
          <a:p>
            <a:r>
              <a:rPr lang="en-GB" sz="1400" b="1" dirty="0" smtClean="0"/>
              <a:t>Status: </a:t>
            </a:r>
            <a:r>
              <a:rPr lang="en-GB" sz="1400" dirty="0" smtClean="0"/>
              <a:t>Parameter agreed,</a:t>
            </a:r>
          </a:p>
          <a:p>
            <a:r>
              <a:rPr lang="en-GB" sz="1400" dirty="0" smtClean="0"/>
              <a:t>Data Processing likely to begin in Q3</a:t>
            </a:r>
            <a:endParaRPr lang="en-GB" sz="1400" dirty="0"/>
          </a:p>
        </p:txBody>
      </p:sp>
      <p:pic>
        <p:nvPicPr>
          <p:cNvPr id="11" name="Picture 6" descr="http://www.esa-ghg-cci.org/sites/default/files/images/esa%20cci%20ghg%20ico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432" y="2362114"/>
            <a:ext cx="632005" cy="66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647812" y="3055214"/>
            <a:ext cx="1984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ECV: </a:t>
            </a:r>
            <a:r>
              <a:rPr lang="en-GB" sz="1400" dirty="0" smtClean="0"/>
              <a:t>GHG</a:t>
            </a:r>
          </a:p>
          <a:p>
            <a:r>
              <a:rPr lang="en-GB" sz="1400" b="1" dirty="0" smtClean="0"/>
              <a:t>CMIP5: </a:t>
            </a:r>
            <a:r>
              <a:rPr lang="en-GB" sz="1400" dirty="0" smtClean="0"/>
              <a:t>C02/CH4,</a:t>
            </a:r>
          </a:p>
          <a:p>
            <a:r>
              <a:rPr lang="en-GB" sz="1400" b="1" dirty="0" smtClean="0"/>
              <a:t>Status: </a:t>
            </a:r>
            <a:r>
              <a:rPr lang="en-GB" sz="1200" dirty="0" smtClean="0"/>
              <a:t>CO2 (Parameter </a:t>
            </a:r>
          </a:p>
          <a:p>
            <a:r>
              <a:rPr lang="en-GB" sz="1200" dirty="0" smtClean="0"/>
              <a:t>&amp; DSF agreed),  CH4 (Parameter agreed)</a:t>
            </a:r>
          </a:p>
        </p:txBody>
      </p:sp>
      <p:pic>
        <p:nvPicPr>
          <p:cNvPr id="14" name="Picture 8" descr="http://www.esa-oceancolour-cci.org/sites/default/files/images/esa%20cci%20oceancolour%20icon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51" y="4374921"/>
            <a:ext cx="616654" cy="62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12674" y="5003372"/>
            <a:ext cx="1975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ECV: </a:t>
            </a:r>
            <a:r>
              <a:rPr lang="en-GB" sz="1400" dirty="0" smtClean="0"/>
              <a:t>Ocean Colour</a:t>
            </a:r>
            <a:endParaRPr lang="en-GB" sz="1400" dirty="0"/>
          </a:p>
          <a:p>
            <a:r>
              <a:rPr lang="en-GB" sz="1400" b="1" dirty="0" smtClean="0"/>
              <a:t>CMIP5: </a:t>
            </a:r>
            <a:r>
              <a:rPr lang="en-GB" sz="1400" dirty="0" err="1" smtClean="0"/>
              <a:t>Chl</a:t>
            </a:r>
            <a:endParaRPr lang="en-GB" sz="1400" dirty="0" smtClean="0"/>
          </a:p>
          <a:p>
            <a:r>
              <a:rPr lang="en-GB" sz="1400" b="1" dirty="0" smtClean="0"/>
              <a:t>Status: </a:t>
            </a:r>
            <a:r>
              <a:rPr lang="en-GB" sz="1400" dirty="0" smtClean="0"/>
              <a:t>Data Currently Being Processed</a:t>
            </a:r>
            <a:endParaRPr lang="en-GB" sz="1400" dirty="0"/>
          </a:p>
        </p:txBody>
      </p:sp>
      <p:pic>
        <p:nvPicPr>
          <p:cNvPr id="16" name="Picture 2" descr="http://www.esa-sealevel-cci.org/sites/default/files/images/esa%20cci%20sealevel%20icon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30754"/>
            <a:ext cx="624460" cy="62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195736" y="3126589"/>
            <a:ext cx="211134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ECV: </a:t>
            </a:r>
            <a:r>
              <a:rPr lang="en-GB" sz="1400" dirty="0" smtClean="0"/>
              <a:t>Sea Level</a:t>
            </a:r>
          </a:p>
          <a:p>
            <a:r>
              <a:rPr lang="en-GB" sz="1400" b="1" dirty="0" smtClean="0"/>
              <a:t>CMIP5: </a:t>
            </a:r>
            <a:r>
              <a:rPr lang="en-GB" sz="1400" dirty="0" err="1" smtClean="0"/>
              <a:t>Zos</a:t>
            </a:r>
            <a:r>
              <a:rPr lang="en-GB" sz="1400" dirty="0" smtClean="0"/>
              <a:t>,</a:t>
            </a:r>
          </a:p>
          <a:p>
            <a:r>
              <a:rPr lang="en-GB" sz="1400" b="1" dirty="0" smtClean="0"/>
              <a:t>Status: </a:t>
            </a:r>
            <a:r>
              <a:rPr lang="en-GB" sz="1400" dirty="0" smtClean="0"/>
              <a:t>Waiting parameter</a:t>
            </a:r>
            <a:br>
              <a:rPr lang="en-GB" sz="1400" dirty="0" smtClean="0"/>
            </a:br>
            <a:r>
              <a:rPr lang="en-GB" sz="1400" dirty="0" smtClean="0"/>
              <a:t>confirmation from WDAC</a:t>
            </a:r>
            <a:br>
              <a:rPr lang="en-GB" sz="1400" dirty="0" smtClean="0"/>
            </a:br>
            <a:r>
              <a:rPr lang="en-GB" sz="1400" dirty="0" smtClean="0"/>
              <a:t>prior starting processing</a:t>
            </a:r>
          </a:p>
        </p:txBody>
      </p:sp>
      <p:pic>
        <p:nvPicPr>
          <p:cNvPr id="18" name="Picture 4" descr="http://esa-sst-cci.org/sites/default/files/images/esa%20cci%20sst%20icon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276872"/>
            <a:ext cx="720080" cy="729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7358155" y="3032043"/>
            <a:ext cx="15841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ECV: </a:t>
            </a:r>
            <a:r>
              <a:rPr lang="en-GB" sz="1400" dirty="0" smtClean="0"/>
              <a:t>Sea Surface Temperature,</a:t>
            </a:r>
          </a:p>
          <a:p>
            <a:r>
              <a:rPr lang="en-GB" sz="1400" b="1" dirty="0" smtClean="0"/>
              <a:t>CMIP5: </a:t>
            </a:r>
            <a:r>
              <a:rPr lang="en-GB" sz="1400" dirty="0" err="1" smtClean="0"/>
              <a:t>tos</a:t>
            </a:r>
            <a:r>
              <a:rPr lang="en-GB" sz="1400" dirty="0" smtClean="0"/>
              <a:t>,</a:t>
            </a:r>
          </a:p>
          <a:p>
            <a:r>
              <a:rPr lang="en-GB" sz="1400" b="1" dirty="0" smtClean="0"/>
              <a:t>Status: </a:t>
            </a:r>
            <a:r>
              <a:rPr lang="en-GB" sz="1400" dirty="0" smtClean="0"/>
              <a:t>DSF under review by WDAC</a:t>
            </a:r>
            <a:endParaRPr lang="en-GB" sz="1400" dirty="0"/>
          </a:p>
        </p:txBody>
      </p:sp>
      <p:pic>
        <p:nvPicPr>
          <p:cNvPr id="20" name="Picture 4" descr="Soil Moisture CC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344" y="4347821"/>
            <a:ext cx="647357" cy="65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495028" y="5003372"/>
            <a:ext cx="2517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ECV: </a:t>
            </a:r>
            <a:r>
              <a:rPr lang="en-GB" sz="1400" dirty="0" smtClean="0"/>
              <a:t>Soil Moisture</a:t>
            </a:r>
          </a:p>
          <a:p>
            <a:r>
              <a:rPr lang="en-GB" sz="1400" b="1" dirty="0" smtClean="0"/>
              <a:t>CMIP5: </a:t>
            </a:r>
            <a:r>
              <a:rPr lang="en-GB" sz="1400" dirty="0" err="1" smtClean="0"/>
              <a:t>Mrsos</a:t>
            </a:r>
            <a:endParaRPr lang="en-GB" sz="1400" dirty="0" smtClean="0"/>
          </a:p>
          <a:p>
            <a:r>
              <a:rPr lang="en-GB" sz="1400" b="1" dirty="0" smtClean="0"/>
              <a:t>Status: </a:t>
            </a:r>
            <a:r>
              <a:rPr lang="en-GB" sz="1400" dirty="0" smtClean="0"/>
              <a:t>ECV Team planning to submit TN and Data soon</a:t>
            </a:r>
          </a:p>
        </p:txBody>
      </p:sp>
      <p:pic>
        <p:nvPicPr>
          <p:cNvPr id="22" name="Picture 6" descr="http://www.esa-aerosol-cci.org/sites/default/files/images/esa%20cci%20aereosol%20icon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67" y="2381607"/>
            <a:ext cx="616654" cy="62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20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60" y="1052736"/>
            <a:ext cx="5261620" cy="792088"/>
          </a:xfrm>
        </p:spPr>
        <p:txBody>
          <a:bodyPr/>
          <a:lstStyle/>
          <a:p>
            <a:pPr marL="457200" indent="-457200"/>
            <a:r>
              <a:rPr lang="en-GB" sz="2800" dirty="0" smtClean="0"/>
              <a:t>4. Current Status of the project</a:t>
            </a:r>
            <a:endParaRPr lang="en-GB" sz="2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80098" y="1703977"/>
            <a:ext cx="6400800" cy="792088"/>
          </a:xfrm>
        </p:spPr>
        <p:txBody>
          <a:bodyPr>
            <a:normAutofit/>
          </a:bodyPr>
          <a:lstStyle/>
          <a:p>
            <a:r>
              <a:rPr lang="en-GB" sz="1800" b="1" u="sng" dirty="0" smtClean="0"/>
              <a:t>TASK 5 and NON-ECV related projects:</a:t>
            </a:r>
          </a:p>
          <a:p>
            <a:r>
              <a:rPr lang="en-GB" sz="1800" b="1" u="sng" dirty="0" smtClean="0"/>
              <a:t>DUE (Data User Elements) and MERIS FAPAR</a:t>
            </a:r>
            <a:endParaRPr lang="en-GB" sz="1800" b="1" u="sng" dirty="0"/>
          </a:p>
        </p:txBody>
      </p:sp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64588"/>
            <a:ext cx="1380785" cy="606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2" descr="C:\Users\issartelm\Desktop\GlobAlbedo_logo_crop_100x3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59576"/>
            <a:ext cx="1670250" cy="5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Release of latest Annual Quality Control Repor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038" y="2523704"/>
            <a:ext cx="1184920" cy="88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http://www.globsnow.info/globsnow_tiedostot/globsnow_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1384"/>
            <a:ext cx="1466528" cy="63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595786" y="3789040"/>
            <a:ext cx="7819006" cy="39939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Agree suitable parameters for Obs4MIPs with WDAC </a:t>
            </a:r>
            <a:r>
              <a:rPr lang="en-GB" dirty="0" smtClean="0">
                <a:solidFill>
                  <a:srgbClr val="FFFF00"/>
                </a:solidFill>
              </a:rPr>
              <a:t>(ongoing)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254484" y="4268395"/>
            <a:ext cx="252028" cy="28803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595786" y="4646116"/>
            <a:ext cx="7819006" cy="399396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Scientific Processing (Interpolation, Data Rotation, Missing Values etc…)</a:t>
            </a:r>
            <a:endParaRPr lang="en-GB" dirty="0"/>
          </a:p>
        </p:txBody>
      </p:sp>
      <p:sp>
        <p:nvSpPr>
          <p:cNvPr id="13" name="Down Arrow 12"/>
          <p:cNvSpPr/>
          <p:nvPr/>
        </p:nvSpPr>
        <p:spPr>
          <a:xfrm>
            <a:off x="4254484" y="5085184"/>
            <a:ext cx="252028" cy="28803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598839" y="5456448"/>
            <a:ext cx="7819006" cy="39939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Obs4MIPs Data Submission Processing </a:t>
            </a:r>
            <a:endParaRPr lang="en-GB" dirty="0"/>
          </a:p>
        </p:txBody>
      </p:sp>
      <p:pic>
        <p:nvPicPr>
          <p:cNvPr id="1026" name="Picture 2" descr="European Commission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274478"/>
            <a:ext cx="163830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79584" y="3419708"/>
            <a:ext cx="1460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MERIS FAPAR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706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60" y="1052736"/>
            <a:ext cx="5261620" cy="792088"/>
          </a:xfrm>
        </p:spPr>
        <p:txBody>
          <a:bodyPr/>
          <a:lstStyle/>
          <a:p>
            <a:pPr marL="457200" indent="-457200"/>
            <a:r>
              <a:rPr lang="en-GB" sz="2800" dirty="0" smtClean="0"/>
              <a:t>5. Request For Information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5221331" cy="576064"/>
          </a:xfrm>
        </p:spPr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GB" sz="2000" b="1" dirty="0" smtClean="0"/>
              <a:t>Submit datasets from other ECV Teams:</a:t>
            </a:r>
          </a:p>
        </p:txBody>
      </p:sp>
      <p:pic>
        <p:nvPicPr>
          <p:cNvPr id="4" name="Picture 6" descr="http://www.esa-ozone-cci.org/sites/default/files/images/esa%20cci%20ozone%20ico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476" y="2381311"/>
            <a:ext cx="705276" cy="71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esa-cci.nersc.no/sites/default/files/images/esa%20cci%20ice%20ico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381311"/>
            <a:ext cx="725442" cy="72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esa-landcover-cci.org/sites/default/files/images/esa-cci-landcover-icon-160-160_0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84" y="3577110"/>
            <a:ext cx="6312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04918" y="3163527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Sea Ice</a:t>
            </a:r>
            <a:endParaRPr lang="en-GB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077476" y="3132749"/>
            <a:ext cx="725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Ozone</a:t>
            </a:r>
            <a:endParaRPr lang="en-GB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00758" y="4369198"/>
            <a:ext cx="1131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Land Cover</a:t>
            </a:r>
            <a:endParaRPr lang="en-GB" sz="1600" b="1" dirty="0"/>
          </a:p>
        </p:txBody>
      </p:sp>
      <p:pic>
        <p:nvPicPr>
          <p:cNvPr id="10" name="Picture 2" descr="http://www.esa-cloud-cci.org/sites/default/files/images/esa%20cci%20cloud%20ico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968" y="2381311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241863" y="3179626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Cloud</a:t>
            </a:r>
            <a:endParaRPr lang="en-GB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541624" y="4385718"/>
            <a:ext cx="10232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Ice sheets</a:t>
            </a:r>
            <a:endParaRPr lang="en-GB" sz="1600" b="1" dirty="0"/>
          </a:p>
        </p:txBody>
      </p:sp>
      <p:pic>
        <p:nvPicPr>
          <p:cNvPr id="15" name="Picture 6" descr="ESA Ice Sheets CCI Logo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132" y="3617643"/>
            <a:ext cx="630461" cy="63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31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 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7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ctrTitle"/>
          </p:nvPr>
        </p:nvSpPr>
        <p:spPr>
          <a:xfrm>
            <a:off x="1835696" y="1196752"/>
            <a:ext cx="5470376" cy="578494"/>
          </a:xfrm>
        </p:spPr>
        <p:txBody>
          <a:bodyPr/>
          <a:lstStyle/>
          <a:p>
            <a:pPr algn="ctr"/>
            <a:r>
              <a:rPr lang="en-GB" sz="2800" dirty="0" smtClean="0"/>
              <a:t>Agenda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1844824"/>
            <a:ext cx="6336704" cy="3672408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200000"/>
              </a:lnSpc>
              <a:buAutoNum type="arabicPeriod"/>
            </a:pPr>
            <a:r>
              <a:rPr lang="en-GB" sz="2000" dirty="0" smtClean="0"/>
              <a:t>Obs4MIPs</a:t>
            </a:r>
          </a:p>
          <a:p>
            <a:pPr marL="457200" indent="-457200" algn="l">
              <a:lnSpc>
                <a:spcPct val="200000"/>
              </a:lnSpc>
              <a:buAutoNum type="arabicPeriod"/>
            </a:pPr>
            <a:r>
              <a:rPr lang="en-GB" sz="2000" dirty="0" smtClean="0"/>
              <a:t>Context &amp; Overview of Task 5</a:t>
            </a:r>
          </a:p>
          <a:p>
            <a:pPr marL="457200" indent="-457200" algn="l">
              <a:lnSpc>
                <a:spcPct val="200000"/>
              </a:lnSpc>
              <a:buAutoNum type="arabicPeriod"/>
            </a:pPr>
            <a:r>
              <a:rPr lang="en-GB" sz="2000" dirty="0" smtClean="0"/>
              <a:t>Dataset Submission Process</a:t>
            </a:r>
          </a:p>
          <a:p>
            <a:pPr marL="457200" indent="-457200" algn="l">
              <a:lnSpc>
                <a:spcPct val="200000"/>
              </a:lnSpc>
              <a:buAutoNum type="arabicPeriod"/>
            </a:pPr>
            <a:r>
              <a:rPr lang="en-GB" sz="2000" dirty="0" smtClean="0"/>
              <a:t>Current Status of the Project</a:t>
            </a:r>
          </a:p>
          <a:p>
            <a:pPr marL="457200" indent="-457200" algn="l">
              <a:lnSpc>
                <a:spcPct val="200000"/>
              </a:lnSpc>
              <a:buAutoNum type="arabicPeriod"/>
            </a:pPr>
            <a:r>
              <a:rPr lang="en-GB" sz="2000" dirty="0" smtClean="0"/>
              <a:t>Request </a:t>
            </a:r>
            <a:r>
              <a:rPr lang="en-GB" sz="2000" smtClean="0"/>
              <a:t>for information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364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2376264" cy="504056"/>
          </a:xfrm>
        </p:spPr>
        <p:txBody>
          <a:bodyPr/>
          <a:lstStyle/>
          <a:p>
            <a:r>
              <a:rPr lang="en-GB" sz="2800" dirty="0" smtClean="0"/>
              <a:t>1. Obs4MIPS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4176464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 smtClean="0"/>
              <a:t>Obs4MIPs</a:t>
            </a:r>
            <a:r>
              <a:rPr lang="en-GB" sz="2000" dirty="0" smtClean="0"/>
              <a:t>  = </a:t>
            </a:r>
            <a:r>
              <a:rPr lang="en-GB" sz="2000" b="1" dirty="0" smtClean="0"/>
              <a:t>Obs</a:t>
            </a:r>
            <a:r>
              <a:rPr lang="en-GB" sz="2000" dirty="0" smtClean="0"/>
              <a:t>ervations </a:t>
            </a:r>
            <a:r>
              <a:rPr lang="en-GB" sz="2000" b="1" dirty="0" smtClean="0"/>
              <a:t>for</a:t>
            </a:r>
            <a:r>
              <a:rPr lang="en-GB" sz="2000" dirty="0" smtClean="0"/>
              <a:t> Climate </a:t>
            </a:r>
            <a:r>
              <a:rPr lang="en-GB" sz="2000" b="1" dirty="0" smtClean="0"/>
              <a:t>M</a:t>
            </a:r>
            <a:r>
              <a:rPr lang="en-GB" sz="2000" dirty="0" smtClean="0"/>
              <a:t>odel </a:t>
            </a:r>
            <a:r>
              <a:rPr lang="en-GB" sz="2000" b="1" dirty="0" err="1" smtClean="0"/>
              <a:t>I</a:t>
            </a:r>
            <a:r>
              <a:rPr lang="en-GB" sz="2000" dirty="0" err="1" smtClean="0"/>
              <a:t>ntercom</a:t>
            </a:r>
            <a:r>
              <a:rPr lang="en-GB" sz="2000" b="1" dirty="0" err="1" smtClean="0"/>
              <a:t>P</a:t>
            </a:r>
            <a:r>
              <a:rPr lang="en-GB" sz="2000" dirty="0" err="1" smtClean="0"/>
              <a:t>arison</a:t>
            </a:r>
            <a:r>
              <a:rPr lang="en-GB" sz="2000" b="1" dirty="0" err="1" smtClean="0"/>
              <a:t>s</a:t>
            </a:r>
            <a:endParaRPr lang="en-GB" sz="2000" b="1" dirty="0" smtClean="0"/>
          </a:p>
          <a:p>
            <a:pPr algn="l"/>
            <a:endParaRPr lang="en-GB" sz="2000" b="1" dirty="0" smtClean="0"/>
          </a:p>
          <a:p>
            <a:pPr algn="l"/>
            <a:r>
              <a:rPr lang="en-GB" sz="2000" b="1" dirty="0" smtClean="0"/>
              <a:t>Objective: </a:t>
            </a:r>
            <a:r>
              <a:rPr lang="en-GB" sz="2000" dirty="0" smtClean="0"/>
              <a:t>Make observational products more accessible for climate model </a:t>
            </a:r>
            <a:r>
              <a:rPr lang="en-GB" sz="2000" dirty="0" err="1" smtClean="0"/>
              <a:t>intercomparisons</a:t>
            </a:r>
            <a:r>
              <a:rPr lang="en-GB" sz="2000" dirty="0" smtClean="0"/>
              <a:t> </a:t>
            </a:r>
          </a:p>
          <a:p>
            <a:pPr algn="l"/>
            <a:endParaRPr lang="en-GB" sz="2000" dirty="0"/>
          </a:p>
          <a:p>
            <a:pPr algn="l"/>
            <a:r>
              <a:rPr lang="en-GB" sz="2000" b="1" u="sng" dirty="0" smtClean="0"/>
              <a:t>Properties of Obs4MIPs files: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sz="2000" dirty="0" smtClean="0"/>
              <a:t>Comparable to a model output field defined as part of CMIP5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sz="2000" dirty="0" smtClean="0"/>
              <a:t>Open to contributions from all data producers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sz="2000" dirty="0" smtClean="0"/>
              <a:t>Well documented, High traceability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sz="2000" dirty="0" smtClean="0"/>
              <a:t>Available via </a:t>
            </a:r>
            <a:r>
              <a:rPr lang="en-GB" sz="2000" b="1" dirty="0" smtClean="0"/>
              <a:t>ESGF</a:t>
            </a:r>
            <a:r>
              <a:rPr lang="en-GB" sz="2000" dirty="0" smtClean="0"/>
              <a:t> (Earth System Grid Federation)</a:t>
            </a: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364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2376264" cy="504056"/>
          </a:xfrm>
        </p:spPr>
        <p:txBody>
          <a:bodyPr/>
          <a:lstStyle/>
          <a:p>
            <a:r>
              <a:rPr lang="en-GB" sz="2800" dirty="0" smtClean="0"/>
              <a:t>1. Obs4MIPS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4176464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 smtClean="0"/>
              <a:t>Why submit data to Obs4MIPs ?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sz="2000" dirty="0" smtClean="0"/>
              <a:t>To enable access to the modeller community to very diverse sources of high quality data producers</a:t>
            </a:r>
            <a:r>
              <a:rPr lang="en-GB" sz="2000" b="1" dirty="0" smtClean="0"/>
              <a:t> 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sz="2000" dirty="0" smtClean="0"/>
              <a:t>Guarantee standardized products (CMIP5 norms, Obs4MIPs requirements) for the modellers</a:t>
            </a:r>
          </a:p>
          <a:p>
            <a:pPr algn="l"/>
            <a:endParaRPr lang="en-GB" sz="2000" dirty="0"/>
          </a:p>
          <a:p>
            <a:pPr algn="l"/>
            <a:r>
              <a:rPr lang="en-GB" sz="2000" b="1" dirty="0" smtClean="0"/>
              <a:t>When submit data to Obs4MIPs ?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sz="2000" b="1" dirty="0" smtClean="0"/>
              <a:t>WDAC’s</a:t>
            </a:r>
            <a:r>
              <a:rPr lang="en-GB" sz="2000" dirty="0" smtClean="0"/>
              <a:t> (World Climate Research Programme Data Advisory Council) call for datasets </a:t>
            </a:r>
            <a:r>
              <a:rPr lang="en-GB" sz="2000" b="1" dirty="0" smtClean="0"/>
              <a:t>started on the 1</a:t>
            </a:r>
            <a:r>
              <a:rPr lang="en-GB" sz="2000" b="1" baseline="30000" dirty="0" smtClean="0"/>
              <a:t>st</a:t>
            </a:r>
            <a:r>
              <a:rPr lang="en-GB" sz="2000" b="1" dirty="0" smtClean="0"/>
              <a:t> of December 2015</a:t>
            </a:r>
            <a:r>
              <a:rPr lang="en-GB" sz="2000" b="1" dirty="0"/>
              <a:t> </a:t>
            </a:r>
            <a:r>
              <a:rPr lang="en-GB" sz="2000" dirty="0" smtClean="0"/>
              <a:t>and </a:t>
            </a:r>
            <a:r>
              <a:rPr lang="en-GB" sz="2000" b="1" dirty="0" smtClean="0"/>
              <a:t>will end on the 31</a:t>
            </a:r>
            <a:r>
              <a:rPr lang="en-GB" sz="2000" b="1" baseline="30000" dirty="0" smtClean="0"/>
              <a:t>st</a:t>
            </a:r>
            <a:r>
              <a:rPr lang="en-GB" sz="2000" b="1" dirty="0" smtClean="0"/>
              <a:t> of March</a:t>
            </a:r>
            <a:r>
              <a:rPr lang="en-GB" sz="2000" dirty="0" smtClean="0"/>
              <a:t>.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sz="2000" dirty="0" smtClean="0"/>
              <a:t>Dataset proposal should be submitted before the end of the call.</a:t>
            </a:r>
          </a:p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244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60" y="1052736"/>
            <a:ext cx="5261620" cy="792088"/>
          </a:xfrm>
        </p:spPr>
        <p:txBody>
          <a:bodyPr/>
          <a:lstStyle/>
          <a:p>
            <a:r>
              <a:rPr lang="en-GB" sz="2800" dirty="0" smtClean="0"/>
              <a:t>2. Context and Overview of Task 5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640960" cy="3672408"/>
          </a:xfrm>
        </p:spPr>
        <p:txBody>
          <a:bodyPr>
            <a:normAutofit lnSpcReduction="10000"/>
          </a:bodyPr>
          <a:lstStyle/>
          <a:p>
            <a:pPr algn="l"/>
            <a:r>
              <a:rPr lang="en-GB" b="1" u="sng" dirty="0" smtClean="0"/>
              <a:t>CCI Project: </a:t>
            </a:r>
          </a:p>
          <a:p>
            <a:pPr algn="l"/>
            <a:r>
              <a:rPr lang="en-GB" dirty="0" smtClean="0"/>
              <a:t>“To provide stable, long-term, satellite-based ECV data products for climate modellers and researchers.”</a:t>
            </a:r>
          </a:p>
          <a:p>
            <a:pPr algn="l"/>
            <a:endParaRPr lang="en-GB" dirty="0" smtClean="0"/>
          </a:p>
          <a:p>
            <a:pPr algn="l"/>
            <a:r>
              <a:rPr lang="en-GB" b="1" u="sng" dirty="0" smtClean="0"/>
              <a:t>Task 5: Supporting </a:t>
            </a:r>
            <a:r>
              <a:rPr lang="en-GB" b="1" u="sng" dirty="0"/>
              <a:t>CCI </a:t>
            </a:r>
            <a:r>
              <a:rPr lang="en-GB" b="1" u="sng" dirty="0" smtClean="0"/>
              <a:t>Contributions to Obs4MIPs :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dirty="0" smtClean="0"/>
              <a:t> Identify ECV parameters that matches a model variable in CMIP5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dirty="0" smtClean="0"/>
              <a:t> Support the ECV teams in the different steps of the process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dirty="0" smtClean="0"/>
              <a:t> Rewrite the ECV datasets to guarantee the Obs4MIPs compliance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GB" dirty="0" smtClean="0"/>
              <a:t> NETCDF 3 format </a:t>
            </a:r>
          </a:p>
        </p:txBody>
      </p:sp>
    </p:spTree>
    <p:extLst>
      <p:ext uri="{BB962C8B-B14F-4D97-AF65-F5344CB8AC3E}">
        <p14:creationId xmlns:p14="http://schemas.microsoft.com/office/powerpoint/2010/main" val="256436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60" y="1052736"/>
            <a:ext cx="5261620" cy="792088"/>
          </a:xfrm>
        </p:spPr>
        <p:txBody>
          <a:bodyPr/>
          <a:lstStyle/>
          <a:p>
            <a:r>
              <a:rPr lang="en-GB" sz="2800" dirty="0" smtClean="0"/>
              <a:t>2. Context and Overview of Task 5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55010"/>
            <a:ext cx="6744545" cy="436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70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4704"/>
            <a:ext cx="5261620" cy="792088"/>
          </a:xfrm>
        </p:spPr>
        <p:txBody>
          <a:bodyPr/>
          <a:lstStyle/>
          <a:p>
            <a:r>
              <a:rPr lang="en-GB" sz="2800" dirty="0" smtClean="0"/>
              <a:t>3. Dataset Submission Process</a:t>
            </a:r>
            <a:endParaRPr lang="en-GB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35496" y="1788277"/>
            <a:ext cx="223224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1. WDAC agreement on a parameter in the CMIP5 Tables</a:t>
            </a:r>
            <a:endParaRPr lang="en-GB" dirty="0"/>
          </a:p>
        </p:txBody>
      </p:sp>
      <p:sp>
        <p:nvSpPr>
          <p:cNvPr id="7" name="Right Arrow 6"/>
          <p:cNvSpPr/>
          <p:nvPr/>
        </p:nvSpPr>
        <p:spPr>
          <a:xfrm>
            <a:off x="2391734" y="2148317"/>
            <a:ext cx="504056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24545" y="1772816"/>
            <a:ext cx="2724405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  <a:r>
              <a:rPr lang="en-GB" dirty="0" smtClean="0"/>
              <a:t>. Dataset Proposal Form</a:t>
            </a:r>
          </a:p>
          <a:p>
            <a:pPr algn="ctr"/>
            <a:r>
              <a:rPr lang="en-GB" sz="1600" dirty="0" smtClean="0"/>
              <a:t>(Variable, Resolution, Coverage)</a:t>
            </a:r>
            <a:endParaRPr lang="en-GB" sz="1600" dirty="0"/>
          </a:p>
        </p:txBody>
      </p:sp>
      <p:sp>
        <p:nvSpPr>
          <p:cNvPr id="9" name="Right Arrow 8"/>
          <p:cNvSpPr/>
          <p:nvPr/>
        </p:nvSpPr>
        <p:spPr>
          <a:xfrm>
            <a:off x="5826364" y="2193144"/>
            <a:ext cx="504056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6372201" y="1769894"/>
            <a:ext cx="2664297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3. Technical Note </a:t>
            </a:r>
          </a:p>
          <a:p>
            <a:pPr algn="ctr"/>
            <a:r>
              <a:rPr lang="en-GB" sz="1600" dirty="0" smtClean="0"/>
              <a:t>(Detailing the data source and the processing)</a:t>
            </a:r>
            <a:endParaRPr lang="en-GB" sz="1600" dirty="0"/>
          </a:p>
        </p:txBody>
      </p:sp>
      <p:sp>
        <p:nvSpPr>
          <p:cNvPr id="11" name="Down Arrow 10"/>
          <p:cNvSpPr/>
          <p:nvPr/>
        </p:nvSpPr>
        <p:spPr>
          <a:xfrm>
            <a:off x="7578336" y="3509472"/>
            <a:ext cx="252028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6330420" y="4262484"/>
            <a:ext cx="266429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4. Prepare the scientific data for rewriting</a:t>
            </a:r>
            <a:endParaRPr lang="en-GB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56929" y="4324937"/>
            <a:ext cx="233480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  <a:r>
              <a:rPr lang="en-GB" dirty="0" smtClean="0"/>
              <a:t>. Export Data to an ESGF Node</a:t>
            </a:r>
            <a:endParaRPr lang="en-GB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56928" y="3140968"/>
            <a:ext cx="2189381" cy="36338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Task 5: Engage WDAC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024545" y="3120492"/>
            <a:ext cx="2724797" cy="36338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Task 5: Review  </a:t>
            </a:r>
            <a:r>
              <a:rPr lang="en-GB" sz="1200" dirty="0" smtClean="0"/>
              <a:t>the Form and send it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6929" y="2796389"/>
            <a:ext cx="2189381" cy="36338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CCI Team: Suggest Parameter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024545" y="2757110"/>
            <a:ext cx="2724797" cy="36338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CCI </a:t>
            </a:r>
            <a:r>
              <a:rPr lang="en-GB" sz="1400" dirty="0" smtClean="0"/>
              <a:t>Team: </a:t>
            </a:r>
            <a:r>
              <a:rPr lang="en-GB" sz="1400" dirty="0"/>
              <a:t>Write </a:t>
            </a:r>
            <a:r>
              <a:rPr lang="en-GB" sz="1400" dirty="0" smtClean="0"/>
              <a:t>First Version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372200" y="3159771"/>
            <a:ext cx="2664298" cy="32410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Task 5: Review </a:t>
            </a:r>
            <a:r>
              <a:rPr lang="en-GB" sz="1200" dirty="0" smtClean="0"/>
              <a:t>the note and send it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372201" y="2796389"/>
            <a:ext cx="2664298" cy="36338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CCI </a:t>
            </a:r>
            <a:r>
              <a:rPr lang="en-GB" sz="1400" dirty="0" smtClean="0"/>
              <a:t>Team: </a:t>
            </a:r>
            <a:r>
              <a:rPr lang="en-GB" sz="1400" dirty="0"/>
              <a:t>Write </a:t>
            </a:r>
            <a:r>
              <a:rPr lang="en-GB" sz="1400" dirty="0" smtClean="0"/>
              <a:t>First Version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047430" y="5333049"/>
            <a:ext cx="2664299" cy="63613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Task 5: Rewrite </a:t>
            </a:r>
            <a:r>
              <a:rPr lang="en-GB" sz="1400" dirty="0" smtClean="0"/>
              <a:t>data (NETCDF3 format) and add Obs4MIPs Metadata. Check Compliance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330420" y="5270596"/>
            <a:ext cx="2664298" cy="75069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CCI </a:t>
            </a:r>
            <a:r>
              <a:rPr lang="en-GB" sz="1200" dirty="0" smtClean="0"/>
              <a:t>Team: </a:t>
            </a:r>
            <a:r>
              <a:rPr lang="en-GB" sz="1200" dirty="0"/>
              <a:t>Prepare </a:t>
            </a:r>
            <a:r>
              <a:rPr lang="en-GB" sz="1200" dirty="0" smtClean="0"/>
              <a:t>the scientific data (create the time series, check missing values, check scientific values format (float 64/32 …))</a:t>
            </a:r>
          </a:p>
        </p:txBody>
      </p:sp>
      <p:sp>
        <p:nvSpPr>
          <p:cNvPr id="22" name="Right Arrow 21"/>
          <p:cNvSpPr/>
          <p:nvPr/>
        </p:nvSpPr>
        <p:spPr>
          <a:xfrm rot="10800000">
            <a:off x="5826364" y="4849129"/>
            <a:ext cx="405701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40235" y="5333049"/>
            <a:ext cx="2351499" cy="5098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Task 5: Do </a:t>
            </a:r>
            <a:r>
              <a:rPr lang="en-GB" sz="1400" dirty="0" smtClean="0"/>
              <a:t>the export process</a:t>
            </a:r>
          </a:p>
        </p:txBody>
      </p:sp>
      <p:sp>
        <p:nvSpPr>
          <p:cNvPr id="24" name="Right Arrow 23"/>
          <p:cNvSpPr/>
          <p:nvPr/>
        </p:nvSpPr>
        <p:spPr>
          <a:xfrm rot="10800000">
            <a:off x="2502328" y="4863326"/>
            <a:ext cx="405701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ounded Rectangle 24"/>
          <p:cNvSpPr/>
          <p:nvPr/>
        </p:nvSpPr>
        <p:spPr>
          <a:xfrm>
            <a:off x="3033904" y="4324937"/>
            <a:ext cx="270607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5. Rewrite Dataset with CMOR software</a:t>
            </a:r>
          </a:p>
          <a:p>
            <a:pPr algn="ctr"/>
            <a:r>
              <a:rPr lang="en-GB" sz="1600" dirty="0" smtClean="0"/>
              <a:t>(CF-Compliance, Metadata)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1017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6712"/>
            <a:ext cx="5261620" cy="792088"/>
          </a:xfrm>
        </p:spPr>
        <p:txBody>
          <a:bodyPr/>
          <a:lstStyle/>
          <a:p>
            <a:pPr marL="457200" indent="-457200"/>
            <a:r>
              <a:rPr lang="en-GB" sz="2800" dirty="0"/>
              <a:t>3</a:t>
            </a:r>
            <a:r>
              <a:rPr lang="en-GB" sz="2800" dirty="0" smtClean="0"/>
              <a:t>. </a:t>
            </a:r>
            <a:r>
              <a:rPr lang="en-GB" sz="2800" dirty="0"/>
              <a:t>Dataset Submission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064896" cy="4320480"/>
          </a:xfrm>
        </p:spPr>
        <p:txBody>
          <a:bodyPr>
            <a:normAutofit/>
          </a:bodyPr>
          <a:lstStyle/>
          <a:p>
            <a:pPr algn="l"/>
            <a:r>
              <a:rPr lang="en-GB" b="1" u="sng" dirty="0" smtClean="0"/>
              <a:t>Example: Ocean Colour ECV</a:t>
            </a:r>
          </a:p>
          <a:p>
            <a:pPr algn="l"/>
            <a:r>
              <a:rPr lang="en-GB" sz="1600" b="1" i="1" dirty="0" smtClean="0"/>
              <a:t>WDAC Status: </a:t>
            </a:r>
            <a:r>
              <a:rPr lang="en-GB" sz="1600" dirty="0" smtClean="0"/>
              <a:t>0.25 Monthly Product Agreed (WDAC was satisfied by the 0.25° resolution jointly discussed with OC CCI and Task 5 teams)</a:t>
            </a:r>
          </a:p>
          <a:p>
            <a:pPr algn="l"/>
            <a:r>
              <a:rPr lang="en-GB" sz="1600" b="1" i="1" dirty="0"/>
              <a:t>Technical note: </a:t>
            </a:r>
            <a:r>
              <a:rPr lang="en-GB" sz="1600" dirty="0"/>
              <a:t>First version is currently under writing</a:t>
            </a:r>
          </a:p>
          <a:p>
            <a:pPr algn="l"/>
            <a:r>
              <a:rPr lang="en-GB" sz="1600" b="1" i="1" dirty="0" smtClean="0"/>
              <a:t>Datasets Processing Status: </a:t>
            </a:r>
            <a:r>
              <a:rPr lang="en-GB" sz="1600" dirty="0" smtClean="0"/>
              <a:t>Major Changes required by Obs4MIPs have been completed so far</a:t>
            </a:r>
          </a:p>
          <a:p>
            <a:pPr algn="l"/>
            <a:r>
              <a:rPr lang="en-GB" sz="1600" b="1" i="1" dirty="0" smtClean="0"/>
              <a:t>Rewriting: </a:t>
            </a:r>
            <a:r>
              <a:rPr lang="en-GB" sz="1600" dirty="0" smtClean="0"/>
              <a:t>CMOR scripts are ready for use</a:t>
            </a:r>
          </a:p>
          <a:p>
            <a:pPr algn="l"/>
            <a:endParaRPr lang="en-GB" sz="1600" b="1" dirty="0" smtClean="0"/>
          </a:p>
          <a:p>
            <a:pPr algn="l"/>
            <a:r>
              <a:rPr lang="en-GB" b="1" u="sng" dirty="0" smtClean="0"/>
              <a:t>Comments: </a:t>
            </a:r>
          </a:p>
          <a:p>
            <a:pPr marL="285750" indent="-285750" algn="l">
              <a:buFont typeface="Wingdings" pitchFamily="2" charset="2"/>
              <a:buChar char="v"/>
            </a:pPr>
            <a:r>
              <a:rPr lang="en-GB" sz="1600" b="1" dirty="0" smtClean="0"/>
              <a:t>Flexibility of the process</a:t>
            </a:r>
          </a:p>
          <a:p>
            <a:pPr marL="285750" indent="-285750" algn="l">
              <a:buFont typeface="Wingdings" pitchFamily="2" charset="2"/>
              <a:buChar char="v"/>
            </a:pPr>
            <a:r>
              <a:rPr lang="en-GB" sz="1600" b="1" dirty="0" smtClean="0"/>
              <a:t>Obs4MIPs typical resolution is 1°, although WDAC is willing to consider higher resolutions</a:t>
            </a:r>
          </a:p>
          <a:p>
            <a:pPr marL="285750" indent="-285750" algn="l">
              <a:buFont typeface="Wingdings" pitchFamily="2" charset="2"/>
              <a:buChar char="v"/>
            </a:pPr>
            <a:r>
              <a:rPr lang="en-GB" sz="1600" b="1" dirty="0" smtClean="0"/>
              <a:t>WDAC can accept parameters that are not exactly in the CMIP5 tables as long as it is scientifically relevant for the climate modellers community (ex: </a:t>
            </a:r>
            <a:r>
              <a:rPr lang="en-GB" sz="1600" b="1" dirty="0" err="1" smtClean="0"/>
              <a:t>chl</a:t>
            </a:r>
            <a:r>
              <a:rPr lang="en-GB" sz="1600" b="1" dirty="0"/>
              <a:t> </a:t>
            </a:r>
            <a:r>
              <a:rPr lang="en-GB" sz="1600" b="1" dirty="0" smtClean="0"/>
              <a:t>[monthly/weekly], Albedo [Not included in CMIP5]…)</a:t>
            </a:r>
          </a:p>
          <a:p>
            <a:pPr algn="l"/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12056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6" y="551384"/>
            <a:ext cx="5261620" cy="792088"/>
          </a:xfrm>
        </p:spPr>
        <p:txBody>
          <a:bodyPr/>
          <a:lstStyle/>
          <a:p>
            <a:pPr marL="457200" indent="-457200"/>
            <a:r>
              <a:rPr lang="en-GB" sz="2800" dirty="0"/>
              <a:t>3</a:t>
            </a:r>
            <a:r>
              <a:rPr lang="en-GB" sz="2800" dirty="0" smtClean="0"/>
              <a:t>. </a:t>
            </a:r>
            <a:r>
              <a:rPr lang="en-GB" sz="2800" dirty="0"/>
              <a:t>Dataset Submission Process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48" y="1124744"/>
            <a:ext cx="7790830" cy="504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69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ial_obs4MI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Official_obs4MIPS</Template>
  <TotalTime>917</TotalTime>
  <Words>833</Words>
  <Application>Microsoft Office PowerPoint</Application>
  <PresentationFormat>On-screen Show (4:3)</PresentationFormat>
  <Paragraphs>119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Official_obs4MIPS</vt:lpstr>
      <vt:lpstr>Task 5 : Supporting CCI Contributions to Obs4MIPs</vt:lpstr>
      <vt:lpstr>Agenda</vt:lpstr>
      <vt:lpstr>1. Obs4MIPS</vt:lpstr>
      <vt:lpstr>1. Obs4MIPS</vt:lpstr>
      <vt:lpstr>2. Context and Overview of Task 5</vt:lpstr>
      <vt:lpstr>2. Context and Overview of Task 5</vt:lpstr>
      <vt:lpstr>3. Dataset Submission Process</vt:lpstr>
      <vt:lpstr>3. Dataset Submission Process</vt:lpstr>
      <vt:lpstr>3. Dataset Submission Process</vt:lpstr>
      <vt:lpstr>4. Current Status of the project</vt:lpstr>
      <vt:lpstr>4. Current Status of the project</vt:lpstr>
      <vt:lpstr>5. Request For Information</vt:lpstr>
      <vt:lpstr>Thank you !</vt:lpstr>
    </vt:vector>
  </TitlesOfParts>
  <Company>Logica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Issartel, Mathieu</dc:creator>
  <cp:lastModifiedBy>Issartel, Mathieu</cp:lastModifiedBy>
  <cp:revision>64</cp:revision>
  <dcterms:created xsi:type="dcterms:W3CDTF">2016-02-23T11:43:09Z</dcterms:created>
  <dcterms:modified xsi:type="dcterms:W3CDTF">2016-03-14T15:23:13Z</dcterms:modified>
</cp:coreProperties>
</file>