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3" r:id="rId2"/>
  </p:sldMasterIdLst>
  <p:notesMasterIdLst>
    <p:notesMasterId r:id="rId28"/>
  </p:notesMasterIdLst>
  <p:sldIdLst>
    <p:sldId id="259" r:id="rId3"/>
    <p:sldId id="260" r:id="rId4"/>
    <p:sldId id="274" r:id="rId5"/>
    <p:sldId id="298" r:id="rId6"/>
    <p:sldId id="324" r:id="rId7"/>
    <p:sldId id="327" r:id="rId8"/>
    <p:sldId id="350" r:id="rId9"/>
    <p:sldId id="404" r:id="rId10"/>
    <p:sldId id="386" r:id="rId11"/>
    <p:sldId id="387" r:id="rId12"/>
    <p:sldId id="388" r:id="rId13"/>
    <p:sldId id="389" r:id="rId14"/>
    <p:sldId id="390" r:id="rId15"/>
    <p:sldId id="391" r:id="rId16"/>
    <p:sldId id="392" r:id="rId17"/>
    <p:sldId id="394" r:id="rId18"/>
    <p:sldId id="395" r:id="rId19"/>
    <p:sldId id="396" r:id="rId20"/>
    <p:sldId id="397" r:id="rId21"/>
    <p:sldId id="398" r:id="rId22"/>
    <p:sldId id="399" r:id="rId23"/>
    <p:sldId id="400" r:id="rId24"/>
    <p:sldId id="401" r:id="rId25"/>
    <p:sldId id="402" r:id="rId26"/>
    <p:sldId id="403" r:id="rId27"/>
  </p:sldIdLst>
  <p:sldSz cx="9144000" cy="6858000" type="screen4x3"/>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1" algn="l" defTabSz="914276" rtl="0" eaLnBrk="1" latinLnBrk="0" hangingPunct="1">
      <a:defRPr sz="1800" kern="1200">
        <a:solidFill>
          <a:schemeClr val="tx1"/>
        </a:solidFill>
        <a:latin typeface="+mn-lt"/>
        <a:ea typeface="+mn-ea"/>
        <a:cs typeface="+mn-cs"/>
      </a:defRPr>
    </a:lvl5pPr>
    <a:lvl6pPr marL="2285689" algn="l" defTabSz="914276" rtl="0" eaLnBrk="1" latinLnBrk="0" hangingPunct="1">
      <a:defRPr sz="1800" kern="1200">
        <a:solidFill>
          <a:schemeClr val="tx1"/>
        </a:solidFill>
        <a:latin typeface="+mn-lt"/>
        <a:ea typeface="+mn-ea"/>
        <a:cs typeface="+mn-cs"/>
      </a:defRPr>
    </a:lvl6pPr>
    <a:lvl7pPr marL="2742827" algn="l" defTabSz="914276" rtl="0" eaLnBrk="1" latinLnBrk="0" hangingPunct="1">
      <a:defRPr sz="1800" kern="1200">
        <a:solidFill>
          <a:schemeClr val="tx1"/>
        </a:solidFill>
        <a:latin typeface="+mn-lt"/>
        <a:ea typeface="+mn-ea"/>
        <a:cs typeface="+mn-cs"/>
      </a:defRPr>
    </a:lvl7pPr>
    <a:lvl8pPr marL="3199965" algn="l" defTabSz="914276" rtl="0" eaLnBrk="1" latinLnBrk="0" hangingPunct="1">
      <a:defRPr sz="1800" kern="1200">
        <a:solidFill>
          <a:schemeClr val="tx1"/>
        </a:solidFill>
        <a:latin typeface="+mn-lt"/>
        <a:ea typeface="+mn-ea"/>
        <a:cs typeface="+mn-cs"/>
      </a:defRPr>
    </a:lvl8pPr>
    <a:lvl9pPr marL="3657103"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rman" initials="N"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B9BD5"/>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799" autoAdjust="0"/>
  </p:normalViewPr>
  <p:slideViewPr>
    <p:cSldViewPr snapToGrid="0">
      <p:cViewPr>
        <p:scale>
          <a:sx n="70" d="100"/>
          <a:sy n="70" d="100"/>
        </p:scale>
        <p:origin x="-129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163F8-C277-4F3C-97DD-45D54E0ABC7D}" type="datetimeFigureOut">
              <a:rPr lang="en-GB" smtClean="0"/>
              <a:t>14/03/2016</a:t>
            </a:fld>
            <a:endParaRPr lang="en-GB"/>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827AF-218B-4C77-9900-2AD931B74328}" type="slidenum">
              <a:rPr lang="en-GB" smtClean="0"/>
              <a:t>‹Nr.›</a:t>
            </a:fld>
            <a:endParaRPr lang="en-GB"/>
          </a:p>
        </p:txBody>
      </p:sp>
    </p:spTree>
    <p:extLst>
      <p:ext uri="{BB962C8B-B14F-4D97-AF65-F5344CB8AC3E}">
        <p14:creationId xmlns:p14="http://schemas.microsoft.com/office/powerpoint/2010/main" val="1531646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lgn="ctr">
              <a:defRPr sz="4000"/>
            </a:lvl1pPr>
          </a:lstStyle>
          <a:p>
            <a:r>
              <a:rPr lang="de-DE"/>
              <a:t>Titelmasterformat durch Klicken bearbeiten</a:t>
            </a:r>
            <a:endParaRPr lang="en-GB"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3366"/>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1" indent="0" algn="ctr">
              <a:buNone/>
              <a:defRPr>
                <a:solidFill>
                  <a:schemeClr val="tx1">
                    <a:tint val="75000"/>
                  </a:schemeClr>
                </a:solidFill>
              </a:defRPr>
            </a:lvl5pPr>
            <a:lvl6pPr marL="2285689" indent="0" algn="ctr">
              <a:buNone/>
              <a:defRPr>
                <a:solidFill>
                  <a:schemeClr val="tx1">
                    <a:tint val="75000"/>
                  </a:schemeClr>
                </a:solidFill>
              </a:defRPr>
            </a:lvl6pPr>
            <a:lvl7pPr marL="2742827" indent="0" algn="ctr">
              <a:buNone/>
              <a:defRPr>
                <a:solidFill>
                  <a:schemeClr val="tx1">
                    <a:tint val="75000"/>
                  </a:schemeClr>
                </a:solidFill>
              </a:defRPr>
            </a:lvl7pPr>
            <a:lvl8pPr marL="3199965" indent="0" algn="ctr">
              <a:buNone/>
              <a:defRPr>
                <a:solidFill>
                  <a:schemeClr val="tx1">
                    <a:tint val="75000"/>
                  </a:schemeClr>
                </a:solidFill>
              </a:defRPr>
            </a:lvl8pPr>
            <a:lvl9pPr marL="3657103" indent="0" algn="ctr">
              <a:buNone/>
              <a:defRPr>
                <a:solidFill>
                  <a:schemeClr val="tx1">
                    <a:tint val="75000"/>
                  </a:schemeClr>
                </a:solidFill>
              </a:defRPr>
            </a:lvl9pPr>
          </a:lstStyle>
          <a:p>
            <a:r>
              <a:rPr lang="de-DE"/>
              <a:t>Formatvorlage des Untertitelmasters durch Klicken bearbeiten</a:t>
            </a:r>
            <a:endParaRPr lang="en-GB" dirty="0"/>
          </a:p>
        </p:txBody>
      </p:sp>
    </p:spTree>
    <p:extLst>
      <p:ext uri="{BB962C8B-B14F-4D97-AF65-F5344CB8AC3E}">
        <p14:creationId xmlns:p14="http://schemas.microsoft.com/office/powerpoint/2010/main" val="426983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56792"/>
            <a:ext cx="8229600" cy="4569372"/>
          </a:xfrm>
        </p:spPr>
        <p:txBody>
          <a:bodyPr>
            <a:normAutofit/>
          </a:bodyPr>
          <a:lstStyle>
            <a:lvl1pPr>
              <a:defRPr sz="1600">
                <a:solidFill>
                  <a:srgbClr val="003366"/>
                </a:solidFill>
              </a:defRPr>
            </a:lvl1pPr>
            <a:lvl2pPr>
              <a:defRPr sz="1600">
                <a:solidFill>
                  <a:srgbClr val="003366"/>
                </a:solidFill>
              </a:defRPr>
            </a:lvl2pPr>
            <a:lvl3pPr>
              <a:defRPr sz="1600">
                <a:solidFill>
                  <a:srgbClr val="003366"/>
                </a:solidFill>
              </a:defRPr>
            </a:lvl3pPr>
            <a:lvl4pPr>
              <a:defRPr sz="1600">
                <a:solidFill>
                  <a:srgbClr val="003366"/>
                </a:solidFill>
              </a:defRPr>
            </a:lvl4pPr>
            <a:lvl5pPr>
              <a:defRPr sz="1600">
                <a:solidFill>
                  <a:srgbClr val="0033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Placeholder 1"/>
          <p:cNvSpPr>
            <a:spLocks noGrp="1"/>
          </p:cNvSpPr>
          <p:nvPr>
            <p:ph type="title"/>
          </p:nvPr>
        </p:nvSpPr>
        <p:spPr>
          <a:xfrm>
            <a:off x="251520" y="908720"/>
            <a:ext cx="8640960" cy="504056"/>
          </a:xfrm>
          <a:prstGeom prst="rect">
            <a:avLst/>
          </a:prstGeom>
        </p:spPr>
        <p:txBody>
          <a:bodyPr vert="horz" lIns="91428" tIns="45714" rIns="91428" bIns="45714" rtlCol="0" anchor="ctr">
            <a:noAutofit/>
          </a:bodyPr>
          <a:lstStyle>
            <a:lvl1pPr algn="l">
              <a:defRPr sz="2800">
                <a:ln>
                  <a:solidFill>
                    <a:srgbClr val="003366"/>
                  </a:solidFill>
                </a:ln>
                <a:solidFill>
                  <a:srgbClr val="FFFFF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651405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lgn="ctr">
              <a:defRPr sz="4000"/>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a:solidFill>
                  <a:schemeClr val="tx1">
                    <a:lumMod val="95000"/>
                    <a:lumOff val="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1" indent="0" algn="ctr">
              <a:buNone/>
              <a:defRPr>
                <a:solidFill>
                  <a:schemeClr val="tx1">
                    <a:tint val="75000"/>
                  </a:schemeClr>
                </a:solidFill>
              </a:defRPr>
            </a:lvl5pPr>
            <a:lvl6pPr marL="2285689" indent="0" algn="ctr">
              <a:buNone/>
              <a:defRPr>
                <a:solidFill>
                  <a:schemeClr val="tx1">
                    <a:tint val="75000"/>
                  </a:schemeClr>
                </a:solidFill>
              </a:defRPr>
            </a:lvl6pPr>
            <a:lvl7pPr marL="2742827" indent="0" algn="ctr">
              <a:buNone/>
              <a:defRPr>
                <a:solidFill>
                  <a:schemeClr val="tx1">
                    <a:tint val="75000"/>
                  </a:schemeClr>
                </a:solidFill>
              </a:defRPr>
            </a:lvl7pPr>
            <a:lvl8pPr marL="3199965" indent="0" algn="ctr">
              <a:buNone/>
              <a:defRPr>
                <a:solidFill>
                  <a:schemeClr val="tx1">
                    <a:tint val="75000"/>
                  </a:schemeClr>
                </a:solidFill>
              </a:defRPr>
            </a:lvl8pPr>
            <a:lvl9pPr marL="3657103"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456627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116632"/>
            <a:ext cx="7067128" cy="504056"/>
          </a:xfrm>
          <a:prstGeom prst="rect">
            <a:avLst/>
          </a:prstGeom>
        </p:spPr>
        <p:txBody>
          <a:bodyPr vert="horz" lIns="91428" tIns="45714" rIns="91428" bIns="45714" rtlCol="0" anchor="ctr">
            <a:noAutofit/>
          </a:bodyPr>
          <a:lstStyle>
            <a:lvl1pPr algn="l">
              <a:defRPr lang="en-US" sz="3200" b="1" kern="1200" dirty="0" smtClean="0">
                <a:ln>
                  <a:solidFill>
                    <a:schemeClr val="tx1">
                      <a:lumMod val="95000"/>
                      <a:lumOff val="5000"/>
                    </a:schemeClr>
                  </a:solidFill>
                </a:ln>
                <a:solidFill>
                  <a:schemeClr val="bg1"/>
                </a:solidFill>
                <a:latin typeface="Segoe UI" panose="020B0502040204020203" pitchFamily="34" charset="0"/>
                <a:ea typeface="+mj-ea"/>
                <a:cs typeface="Segoe UI" panose="020B0502040204020203" pitchFamily="34" charset="0"/>
              </a:defRPr>
            </a:lvl1pPr>
          </a:lstStyle>
          <a:p>
            <a:r>
              <a:rPr lang="en-US" dirty="0"/>
              <a:t>Click to edit Master title style</a:t>
            </a:r>
            <a:endParaRPr lang="en-GB" dirty="0"/>
          </a:p>
        </p:txBody>
      </p:sp>
      <p:sp>
        <p:nvSpPr>
          <p:cNvPr id="6" name="Textplatzhalter 5"/>
          <p:cNvSpPr>
            <a:spLocks noGrp="1"/>
          </p:cNvSpPr>
          <p:nvPr>
            <p:ph type="body" sz="quarter" idx="10"/>
          </p:nvPr>
        </p:nvSpPr>
        <p:spPr>
          <a:xfrm>
            <a:off x="457200" y="1125538"/>
            <a:ext cx="8219256" cy="4895750"/>
          </a:xfrm>
        </p:spPr>
        <p:txBody>
          <a:bodyPr/>
          <a:lstStyle>
            <a:lvl1pPr>
              <a:spcBef>
                <a:spcPts val="600"/>
              </a:spcBef>
              <a:defRPr sz="2400"/>
            </a:lvl1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92612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7047824" cy="504056"/>
          </a:xfrm>
        </p:spPr>
        <p:txBody>
          <a:bodyPr/>
          <a:lstStyle/>
          <a:p>
            <a:r>
              <a:rPr lang="en-US"/>
              <a:t>Click to edit Master title style</a:t>
            </a:r>
            <a:endParaRPr lang="en-GB" dirty="0"/>
          </a:p>
        </p:txBody>
      </p:sp>
      <p:sp>
        <p:nvSpPr>
          <p:cNvPr id="3" name="Content Placeholder 2"/>
          <p:cNvSpPr>
            <a:spLocks noGrp="1"/>
          </p:cNvSpPr>
          <p:nvPr>
            <p:ph sz="half" idx="1"/>
          </p:nvPr>
        </p:nvSpPr>
        <p:spPr>
          <a:xfrm>
            <a:off x="457200" y="1124744"/>
            <a:ext cx="4038600" cy="5001421"/>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124745"/>
            <a:ext cx="4038600" cy="500142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8775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7047824" cy="504056"/>
          </a:xfrm>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124744"/>
            <a:ext cx="4040188" cy="633909"/>
          </a:xfrm>
        </p:spPr>
        <p:txBody>
          <a:bodyPr anchor="b">
            <a:noAutofit/>
          </a:bodyPr>
          <a:lstStyle>
            <a:lvl1pPr marL="0" indent="0">
              <a:buNone/>
              <a:defRPr sz="2400" b="1"/>
            </a:lvl1pPr>
            <a:lvl2pPr marL="457138" indent="0">
              <a:buNone/>
              <a:defRPr sz="2000" b="1"/>
            </a:lvl2pPr>
            <a:lvl3pPr marL="914276" indent="0">
              <a:buNone/>
              <a:defRPr sz="1800" b="1"/>
            </a:lvl3pPr>
            <a:lvl4pPr marL="1371414" indent="0">
              <a:buNone/>
              <a:defRPr sz="1600" b="1"/>
            </a:lvl4pPr>
            <a:lvl5pPr marL="1828551" indent="0">
              <a:buNone/>
              <a:defRPr sz="1600" b="1"/>
            </a:lvl5pPr>
            <a:lvl6pPr marL="2285689" indent="0">
              <a:buNone/>
              <a:defRPr sz="1600" b="1"/>
            </a:lvl6pPr>
            <a:lvl7pPr marL="2742827" indent="0">
              <a:buNone/>
              <a:defRPr sz="1600" b="1"/>
            </a:lvl7pPr>
            <a:lvl8pPr marL="3199965" indent="0">
              <a:buNone/>
              <a:defRPr sz="1600" b="1"/>
            </a:lvl8pPr>
            <a:lvl9pPr marL="36571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44824"/>
            <a:ext cx="4040188" cy="42813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6" y="1124744"/>
            <a:ext cx="4041775" cy="633909"/>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1" indent="0">
              <a:buNone/>
              <a:defRPr sz="1600" b="1"/>
            </a:lvl5pPr>
            <a:lvl6pPr marL="2285689" indent="0">
              <a:buNone/>
              <a:defRPr sz="1600" b="1"/>
            </a:lvl6pPr>
            <a:lvl7pPr marL="2742827" indent="0">
              <a:buNone/>
              <a:defRPr sz="1600" b="1"/>
            </a:lvl7pPr>
            <a:lvl8pPr marL="3199965" indent="0">
              <a:buNone/>
              <a:defRPr sz="1600" b="1"/>
            </a:lvl8pPr>
            <a:lvl9pPr marL="36571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844824"/>
            <a:ext cx="4041775" cy="42813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42339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600" b="1"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4"/>
            <a:ext cx="7772400" cy="1500187"/>
          </a:xfrm>
        </p:spPr>
        <p:txBody>
          <a:bodyPr anchor="b">
            <a:normAutofit/>
          </a:bodyPr>
          <a:lstStyle>
            <a:lvl1pPr marL="0" indent="0">
              <a:buNone/>
              <a:defRPr sz="2800" b="0">
                <a:solidFill>
                  <a:schemeClr val="tx1">
                    <a:lumMod val="95000"/>
                    <a:lumOff val="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1" indent="0">
              <a:buNone/>
              <a:defRPr sz="1400">
                <a:solidFill>
                  <a:schemeClr val="tx1">
                    <a:tint val="75000"/>
                  </a:schemeClr>
                </a:solidFill>
              </a:defRPr>
            </a:lvl5pPr>
            <a:lvl6pPr marL="2285689" indent="0">
              <a:buNone/>
              <a:defRPr sz="1400">
                <a:solidFill>
                  <a:schemeClr val="tx1">
                    <a:tint val="75000"/>
                  </a:schemeClr>
                </a:solidFill>
              </a:defRPr>
            </a:lvl6pPr>
            <a:lvl7pPr marL="2742827" indent="0">
              <a:buNone/>
              <a:defRPr sz="1400">
                <a:solidFill>
                  <a:schemeClr val="tx1">
                    <a:tint val="75000"/>
                  </a:schemeClr>
                </a:solidFill>
              </a:defRPr>
            </a:lvl7pPr>
            <a:lvl8pPr marL="3199965" indent="0">
              <a:buNone/>
              <a:defRPr sz="1400">
                <a:solidFill>
                  <a:schemeClr val="tx1">
                    <a:tint val="75000"/>
                  </a:schemeClr>
                </a:solidFill>
              </a:defRPr>
            </a:lvl8pPr>
            <a:lvl9pPr marL="3657103"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86762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98485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1460500"/>
            <a:ext cx="8750300" cy="4665664"/>
          </a:xfrm>
        </p:spPr>
        <p:txBody>
          <a:bodyPr>
            <a:normAutofit/>
          </a:bodyPr>
          <a:lstStyle>
            <a:lvl1pPr>
              <a:defRPr sz="1800">
                <a:solidFill>
                  <a:srgbClr val="003366"/>
                </a:solidFill>
              </a:defRPr>
            </a:lvl1pPr>
            <a:lvl2pPr>
              <a:defRPr sz="1800">
                <a:solidFill>
                  <a:srgbClr val="003366"/>
                </a:solidFill>
              </a:defRPr>
            </a:lvl2pPr>
            <a:lvl3pPr>
              <a:defRPr sz="1800">
                <a:solidFill>
                  <a:srgbClr val="003366"/>
                </a:solidFill>
              </a:defRPr>
            </a:lvl3pPr>
            <a:lvl4pPr>
              <a:defRPr sz="1800">
                <a:solidFill>
                  <a:srgbClr val="003366"/>
                </a:solidFill>
              </a:defRPr>
            </a:lvl4pPr>
            <a:lvl5pPr>
              <a:defRPr sz="1800">
                <a:solidFill>
                  <a:srgbClr val="003366"/>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Title Placeholder 1"/>
          <p:cNvSpPr>
            <a:spLocks noGrp="1"/>
          </p:cNvSpPr>
          <p:nvPr>
            <p:ph type="title"/>
          </p:nvPr>
        </p:nvSpPr>
        <p:spPr>
          <a:xfrm>
            <a:off x="251520" y="749300"/>
            <a:ext cx="8640960" cy="663476"/>
          </a:xfrm>
          <a:prstGeom prst="rect">
            <a:avLst/>
          </a:prstGeom>
        </p:spPr>
        <p:txBody>
          <a:bodyPr vert="horz" lIns="91428" tIns="45714" rIns="91428" bIns="45714" rtlCol="0" anchor="ctr">
            <a:noAutofit/>
          </a:bodyPr>
          <a:lstStyle>
            <a:lvl1pPr algn="ctr">
              <a:defRPr sz="2800">
                <a:ln>
                  <a:solidFill>
                    <a:srgbClr val="003366"/>
                  </a:solidFill>
                </a:ln>
                <a:solidFill>
                  <a:srgbClr val="FFFFFF"/>
                </a:solidFill>
              </a:defRPr>
            </a:lvl1pPr>
          </a:lstStyle>
          <a:p>
            <a:r>
              <a:rPr lang="de-DE"/>
              <a:t>Titelmasterformat durch Klicken bearbeiten</a:t>
            </a:r>
            <a:endParaRPr lang="en-GB" dirty="0"/>
          </a:p>
        </p:txBody>
      </p:sp>
    </p:spTree>
    <p:extLst>
      <p:ext uri="{BB962C8B-B14F-4D97-AF65-F5344CB8AC3E}">
        <p14:creationId xmlns:p14="http://schemas.microsoft.com/office/powerpoint/2010/main" val="3420731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de-DE"/>
              <a:t>Titelmasterformat durch Klicken bearbeiten</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1" indent="0">
              <a:buNone/>
              <a:defRPr sz="1400">
                <a:solidFill>
                  <a:schemeClr val="tx1">
                    <a:tint val="75000"/>
                  </a:schemeClr>
                </a:solidFill>
              </a:defRPr>
            </a:lvl5pPr>
            <a:lvl6pPr marL="2285689" indent="0">
              <a:buNone/>
              <a:defRPr sz="1400">
                <a:solidFill>
                  <a:schemeClr val="tx1">
                    <a:tint val="75000"/>
                  </a:schemeClr>
                </a:solidFill>
              </a:defRPr>
            </a:lvl6pPr>
            <a:lvl7pPr marL="2742827" indent="0">
              <a:buNone/>
              <a:defRPr sz="1400">
                <a:solidFill>
                  <a:schemeClr val="tx1">
                    <a:tint val="75000"/>
                  </a:schemeClr>
                </a:solidFill>
              </a:defRPr>
            </a:lvl7pPr>
            <a:lvl8pPr marL="3199965" indent="0">
              <a:buNone/>
              <a:defRPr sz="1400">
                <a:solidFill>
                  <a:schemeClr val="tx1">
                    <a:tint val="75000"/>
                  </a:schemeClr>
                </a:solidFill>
              </a:defRPr>
            </a:lvl8pPr>
            <a:lvl9pPr marL="3657103"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a:xfrm>
            <a:off x="457200" y="6356350"/>
            <a:ext cx="2133600" cy="365125"/>
          </a:xfrm>
          <a:prstGeom prst="rect">
            <a:avLst/>
          </a:prstGeom>
        </p:spPr>
        <p:txBody>
          <a:bodyPr lIns="28319" tIns="14159" rIns="28319" bIns="14159"/>
          <a:lstStyle/>
          <a:p>
            <a:fld id="{92367C8E-66B2-4FF5-9FB6-E1D2EAC81C08}" type="datetimeFigureOut">
              <a:rPr lang="en-GB" smtClean="0"/>
              <a:t>14/03/2016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lIns="28319" tIns="14159" rIns="28319" bIns="14159"/>
          <a:lstStyle/>
          <a:p>
            <a:endParaRPr lang="en-GB"/>
          </a:p>
        </p:txBody>
      </p:sp>
      <p:sp>
        <p:nvSpPr>
          <p:cNvPr id="6" name="Slide Number Placeholder 5"/>
          <p:cNvSpPr>
            <a:spLocks noGrp="1"/>
          </p:cNvSpPr>
          <p:nvPr>
            <p:ph type="sldNum" sz="quarter" idx="12"/>
          </p:nvPr>
        </p:nvSpPr>
        <p:spPr>
          <a:xfrm>
            <a:off x="6553201" y="6356350"/>
            <a:ext cx="2133600" cy="365125"/>
          </a:xfrm>
          <a:prstGeom prst="rect">
            <a:avLst/>
          </a:prstGeom>
        </p:spPr>
        <p:txBody>
          <a:bodyPr lIns="28319" tIns="14159" rIns="28319" bIns="14159"/>
          <a:lstStyle/>
          <a:p>
            <a:fld id="{910AE4D9-28A4-4972-8FA4-0BD08E6C548D}" type="slidenum">
              <a:rPr lang="en-GB" smtClean="0"/>
              <a:t>‹Nr.›</a:t>
            </a:fld>
            <a:endParaRPr lang="en-GB"/>
          </a:p>
        </p:txBody>
      </p:sp>
    </p:spTree>
    <p:extLst>
      <p:ext uri="{BB962C8B-B14F-4D97-AF65-F5344CB8AC3E}">
        <p14:creationId xmlns:p14="http://schemas.microsoft.com/office/powerpoint/2010/main" val="3691090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lIns="28319" tIns="14159" rIns="28319" bIns="14159"/>
          <a:lstStyle/>
          <a:p>
            <a:fld id="{92367C8E-66B2-4FF5-9FB6-E1D2EAC81C08}" type="datetimeFigureOut">
              <a:rPr lang="en-GB" smtClean="0"/>
              <a:t>14/03/2016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lIns="28319" tIns="14159" rIns="28319" bIns="14159"/>
          <a:lstStyle/>
          <a:p>
            <a:endParaRPr lang="en-GB"/>
          </a:p>
        </p:txBody>
      </p:sp>
      <p:sp>
        <p:nvSpPr>
          <p:cNvPr id="7" name="Slide Number Placeholder 6"/>
          <p:cNvSpPr>
            <a:spLocks noGrp="1"/>
          </p:cNvSpPr>
          <p:nvPr>
            <p:ph type="sldNum" sz="quarter" idx="12"/>
          </p:nvPr>
        </p:nvSpPr>
        <p:spPr>
          <a:xfrm>
            <a:off x="6553201" y="6356350"/>
            <a:ext cx="2133600" cy="365125"/>
          </a:xfrm>
          <a:prstGeom prst="rect">
            <a:avLst/>
          </a:prstGeom>
        </p:spPr>
        <p:txBody>
          <a:bodyPr lIns="28319" tIns="14159" rIns="28319" bIns="14159"/>
          <a:lstStyle/>
          <a:p>
            <a:fld id="{910AE4D9-28A4-4972-8FA4-0BD08E6C548D}" type="slidenum">
              <a:rPr lang="en-GB" smtClean="0"/>
              <a:t>‹Nr.›</a:t>
            </a:fld>
            <a:endParaRPr lang="en-GB"/>
          </a:p>
        </p:txBody>
      </p:sp>
    </p:spTree>
    <p:extLst>
      <p:ext uri="{BB962C8B-B14F-4D97-AF65-F5344CB8AC3E}">
        <p14:creationId xmlns:p14="http://schemas.microsoft.com/office/powerpoint/2010/main" val="2729526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Titelmasterformat durch Klicken bearbeiten</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1" indent="0">
              <a:buNone/>
              <a:defRPr sz="1600" b="1"/>
            </a:lvl5pPr>
            <a:lvl6pPr marL="2285689" indent="0">
              <a:buNone/>
              <a:defRPr sz="1600" b="1"/>
            </a:lvl6pPr>
            <a:lvl7pPr marL="2742827" indent="0">
              <a:buNone/>
              <a:defRPr sz="1600" b="1"/>
            </a:lvl7pPr>
            <a:lvl8pPr marL="3199965" indent="0">
              <a:buNone/>
              <a:defRPr sz="1600" b="1"/>
            </a:lvl8pPr>
            <a:lvl9pPr marL="3657103"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1" indent="0">
              <a:buNone/>
              <a:defRPr sz="1600" b="1"/>
            </a:lvl5pPr>
            <a:lvl6pPr marL="2285689" indent="0">
              <a:buNone/>
              <a:defRPr sz="1600" b="1"/>
            </a:lvl6pPr>
            <a:lvl7pPr marL="2742827" indent="0">
              <a:buNone/>
              <a:defRPr sz="1600" b="1"/>
            </a:lvl7pPr>
            <a:lvl8pPr marL="3199965" indent="0">
              <a:buNone/>
              <a:defRPr sz="1600" b="1"/>
            </a:lvl8pPr>
            <a:lvl9pPr marL="3657103"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lIns="28319" tIns="14159" rIns="28319" bIns="14159"/>
          <a:lstStyle/>
          <a:p>
            <a:fld id="{92367C8E-66B2-4FF5-9FB6-E1D2EAC81C08}" type="datetimeFigureOut">
              <a:rPr lang="en-GB" smtClean="0"/>
              <a:t>14/03/2016</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lIns="28319" tIns="14159" rIns="28319" bIns="14159"/>
          <a:lstStyle/>
          <a:p>
            <a:endParaRPr lang="en-GB"/>
          </a:p>
        </p:txBody>
      </p:sp>
      <p:sp>
        <p:nvSpPr>
          <p:cNvPr id="9" name="Slide Number Placeholder 8"/>
          <p:cNvSpPr>
            <a:spLocks noGrp="1"/>
          </p:cNvSpPr>
          <p:nvPr>
            <p:ph type="sldNum" sz="quarter" idx="12"/>
          </p:nvPr>
        </p:nvSpPr>
        <p:spPr>
          <a:xfrm>
            <a:off x="6553201" y="6356350"/>
            <a:ext cx="2133600" cy="365125"/>
          </a:xfrm>
          <a:prstGeom prst="rect">
            <a:avLst/>
          </a:prstGeom>
        </p:spPr>
        <p:txBody>
          <a:bodyPr lIns="28319" tIns="14159" rIns="28319" bIns="14159"/>
          <a:lstStyle/>
          <a:p>
            <a:fld id="{910AE4D9-28A4-4972-8FA4-0BD08E6C548D}" type="slidenum">
              <a:rPr lang="en-GB" smtClean="0"/>
              <a:t>‹Nr.›</a:t>
            </a:fld>
            <a:endParaRPr lang="en-GB"/>
          </a:p>
        </p:txBody>
      </p:sp>
    </p:spTree>
    <p:extLst>
      <p:ext uri="{BB962C8B-B14F-4D97-AF65-F5344CB8AC3E}">
        <p14:creationId xmlns:p14="http://schemas.microsoft.com/office/powerpoint/2010/main" val="2028315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lIns="28319" tIns="14159" rIns="28319" bIns="14159"/>
          <a:lstStyle/>
          <a:p>
            <a:fld id="{92367C8E-66B2-4FF5-9FB6-E1D2EAC81C08}" type="datetimeFigureOut">
              <a:rPr lang="en-GB" smtClean="0"/>
              <a:t>14/03/2016</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lIns="28319" tIns="14159" rIns="28319" bIns="14159"/>
          <a:lstStyle/>
          <a:p>
            <a:endParaRPr lang="en-GB"/>
          </a:p>
        </p:txBody>
      </p:sp>
      <p:sp>
        <p:nvSpPr>
          <p:cNvPr id="5" name="Slide Number Placeholder 4"/>
          <p:cNvSpPr>
            <a:spLocks noGrp="1"/>
          </p:cNvSpPr>
          <p:nvPr>
            <p:ph type="sldNum" sz="quarter" idx="12"/>
          </p:nvPr>
        </p:nvSpPr>
        <p:spPr>
          <a:xfrm>
            <a:off x="6553201" y="6356350"/>
            <a:ext cx="2133600" cy="365125"/>
          </a:xfrm>
          <a:prstGeom prst="rect">
            <a:avLst/>
          </a:prstGeom>
        </p:spPr>
        <p:txBody>
          <a:bodyPr lIns="28319" tIns="14159" rIns="28319" bIns="14159"/>
          <a:lstStyle/>
          <a:p>
            <a:fld id="{910AE4D9-28A4-4972-8FA4-0BD08E6C548D}" type="slidenum">
              <a:rPr lang="en-GB" smtClean="0"/>
              <a:t>‹Nr.›</a:t>
            </a:fld>
            <a:endParaRPr lang="en-GB"/>
          </a:p>
        </p:txBody>
      </p:sp>
    </p:spTree>
    <p:extLst>
      <p:ext uri="{BB962C8B-B14F-4D97-AF65-F5344CB8AC3E}">
        <p14:creationId xmlns:p14="http://schemas.microsoft.com/office/powerpoint/2010/main" val="1315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lIns="28319" tIns="14159" rIns="28319" bIns="14159"/>
          <a:lstStyle/>
          <a:p>
            <a:fld id="{92367C8E-66B2-4FF5-9FB6-E1D2EAC81C08}" type="datetimeFigureOut">
              <a:rPr lang="en-GB" smtClean="0"/>
              <a:t>14/03/2016</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lIns="28319" tIns="14159" rIns="28319" bIns="14159"/>
          <a:lstStyle/>
          <a:p>
            <a:endParaRPr lang="en-GB"/>
          </a:p>
        </p:txBody>
      </p:sp>
      <p:sp>
        <p:nvSpPr>
          <p:cNvPr id="4" name="Slide Number Placeholder 3"/>
          <p:cNvSpPr>
            <a:spLocks noGrp="1"/>
          </p:cNvSpPr>
          <p:nvPr>
            <p:ph type="sldNum" sz="quarter" idx="12"/>
          </p:nvPr>
        </p:nvSpPr>
        <p:spPr>
          <a:xfrm>
            <a:off x="6553201" y="6356350"/>
            <a:ext cx="2133600" cy="365125"/>
          </a:xfrm>
          <a:prstGeom prst="rect">
            <a:avLst/>
          </a:prstGeom>
        </p:spPr>
        <p:txBody>
          <a:bodyPr lIns="28319" tIns="14159" rIns="28319" bIns="14159"/>
          <a:lstStyle/>
          <a:p>
            <a:fld id="{910AE4D9-28A4-4972-8FA4-0BD08E6C548D}" type="slidenum">
              <a:rPr lang="en-GB" smtClean="0"/>
              <a:t>‹Nr.›</a:t>
            </a:fld>
            <a:endParaRPr lang="en-GB"/>
          </a:p>
        </p:txBody>
      </p:sp>
    </p:spTree>
    <p:extLst>
      <p:ext uri="{BB962C8B-B14F-4D97-AF65-F5344CB8AC3E}">
        <p14:creationId xmlns:p14="http://schemas.microsoft.com/office/powerpoint/2010/main" val="100015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en-GB"/>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1" indent="0">
              <a:buNone/>
              <a:defRPr sz="900"/>
            </a:lvl5pPr>
            <a:lvl6pPr marL="2285689" indent="0">
              <a:buNone/>
              <a:defRPr sz="900"/>
            </a:lvl6pPr>
            <a:lvl7pPr marL="2742827" indent="0">
              <a:buNone/>
              <a:defRPr sz="900"/>
            </a:lvl7pPr>
            <a:lvl8pPr marL="3199965" indent="0">
              <a:buNone/>
              <a:defRPr sz="900"/>
            </a:lvl8pPr>
            <a:lvl9pPr marL="3657103" indent="0">
              <a:buNone/>
              <a:defRPr sz="900"/>
            </a:lvl9pPr>
          </a:lstStyle>
          <a:p>
            <a:pPr lvl="0"/>
            <a:r>
              <a:rPr lang="de-DE"/>
              <a:t>Formatvorlagen des Textmasters bearbeiten</a:t>
            </a:r>
          </a:p>
        </p:txBody>
      </p:sp>
      <p:sp>
        <p:nvSpPr>
          <p:cNvPr id="5" name="Date Placeholder 4"/>
          <p:cNvSpPr>
            <a:spLocks noGrp="1"/>
          </p:cNvSpPr>
          <p:nvPr>
            <p:ph type="dt" sz="half" idx="10"/>
          </p:nvPr>
        </p:nvSpPr>
        <p:spPr>
          <a:xfrm>
            <a:off x="457200" y="6356350"/>
            <a:ext cx="2133600" cy="365125"/>
          </a:xfrm>
          <a:prstGeom prst="rect">
            <a:avLst/>
          </a:prstGeom>
        </p:spPr>
        <p:txBody>
          <a:bodyPr lIns="28319" tIns="14159" rIns="28319" bIns="14159"/>
          <a:lstStyle/>
          <a:p>
            <a:fld id="{92367C8E-66B2-4FF5-9FB6-E1D2EAC81C08}" type="datetimeFigureOut">
              <a:rPr lang="en-GB" smtClean="0"/>
              <a:t>14/03/2016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lIns="28319" tIns="14159" rIns="28319" bIns="14159"/>
          <a:lstStyle/>
          <a:p>
            <a:endParaRPr lang="en-GB"/>
          </a:p>
        </p:txBody>
      </p:sp>
      <p:sp>
        <p:nvSpPr>
          <p:cNvPr id="7" name="Slide Number Placeholder 6"/>
          <p:cNvSpPr>
            <a:spLocks noGrp="1"/>
          </p:cNvSpPr>
          <p:nvPr>
            <p:ph type="sldNum" sz="quarter" idx="12"/>
          </p:nvPr>
        </p:nvSpPr>
        <p:spPr>
          <a:xfrm>
            <a:off x="6553201" y="6356350"/>
            <a:ext cx="2133600" cy="365125"/>
          </a:xfrm>
          <a:prstGeom prst="rect">
            <a:avLst/>
          </a:prstGeom>
        </p:spPr>
        <p:txBody>
          <a:bodyPr lIns="28319" tIns="14159" rIns="28319" bIns="14159"/>
          <a:lstStyle/>
          <a:p>
            <a:fld id="{910AE4D9-28A4-4972-8FA4-0BD08E6C548D}" type="slidenum">
              <a:rPr lang="en-GB" smtClean="0"/>
              <a:t>‹Nr.›</a:t>
            </a:fld>
            <a:endParaRPr lang="en-GB"/>
          </a:p>
        </p:txBody>
      </p:sp>
    </p:spTree>
    <p:extLst>
      <p:ext uri="{BB962C8B-B14F-4D97-AF65-F5344CB8AC3E}">
        <p14:creationId xmlns:p14="http://schemas.microsoft.com/office/powerpoint/2010/main" val="3660643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1" indent="0">
              <a:buNone/>
              <a:defRPr sz="2000"/>
            </a:lvl5pPr>
            <a:lvl6pPr marL="2285689" indent="0">
              <a:buNone/>
              <a:defRPr sz="2000"/>
            </a:lvl6pPr>
            <a:lvl7pPr marL="2742827" indent="0">
              <a:buNone/>
              <a:defRPr sz="2000"/>
            </a:lvl7pPr>
            <a:lvl8pPr marL="3199965" indent="0">
              <a:buNone/>
              <a:defRPr sz="2000"/>
            </a:lvl8pPr>
            <a:lvl9pPr marL="3657103" indent="0">
              <a:buNone/>
              <a:defRPr sz="2000"/>
            </a:lvl9pPr>
          </a:lstStyle>
          <a:p>
            <a:r>
              <a:rPr lang="de-DE"/>
              <a:t>Bild durch Klicken auf Symbol hinzufügen</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1" indent="0">
              <a:buNone/>
              <a:defRPr sz="900"/>
            </a:lvl5pPr>
            <a:lvl6pPr marL="2285689" indent="0">
              <a:buNone/>
              <a:defRPr sz="900"/>
            </a:lvl6pPr>
            <a:lvl7pPr marL="2742827" indent="0">
              <a:buNone/>
              <a:defRPr sz="900"/>
            </a:lvl7pPr>
            <a:lvl8pPr marL="3199965" indent="0">
              <a:buNone/>
              <a:defRPr sz="900"/>
            </a:lvl8pPr>
            <a:lvl9pPr marL="3657103" indent="0">
              <a:buNone/>
              <a:defRPr sz="900"/>
            </a:lvl9pPr>
          </a:lstStyle>
          <a:p>
            <a:pPr lvl="0"/>
            <a:r>
              <a:rPr lang="de-DE"/>
              <a:t>Formatvorlagen des Textmasters bearbeiten</a:t>
            </a:r>
          </a:p>
        </p:txBody>
      </p:sp>
      <p:sp>
        <p:nvSpPr>
          <p:cNvPr id="5" name="Date Placeholder 4"/>
          <p:cNvSpPr>
            <a:spLocks noGrp="1"/>
          </p:cNvSpPr>
          <p:nvPr>
            <p:ph type="dt" sz="half" idx="10"/>
          </p:nvPr>
        </p:nvSpPr>
        <p:spPr>
          <a:xfrm>
            <a:off x="457200" y="6356350"/>
            <a:ext cx="2133600" cy="365125"/>
          </a:xfrm>
          <a:prstGeom prst="rect">
            <a:avLst/>
          </a:prstGeom>
        </p:spPr>
        <p:txBody>
          <a:bodyPr lIns="28319" tIns="14159" rIns="28319" bIns="14159"/>
          <a:lstStyle/>
          <a:p>
            <a:fld id="{92367C8E-66B2-4FF5-9FB6-E1D2EAC81C08}" type="datetimeFigureOut">
              <a:rPr lang="en-GB" smtClean="0"/>
              <a:t>14/03/2016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lIns="28319" tIns="14159" rIns="28319" bIns="14159"/>
          <a:lstStyle/>
          <a:p>
            <a:endParaRPr lang="en-GB"/>
          </a:p>
        </p:txBody>
      </p:sp>
      <p:sp>
        <p:nvSpPr>
          <p:cNvPr id="7" name="Slide Number Placeholder 6"/>
          <p:cNvSpPr>
            <a:spLocks noGrp="1"/>
          </p:cNvSpPr>
          <p:nvPr>
            <p:ph type="sldNum" sz="quarter" idx="12"/>
          </p:nvPr>
        </p:nvSpPr>
        <p:spPr>
          <a:xfrm>
            <a:off x="6553201" y="6356350"/>
            <a:ext cx="2133600" cy="365125"/>
          </a:xfrm>
          <a:prstGeom prst="rect">
            <a:avLst/>
          </a:prstGeom>
        </p:spPr>
        <p:txBody>
          <a:bodyPr lIns="28319" tIns="14159" rIns="28319" bIns="14159"/>
          <a:lstStyle/>
          <a:p>
            <a:fld id="{910AE4D9-28A4-4972-8FA4-0BD08E6C548D}" type="slidenum">
              <a:rPr lang="en-GB" smtClean="0"/>
              <a:t>‹Nr.›</a:t>
            </a:fld>
            <a:endParaRPr lang="en-GB"/>
          </a:p>
        </p:txBody>
      </p:sp>
    </p:spTree>
    <p:extLst>
      <p:ext uri="{BB962C8B-B14F-4D97-AF65-F5344CB8AC3E}">
        <p14:creationId xmlns:p14="http://schemas.microsoft.com/office/powerpoint/2010/main" val="400374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theme" Target="../theme/theme2.xml"/><Relationship Id="rId12"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9.png"/><Relationship Id="rId5" Type="http://schemas.openxmlformats.org/officeDocument/2006/relationships/slideLayout" Target="../slideLayouts/slideLayout15.xml"/><Relationship Id="rId10" Type="http://schemas.openxmlformats.org/officeDocument/2006/relationships/image" Target="../media/image5.png"/><Relationship Id="rId4" Type="http://schemas.openxmlformats.org/officeDocument/2006/relationships/slideLayout" Target="../slideLayouts/slideLayout14.xml"/><Relationship Id="rId9" Type="http://schemas.openxmlformats.org/officeDocument/2006/relationships/image" Target="../media/image8.jpeg"/><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35496" y="44705"/>
            <a:ext cx="9107224" cy="6874384"/>
          </a:xfrm>
          <a:prstGeom prst="rect">
            <a:avLst/>
          </a:prstGeom>
          <a:gradFill flip="none" rotWithShape="1">
            <a:gsLst>
              <a:gs pos="0">
                <a:schemeClr val="bg1"/>
              </a:gs>
              <a:gs pos="5000">
                <a:schemeClr val="bg1"/>
              </a:gs>
              <a:gs pos="88000">
                <a:srgbClr val="0099CC"/>
              </a:gs>
              <a:gs pos="98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3805" tIns="11902" rIns="23805" bIns="11902" rtlCol="0" anchor="ctr"/>
          <a:lstStyle/>
          <a:p>
            <a:pPr algn="ctr"/>
            <a:endParaRPr lang="en-GB" sz="2400" dirty="0"/>
          </a:p>
        </p:txBody>
      </p:sp>
      <p:sp>
        <p:nvSpPr>
          <p:cNvPr id="2" name="Title Placeholder 1"/>
          <p:cNvSpPr>
            <a:spLocks noGrp="1"/>
          </p:cNvSpPr>
          <p:nvPr>
            <p:ph type="title"/>
          </p:nvPr>
        </p:nvSpPr>
        <p:spPr>
          <a:xfrm>
            <a:off x="251520" y="900024"/>
            <a:ext cx="8712968" cy="440744"/>
          </a:xfrm>
          <a:prstGeom prst="rect">
            <a:avLst/>
          </a:prstGeom>
        </p:spPr>
        <p:txBody>
          <a:bodyPr vert="horz" lIns="91428" tIns="45714" rIns="91428" bIns="45714" rtlCol="0" anchor="ctr">
            <a:noAutofit/>
          </a:bodyPr>
          <a:lstStyle/>
          <a:p>
            <a:r>
              <a:rPr lang="de-DE" dirty="0"/>
              <a:t>Titelmasterformat durch Klicken bearbeiten</a:t>
            </a:r>
            <a:endParaRPr lang="en-GB" dirty="0"/>
          </a:p>
        </p:txBody>
      </p:sp>
      <p:sp>
        <p:nvSpPr>
          <p:cNvPr id="3" name="Text Placeholder 2"/>
          <p:cNvSpPr>
            <a:spLocks noGrp="1"/>
          </p:cNvSpPr>
          <p:nvPr>
            <p:ph type="body" idx="1"/>
          </p:nvPr>
        </p:nvSpPr>
        <p:spPr>
          <a:xfrm>
            <a:off x="457200" y="1412776"/>
            <a:ext cx="8229600" cy="4713388"/>
          </a:xfrm>
          <a:prstGeom prst="rect">
            <a:avLst/>
          </a:prstGeom>
        </p:spPr>
        <p:txBody>
          <a:bodyPr vert="horz" lIns="91428" tIns="45714" rIns="91428" bIns="45714"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2" name="Rectangle 11"/>
          <p:cNvSpPr/>
          <p:nvPr/>
        </p:nvSpPr>
        <p:spPr>
          <a:xfrm flipV="1">
            <a:off x="0" y="711749"/>
            <a:ext cx="9144000" cy="34286"/>
          </a:xfrm>
          <a:prstGeom prst="rect">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23805" tIns="11902" rIns="23805" bIns="11902" rtlCol="0" anchor="ctr"/>
          <a:lstStyle/>
          <a:p>
            <a:pPr algn="ctr"/>
            <a:endParaRPr lang="en-GB"/>
          </a:p>
        </p:txBody>
      </p:sp>
      <p:pic>
        <p:nvPicPr>
          <p:cNvPr id="4100" name="Picture 4" descr="P:\IDEAS+\Work - Erica\EO\CCI Portal\42_digital_logo_dark_blue_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06304" y="44704"/>
            <a:ext cx="1458184"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IDEAS+\Work - Erica\EO\CCI Portal\TVUK Logo.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504" y="6245422"/>
            <a:ext cx="1589663" cy="49594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IDEAS+\Work - Erica\EO\CCI Portal\Rdg Device for co-branding\Device for Microsoft Office\Rdg Device RGB.bm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72200" y="6319238"/>
            <a:ext cx="1318090" cy="43008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P:\IDEAS+\Work - Erica\EO\CCI Portal\BC_GmbH-Logo_300dpi_with_text.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35696" y="6245422"/>
            <a:ext cx="992962" cy="5205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5" y="44704"/>
            <a:ext cx="2459244" cy="646331"/>
          </a:xfrm>
          <a:prstGeom prst="rect">
            <a:avLst/>
          </a:prstGeom>
          <a:noFill/>
        </p:spPr>
        <p:txBody>
          <a:bodyPr wrap="square" rtlCol="0">
            <a:spAutoFit/>
          </a:bodyPr>
          <a:lstStyle/>
          <a:p>
            <a:r>
              <a:rPr lang="en-GB" sz="3600" b="1" dirty="0">
                <a:latin typeface="+mj-lt"/>
              </a:rPr>
              <a:t>CCI Toolbox</a:t>
            </a:r>
          </a:p>
        </p:txBody>
      </p:sp>
      <p:pic>
        <p:nvPicPr>
          <p:cNvPr id="15" name="Picture 14" descr="S&amp;T"/>
          <p:cNvPicPr/>
          <p:nvPr/>
        </p:nvPicPr>
        <p:blipFill>
          <a:blip r:embed="rId16">
            <a:extLst>
              <a:ext uri="{28A0092B-C50C-407E-A947-70E740481C1C}">
                <a14:useLocalDpi xmlns:a14="http://schemas.microsoft.com/office/drawing/2010/main" val="0"/>
              </a:ext>
            </a:extLst>
          </a:blip>
          <a:srcRect/>
          <a:stretch>
            <a:fillRect/>
          </a:stretch>
        </p:blipFill>
        <p:spPr bwMode="auto">
          <a:xfrm>
            <a:off x="7884368" y="6252958"/>
            <a:ext cx="913765" cy="542290"/>
          </a:xfrm>
          <a:prstGeom prst="rect">
            <a:avLst/>
          </a:prstGeom>
          <a:noFill/>
          <a:ln>
            <a:noFill/>
          </a:ln>
        </p:spPr>
      </p:pic>
      <p:pic>
        <p:nvPicPr>
          <p:cNvPr id="16" name="Grafik 1" descr="C:\Users\rhollman\Desktop\NeuLogo_Wortbildmarke_png.png"/>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82984" y="6263165"/>
            <a:ext cx="1728192" cy="521875"/>
          </a:xfrm>
          <a:prstGeom prst="rect">
            <a:avLst/>
          </a:prstGeom>
          <a:noFill/>
          <a:ln>
            <a:noFill/>
          </a:ln>
          <a:extLst/>
        </p:spPr>
      </p:pic>
      <p:pic>
        <p:nvPicPr>
          <p:cNvPr id="17" name="Picture 16"/>
          <p:cNvPicPr/>
          <p:nvPr/>
        </p:nvPicPr>
        <p:blipFill>
          <a:blip r:embed="rId18" cstate="print">
            <a:extLst>
              <a:ext uri="{28A0092B-C50C-407E-A947-70E740481C1C}">
                <a14:useLocalDpi xmlns:a14="http://schemas.microsoft.com/office/drawing/2010/main" val="0"/>
              </a:ext>
            </a:extLst>
          </a:blip>
          <a:stretch>
            <a:fillRect/>
          </a:stretch>
        </p:blipFill>
        <p:spPr>
          <a:xfrm>
            <a:off x="4716016" y="6284821"/>
            <a:ext cx="1503045" cy="450850"/>
          </a:xfrm>
          <a:prstGeom prst="rect">
            <a:avLst/>
          </a:prstGeom>
        </p:spPr>
      </p:pic>
    </p:spTree>
    <p:extLst>
      <p:ext uri="{BB962C8B-B14F-4D97-AF65-F5344CB8AC3E}">
        <p14:creationId xmlns:p14="http://schemas.microsoft.com/office/powerpoint/2010/main" val="5441323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ctr" defTabSz="914276" rtl="0" eaLnBrk="1" latinLnBrk="0" hangingPunct="1">
        <a:spcBef>
          <a:spcPct val="0"/>
        </a:spcBef>
        <a:buNone/>
        <a:defRPr sz="2800" b="1" kern="1200">
          <a:ln>
            <a:solidFill>
              <a:srgbClr val="003366"/>
            </a:solidFill>
          </a:ln>
          <a:solidFill>
            <a:schemeClr val="bg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1400" kern="1200">
          <a:solidFill>
            <a:srgbClr val="003366"/>
          </a:solidFill>
          <a:latin typeface="Calibri" panose="020F0502020204030204" pitchFamily="34" charset="0"/>
          <a:ea typeface="+mn-ea"/>
          <a:cs typeface="+mn-cs"/>
        </a:defRPr>
      </a:lvl1pPr>
      <a:lvl2pPr marL="742849" indent="-285711" algn="l" defTabSz="914276" rtl="0" eaLnBrk="1" latinLnBrk="0" hangingPunct="1">
        <a:spcBef>
          <a:spcPct val="20000"/>
        </a:spcBef>
        <a:buFont typeface="Arial" pitchFamily="34" charset="0"/>
        <a:buChar char="–"/>
        <a:defRPr sz="1400" kern="1200">
          <a:solidFill>
            <a:srgbClr val="003366"/>
          </a:solidFill>
          <a:latin typeface="Calibri" panose="020F0502020204030204" pitchFamily="34" charset="0"/>
          <a:ea typeface="+mn-ea"/>
          <a:cs typeface="+mn-cs"/>
        </a:defRPr>
      </a:lvl2pPr>
      <a:lvl3pPr marL="1142845" indent="-228569" algn="l" defTabSz="914276" rtl="0" eaLnBrk="1" latinLnBrk="0" hangingPunct="1">
        <a:spcBef>
          <a:spcPct val="20000"/>
        </a:spcBef>
        <a:buFont typeface="Arial" pitchFamily="34" charset="0"/>
        <a:buChar char="•"/>
        <a:defRPr sz="1400" kern="1200">
          <a:solidFill>
            <a:srgbClr val="003366"/>
          </a:solidFill>
          <a:latin typeface="Calibri" panose="020F0502020204030204" pitchFamily="34" charset="0"/>
          <a:ea typeface="+mn-ea"/>
          <a:cs typeface="+mn-cs"/>
        </a:defRPr>
      </a:lvl3pPr>
      <a:lvl4pPr marL="1599982" indent="-228569" algn="l" defTabSz="914276" rtl="0" eaLnBrk="1" latinLnBrk="0" hangingPunct="1">
        <a:spcBef>
          <a:spcPct val="20000"/>
        </a:spcBef>
        <a:buFont typeface="Arial" pitchFamily="34" charset="0"/>
        <a:buChar char="–"/>
        <a:defRPr sz="1400" kern="1200">
          <a:solidFill>
            <a:srgbClr val="003366"/>
          </a:solidFill>
          <a:latin typeface="Calibri" panose="020F0502020204030204" pitchFamily="34" charset="0"/>
          <a:ea typeface="+mn-ea"/>
          <a:cs typeface="+mn-cs"/>
        </a:defRPr>
      </a:lvl4pPr>
      <a:lvl5pPr marL="2057120" indent="-228569" algn="l" defTabSz="914276" rtl="0" eaLnBrk="1" latinLnBrk="0" hangingPunct="1">
        <a:spcBef>
          <a:spcPct val="20000"/>
        </a:spcBef>
        <a:buFont typeface="Arial" pitchFamily="34" charset="0"/>
        <a:buChar char="»"/>
        <a:defRPr sz="1400" kern="1200">
          <a:solidFill>
            <a:srgbClr val="003366"/>
          </a:solidFill>
          <a:latin typeface="Calibri" panose="020F0502020204030204" pitchFamily="34" charset="0"/>
          <a:ea typeface="+mn-ea"/>
          <a:cs typeface="+mn-cs"/>
        </a:defRPr>
      </a:lvl5pPr>
      <a:lvl6pPr marL="2514258"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6"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4"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2"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1" algn="l" defTabSz="914276" rtl="0" eaLnBrk="1" latinLnBrk="0" hangingPunct="1">
        <a:defRPr sz="1800" kern="1200">
          <a:solidFill>
            <a:schemeClr val="tx1"/>
          </a:solidFill>
          <a:latin typeface="+mn-lt"/>
          <a:ea typeface="+mn-ea"/>
          <a:cs typeface="+mn-cs"/>
        </a:defRPr>
      </a:lvl5pPr>
      <a:lvl6pPr marL="2285689" algn="l" defTabSz="914276" rtl="0" eaLnBrk="1" latinLnBrk="0" hangingPunct="1">
        <a:defRPr sz="1800" kern="1200">
          <a:solidFill>
            <a:schemeClr val="tx1"/>
          </a:solidFill>
          <a:latin typeface="+mn-lt"/>
          <a:ea typeface="+mn-ea"/>
          <a:cs typeface="+mn-cs"/>
        </a:defRPr>
      </a:lvl6pPr>
      <a:lvl7pPr marL="2742827" algn="l" defTabSz="914276" rtl="0" eaLnBrk="1" latinLnBrk="0" hangingPunct="1">
        <a:defRPr sz="1800" kern="1200">
          <a:solidFill>
            <a:schemeClr val="tx1"/>
          </a:solidFill>
          <a:latin typeface="+mn-lt"/>
          <a:ea typeface="+mn-ea"/>
          <a:cs typeface="+mn-cs"/>
        </a:defRPr>
      </a:lvl7pPr>
      <a:lvl8pPr marL="3199965" algn="l" defTabSz="914276" rtl="0" eaLnBrk="1" latinLnBrk="0" hangingPunct="1">
        <a:defRPr sz="1800" kern="1200">
          <a:solidFill>
            <a:schemeClr val="tx1"/>
          </a:solidFill>
          <a:latin typeface="+mn-lt"/>
          <a:ea typeface="+mn-ea"/>
          <a:cs typeface="+mn-cs"/>
        </a:defRPr>
      </a:lvl8pPr>
      <a:lvl9pPr marL="3657103" algn="l" defTabSz="9142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8397"/>
            <a:ext cx="9142720" cy="6858000"/>
          </a:xfrm>
          <a:prstGeom prst="rect">
            <a:avLst/>
          </a:prstGeom>
          <a:gradFill flip="none" rotWithShape="1">
            <a:gsLst>
              <a:gs pos="0">
                <a:schemeClr val="bg1"/>
              </a:gs>
              <a:gs pos="5000">
                <a:schemeClr val="bg1"/>
              </a:gs>
              <a:gs pos="88000">
                <a:schemeClr val="accent5">
                  <a:lumMod val="60000"/>
                  <a:lumOff val="40000"/>
                </a:schemeClr>
              </a:gs>
              <a:gs pos="98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3805" tIns="11902" rIns="23805" bIns="11902" rtlCol="0" anchor="ctr"/>
          <a:lstStyle/>
          <a:p>
            <a:pPr algn="ctr"/>
            <a:endParaRPr lang="en-GB" dirty="0"/>
          </a:p>
        </p:txBody>
      </p:sp>
      <p:sp>
        <p:nvSpPr>
          <p:cNvPr id="2" name="Title Placeholder 1"/>
          <p:cNvSpPr>
            <a:spLocks noGrp="1"/>
          </p:cNvSpPr>
          <p:nvPr>
            <p:ph type="title"/>
          </p:nvPr>
        </p:nvSpPr>
        <p:spPr>
          <a:xfrm>
            <a:off x="457200" y="161670"/>
            <a:ext cx="7047824" cy="440744"/>
          </a:xfrm>
          <a:prstGeom prst="rect">
            <a:avLst/>
          </a:prstGeom>
        </p:spPr>
        <p:txBody>
          <a:bodyPr vert="horz" lIns="91428" tIns="45714" rIns="91428" bIns="45714"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124744"/>
            <a:ext cx="8229600" cy="5001420"/>
          </a:xfrm>
          <a:prstGeom prst="rect">
            <a:avLst/>
          </a:prstGeom>
        </p:spPr>
        <p:txBody>
          <a:bodyPr vert="horz" lIns="91428" tIns="45714" rIns="91428"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Rectangle 11"/>
          <p:cNvSpPr/>
          <p:nvPr userDrawn="1"/>
        </p:nvSpPr>
        <p:spPr>
          <a:xfrm flipV="1">
            <a:off x="0" y="711749"/>
            <a:ext cx="9144000" cy="34286"/>
          </a:xfrm>
          <a:prstGeom prst="rect">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23805" tIns="11902" rIns="23805" bIns="11902" rtlCol="0" anchor="ctr"/>
          <a:lstStyle/>
          <a:p>
            <a:pPr algn="ctr"/>
            <a:endParaRPr lang="en-GB"/>
          </a:p>
        </p:txBody>
      </p:sp>
      <p:pic>
        <p:nvPicPr>
          <p:cNvPr id="4100" name="Picture 4" descr="P:\IDEAS+\Work - Erica\EO\CCI Portal\42_digital_logo_dark_blue_HI.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506304" y="44704"/>
            <a:ext cx="1458184"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IDEAS+\Work - Erica\EO\CCI Portal\TVUK Logo.jp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640814" y="6272619"/>
            <a:ext cx="1316189" cy="4106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S&amp;T"/>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130105" y="6311527"/>
            <a:ext cx="692106" cy="438338"/>
          </a:xfrm>
          <a:prstGeom prst="rect">
            <a:avLst/>
          </a:prstGeom>
          <a:noFill/>
          <a:ln>
            <a:noFill/>
          </a:ln>
        </p:spPr>
      </p:pic>
      <p:pic>
        <p:nvPicPr>
          <p:cNvPr id="15" name="Grafik 5"/>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55983" y="6241444"/>
            <a:ext cx="1009650" cy="489519"/>
          </a:xfrm>
          <a:prstGeom prst="rect">
            <a:avLst/>
          </a:prstGeom>
          <a:noFill/>
        </p:spPr>
      </p:pic>
      <p:pic>
        <p:nvPicPr>
          <p:cNvPr id="11" name="Picture 10"/>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380312" y="6292201"/>
            <a:ext cx="1306488" cy="425952"/>
          </a:xfrm>
          <a:prstGeom prst="rect">
            <a:avLst/>
          </a:prstGeom>
          <a:noFill/>
          <a:ln>
            <a:noFill/>
          </a:ln>
        </p:spPr>
      </p:pic>
      <p:pic>
        <p:nvPicPr>
          <p:cNvPr id="1026" name="Grafik 1" descr="C:\Users\rhollman\Desktop\NeuLogo_Wortbildmarke_png.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111131" y="6283304"/>
            <a:ext cx="1594316" cy="42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p:nvPr userDrawn="1"/>
        </p:nvPicPr>
        <p:blipFill>
          <a:blip r:embed="rId14" cstate="print">
            <a:extLst>
              <a:ext uri="{28A0092B-C50C-407E-A947-70E740481C1C}">
                <a14:useLocalDpi xmlns:a14="http://schemas.microsoft.com/office/drawing/2010/main" val="0"/>
              </a:ext>
            </a:extLst>
          </a:blip>
          <a:stretch>
            <a:fillRect/>
          </a:stretch>
        </p:blipFill>
        <p:spPr>
          <a:xfrm>
            <a:off x="5888860" y="6272619"/>
            <a:ext cx="1275428" cy="421892"/>
          </a:xfrm>
          <a:prstGeom prst="rect">
            <a:avLst/>
          </a:prstGeom>
        </p:spPr>
      </p:pic>
    </p:spTree>
    <p:extLst>
      <p:ext uri="{BB962C8B-B14F-4D97-AF65-F5344CB8AC3E}">
        <p14:creationId xmlns:p14="http://schemas.microsoft.com/office/powerpoint/2010/main" val="156448327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l" defTabSz="914276" rtl="0" eaLnBrk="1" latinLnBrk="0" hangingPunct="1">
        <a:spcBef>
          <a:spcPct val="0"/>
        </a:spcBef>
        <a:buNone/>
        <a:defRPr sz="3200" b="1" kern="1200">
          <a:ln w="9525">
            <a:solidFill>
              <a:schemeClr val="tx1">
                <a:lumMod val="95000"/>
                <a:lumOff val="5000"/>
              </a:schemeClr>
            </a:solidFill>
          </a:ln>
          <a:solidFill>
            <a:schemeClr val="bg1"/>
          </a:solidFill>
          <a:effectLst>
            <a:outerShdw blurRad="50800" dist="38100" dir="2700000" algn="tl" rotWithShape="0">
              <a:prstClr val="black">
                <a:alpha val="40000"/>
              </a:prstClr>
            </a:outerShdw>
          </a:effectLst>
          <a:latin typeface="Segoe UI" panose="020B0502040204020203" pitchFamily="34" charset="0"/>
          <a:ea typeface="+mj-ea"/>
          <a:cs typeface="Segoe UI" panose="020B0502040204020203" pitchFamily="34" charset="0"/>
        </a:defRPr>
      </a:lvl1pPr>
    </p:titleStyle>
    <p:bodyStyle>
      <a:lvl1pPr marL="342853" indent="-342853" algn="l" defTabSz="914276" rtl="0" eaLnBrk="1" latinLnBrk="0" hangingPunct="1">
        <a:spcBef>
          <a:spcPts val="600"/>
        </a:spcBef>
        <a:spcAft>
          <a:spcPts val="200"/>
        </a:spcAft>
        <a:buFont typeface="Arial" pitchFamily="34" charset="0"/>
        <a:buChar char="•"/>
        <a:defRPr sz="2400" kern="1200">
          <a:solidFill>
            <a:schemeClr val="tx2">
              <a:lumMod val="50000"/>
            </a:schemeClr>
          </a:solidFill>
          <a:latin typeface="Segoe UI" panose="020B0502040204020203" pitchFamily="34" charset="0"/>
          <a:ea typeface="+mn-ea"/>
          <a:cs typeface="Segoe UI" panose="020B0502040204020203" pitchFamily="34" charset="0"/>
        </a:defRPr>
      </a:lvl1pPr>
      <a:lvl2pPr marL="742849" indent="-285711" algn="l" defTabSz="914276" rtl="0" eaLnBrk="1" latinLnBrk="0" hangingPunct="1">
        <a:spcBef>
          <a:spcPct val="20000"/>
        </a:spcBef>
        <a:buFont typeface="Wingdings" panose="05000000000000000000" pitchFamily="2" charset="2"/>
        <a:buChar char="§"/>
        <a:defRPr sz="2200" kern="1200">
          <a:solidFill>
            <a:schemeClr val="accent1">
              <a:lumMod val="50000"/>
            </a:schemeClr>
          </a:solidFill>
          <a:latin typeface="Segoe UI" panose="020B0502040204020203" pitchFamily="34" charset="0"/>
          <a:ea typeface="+mn-ea"/>
          <a:cs typeface="Segoe UI" panose="020B0502040204020203" pitchFamily="34" charset="0"/>
        </a:defRPr>
      </a:lvl2pPr>
      <a:lvl3pPr marL="1142845" indent="-228569" algn="l" defTabSz="914276" rtl="0" eaLnBrk="1" latinLnBrk="0" hangingPunct="1">
        <a:spcBef>
          <a:spcPct val="20000"/>
        </a:spcBef>
        <a:buFont typeface="Symbol" panose="05050102010706020507" pitchFamily="18" charset="2"/>
        <a:buChar char="-"/>
        <a:defRPr sz="1800" kern="1200">
          <a:solidFill>
            <a:srgbClr val="003366"/>
          </a:solidFill>
          <a:latin typeface="Segoe UI" panose="020B0502040204020203" pitchFamily="34" charset="0"/>
          <a:ea typeface="+mn-ea"/>
          <a:cs typeface="Segoe UI" panose="020B0502040204020203" pitchFamily="34" charset="0"/>
        </a:defRPr>
      </a:lvl3pPr>
      <a:lvl4pPr marL="1599982" indent="-228569" algn="l" defTabSz="914276" rtl="0" eaLnBrk="1" latinLnBrk="0" hangingPunct="1">
        <a:spcBef>
          <a:spcPct val="20000"/>
        </a:spcBef>
        <a:buFont typeface="Wingdings" panose="05000000000000000000" pitchFamily="2" charset="2"/>
        <a:buChar char="§"/>
        <a:defRPr sz="1600" kern="1200">
          <a:solidFill>
            <a:srgbClr val="003366"/>
          </a:solidFill>
          <a:latin typeface="Segoe UI" panose="020B0502040204020203" pitchFamily="34" charset="0"/>
          <a:ea typeface="+mn-ea"/>
          <a:cs typeface="Segoe UI" panose="020B0502040204020203" pitchFamily="34" charset="0"/>
        </a:defRPr>
      </a:lvl4pPr>
      <a:lvl5pPr marL="2057120" indent="-228569" algn="l" defTabSz="914276" rtl="0" eaLnBrk="1" latinLnBrk="0" hangingPunct="1">
        <a:spcBef>
          <a:spcPct val="20000"/>
        </a:spcBef>
        <a:buFont typeface="Arial" pitchFamily="34" charset="0"/>
        <a:buChar char="»"/>
        <a:defRPr sz="1400" kern="1200">
          <a:solidFill>
            <a:srgbClr val="003366"/>
          </a:solidFill>
          <a:latin typeface="Segoe UI" panose="020B0502040204020203" pitchFamily="34" charset="0"/>
          <a:ea typeface="+mn-ea"/>
          <a:cs typeface="Segoe UI" panose="020B0502040204020203" pitchFamily="34" charset="0"/>
        </a:defRPr>
      </a:lvl5pPr>
      <a:lvl6pPr marL="2514258"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6"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4"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2"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1" algn="l" defTabSz="914276" rtl="0" eaLnBrk="1" latinLnBrk="0" hangingPunct="1">
        <a:defRPr sz="1800" kern="1200">
          <a:solidFill>
            <a:schemeClr val="tx1"/>
          </a:solidFill>
          <a:latin typeface="+mn-lt"/>
          <a:ea typeface="+mn-ea"/>
          <a:cs typeface="+mn-cs"/>
        </a:defRPr>
      </a:lvl5pPr>
      <a:lvl6pPr marL="2285689" algn="l" defTabSz="914276" rtl="0" eaLnBrk="1" latinLnBrk="0" hangingPunct="1">
        <a:defRPr sz="1800" kern="1200">
          <a:solidFill>
            <a:schemeClr val="tx1"/>
          </a:solidFill>
          <a:latin typeface="+mn-lt"/>
          <a:ea typeface="+mn-ea"/>
          <a:cs typeface="+mn-cs"/>
        </a:defRPr>
      </a:lvl6pPr>
      <a:lvl7pPr marL="2742827" algn="l" defTabSz="914276" rtl="0" eaLnBrk="1" latinLnBrk="0" hangingPunct="1">
        <a:defRPr sz="1800" kern="1200">
          <a:solidFill>
            <a:schemeClr val="tx1"/>
          </a:solidFill>
          <a:latin typeface="+mn-lt"/>
          <a:ea typeface="+mn-ea"/>
          <a:cs typeface="+mn-cs"/>
        </a:defRPr>
      </a:lvl7pPr>
      <a:lvl8pPr marL="3199965" algn="l" defTabSz="914276" rtl="0" eaLnBrk="1" latinLnBrk="0" hangingPunct="1">
        <a:defRPr sz="1800" kern="1200">
          <a:solidFill>
            <a:schemeClr val="tx1"/>
          </a:solidFill>
          <a:latin typeface="+mn-lt"/>
          <a:ea typeface="+mn-ea"/>
          <a:cs typeface="+mn-cs"/>
        </a:defRPr>
      </a:lvl8pPr>
      <a:lvl9pPr marL="3657103"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26" name="Grafik 26" descr="C:\Users\Norman\Dropbox\S3TBX\proposal\material\images\VISAT_future_cover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4412" y="-130906"/>
            <a:ext cx="5763845" cy="576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404446" y="1087194"/>
            <a:ext cx="7772400" cy="1702899"/>
          </a:xfrm>
        </p:spPr>
        <p:txBody>
          <a:bodyPr/>
          <a:lstStyle/>
          <a:p>
            <a:r>
              <a:rPr lang="de-DE" b="1" spc="50" dirty="0">
                <a:ln w="0"/>
                <a:solidFill>
                  <a:schemeClr val="bg2"/>
                </a:solidFill>
                <a:effectLst>
                  <a:innerShdw blurRad="63500" dist="50800" dir="13500000">
                    <a:srgbClr val="000000">
                      <a:alpha val="50000"/>
                    </a:srgbClr>
                  </a:innerShdw>
                </a:effectLst>
                <a:latin typeface="Century Gothic" panose="020B0502020202020204" pitchFamily="34" charset="0"/>
              </a:rPr>
              <a:t>CCI Toolbox</a:t>
            </a:r>
          </a:p>
        </p:txBody>
      </p:sp>
      <p:sp>
        <p:nvSpPr>
          <p:cNvPr id="3" name="Untertitel 2"/>
          <p:cNvSpPr>
            <a:spLocks noGrp="1"/>
          </p:cNvSpPr>
          <p:nvPr>
            <p:ph type="subTitle" idx="1"/>
          </p:nvPr>
        </p:nvSpPr>
        <p:spPr>
          <a:xfrm>
            <a:off x="2296638" y="2761065"/>
            <a:ext cx="3885798" cy="1096107"/>
          </a:xfrm>
          <a:solidFill>
            <a:srgbClr val="FFFFFF">
              <a:alpha val="54118"/>
            </a:srgbClr>
          </a:solidFill>
        </p:spPr>
        <p:txBody>
          <a:bodyPr vert="horz" lIns="91440" tIns="45720" rIns="91440" bIns="45720" rtlCol="0" anchor="t">
            <a:noAutofit/>
          </a:bodyPr>
          <a:lstStyle/>
          <a:p>
            <a:pPr>
              <a:spcBef>
                <a:spcPct val="0"/>
              </a:spcBef>
            </a:pPr>
            <a:r>
              <a:rPr lang="de-DE" sz="3600" dirty="0">
                <a:effectLst>
                  <a:glow rad="228600">
                    <a:schemeClr val="bg1">
                      <a:alpha val="40000"/>
                    </a:schemeClr>
                  </a:glow>
                </a:effectLst>
                <a:latin typeface="Century Gothic" panose="020B0502020202020204" pitchFamily="34" charset="0"/>
                <a:ea typeface="+mj-ea"/>
                <a:cs typeface="+mj-cs"/>
              </a:rPr>
              <a:t>CCI Integration Meeting</a:t>
            </a:r>
            <a:endParaRPr lang="de-DE" sz="3600" dirty="0">
              <a:effectLst>
                <a:glow rad="228600">
                  <a:schemeClr val="bg1">
                    <a:alpha val="56000"/>
                  </a:schemeClr>
                </a:glow>
              </a:effectLst>
              <a:latin typeface="Century Gothic" panose="020B0502020202020204" pitchFamily="34" charset="0"/>
              <a:ea typeface="+mj-ea"/>
              <a:cs typeface="+mj-cs"/>
            </a:endParaRP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6679" y="4652772"/>
            <a:ext cx="1761744" cy="1210056"/>
          </a:xfrm>
          <a:prstGeom prst="rect">
            <a:avLst/>
          </a:prstGeom>
          <a:effectLst>
            <a:glow rad="622300">
              <a:schemeClr val="bg1">
                <a:alpha val="84000"/>
              </a:schemeClr>
            </a:glow>
          </a:effectLst>
        </p:spPr>
      </p:pic>
      <p:grpSp>
        <p:nvGrpSpPr>
          <p:cNvPr id="5" name="Gruppieren 4"/>
          <p:cNvGrpSpPr/>
          <p:nvPr/>
        </p:nvGrpSpPr>
        <p:grpSpPr>
          <a:xfrm>
            <a:off x="1016000" y="5943600"/>
            <a:ext cx="6899275" cy="823913"/>
            <a:chOff x="558800" y="5943600"/>
            <a:chExt cx="6899275" cy="823913"/>
          </a:xfrm>
        </p:grpSpPr>
        <p:pic>
          <p:nvPicPr>
            <p:cNvPr id="1027" name="Picture 3" descr="Brockmann Consult LOGO 2 (white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0" y="5943600"/>
              <a:ext cx="12303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TELESPAZIO 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2963" y="6045200"/>
              <a:ext cx="1908175"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S&amp;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4988" y="6045200"/>
              <a:ext cx="8953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Grafik 1" descr="C:\Users\rhollman\Desktop\NeuLogo_Wortbildmarke_p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4188" y="6138863"/>
              <a:ext cx="18938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2" name="Picture 8" descr="http://www.esa.int/esalogo/images/logotype_screen/42_digital_logo_dark_blue_sign_A.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49301" y="4637532"/>
            <a:ext cx="2181223" cy="1385216"/>
          </a:xfrm>
          <a:prstGeom prst="rect">
            <a:avLst/>
          </a:prstGeom>
          <a:noFill/>
          <a:effectLst>
            <a:glow rad="1168400">
              <a:schemeClr val="bg1">
                <a:alpha val="71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7170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GB" dirty="0"/>
              <a:t>Use Cases</a:t>
            </a:r>
          </a:p>
        </p:txBody>
      </p:sp>
      <p:graphicFrame>
        <p:nvGraphicFramePr>
          <p:cNvPr id="14" name="Tabelle 13"/>
          <p:cNvGraphicFramePr>
            <a:graphicFrameLocks noGrp="1"/>
          </p:cNvGraphicFramePr>
          <p:nvPr>
            <p:extLst/>
          </p:nvPr>
        </p:nvGraphicFramePr>
        <p:xfrm>
          <a:off x="143508" y="1844824"/>
          <a:ext cx="8856984" cy="4148600"/>
        </p:xfrm>
        <a:graphic>
          <a:graphicData uri="http://schemas.openxmlformats.org/drawingml/2006/table">
            <a:tbl>
              <a:tblPr/>
              <a:tblGrid>
                <a:gridCol w="1141788">
                  <a:extLst>
                    <a:ext uri="{9D8B030D-6E8A-4147-A177-3AD203B41FA5}">
                      <a16:colId xmlns="" xmlns:a16="http://schemas.microsoft.com/office/drawing/2014/main" val="20000"/>
                    </a:ext>
                  </a:extLst>
                </a:gridCol>
                <a:gridCol w="2501883">
                  <a:extLst>
                    <a:ext uri="{9D8B030D-6E8A-4147-A177-3AD203B41FA5}">
                      <a16:colId xmlns="" xmlns:a16="http://schemas.microsoft.com/office/drawing/2014/main" val="20001"/>
                    </a:ext>
                  </a:extLst>
                </a:gridCol>
                <a:gridCol w="248253">
                  <a:extLst>
                    <a:ext uri="{9D8B030D-6E8A-4147-A177-3AD203B41FA5}">
                      <a16:colId xmlns="" xmlns:a16="http://schemas.microsoft.com/office/drawing/2014/main" val="20002"/>
                    </a:ext>
                  </a:extLst>
                </a:gridCol>
                <a:gridCol w="248253">
                  <a:extLst>
                    <a:ext uri="{9D8B030D-6E8A-4147-A177-3AD203B41FA5}">
                      <a16:colId xmlns="" xmlns:a16="http://schemas.microsoft.com/office/drawing/2014/main" val="20003"/>
                    </a:ext>
                  </a:extLst>
                </a:gridCol>
                <a:gridCol w="248253">
                  <a:extLst>
                    <a:ext uri="{9D8B030D-6E8A-4147-A177-3AD203B41FA5}">
                      <a16:colId xmlns="" xmlns:a16="http://schemas.microsoft.com/office/drawing/2014/main" val="20004"/>
                    </a:ext>
                  </a:extLst>
                </a:gridCol>
                <a:gridCol w="248253">
                  <a:extLst>
                    <a:ext uri="{9D8B030D-6E8A-4147-A177-3AD203B41FA5}">
                      <a16:colId xmlns="" xmlns:a16="http://schemas.microsoft.com/office/drawing/2014/main" val="20005"/>
                    </a:ext>
                  </a:extLst>
                </a:gridCol>
                <a:gridCol w="248253">
                  <a:extLst>
                    <a:ext uri="{9D8B030D-6E8A-4147-A177-3AD203B41FA5}">
                      <a16:colId xmlns="" xmlns:a16="http://schemas.microsoft.com/office/drawing/2014/main" val="20006"/>
                    </a:ext>
                  </a:extLst>
                </a:gridCol>
                <a:gridCol w="248253">
                  <a:extLst>
                    <a:ext uri="{9D8B030D-6E8A-4147-A177-3AD203B41FA5}">
                      <a16:colId xmlns="" xmlns:a16="http://schemas.microsoft.com/office/drawing/2014/main" val="20007"/>
                    </a:ext>
                  </a:extLst>
                </a:gridCol>
                <a:gridCol w="248253">
                  <a:extLst>
                    <a:ext uri="{9D8B030D-6E8A-4147-A177-3AD203B41FA5}">
                      <a16:colId xmlns="" xmlns:a16="http://schemas.microsoft.com/office/drawing/2014/main" val="20008"/>
                    </a:ext>
                  </a:extLst>
                </a:gridCol>
                <a:gridCol w="248253">
                  <a:extLst>
                    <a:ext uri="{9D8B030D-6E8A-4147-A177-3AD203B41FA5}">
                      <a16:colId xmlns="" xmlns:a16="http://schemas.microsoft.com/office/drawing/2014/main" val="20009"/>
                    </a:ext>
                  </a:extLst>
                </a:gridCol>
                <a:gridCol w="248253">
                  <a:extLst>
                    <a:ext uri="{9D8B030D-6E8A-4147-A177-3AD203B41FA5}">
                      <a16:colId xmlns="" xmlns:a16="http://schemas.microsoft.com/office/drawing/2014/main" val="20010"/>
                    </a:ext>
                  </a:extLst>
                </a:gridCol>
                <a:gridCol w="248253">
                  <a:extLst>
                    <a:ext uri="{9D8B030D-6E8A-4147-A177-3AD203B41FA5}">
                      <a16:colId xmlns="" xmlns:a16="http://schemas.microsoft.com/office/drawing/2014/main" val="20011"/>
                    </a:ext>
                  </a:extLst>
                </a:gridCol>
                <a:gridCol w="248253">
                  <a:extLst>
                    <a:ext uri="{9D8B030D-6E8A-4147-A177-3AD203B41FA5}">
                      <a16:colId xmlns="" xmlns:a16="http://schemas.microsoft.com/office/drawing/2014/main" val="20012"/>
                    </a:ext>
                  </a:extLst>
                </a:gridCol>
                <a:gridCol w="248253">
                  <a:extLst>
                    <a:ext uri="{9D8B030D-6E8A-4147-A177-3AD203B41FA5}">
                      <a16:colId xmlns="" xmlns:a16="http://schemas.microsoft.com/office/drawing/2014/main" val="20013"/>
                    </a:ext>
                  </a:extLst>
                </a:gridCol>
                <a:gridCol w="248253">
                  <a:extLst>
                    <a:ext uri="{9D8B030D-6E8A-4147-A177-3AD203B41FA5}">
                      <a16:colId xmlns="" xmlns:a16="http://schemas.microsoft.com/office/drawing/2014/main" val="20014"/>
                    </a:ext>
                  </a:extLst>
                </a:gridCol>
                <a:gridCol w="248253">
                  <a:extLst>
                    <a:ext uri="{9D8B030D-6E8A-4147-A177-3AD203B41FA5}">
                      <a16:colId xmlns="" xmlns:a16="http://schemas.microsoft.com/office/drawing/2014/main" val="20015"/>
                    </a:ext>
                  </a:extLst>
                </a:gridCol>
                <a:gridCol w="248253">
                  <a:extLst>
                    <a:ext uri="{9D8B030D-6E8A-4147-A177-3AD203B41FA5}">
                      <a16:colId xmlns="" xmlns:a16="http://schemas.microsoft.com/office/drawing/2014/main" val="20016"/>
                    </a:ext>
                  </a:extLst>
                </a:gridCol>
                <a:gridCol w="248253">
                  <a:extLst>
                    <a:ext uri="{9D8B030D-6E8A-4147-A177-3AD203B41FA5}">
                      <a16:colId xmlns="" xmlns:a16="http://schemas.microsoft.com/office/drawing/2014/main" val="20017"/>
                    </a:ext>
                  </a:extLst>
                </a:gridCol>
                <a:gridCol w="248253">
                  <a:extLst>
                    <a:ext uri="{9D8B030D-6E8A-4147-A177-3AD203B41FA5}">
                      <a16:colId xmlns="" xmlns:a16="http://schemas.microsoft.com/office/drawing/2014/main" val="20018"/>
                    </a:ext>
                  </a:extLst>
                </a:gridCol>
                <a:gridCol w="248253">
                  <a:extLst>
                    <a:ext uri="{9D8B030D-6E8A-4147-A177-3AD203B41FA5}">
                      <a16:colId xmlns="" xmlns:a16="http://schemas.microsoft.com/office/drawing/2014/main" val="20019"/>
                    </a:ext>
                  </a:extLst>
                </a:gridCol>
                <a:gridCol w="248253">
                  <a:extLst>
                    <a:ext uri="{9D8B030D-6E8A-4147-A177-3AD203B41FA5}">
                      <a16:colId xmlns="" xmlns:a16="http://schemas.microsoft.com/office/drawing/2014/main" val="20020"/>
                    </a:ext>
                  </a:extLst>
                </a:gridCol>
                <a:gridCol w="248253">
                  <a:extLst>
                    <a:ext uri="{9D8B030D-6E8A-4147-A177-3AD203B41FA5}">
                      <a16:colId xmlns="" xmlns:a16="http://schemas.microsoft.com/office/drawing/2014/main" val="20021"/>
                    </a:ext>
                  </a:extLst>
                </a:gridCol>
                <a:gridCol w="248253">
                  <a:extLst>
                    <a:ext uri="{9D8B030D-6E8A-4147-A177-3AD203B41FA5}">
                      <a16:colId xmlns="" xmlns:a16="http://schemas.microsoft.com/office/drawing/2014/main" val="20022"/>
                    </a:ext>
                  </a:extLst>
                </a:gridCol>
              </a:tblGrid>
              <a:tr h="193028">
                <a:tc>
                  <a:txBody>
                    <a:bodyPr/>
                    <a:lstStyle/>
                    <a:p>
                      <a:pPr algn="l" fontAlgn="ctr"/>
                      <a:r>
                        <a:rPr lang="de-DE" sz="1300" b="1" i="0" u="none" strike="noStrike" dirty="0">
                          <a:solidFill>
                            <a:schemeClr val="bg1"/>
                          </a:solidFill>
                          <a:effectLst/>
                          <a:latin typeface="Calibri"/>
                        </a:rPr>
                        <a:t>UC </a:t>
                      </a:r>
                      <a:r>
                        <a:rPr lang="de-DE" sz="1300" b="1" i="0" u="none" strike="noStrike" dirty="0" err="1">
                          <a:solidFill>
                            <a:schemeClr val="bg1"/>
                          </a:solidFill>
                          <a:effectLst/>
                          <a:latin typeface="Calibri"/>
                        </a:rPr>
                        <a:t>number</a:t>
                      </a:r>
                      <a:endParaRPr lang="de-DE" sz="1300" b="1" i="0" u="none" strike="noStrike" dirty="0">
                        <a:solidFill>
                          <a:schemeClr val="bg1"/>
                        </a:solidFill>
                        <a:effectLst/>
                        <a:latin typeface="Calibri"/>
                      </a:endParaRP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l" fontAlgn="ctr"/>
                      <a:r>
                        <a:rPr lang="de-DE" sz="1300" b="1" i="0" u="none" strike="noStrike" dirty="0">
                          <a:solidFill>
                            <a:schemeClr val="bg1"/>
                          </a:solidFill>
                          <a:effectLst/>
                          <a:latin typeface="Calibri"/>
                        </a:rPr>
                        <a:t> </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1</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2</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3</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a:solidFill>
                            <a:schemeClr val="bg1"/>
                          </a:solidFill>
                          <a:effectLst/>
                          <a:latin typeface="Calibri"/>
                        </a:rPr>
                        <a:t>4</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a:solidFill>
                            <a:schemeClr val="bg1"/>
                          </a:solidFill>
                          <a:effectLst/>
                          <a:latin typeface="Calibri"/>
                        </a:rPr>
                        <a:t>5</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a:solidFill>
                            <a:schemeClr val="bg1"/>
                          </a:solidFill>
                          <a:effectLst/>
                          <a:latin typeface="Calibri"/>
                        </a:rPr>
                        <a:t>6</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7</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8</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9</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10</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11</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12</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13</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14</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15</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16</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17</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18</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19</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20</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ctr" fontAlgn="ctr"/>
                      <a:r>
                        <a:rPr lang="de-DE" sz="1300" b="0" i="0" u="none" strike="noStrike" dirty="0">
                          <a:solidFill>
                            <a:schemeClr val="bg1"/>
                          </a:solidFill>
                          <a:effectLst/>
                          <a:latin typeface="Calibri"/>
                        </a:rPr>
                        <a:t>21</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extLst>
                  <a:ext uri="{0D108BD9-81ED-4DB2-BD59-A6C34878D82A}">
                    <a16:rowId xmlns="" xmlns:a16="http://schemas.microsoft.com/office/drawing/2014/main" val="10000"/>
                  </a:ext>
                </a:extLst>
              </a:tr>
              <a:tr h="193028">
                <a:tc>
                  <a:txBody>
                    <a:bodyPr/>
                    <a:lstStyle/>
                    <a:p>
                      <a:pPr algn="l" fontAlgn="ctr"/>
                      <a:r>
                        <a:rPr lang="de-DE" sz="1300" b="1" i="0" u="none" strike="noStrike">
                          <a:solidFill>
                            <a:srgbClr val="000000"/>
                          </a:solidFill>
                          <a:effectLst/>
                          <a:latin typeface="Calibri"/>
                        </a:rPr>
                        <a:t>User Level</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a:solidFill>
                            <a:srgbClr val="000000"/>
                          </a:solidFill>
                          <a:effectLst/>
                          <a:latin typeface="Calibri"/>
                        </a:rPr>
                        <a:t>Non-expert</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93028">
                <a:tc>
                  <a:txBody>
                    <a:bodyPr/>
                    <a:lstStyle/>
                    <a:p>
                      <a:pPr algn="l"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a:solidFill>
                            <a:srgbClr val="000000"/>
                          </a:solidFill>
                          <a:effectLst/>
                          <a:latin typeface="Calibri"/>
                        </a:rPr>
                        <a:t>Expert</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93028">
                <a:tc>
                  <a:txBody>
                    <a:bodyPr/>
                    <a:lstStyle/>
                    <a:p>
                      <a:pPr algn="l"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a:solidFill>
                            <a:srgbClr val="000000"/>
                          </a:solidFill>
                          <a:effectLst/>
                          <a:latin typeface="Calibri"/>
                        </a:rPr>
                        <a:t>High-level expert</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03"/>
                  </a:ext>
                </a:extLst>
              </a:tr>
              <a:tr h="193028">
                <a:tc>
                  <a:txBody>
                    <a:bodyPr/>
                    <a:lstStyle/>
                    <a:p>
                      <a:pPr algn="l" fontAlgn="ctr"/>
                      <a:r>
                        <a:rPr lang="de-DE" sz="1300" b="1" i="0" u="none" strike="noStrike">
                          <a:solidFill>
                            <a:srgbClr val="000000"/>
                          </a:solidFill>
                          <a:effectLst/>
                          <a:latin typeface="Calibri"/>
                        </a:rPr>
                        <a:t>Area of Interest</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a:solidFill>
                            <a:srgbClr val="000000"/>
                          </a:solidFill>
                          <a:effectLst/>
                          <a:latin typeface="Calibri"/>
                        </a:rPr>
                        <a:t>Global</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93028">
                <a:tc>
                  <a:txBody>
                    <a:bodyPr/>
                    <a:lstStyle/>
                    <a:p>
                      <a:pPr algn="l"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a:solidFill>
                            <a:srgbClr val="000000"/>
                          </a:solidFill>
                          <a:effectLst/>
                          <a:latin typeface="Calibri"/>
                        </a:rPr>
                        <a:t>Regional</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 xmlns:a16="http://schemas.microsoft.com/office/drawing/2014/main" val="10005"/>
                  </a:ext>
                </a:extLst>
              </a:tr>
              <a:tr h="193028">
                <a:tc>
                  <a:txBody>
                    <a:bodyPr/>
                    <a:lstStyle/>
                    <a:p>
                      <a:pPr algn="l"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a:solidFill>
                            <a:srgbClr val="000000"/>
                          </a:solidFill>
                          <a:effectLst/>
                          <a:latin typeface="Calibri"/>
                        </a:rPr>
                        <a:t>Point</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93028">
                <a:tc>
                  <a:txBody>
                    <a:bodyPr/>
                    <a:lstStyle/>
                    <a:p>
                      <a:pPr algn="l" fontAlgn="ctr"/>
                      <a:r>
                        <a:rPr lang="de-DE" sz="1300" b="1" i="0" u="none" strike="noStrike">
                          <a:solidFill>
                            <a:srgbClr val="000000"/>
                          </a:solidFill>
                          <a:effectLst/>
                          <a:latin typeface="Calibri"/>
                        </a:rPr>
                        <a:t>Data </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a:solidFill>
                            <a:srgbClr val="000000"/>
                          </a:solidFill>
                          <a:effectLst/>
                          <a:latin typeface="Calibri"/>
                        </a:rPr>
                        <a:t>Single CCI</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7"/>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7"/>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7"/>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7"/>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7"/>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7"/>
                    </a:solidFill>
                  </a:tcPr>
                </a:tc>
                <a:extLst>
                  <a:ext uri="{0D108BD9-81ED-4DB2-BD59-A6C34878D82A}">
                    <a16:rowId xmlns="" xmlns:a16="http://schemas.microsoft.com/office/drawing/2014/main" val="10007"/>
                  </a:ext>
                </a:extLst>
              </a:tr>
              <a:tr h="193028">
                <a:tc>
                  <a:txBody>
                    <a:bodyPr/>
                    <a:lstStyle/>
                    <a:p>
                      <a:pPr algn="l"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a:solidFill>
                            <a:srgbClr val="000000"/>
                          </a:solidFill>
                          <a:effectLst/>
                          <a:latin typeface="Calibri"/>
                        </a:rPr>
                        <a:t>Multiple CCI</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497A"/>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497A"/>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497A"/>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497A"/>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497A"/>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497A"/>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497A"/>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497A"/>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497A"/>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497A"/>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497A"/>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497A"/>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497A"/>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497A"/>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193028">
                <a:tc>
                  <a:txBody>
                    <a:bodyPr/>
                    <a:lstStyle/>
                    <a:p>
                      <a:pPr algn="l"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a:solidFill>
                            <a:srgbClr val="000000"/>
                          </a:solidFill>
                          <a:effectLst/>
                          <a:latin typeface="Calibri"/>
                        </a:rPr>
                        <a:t>RGI and WGMS data</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193028">
                <a:tc>
                  <a:txBody>
                    <a:bodyPr/>
                    <a:lstStyle/>
                    <a:p>
                      <a:pPr algn="l" fontAlgn="ctr"/>
                      <a:r>
                        <a:rPr lang="de-DE" sz="1300" b="0" i="0" u="none" strike="noStrike" dirty="0">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dirty="0">
                          <a:solidFill>
                            <a:srgbClr val="000000"/>
                          </a:solidFill>
                          <a:effectLst/>
                          <a:latin typeface="Calibri"/>
                        </a:rPr>
                        <a:t>Additional </a:t>
                      </a:r>
                      <a:r>
                        <a:rPr lang="de-DE" sz="1300" b="0" i="0" u="none" strike="noStrike" dirty="0" err="1">
                          <a:solidFill>
                            <a:srgbClr val="000000"/>
                          </a:solidFill>
                          <a:effectLst/>
                          <a:latin typeface="Calibri"/>
                        </a:rPr>
                        <a:t>data</a:t>
                      </a:r>
                      <a:r>
                        <a:rPr lang="de-DE" sz="1300" b="0" i="0" u="none" strike="noStrike" dirty="0">
                          <a:solidFill>
                            <a:srgbClr val="000000"/>
                          </a:solidFill>
                          <a:effectLst/>
                          <a:latin typeface="Calibri"/>
                        </a:rPr>
                        <a:t> (</a:t>
                      </a:r>
                      <a:r>
                        <a:rPr lang="de-DE" sz="1300" b="0" i="0" u="none" strike="noStrike" dirty="0" err="1">
                          <a:solidFill>
                            <a:srgbClr val="000000"/>
                          </a:solidFill>
                          <a:effectLst/>
                          <a:latin typeface="Calibri"/>
                        </a:rPr>
                        <a:t>model</a:t>
                      </a:r>
                      <a:r>
                        <a:rPr lang="de-DE" sz="1300" b="0" i="0" u="none" strike="noStrike" dirty="0">
                          <a:solidFill>
                            <a:srgbClr val="000000"/>
                          </a:solidFill>
                          <a:effectLst/>
                          <a:latin typeface="Calibri"/>
                        </a:rPr>
                        <a:t>, </a:t>
                      </a:r>
                      <a:r>
                        <a:rPr lang="de-DE" sz="1300" b="0" i="0" u="none" strike="noStrike" dirty="0" err="1">
                          <a:solidFill>
                            <a:srgbClr val="000000"/>
                          </a:solidFill>
                          <a:effectLst/>
                          <a:latin typeface="Calibri"/>
                        </a:rPr>
                        <a:t>obs</a:t>
                      </a:r>
                      <a:r>
                        <a:rPr lang="de-DE" sz="1300" b="0" i="0" u="none" strike="noStrike" dirty="0">
                          <a:solidFill>
                            <a:srgbClr val="000000"/>
                          </a:solidFill>
                          <a:effectLst/>
                          <a:latin typeface="Calibri"/>
                        </a:rPr>
                        <a:t>., …)</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193028">
                <a:tc>
                  <a:txBody>
                    <a:bodyPr/>
                    <a:lstStyle/>
                    <a:p>
                      <a:pPr algn="l"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a:solidFill>
                            <a:srgbClr val="000000"/>
                          </a:solidFill>
                          <a:effectLst/>
                          <a:latin typeface="Calibri"/>
                        </a:rPr>
                        <a:t>Multiple additional data</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69B"/>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69B"/>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69B"/>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69B"/>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69B"/>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69B"/>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69B"/>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69B"/>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69B"/>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69B"/>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69B"/>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193028">
                <a:tc>
                  <a:txBody>
                    <a:bodyPr/>
                    <a:lstStyle/>
                    <a:p>
                      <a:pPr algn="l"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a:solidFill>
                            <a:srgbClr val="000000"/>
                          </a:solidFill>
                          <a:effectLst/>
                          <a:latin typeface="Calibri"/>
                        </a:rPr>
                        <a:t>Non-geographic data/information</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193028">
                <a:tc>
                  <a:txBody>
                    <a:bodyPr/>
                    <a:lstStyle/>
                    <a:p>
                      <a:pPr algn="l"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a:solidFill>
                            <a:srgbClr val="000000"/>
                          </a:solidFill>
                          <a:effectLst/>
                          <a:latin typeface="Calibri"/>
                        </a:rPr>
                        <a:t>Vector data</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193028">
                <a:tc>
                  <a:txBody>
                    <a:bodyPr/>
                    <a:lstStyle/>
                    <a:p>
                      <a:pPr algn="l"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a:solidFill>
                            <a:srgbClr val="000000"/>
                          </a:solidFill>
                          <a:effectLst/>
                          <a:latin typeface="Calibri"/>
                        </a:rPr>
                        <a:t>Topographical data</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193028">
                <a:tc>
                  <a:txBody>
                    <a:bodyPr/>
                    <a:lstStyle/>
                    <a:p>
                      <a:pPr algn="l" fontAlgn="ctr"/>
                      <a:r>
                        <a:rPr lang="de-DE" sz="1300" b="1" i="0" u="none" strike="noStrike">
                          <a:solidFill>
                            <a:srgbClr val="000000"/>
                          </a:solidFill>
                          <a:effectLst/>
                          <a:latin typeface="Calibri"/>
                        </a:rPr>
                        <a:t>Complexity</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a:solidFill>
                            <a:srgbClr val="000000"/>
                          </a:solidFill>
                          <a:effectLst/>
                          <a:latin typeface="Calibri"/>
                        </a:rPr>
                        <a:t>Low</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de-DE" sz="1300" b="0" i="0" u="none" strike="noStrike" dirty="0">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 xmlns:a16="http://schemas.microsoft.com/office/drawing/2014/main" val="10015"/>
                  </a:ext>
                </a:extLst>
              </a:tr>
              <a:tr h="193028">
                <a:tc>
                  <a:txBody>
                    <a:bodyPr/>
                    <a:lstStyle/>
                    <a:p>
                      <a:pPr algn="l"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a:solidFill>
                            <a:srgbClr val="000000"/>
                          </a:solidFill>
                          <a:effectLst/>
                          <a:latin typeface="Calibri"/>
                        </a:rPr>
                        <a:t>High </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1" i="0" u="none" strike="noStrike">
                          <a:solidFill>
                            <a:srgbClr val="000000"/>
                          </a:solidFill>
                          <a:effectLst/>
                          <a:latin typeface="Calibri"/>
                        </a:rPr>
                        <a:t>A</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1" i="0" u="none" strike="noStrike">
                          <a:solidFill>
                            <a:srgbClr val="000000"/>
                          </a:solidFill>
                          <a:effectLst/>
                          <a:latin typeface="Calibri"/>
                        </a:rPr>
                        <a:t>A</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fontAlgn="ctr"/>
                      <a:r>
                        <a:rPr lang="de-DE" sz="1300" b="1" i="0" u="none" strike="noStrike">
                          <a:solidFill>
                            <a:srgbClr val="000000"/>
                          </a:solidFill>
                          <a:effectLst/>
                          <a:latin typeface="Calibri"/>
                        </a:rPr>
                        <a:t>A</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fontAlgn="ctr"/>
                      <a:r>
                        <a:rPr lang="de-DE" sz="1300" b="1" i="0" u="none" strike="noStrike">
                          <a:solidFill>
                            <a:srgbClr val="000000"/>
                          </a:solidFill>
                          <a:effectLst/>
                          <a:latin typeface="Calibri"/>
                        </a:rPr>
                        <a:t>A</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fontAlgn="ctr"/>
                      <a:r>
                        <a:rPr lang="de-DE" sz="1300" b="1" i="0" u="none" strike="noStrike">
                          <a:solidFill>
                            <a:srgbClr val="000000"/>
                          </a:solidFill>
                          <a:effectLst/>
                          <a:latin typeface="Calibri"/>
                        </a:rPr>
                        <a:t>A</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1" i="0" u="none" strike="noStrike">
                          <a:solidFill>
                            <a:srgbClr val="000000"/>
                          </a:solidFill>
                          <a:effectLst/>
                          <a:latin typeface="Calibri"/>
                        </a:rPr>
                        <a:t>A</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fontAlgn="ctr"/>
                      <a:r>
                        <a:rPr lang="de-DE" sz="1300" b="1" i="0" u="none" strike="noStrike">
                          <a:solidFill>
                            <a:srgbClr val="000000"/>
                          </a:solidFill>
                          <a:effectLst/>
                          <a:latin typeface="Calibri"/>
                        </a:rPr>
                        <a:t>A</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193028">
                <a:tc>
                  <a:txBody>
                    <a:bodyPr/>
                    <a:lstStyle/>
                    <a:p>
                      <a:pPr algn="l" fontAlgn="ctr"/>
                      <a:r>
                        <a:rPr lang="de-DE" sz="1300" b="1" i="0" u="none" strike="noStrike">
                          <a:solidFill>
                            <a:srgbClr val="000000"/>
                          </a:solidFill>
                          <a:effectLst/>
                          <a:latin typeface="Calibri"/>
                        </a:rPr>
                        <a:t>Focus</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a:solidFill>
                            <a:srgbClr val="000000"/>
                          </a:solidFill>
                          <a:effectLst/>
                          <a:latin typeface="Calibri"/>
                        </a:rPr>
                        <a:t>Data comparison and combination</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extLst>
                  <a:ext uri="{0D108BD9-81ED-4DB2-BD59-A6C34878D82A}">
                    <a16:rowId xmlns="" xmlns:a16="http://schemas.microsoft.com/office/drawing/2014/main" val="10017"/>
                  </a:ext>
                </a:extLst>
              </a:tr>
              <a:tr h="193028">
                <a:tc>
                  <a:txBody>
                    <a:bodyPr/>
                    <a:lstStyle/>
                    <a:p>
                      <a:pPr algn="l"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DE" sz="1300" b="0" i="0" u="none" strike="noStrike">
                          <a:solidFill>
                            <a:srgbClr val="000000"/>
                          </a:solidFill>
                          <a:effectLst/>
                          <a:latin typeface="Calibri"/>
                        </a:rPr>
                        <a:t>Visualisation</a:t>
                      </a:r>
                    </a:p>
                  </a:txBody>
                  <a:tcPr marL="9310" marR="9310" marT="931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8"/>
                  </a:ext>
                </a:extLst>
              </a:tr>
              <a:tr h="193028">
                <a:tc gridSpan="2">
                  <a:txBody>
                    <a:bodyPr/>
                    <a:lstStyle/>
                    <a:p>
                      <a:pPr algn="l" fontAlgn="ctr"/>
                      <a:r>
                        <a:rPr lang="de-DE" sz="1300" b="1" i="0" u="none" strike="noStrike">
                          <a:solidFill>
                            <a:srgbClr val="000000"/>
                          </a:solidFill>
                          <a:effectLst/>
                          <a:latin typeface="Calibri"/>
                        </a:rPr>
                        <a:t>Need for plug-in/API?</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3634"/>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3634"/>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3634"/>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3634"/>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3634"/>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3634"/>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3634"/>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3634"/>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3634"/>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3634"/>
                    </a:solidFill>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3634"/>
                    </a:solidFill>
                  </a:tcPr>
                </a:tc>
                <a:tc>
                  <a:txBody>
                    <a:bodyPr/>
                    <a:lstStyle/>
                    <a:p>
                      <a:pPr algn="ctr" fontAlgn="ctr"/>
                      <a:r>
                        <a:rPr lang="de-DE" sz="1300" b="0" i="0" u="none" strike="noStrike">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300" b="0" i="0" u="none" strike="noStrike">
                          <a:solidFill>
                            <a:srgbClr val="000000"/>
                          </a:solidFill>
                          <a:effectLst/>
                          <a:latin typeface="Calibri"/>
                        </a:rPr>
                        <a:t>X</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3634"/>
                    </a:solidFill>
                  </a:tcPr>
                </a:tc>
                <a:tc>
                  <a:txBody>
                    <a:bodyPr/>
                    <a:lstStyle/>
                    <a:p>
                      <a:pPr algn="ctr" fontAlgn="ctr"/>
                      <a:r>
                        <a:rPr lang="de-DE" sz="1300" b="0" i="0" u="none" strike="noStrike" dirty="0">
                          <a:solidFill>
                            <a:srgbClr val="000000"/>
                          </a:solidFill>
                          <a:effectLst/>
                          <a:latin typeface="Calibri"/>
                        </a:rPr>
                        <a:t> </a:t>
                      </a:r>
                    </a:p>
                  </a:txBody>
                  <a:tcPr marL="9310" marR="9310" marT="9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9"/>
                  </a:ext>
                </a:extLst>
              </a:tr>
            </a:tbl>
          </a:graphicData>
        </a:graphic>
      </p:graphicFrame>
      <p:sp>
        <p:nvSpPr>
          <p:cNvPr id="15" name="TextBox 11"/>
          <p:cNvSpPr txBox="1"/>
          <p:nvPr/>
        </p:nvSpPr>
        <p:spPr>
          <a:xfrm>
            <a:off x="251521" y="1448780"/>
            <a:ext cx="8557670" cy="324036"/>
          </a:xfrm>
          <a:prstGeom prst="rect">
            <a:avLst/>
          </a:prstGeom>
          <a:noFill/>
        </p:spPr>
        <p:txBody>
          <a:bodyPr wrap="square" lIns="23801" tIns="11901" rIns="23801" bIns="11901" rtlCol="0">
            <a:noAutofit/>
          </a:bodyPr>
          <a:lstStyle>
            <a:defPPr>
              <a:defRPr lang="en-US"/>
            </a:defPPr>
            <a:lvl1pPr marL="0" algn="l" defTabSz="3511448" rtl="0" eaLnBrk="1" latinLnBrk="0" hangingPunct="1">
              <a:defRPr sz="6900" kern="1200">
                <a:solidFill>
                  <a:schemeClr val="tx1"/>
                </a:solidFill>
                <a:latin typeface="+mn-lt"/>
                <a:ea typeface="+mn-ea"/>
                <a:cs typeface="+mn-cs"/>
              </a:defRPr>
            </a:lvl1pPr>
            <a:lvl2pPr marL="1755724" algn="l" defTabSz="3511448" rtl="0" eaLnBrk="1" latinLnBrk="0" hangingPunct="1">
              <a:defRPr sz="6900" kern="1200">
                <a:solidFill>
                  <a:schemeClr val="tx1"/>
                </a:solidFill>
                <a:latin typeface="+mn-lt"/>
                <a:ea typeface="+mn-ea"/>
                <a:cs typeface="+mn-cs"/>
              </a:defRPr>
            </a:lvl2pPr>
            <a:lvl3pPr marL="3511448" algn="l" defTabSz="3511448" rtl="0" eaLnBrk="1" latinLnBrk="0" hangingPunct="1">
              <a:defRPr sz="6900" kern="1200">
                <a:solidFill>
                  <a:schemeClr val="tx1"/>
                </a:solidFill>
                <a:latin typeface="+mn-lt"/>
                <a:ea typeface="+mn-ea"/>
                <a:cs typeface="+mn-cs"/>
              </a:defRPr>
            </a:lvl3pPr>
            <a:lvl4pPr marL="5267172" algn="l" defTabSz="3511448" rtl="0" eaLnBrk="1" latinLnBrk="0" hangingPunct="1">
              <a:defRPr sz="6900" kern="1200">
                <a:solidFill>
                  <a:schemeClr val="tx1"/>
                </a:solidFill>
                <a:latin typeface="+mn-lt"/>
                <a:ea typeface="+mn-ea"/>
                <a:cs typeface="+mn-cs"/>
              </a:defRPr>
            </a:lvl4pPr>
            <a:lvl5pPr marL="7022896" algn="l" defTabSz="3511448" rtl="0" eaLnBrk="1" latinLnBrk="0" hangingPunct="1">
              <a:defRPr sz="6900" kern="1200">
                <a:solidFill>
                  <a:schemeClr val="tx1"/>
                </a:solidFill>
                <a:latin typeface="+mn-lt"/>
                <a:ea typeface="+mn-ea"/>
                <a:cs typeface="+mn-cs"/>
              </a:defRPr>
            </a:lvl5pPr>
            <a:lvl6pPr marL="8778619" algn="l" defTabSz="3511448" rtl="0" eaLnBrk="1" latinLnBrk="0" hangingPunct="1">
              <a:defRPr sz="6900" kern="1200">
                <a:solidFill>
                  <a:schemeClr val="tx1"/>
                </a:solidFill>
                <a:latin typeface="+mn-lt"/>
                <a:ea typeface="+mn-ea"/>
                <a:cs typeface="+mn-cs"/>
              </a:defRPr>
            </a:lvl6pPr>
            <a:lvl7pPr marL="10534344" algn="l" defTabSz="3511448" rtl="0" eaLnBrk="1" latinLnBrk="0" hangingPunct="1">
              <a:defRPr sz="6900" kern="1200">
                <a:solidFill>
                  <a:schemeClr val="tx1"/>
                </a:solidFill>
                <a:latin typeface="+mn-lt"/>
                <a:ea typeface="+mn-ea"/>
                <a:cs typeface="+mn-cs"/>
              </a:defRPr>
            </a:lvl7pPr>
            <a:lvl8pPr marL="12290068" algn="l" defTabSz="3511448" rtl="0" eaLnBrk="1" latinLnBrk="0" hangingPunct="1">
              <a:defRPr sz="6900" kern="1200">
                <a:solidFill>
                  <a:schemeClr val="tx1"/>
                </a:solidFill>
                <a:latin typeface="+mn-lt"/>
                <a:ea typeface="+mn-ea"/>
                <a:cs typeface="+mn-cs"/>
              </a:defRPr>
            </a:lvl8pPr>
            <a:lvl9pPr marL="14045791" algn="l" defTabSz="3511448" rtl="0" eaLnBrk="1" latinLnBrk="0" hangingPunct="1">
              <a:defRPr sz="6900" kern="1200">
                <a:solidFill>
                  <a:schemeClr val="tx1"/>
                </a:solidFill>
                <a:latin typeface="+mn-lt"/>
                <a:ea typeface="+mn-ea"/>
                <a:cs typeface="+mn-cs"/>
              </a:defRPr>
            </a:lvl9pPr>
          </a:lstStyle>
          <a:p>
            <a:r>
              <a:rPr lang="en-GB" sz="2400" i="1" dirty="0"/>
              <a:t>Table 2: Categorisation of Use Cases.</a:t>
            </a:r>
            <a:endParaRPr lang="en-GB" sz="2400" b="1" i="1" dirty="0"/>
          </a:p>
        </p:txBody>
      </p:sp>
      <p:sp>
        <p:nvSpPr>
          <p:cNvPr id="16" name="TextBox 11"/>
          <p:cNvSpPr txBox="1"/>
          <p:nvPr/>
        </p:nvSpPr>
        <p:spPr>
          <a:xfrm>
            <a:off x="6012160" y="5985284"/>
            <a:ext cx="3024336" cy="324036"/>
          </a:xfrm>
          <a:prstGeom prst="rect">
            <a:avLst/>
          </a:prstGeom>
          <a:noFill/>
        </p:spPr>
        <p:txBody>
          <a:bodyPr wrap="square" lIns="23801" tIns="11901" rIns="23801" bIns="11901" rtlCol="0">
            <a:noAutofit/>
          </a:bodyPr>
          <a:lstStyle>
            <a:defPPr>
              <a:defRPr lang="en-US"/>
            </a:defPPr>
            <a:lvl1pPr marL="0" algn="l" defTabSz="3511448" rtl="0" eaLnBrk="1" latinLnBrk="0" hangingPunct="1">
              <a:defRPr sz="6900" kern="1200">
                <a:solidFill>
                  <a:schemeClr val="tx1"/>
                </a:solidFill>
                <a:latin typeface="+mn-lt"/>
                <a:ea typeface="+mn-ea"/>
                <a:cs typeface="+mn-cs"/>
              </a:defRPr>
            </a:lvl1pPr>
            <a:lvl2pPr marL="1755724" algn="l" defTabSz="3511448" rtl="0" eaLnBrk="1" latinLnBrk="0" hangingPunct="1">
              <a:defRPr sz="6900" kern="1200">
                <a:solidFill>
                  <a:schemeClr val="tx1"/>
                </a:solidFill>
                <a:latin typeface="+mn-lt"/>
                <a:ea typeface="+mn-ea"/>
                <a:cs typeface="+mn-cs"/>
              </a:defRPr>
            </a:lvl2pPr>
            <a:lvl3pPr marL="3511448" algn="l" defTabSz="3511448" rtl="0" eaLnBrk="1" latinLnBrk="0" hangingPunct="1">
              <a:defRPr sz="6900" kern="1200">
                <a:solidFill>
                  <a:schemeClr val="tx1"/>
                </a:solidFill>
                <a:latin typeface="+mn-lt"/>
                <a:ea typeface="+mn-ea"/>
                <a:cs typeface="+mn-cs"/>
              </a:defRPr>
            </a:lvl3pPr>
            <a:lvl4pPr marL="5267172" algn="l" defTabSz="3511448" rtl="0" eaLnBrk="1" latinLnBrk="0" hangingPunct="1">
              <a:defRPr sz="6900" kern="1200">
                <a:solidFill>
                  <a:schemeClr val="tx1"/>
                </a:solidFill>
                <a:latin typeface="+mn-lt"/>
                <a:ea typeface="+mn-ea"/>
                <a:cs typeface="+mn-cs"/>
              </a:defRPr>
            </a:lvl4pPr>
            <a:lvl5pPr marL="7022896" algn="l" defTabSz="3511448" rtl="0" eaLnBrk="1" latinLnBrk="0" hangingPunct="1">
              <a:defRPr sz="6900" kern="1200">
                <a:solidFill>
                  <a:schemeClr val="tx1"/>
                </a:solidFill>
                <a:latin typeface="+mn-lt"/>
                <a:ea typeface="+mn-ea"/>
                <a:cs typeface="+mn-cs"/>
              </a:defRPr>
            </a:lvl5pPr>
            <a:lvl6pPr marL="8778619" algn="l" defTabSz="3511448" rtl="0" eaLnBrk="1" latinLnBrk="0" hangingPunct="1">
              <a:defRPr sz="6900" kern="1200">
                <a:solidFill>
                  <a:schemeClr val="tx1"/>
                </a:solidFill>
                <a:latin typeface="+mn-lt"/>
                <a:ea typeface="+mn-ea"/>
                <a:cs typeface="+mn-cs"/>
              </a:defRPr>
            </a:lvl6pPr>
            <a:lvl7pPr marL="10534344" algn="l" defTabSz="3511448" rtl="0" eaLnBrk="1" latinLnBrk="0" hangingPunct="1">
              <a:defRPr sz="6900" kern="1200">
                <a:solidFill>
                  <a:schemeClr val="tx1"/>
                </a:solidFill>
                <a:latin typeface="+mn-lt"/>
                <a:ea typeface="+mn-ea"/>
                <a:cs typeface="+mn-cs"/>
              </a:defRPr>
            </a:lvl7pPr>
            <a:lvl8pPr marL="12290068" algn="l" defTabSz="3511448" rtl="0" eaLnBrk="1" latinLnBrk="0" hangingPunct="1">
              <a:defRPr sz="6900" kern="1200">
                <a:solidFill>
                  <a:schemeClr val="tx1"/>
                </a:solidFill>
                <a:latin typeface="+mn-lt"/>
                <a:ea typeface="+mn-ea"/>
                <a:cs typeface="+mn-cs"/>
              </a:defRPr>
            </a:lvl8pPr>
            <a:lvl9pPr marL="14045791" algn="l" defTabSz="3511448" rtl="0" eaLnBrk="1" latinLnBrk="0" hangingPunct="1">
              <a:defRPr sz="6900" kern="1200">
                <a:solidFill>
                  <a:schemeClr val="tx1"/>
                </a:solidFill>
                <a:latin typeface="+mn-lt"/>
                <a:ea typeface="+mn-ea"/>
                <a:cs typeface="+mn-cs"/>
              </a:defRPr>
            </a:lvl9pPr>
          </a:lstStyle>
          <a:p>
            <a:pPr algn="r"/>
            <a:r>
              <a:rPr lang="en-GB" sz="1200" dirty="0"/>
              <a:t>A = possibly solved by API or plug-in</a:t>
            </a:r>
            <a:endParaRPr lang="en-GB" sz="1200" b="1" dirty="0"/>
          </a:p>
        </p:txBody>
      </p:sp>
    </p:spTree>
    <p:extLst>
      <p:ext uri="{BB962C8B-B14F-4D97-AF65-F5344CB8AC3E}">
        <p14:creationId xmlns:p14="http://schemas.microsoft.com/office/powerpoint/2010/main" val="14772826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0" indent="0">
              <a:buNone/>
            </a:pPr>
            <a:r>
              <a:rPr lang="en-US" dirty="0"/>
              <a:t>User Characteristics</a:t>
            </a:r>
            <a:r>
              <a:rPr lang="en-US" b="1" dirty="0"/>
              <a:t>: User Level 3 non-expert user (User Community 7 knowledgeable public</a:t>
            </a:r>
            <a:r>
              <a:rPr lang="en-US" dirty="0"/>
              <a:t>)</a:t>
            </a:r>
          </a:p>
          <a:p>
            <a:pPr marL="0" indent="0">
              <a:buNone/>
            </a:pPr>
            <a:endParaRPr lang="en-US" dirty="0"/>
          </a:p>
          <a:p>
            <a:pPr marL="0" indent="0">
              <a:buNone/>
            </a:pPr>
            <a:r>
              <a:rPr lang="en-US" dirty="0"/>
              <a:t>Problem Definition: Evolution of GHG emissions over Europe during the last years.</a:t>
            </a:r>
          </a:p>
          <a:p>
            <a:pPr marL="0" indent="0">
              <a:buNone/>
            </a:pPr>
            <a:endParaRPr lang="en-US" dirty="0"/>
          </a:p>
          <a:p>
            <a:pPr marL="0" indent="0">
              <a:buNone/>
            </a:pPr>
            <a:r>
              <a:rPr lang="en-US" dirty="0"/>
              <a:t>Required features:</a:t>
            </a:r>
          </a:p>
          <a:p>
            <a:r>
              <a:rPr lang="en-US" dirty="0"/>
              <a:t>Access to and ingestion of ESA CCI GHG data</a:t>
            </a:r>
          </a:p>
          <a:p>
            <a:r>
              <a:rPr lang="en-US" dirty="0"/>
              <a:t>Selection of required products/variables</a:t>
            </a:r>
          </a:p>
          <a:p>
            <a:r>
              <a:rPr lang="en-US" dirty="0"/>
              <a:t>Temporal and spatial </a:t>
            </a:r>
            <a:r>
              <a:rPr lang="en-US" dirty="0" err="1"/>
              <a:t>subsetting</a:t>
            </a:r>
            <a:endParaRPr lang="en-US" dirty="0"/>
          </a:p>
          <a:p>
            <a:r>
              <a:rPr lang="en-US" dirty="0"/>
              <a:t>Generation of maps/animations depicting the evolution of GHG emissions</a:t>
            </a:r>
          </a:p>
          <a:p>
            <a:pPr marL="0" indent="0">
              <a:buNone/>
            </a:pPr>
            <a:endParaRPr lang="en-US" dirty="0"/>
          </a:p>
          <a:p>
            <a:pPr marL="0" indent="0">
              <a:buNone/>
            </a:pPr>
            <a:r>
              <a:rPr lang="en-US" dirty="0"/>
              <a:t>Exemplary Workflow: The user …</a:t>
            </a:r>
          </a:p>
          <a:p>
            <a:pPr marL="0" indent="0">
              <a:buNone/>
            </a:pPr>
            <a:endParaRPr lang="en-US" dirty="0"/>
          </a:p>
        </p:txBody>
      </p:sp>
      <p:sp>
        <p:nvSpPr>
          <p:cNvPr id="3" name="Title 2"/>
          <p:cNvSpPr>
            <a:spLocks noGrp="1"/>
          </p:cNvSpPr>
          <p:nvPr>
            <p:ph type="title"/>
          </p:nvPr>
        </p:nvSpPr>
        <p:spPr/>
        <p:txBody>
          <a:bodyPr/>
          <a:lstStyle/>
          <a:p>
            <a:pPr algn="ctr"/>
            <a:r>
              <a:rPr lang="en-GB" dirty="0"/>
              <a:t>Use Cases – UC 19: GHG Emissions over Europe</a:t>
            </a:r>
          </a:p>
        </p:txBody>
      </p:sp>
      <p:sp>
        <p:nvSpPr>
          <p:cNvPr id="4" name="Content Placeholder 1"/>
          <p:cNvSpPr txBox="1">
            <a:spLocks/>
          </p:cNvSpPr>
          <p:nvPr/>
        </p:nvSpPr>
        <p:spPr>
          <a:xfrm>
            <a:off x="457200" y="4764284"/>
            <a:ext cx="4114800" cy="1977084"/>
          </a:xfrm>
          <a:prstGeom prst="rect">
            <a:avLst/>
          </a:prstGeom>
        </p:spPr>
        <p:txBody>
          <a:bodyPr vert="horz" lIns="91428" tIns="45714" rIns="91428" bIns="45714" rtlCol="0">
            <a:normAutofit/>
          </a:bodyPr>
          <a:lstStyle>
            <a:lvl1pPr marL="342853" indent="-342853" algn="l" defTabSz="914276" rtl="0" eaLnBrk="1" latinLnBrk="0" hangingPunct="1">
              <a:spcBef>
                <a:spcPct val="20000"/>
              </a:spcBef>
              <a:buFont typeface="Arial" pitchFamily="34" charset="0"/>
              <a:buChar char="•"/>
              <a:defRPr sz="1600" kern="1200">
                <a:solidFill>
                  <a:srgbClr val="003366"/>
                </a:solidFill>
                <a:latin typeface="Calibri" panose="020F0502020204030204" pitchFamily="34" charset="0"/>
                <a:ea typeface="+mn-ea"/>
                <a:cs typeface="+mn-cs"/>
              </a:defRPr>
            </a:lvl1pPr>
            <a:lvl2pPr marL="742849" indent="-285711" algn="l" defTabSz="914276" rtl="0" eaLnBrk="1" latinLnBrk="0" hangingPunct="1">
              <a:spcBef>
                <a:spcPct val="20000"/>
              </a:spcBef>
              <a:buFont typeface="Arial" pitchFamily="34" charset="0"/>
              <a:buChar char="–"/>
              <a:defRPr sz="1600" kern="1200">
                <a:solidFill>
                  <a:srgbClr val="003366"/>
                </a:solidFill>
                <a:latin typeface="Calibri" panose="020F0502020204030204" pitchFamily="34" charset="0"/>
                <a:ea typeface="+mn-ea"/>
                <a:cs typeface="+mn-cs"/>
              </a:defRPr>
            </a:lvl2pPr>
            <a:lvl3pPr marL="1142845" indent="-228569" algn="l" defTabSz="914276" rtl="0" eaLnBrk="1" latinLnBrk="0" hangingPunct="1">
              <a:spcBef>
                <a:spcPct val="20000"/>
              </a:spcBef>
              <a:buFont typeface="Arial" pitchFamily="34" charset="0"/>
              <a:buChar char="•"/>
              <a:defRPr sz="1600" kern="1200">
                <a:solidFill>
                  <a:srgbClr val="003366"/>
                </a:solidFill>
                <a:latin typeface="Calibri" panose="020F0502020204030204" pitchFamily="34" charset="0"/>
                <a:ea typeface="+mn-ea"/>
                <a:cs typeface="+mn-cs"/>
              </a:defRPr>
            </a:lvl3pPr>
            <a:lvl4pPr marL="1599982" indent="-228569" algn="l" defTabSz="914276" rtl="0" eaLnBrk="1" latinLnBrk="0" hangingPunct="1">
              <a:spcBef>
                <a:spcPct val="20000"/>
              </a:spcBef>
              <a:buFont typeface="Arial" pitchFamily="34" charset="0"/>
              <a:buChar char="–"/>
              <a:defRPr sz="1600" kern="1200">
                <a:solidFill>
                  <a:srgbClr val="003366"/>
                </a:solidFill>
                <a:latin typeface="Calibri" panose="020F0502020204030204" pitchFamily="34" charset="0"/>
                <a:ea typeface="+mn-ea"/>
                <a:cs typeface="+mn-cs"/>
              </a:defRPr>
            </a:lvl4pPr>
            <a:lvl5pPr marL="2057120" indent="-228569" algn="l" defTabSz="914276" rtl="0" eaLnBrk="1" latinLnBrk="0" hangingPunct="1">
              <a:spcBef>
                <a:spcPct val="20000"/>
              </a:spcBef>
              <a:buFont typeface="Arial" pitchFamily="34" charset="0"/>
              <a:buChar char="»"/>
              <a:defRPr sz="1600" kern="1200">
                <a:solidFill>
                  <a:srgbClr val="003366"/>
                </a:solidFill>
                <a:latin typeface="Calibri" panose="020F0502020204030204" pitchFamily="34" charset="0"/>
                <a:ea typeface="+mn-ea"/>
                <a:cs typeface="+mn-cs"/>
              </a:defRPr>
            </a:lvl5pPr>
            <a:lvl6pPr marL="2514258"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6"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4"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2"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mj-lt"/>
              <a:buAutoNum type="alphaLcParenR"/>
            </a:pPr>
            <a:r>
              <a:rPr lang="en-US" dirty="0"/>
              <a:t>selects CCI ECV data products from a checklist.</a:t>
            </a:r>
          </a:p>
          <a:p>
            <a:pPr marL="342900" indent="-342900">
              <a:buFont typeface="+mj-lt"/>
              <a:buAutoNum type="alphaLcParenR"/>
            </a:pPr>
            <a:r>
              <a:rPr lang="en-US" dirty="0"/>
              <a:t>selects a geospatial area of interest from a list of main regions. </a:t>
            </a:r>
          </a:p>
          <a:p>
            <a:pPr marL="342900" indent="-342900">
              <a:buFont typeface="+mj-lt"/>
              <a:buAutoNum type="alphaLcParenR"/>
            </a:pPr>
            <a:r>
              <a:rPr lang="en-US" dirty="0"/>
              <a:t>selects start and end years of a time range. </a:t>
            </a:r>
          </a:p>
        </p:txBody>
      </p:sp>
      <p:sp>
        <p:nvSpPr>
          <p:cNvPr id="5" name="Content Placeholder 1"/>
          <p:cNvSpPr txBox="1">
            <a:spLocks/>
          </p:cNvSpPr>
          <p:nvPr/>
        </p:nvSpPr>
        <p:spPr>
          <a:xfrm>
            <a:off x="4572000" y="4725144"/>
            <a:ext cx="4114800" cy="1977084"/>
          </a:xfrm>
          <a:prstGeom prst="rect">
            <a:avLst/>
          </a:prstGeom>
        </p:spPr>
        <p:txBody>
          <a:bodyPr vert="horz" lIns="91428" tIns="45714" rIns="91428" bIns="45714" rtlCol="0">
            <a:normAutofit/>
          </a:bodyPr>
          <a:lstStyle>
            <a:lvl1pPr marL="342853" indent="-342853" algn="l" defTabSz="914276" rtl="0" eaLnBrk="1" latinLnBrk="0" hangingPunct="1">
              <a:spcBef>
                <a:spcPct val="20000"/>
              </a:spcBef>
              <a:buFont typeface="Arial" pitchFamily="34" charset="0"/>
              <a:buChar char="•"/>
              <a:defRPr sz="1600" kern="1200">
                <a:solidFill>
                  <a:srgbClr val="003366"/>
                </a:solidFill>
                <a:latin typeface="Calibri" panose="020F0502020204030204" pitchFamily="34" charset="0"/>
                <a:ea typeface="+mn-ea"/>
                <a:cs typeface="+mn-cs"/>
              </a:defRPr>
            </a:lvl1pPr>
            <a:lvl2pPr marL="742849" indent="-285711" algn="l" defTabSz="914276" rtl="0" eaLnBrk="1" latinLnBrk="0" hangingPunct="1">
              <a:spcBef>
                <a:spcPct val="20000"/>
              </a:spcBef>
              <a:buFont typeface="Arial" pitchFamily="34" charset="0"/>
              <a:buChar char="–"/>
              <a:defRPr sz="1600" kern="1200">
                <a:solidFill>
                  <a:srgbClr val="003366"/>
                </a:solidFill>
                <a:latin typeface="Calibri" panose="020F0502020204030204" pitchFamily="34" charset="0"/>
                <a:ea typeface="+mn-ea"/>
                <a:cs typeface="+mn-cs"/>
              </a:defRPr>
            </a:lvl2pPr>
            <a:lvl3pPr marL="1142845" indent="-228569" algn="l" defTabSz="914276" rtl="0" eaLnBrk="1" latinLnBrk="0" hangingPunct="1">
              <a:spcBef>
                <a:spcPct val="20000"/>
              </a:spcBef>
              <a:buFont typeface="Arial" pitchFamily="34" charset="0"/>
              <a:buChar char="•"/>
              <a:defRPr sz="1600" kern="1200">
                <a:solidFill>
                  <a:srgbClr val="003366"/>
                </a:solidFill>
                <a:latin typeface="Calibri" panose="020F0502020204030204" pitchFamily="34" charset="0"/>
                <a:ea typeface="+mn-ea"/>
                <a:cs typeface="+mn-cs"/>
              </a:defRPr>
            </a:lvl3pPr>
            <a:lvl4pPr marL="1599982" indent="-228569" algn="l" defTabSz="914276" rtl="0" eaLnBrk="1" latinLnBrk="0" hangingPunct="1">
              <a:spcBef>
                <a:spcPct val="20000"/>
              </a:spcBef>
              <a:buFont typeface="Arial" pitchFamily="34" charset="0"/>
              <a:buChar char="–"/>
              <a:defRPr sz="1600" kern="1200">
                <a:solidFill>
                  <a:srgbClr val="003366"/>
                </a:solidFill>
                <a:latin typeface="Calibri" panose="020F0502020204030204" pitchFamily="34" charset="0"/>
                <a:ea typeface="+mn-ea"/>
                <a:cs typeface="+mn-cs"/>
              </a:defRPr>
            </a:lvl4pPr>
            <a:lvl5pPr marL="2057120" indent="-228569" algn="l" defTabSz="914276" rtl="0" eaLnBrk="1" latinLnBrk="0" hangingPunct="1">
              <a:spcBef>
                <a:spcPct val="20000"/>
              </a:spcBef>
              <a:buFont typeface="Arial" pitchFamily="34" charset="0"/>
              <a:buChar char="»"/>
              <a:defRPr sz="1600" kern="1200">
                <a:solidFill>
                  <a:srgbClr val="003366"/>
                </a:solidFill>
                <a:latin typeface="Calibri" panose="020F0502020204030204" pitchFamily="34" charset="0"/>
                <a:ea typeface="+mn-ea"/>
                <a:cs typeface="+mn-cs"/>
              </a:defRPr>
            </a:lvl5pPr>
            <a:lvl6pPr marL="2514258"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6"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4"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2"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mj-lt"/>
              <a:buAutoNum type="alphaLcParenR" startAt="4"/>
            </a:pPr>
            <a:r>
              <a:rPr lang="en-US" dirty="0"/>
              <a:t>selects a “</a:t>
            </a:r>
            <a:r>
              <a:rPr lang="en-US" dirty="0" err="1"/>
              <a:t>Visualisation</a:t>
            </a:r>
            <a:r>
              <a:rPr lang="en-US" dirty="0"/>
              <a:t>” processor.</a:t>
            </a:r>
          </a:p>
          <a:p>
            <a:pPr marL="342900" indent="-342900">
              <a:buFont typeface="+mj-lt"/>
              <a:buAutoNum type="alphaLcParenR" startAt="4"/>
            </a:pPr>
            <a:r>
              <a:rPr lang="en-US" dirty="0"/>
              <a:t>selects options.</a:t>
            </a:r>
          </a:p>
          <a:p>
            <a:pPr marL="342900" indent="-342900">
              <a:buFont typeface="+mj-lt"/>
              <a:buAutoNum type="alphaLcParenR" startAt="4"/>
            </a:pPr>
            <a:r>
              <a:rPr lang="en-US" dirty="0"/>
              <a:t>The Toolbox creates (animated) maps including legends etc.</a:t>
            </a:r>
          </a:p>
          <a:p>
            <a:pPr marL="342900" indent="-342900">
              <a:buFont typeface="+mj-lt"/>
              <a:buAutoNum type="alphaLcParenR" startAt="4"/>
            </a:pPr>
            <a:r>
              <a:rPr lang="en-US" dirty="0"/>
              <a:t>clicks a button to save the maps. </a:t>
            </a:r>
          </a:p>
        </p:txBody>
      </p:sp>
    </p:spTree>
    <p:extLst>
      <p:ext uri="{BB962C8B-B14F-4D97-AF65-F5344CB8AC3E}">
        <p14:creationId xmlns:p14="http://schemas.microsoft.com/office/powerpoint/2010/main" val="27688454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0" indent="0">
              <a:buNone/>
            </a:pPr>
            <a:r>
              <a:rPr lang="en-US" dirty="0"/>
              <a:t>User Characteristics: </a:t>
            </a:r>
            <a:r>
              <a:rPr lang="en-US" b="1" dirty="0"/>
              <a:t>User Level 1 High-level expert user (User Community 1 international climate research community)</a:t>
            </a:r>
          </a:p>
          <a:p>
            <a:pPr marL="0" indent="0">
              <a:buNone/>
            </a:pPr>
            <a:endParaRPr lang="en-US" dirty="0"/>
          </a:p>
          <a:p>
            <a:pPr marL="0" indent="0">
              <a:buNone/>
            </a:pPr>
            <a:r>
              <a:rPr lang="en-US" dirty="0"/>
              <a:t>Problem Definition:</a:t>
            </a:r>
          </a:p>
          <a:p>
            <a:r>
              <a:rPr lang="en-US" dirty="0"/>
              <a:t>Validation of CMIP5 models concerning SST in the north eastern Atlantic Ocean.</a:t>
            </a:r>
            <a:endParaRPr lang="de-DE" dirty="0"/>
          </a:p>
          <a:p>
            <a:r>
              <a:rPr lang="en-US" dirty="0"/>
              <a:t>Trend analysis regarding the future evolution using the ensemble mean and uncertainties as well as probability density functions of the best model runs. </a:t>
            </a:r>
            <a:endParaRPr lang="de-DE" dirty="0"/>
          </a:p>
          <a:p>
            <a:r>
              <a:rPr lang="en-US" dirty="0"/>
              <a:t>Analysis of Variance for the examination of differences between the model results.</a:t>
            </a:r>
          </a:p>
          <a:p>
            <a:endParaRPr lang="en-US" dirty="0"/>
          </a:p>
          <a:p>
            <a:endParaRPr lang="de-DE" dirty="0"/>
          </a:p>
          <a:p>
            <a:pPr marL="0" indent="0">
              <a:buNone/>
            </a:pPr>
            <a:endParaRPr lang="en-US" dirty="0"/>
          </a:p>
        </p:txBody>
      </p:sp>
      <p:sp>
        <p:nvSpPr>
          <p:cNvPr id="3" name="Title 2"/>
          <p:cNvSpPr>
            <a:spLocks noGrp="1"/>
          </p:cNvSpPr>
          <p:nvPr>
            <p:ph type="title"/>
          </p:nvPr>
        </p:nvSpPr>
        <p:spPr/>
        <p:txBody>
          <a:bodyPr/>
          <a:lstStyle/>
          <a:p>
            <a:pPr algn="ctr"/>
            <a:r>
              <a:rPr lang="en-GB" dirty="0"/>
              <a:t>Use Cases – UC 20: NE Atlantic SST Projections</a:t>
            </a:r>
          </a:p>
        </p:txBody>
      </p:sp>
    </p:spTree>
    <p:extLst>
      <p:ext uri="{BB962C8B-B14F-4D97-AF65-F5344CB8AC3E}">
        <p14:creationId xmlns:p14="http://schemas.microsoft.com/office/powerpoint/2010/main" val="25394019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0" indent="0">
              <a:buNone/>
            </a:pPr>
            <a:r>
              <a:rPr lang="en-US" dirty="0"/>
              <a:t>Required features:</a:t>
            </a:r>
          </a:p>
          <a:p>
            <a:pPr marL="176213" indent="-176213"/>
            <a:r>
              <a:rPr lang="en-US" dirty="0"/>
              <a:t>Access to and ingestion of ESA CCI SST data</a:t>
            </a:r>
          </a:p>
          <a:p>
            <a:pPr marL="176213" indent="-176213"/>
            <a:r>
              <a:rPr lang="en-US" dirty="0"/>
              <a:t>Access to and ingestion of CMIP5 model data</a:t>
            </a:r>
          </a:p>
          <a:p>
            <a:pPr marL="176213" indent="-176213"/>
            <a:r>
              <a:rPr lang="en-US" dirty="0"/>
              <a:t>Filtering regarding variable </a:t>
            </a:r>
          </a:p>
          <a:p>
            <a:pPr marL="176213" indent="-176213"/>
            <a:r>
              <a:rPr lang="en-US" dirty="0"/>
              <a:t>Geometric adjustments</a:t>
            </a:r>
          </a:p>
          <a:p>
            <a:pPr marL="176213" indent="-176213"/>
            <a:r>
              <a:rPr lang="en-US" dirty="0"/>
              <a:t>Spatial and temporal </a:t>
            </a:r>
            <a:r>
              <a:rPr lang="en-US" dirty="0" err="1"/>
              <a:t>subsetting</a:t>
            </a:r>
            <a:endParaRPr lang="en-US" dirty="0"/>
          </a:p>
          <a:p>
            <a:pPr marL="176213" indent="-176213"/>
            <a:r>
              <a:rPr lang="en-US" dirty="0"/>
              <a:t>Quality assessment of model data by satellite-observed SST data using plug-in/API (user-determined validation method).</a:t>
            </a:r>
            <a:endParaRPr lang="de-DE" dirty="0"/>
          </a:p>
          <a:p>
            <a:pPr marL="176213" indent="-176213"/>
            <a:r>
              <a:rPr lang="en-US" dirty="0"/>
              <a:t>Application of best models for trend analysis (removal of seasonal cycles)</a:t>
            </a:r>
          </a:p>
          <a:p>
            <a:pPr marL="176213" indent="-176213"/>
            <a:r>
              <a:rPr lang="en-US" dirty="0"/>
              <a:t>Calculation of SST anomaly/increase values for several time steps compared with reference data (ensemble mean and spread/uncertainties), construct probability density functions, examination of differing results by ANOVA</a:t>
            </a:r>
          </a:p>
          <a:p>
            <a:pPr marL="176213" indent="-176213"/>
            <a:r>
              <a:rPr lang="en-US" dirty="0" err="1"/>
              <a:t>Visualisation</a:t>
            </a:r>
            <a:endParaRPr lang="en-US" dirty="0"/>
          </a:p>
          <a:p>
            <a:pPr marL="176213" indent="-176213"/>
            <a:r>
              <a:rPr lang="en-US" dirty="0"/>
              <a:t>Data export</a:t>
            </a:r>
          </a:p>
        </p:txBody>
      </p:sp>
      <p:sp>
        <p:nvSpPr>
          <p:cNvPr id="3" name="Title 2"/>
          <p:cNvSpPr>
            <a:spLocks noGrp="1"/>
          </p:cNvSpPr>
          <p:nvPr>
            <p:ph type="title"/>
          </p:nvPr>
        </p:nvSpPr>
        <p:spPr/>
        <p:txBody>
          <a:bodyPr/>
          <a:lstStyle/>
          <a:p>
            <a:pPr algn="ctr"/>
            <a:r>
              <a:rPr lang="en-GB" dirty="0"/>
              <a:t>Use Cases – UC 20: NE Atlantic SST Projections</a:t>
            </a:r>
          </a:p>
        </p:txBody>
      </p:sp>
    </p:spTree>
    <p:extLst>
      <p:ext uri="{BB962C8B-B14F-4D97-AF65-F5344CB8AC3E}">
        <p14:creationId xmlns:p14="http://schemas.microsoft.com/office/powerpoint/2010/main" val="30038065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dirty="0"/>
              <a:t>Exemplary Workflow: The user …</a:t>
            </a:r>
          </a:p>
          <a:p>
            <a:pPr marL="342900" indent="-342900">
              <a:buFont typeface="+mj-lt"/>
              <a:buAutoNum type="alphaLcParenR"/>
            </a:pPr>
            <a:r>
              <a:rPr lang="en-US" dirty="0"/>
              <a:t> selects CCI ECV data products from a checklist.</a:t>
            </a:r>
          </a:p>
          <a:p>
            <a:pPr marL="342900" indent="-342900">
              <a:buFont typeface="+mj-lt"/>
              <a:buAutoNum type="alphaLcParenR"/>
            </a:pPr>
            <a:r>
              <a:rPr lang="en-US" dirty="0"/>
              <a:t> selects/inputs model data products.</a:t>
            </a:r>
          </a:p>
          <a:p>
            <a:pPr marL="342900" indent="-342900">
              <a:buFont typeface="+mj-lt"/>
              <a:buAutoNum type="alphaLcParenR"/>
            </a:pPr>
            <a:r>
              <a:rPr lang="en-US" dirty="0"/>
              <a:t> selects a “Geometric Adjustment” processor.</a:t>
            </a:r>
          </a:p>
          <a:p>
            <a:pPr marL="342900" indent="-342900">
              <a:buFont typeface="+mj-lt"/>
              <a:buAutoNum type="alphaLcParenR"/>
            </a:pPr>
            <a:r>
              <a:rPr lang="en-US" dirty="0"/>
              <a:t> selects options.</a:t>
            </a:r>
          </a:p>
          <a:p>
            <a:pPr marL="342900" indent="-342900">
              <a:buFont typeface="+mj-lt"/>
              <a:buAutoNum type="alphaLcParenR"/>
            </a:pPr>
            <a:r>
              <a:rPr lang="en-US" dirty="0"/>
              <a:t> clicks a button to execute. </a:t>
            </a:r>
          </a:p>
          <a:p>
            <a:pPr marL="342900" indent="-342900">
              <a:buFont typeface="+mj-lt"/>
              <a:buAutoNum type="alphaLcParenR"/>
            </a:pPr>
            <a:r>
              <a:rPr lang="en-US" dirty="0"/>
              <a:t> selects a geospatial area of interest. </a:t>
            </a:r>
          </a:p>
          <a:p>
            <a:pPr marL="342900" indent="-342900">
              <a:buFont typeface="+mj-lt"/>
              <a:buAutoNum type="alphaLcParenR"/>
            </a:pPr>
            <a:r>
              <a:rPr lang="en-US" dirty="0"/>
              <a:t> selects start and end years of a time range. </a:t>
            </a:r>
          </a:p>
          <a:p>
            <a:pPr marL="342900" indent="-342900">
              <a:buFont typeface="+mj-lt"/>
              <a:buAutoNum type="alphaLcParenR"/>
            </a:pPr>
            <a:r>
              <a:rPr lang="en-US" dirty="0"/>
              <a:t> selects/inputs a plug-in/API script comprising a user-determined validation model.</a:t>
            </a:r>
          </a:p>
          <a:p>
            <a:pPr marL="342900" indent="-342900">
              <a:buFont typeface="+mj-lt"/>
              <a:buAutoNum type="alphaLcParenR"/>
            </a:pPr>
            <a:r>
              <a:rPr lang="en-US" dirty="0"/>
              <a:t> enters and modifies values.</a:t>
            </a:r>
          </a:p>
          <a:p>
            <a:pPr marL="342900" indent="-342900">
              <a:buFont typeface="+mj-lt"/>
              <a:buAutoNum type="alphaLcParenR"/>
            </a:pPr>
            <a:r>
              <a:rPr lang="en-US" dirty="0"/>
              <a:t> runs the plug-in/script.</a:t>
            </a:r>
          </a:p>
          <a:p>
            <a:pPr marL="342900" indent="-342900">
              <a:buFont typeface="+mj-lt"/>
              <a:buAutoNum type="alphaLcParenR"/>
            </a:pPr>
            <a:r>
              <a:rPr lang="en-US" dirty="0"/>
              <a:t> selects a created dataset comprising quality measures and opens it as a table.</a:t>
            </a:r>
          </a:p>
          <a:p>
            <a:pPr marL="342900" indent="-342900">
              <a:buFont typeface="+mj-lt"/>
              <a:buAutoNum type="alphaLcParenR"/>
            </a:pPr>
            <a:r>
              <a:rPr lang="en-US" dirty="0"/>
              <a:t> discards model datasets undercutting particular values. </a:t>
            </a:r>
          </a:p>
          <a:p>
            <a:pPr marL="342900" indent="-342900">
              <a:buFont typeface="+mj-lt"/>
              <a:buAutoNum type="alphaLcParenR"/>
            </a:pPr>
            <a:r>
              <a:rPr lang="en-US" dirty="0"/>
              <a:t> selects a “Statistics” processor.</a:t>
            </a:r>
          </a:p>
          <a:p>
            <a:pPr marL="342900" indent="-342900">
              <a:buFont typeface="+mj-lt"/>
              <a:buAutoNum type="alphaLcParenR"/>
            </a:pPr>
            <a:r>
              <a:rPr lang="en-US" dirty="0"/>
              <a:t> selects “Ensemble Statistics” from a list opening.</a:t>
            </a:r>
          </a:p>
          <a:p>
            <a:pPr marL="342900" indent="-342900">
              <a:buFont typeface="+mj-lt"/>
              <a:buAutoNum type="alphaLcParenR"/>
            </a:pPr>
            <a:r>
              <a:rPr lang="en-US" dirty="0"/>
              <a:t> selects options to remove seasonal cycles and perform a trend analysis (individual values, ensemble mean and uncertainties).</a:t>
            </a:r>
          </a:p>
          <a:p>
            <a:pPr marL="0" indent="0">
              <a:buNone/>
            </a:pPr>
            <a:endParaRPr lang="en-US" dirty="0"/>
          </a:p>
        </p:txBody>
      </p:sp>
      <p:sp>
        <p:nvSpPr>
          <p:cNvPr id="3" name="Title 2"/>
          <p:cNvSpPr>
            <a:spLocks noGrp="1"/>
          </p:cNvSpPr>
          <p:nvPr>
            <p:ph type="title"/>
          </p:nvPr>
        </p:nvSpPr>
        <p:spPr/>
        <p:txBody>
          <a:bodyPr/>
          <a:lstStyle/>
          <a:p>
            <a:pPr algn="ctr"/>
            <a:r>
              <a:rPr lang="en-GB" dirty="0"/>
              <a:t>Use Cases – UC 20: NE Atlantic SST Projections</a:t>
            </a:r>
          </a:p>
        </p:txBody>
      </p:sp>
    </p:spTree>
    <p:extLst>
      <p:ext uri="{BB962C8B-B14F-4D97-AF65-F5344CB8AC3E}">
        <p14:creationId xmlns:p14="http://schemas.microsoft.com/office/powerpoint/2010/main" val="24157794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endParaRPr lang="en-US" dirty="0"/>
          </a:p>
          <a:p>
            <a:pPr marL="342900" indent="-342900">
              <a:buFont typeface="+mj-lt"/>
              <a:buAutoNum type="alphaLcParenR" startAt="16"/>
            </a:pPr>
            <a:r>
              <a:rPr lang="en-US" dirty="0"/>
              <a:t>clicks a button to execute. </a:t>
            </a:r>
          </a:p>
          <a:p>
            <a:pPr marL="342900" indent="-342900">
              <a:buFont typeface="+mj-lt"/>
              <a:buAutoNum type="alphaLcParenR" startAt="16"/>
            </a:pPr>
            <a:r>
              <a:rPr lang="en-US" dirty="0"/>
              <a:t> selects a “Statistics” processor.</a:t>
            </a:r>
          </a:p>
          <a:p>
            <a:pPr marL="342900" indent="-342900">
              <a:buFont typeface="+mj-lt"/>
              <a:buAutoNum type="alphaLcParenR" startAt="16"/>
            </a:pPr>
            <a:r>
              <a:rPr lang="en-US" dirty="0"/>
              <a:t> selects options to calculate SST anomalies compared to climatology of reference data for different time steps.</a:t>
            </a:r>
          </a:p>
          <a:p>
            <a:pPr marL="342900" indent="-342900">
              <a:buFont typeface="+mj-lt"/>
              <a:buAutoNum type="alphaLcParenR" startAt="16"/>
            </a:pPr>
            <a:r>
              <a:rPr lang="en-US" dirty="0"/>
              <a:t> clicks a button to execute. </a:t>
            </a:r>
          </a:p>
          <a:p>
            <a:pPr marL="342900" indent="-342900">
              <a:buFont typeface="+mj-lt"/>
              <a:buAutoNum type="alphaLcParenR" startAt="16"/>
            </a:pPr>
            <a:r>
              <a:rPr lang="en-US" dirty="0"/>
              <a:t> selects a “Statistical Interference” processor.</a:t>
            </a:r>
          </a:p>
          <a:p>
            <a:pPr marL="342900" indent="-342900">
              <a:buFont typeface="+mj-lt"/>
              <a:buAutoNum type="alphaLcParenR" startAt="16"/>
            </a:pPr>
            <a:r>
              <a:rPr lang="en-US" dirty="0"/>
              <a:t> selects options to compute probability density functions for SST anomalies of different time steps. </a:t>
            </a:r>
          </a:p>
          <a:p>
            <a:pPr marL="342900" indent="-342900">
              <a:buFont typeface="+mj-lt"/>
              <a:buAutoNum type="alphaLcParenR" startAt="16"/>
            </a:pPr>
            <a:r>
              <a:rPr lang="en-US" dirty="0"/>
              <a:t> clicks a button to execute. </a:t>
            </a:r>
          </a:p>
          <a:p>
            <a:pPr marL="342900" indent="-342900">
              <a:buFont typeface="+mj-lt"/>
              <a:buAutoNum type="alphaLcParenR" startAt="16"/>
            </a:pPr>
            <a:r>
              <a:rPr lang="en-US" dirty="0"/>
              <a:t> selects a “Statistical Interference” processor.</a:t>
            </a:r>
          </a:p>
          <a:p>
            <a:pPr marL="342900" indent="-342900">
              <a:buFont typeface="+mj-lt"/>
              <a:buAutoNum type="alphaLcParenR" startAt="16"/>
            </a:pPr>
            <a:r>
              <a:rPr lang="en-US" dirty="0"/>
              <a:t> selects options to perform an Analysis of Variance between the differing model results.  </a:t>
            </a:r>
          </a:p>
          <a:p>
            <a:pPr marL="342900" indent="-342900">
              <a:buFont typeface="+mj-lt"/>
              <a:buAutoNum type="alphaLcParenR" startAt="16"/>
            </a:pPr>
            <a:r>
              <a:rPr lang="en-US" dirty="0"/>
              <a:t> clicks a button to execute.</a:t>
            </a:r>
          </a:p>
          <a:p>
            <a:pPr marL="342900" indent="-342900">
              <a:buFont typeface="+mj-lt"/>
              <a:buAutoNum type="alphaLcParenR" startAt="16"/>
            </a:pPr>
            <a:r>
              <a:rPr lang="en-US" dirty="0"/>
              <a:t> selects a “</a:t>
            </a:r>
            <a:r>
              <a:rPr lang="en-US" dirty="0" err="1"/>
              <a:t>Visualisation</a:t>
            </a:r>
            <a:r>
              <a:rPr lang="en-US" dirty="0"/>
              <a:t>” processor.</a:t>
            </a:r>
          </a:p>
          <a:p>
            <a:pPr marL="342900" indent="-342900">
              <a:buFont typeface="+mj-lt"/>
              <a:buAutoNum type="alphaLcParenR" startAt="16"/>
            </a:pPr>
            <a:r>
              <a:rPr lang="en-US" dirty="0"/>
              <a:t> selects options.</a:t>
            </a:r>
          </a:p>
          <a:p>
            <a:pPr marL="342900" indent="-342900">
              <a:buFont typeface="+mj-lt"/>
              <a:buAutoNum type="alphaLcParenR" startAt="16"/>
            </a:pPr>
            <a:r>
              <a:rPr lang="en-US" dirty="0"/>
              <a:t>The Toolbox creates several maps and graphs depicting the results.</a:t>
            </a:r>
          </a:p>
          <a:p>
            <a:pPr marL="342900" indent="-342900">
              <a:buFont typeface="+mj-lt"/>
              <a:buAutoNum type="alphaLcParenR" startAt="16"/>
            </a:pPr>
            <a:r>
              <a:rPr lang="en-US" dirty="0"/>
              <a:t> clicks a button to save the output.</a:t>
            </a:r>
          </a:p>
          <a:p>
            <a:pPr marL="0" indent="0">
              <a:buNone/>
            </a:pPr>
            <a:endParaRPr lang="de-DE" dirty="0"/>
          </a:p>
        </p:txBody>
      </p:sp>
      <p:sp>
        <p:nvSpPr>
          <p:cNvPr id="3" name="Title 2"/>
          <p:cNvSpPr>
            <a:spLocks noGrp="1"/>
          </p:cNvSpPr>
          <p:nvPr>
            <p:ph type="title"/>
          </p:nvPr>
        </p:nvSpPr>
        <p:spPr/>
        <p:txBody>
          <a:bodyPr/>
          <a:lstStyle/>
          <a:p>
            <a:pPr algn="ctr"/>
            <a:r>
              <a:rPr lang="en-GB" dirty="0"/>
              <a:t>Use Cases – UC 20: NE Atlantic SST Projections</a:t>
            </a:r>
          </a:p>
        </p:txBody>
      </p:sp>
    </p:spTree>
    <p:extLst>
      <p:ext uri="{BB962C8B-B14F-4D97-AF65-F5344CB8AC3E}">
        <p14:creationId xmlns:p14="http://schemas.microsoft.com/office/powerpoint/2010/main" val="29003413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8364" y="116632"/>
            <a:ext cx="7286660" cy="504056"/>
          </a:xfrm>
        </p:spPr>
        <p:txBody>
          <a:bodyPr/>
          <a:lstStyle/>
          <a:p>
            <a:r>
              <a:rPr lang="de-DE" sz="2400" dirty="0"/>
              <a:t>Software  - State of </a:t>
            </a:r>
            <a:r>
              <a:rPr lang="de-DE" sz="2400" dirty="0" err="1"/>
              <a:t>the</a:t>
            </a:r>
            <a:r>
              <a:rPr lang="de-DE" sz="2400" dirty="0"/>
              <a:t> Art and Impact Analysis</a:t>
            </a:r>
          </a:p>
        </p:txBody>
      </p:sp>
      <p:sp>
        <p:nvSpPr>
          <p:cNvPr id="3" name="Textplatzhalter 2"/>
          <p:cNvSpPr>
            <a:spLocks noGrp="1"/>
          </p:cNvSpPr>
          <p:nvPr>
            <p:ph sz="half" idx="1"/>
          </p:nvPr>
        </p:nvSpPr>
        <p:spPr>
          <a:xfrm>
            <a:off x="457200" y="1124745"/>
            <a:ext cx="4038600" cy="4032448"/>
          </a:xfrm>
        </p:spPr>
        <p:txBody>
          <a:bodyPr>
            <a:normAutofit fontScale="92500" lnSpcReduction="20000"/>
          </a:bodyPr>
          <a:lstStyle/>
          <a:p>
            <a:r>
              <a:rPr lang="de-DE" dirty="0"/>
              <a:t>State </a:t>
            </a:r>
            <a:r>
              <a:rPr lang="de-DE" dirty="0" err="1"/>
              <a:t>of</a:t>
            </a:r>
            <a:r>
              <a:rPr lang="de-DE" dirty="0"/>
              <a:t> </a:t>
            </a:r>
            <a:r>
              <a:rPr lang="de-DE" dirty="0" err="1"/>
              <a:t>the</a:t>
            </a:r>
            <a:r>
              <a:rPr lang="de-DE" dirty="0"/>
              <a:t> Art Study</a:t>
            </a:r>
          </a:p>
          <a:p>
            <a:pPr lvl="1"/>
            <a:r>
              <a:rPr lang="en-GB" dirty="0"/>
              <a:t>What current climate tooling exists?</a:t>
            </a:r>
          </a:p>
          <a:p>
            <a:pPr lvl="1"/>
            <a:r>
              <a:rPr lang="en-GB" dirty="0"/>
              <a:t>How can these tools already serve the user and system needs?</a:t>
            </a:r>
          </a:p>
          <a:p>
            <a:pPr lvl="1"/>
            <a:r>
              <a:rPr lang="en-GB" dirty="0"/>
              <a:t>What gaps exist in the current tooling </a:t>
            </a:r>
            <a:r>
              <a:rPr lang="en-GB" dirty="0" err="1"/>
              <a:t>wrt</a:t>
            </a:r>
            <a:r>
              <a:rPr lang="en-GB" dirty="0"/>
              <a:t> URD?</a:t>
            </a:r>
          </a:p>
          <a:p>
            <a:pPr lvl="1"/>
            <a:r>
              <a:rPr lang="en-GB" dirty="0"/>
              <a:t>How are these tools designed? </a:t>
            </a:r>
          </a:p>
          <a:p>
            <a:pPr lvl="2"/>
            <a:r>
              <a:rPr lang="en-GB" dirty="0"/>
              <a:t>Programming language, technologies, data models, interfaces, standards</a:t>
            </a:r>
          </a:p>
          <a:p>
            <a:pPr lvl="1"/>
            <a:endParaRPr lang="en-GB" dirty="0"/>
          </a:p>
          <a:p>
            <a:pPr lvl="1"/>
            <a:endParaRPr lang="de-DE" dirty="0"/>
          </a:p>
          <a:p>
            <a:endParaRPr lang="de-DE" dirty="0"/>
          </a:p>
          <a:p>
            <a:endParaRPr lang="de-DE" dirty="0"/>
          </a:p>
          <a:p>
            <a:endParaRPr lang="de-DE" dirty="0"/>
          </a:p>
        </p:txBody>
      </p:sp>
      <p:sp>
        <p:nvSpPr>
          <p:cNvPr id="4" name="Inhaltsplatzhalter 3"/>
          <p:cNvSpPr>
            <a:spLocks noGrp="1"/>
          </p:cNvSpPr>
          <p:nvPr>
            <p:ph sz="half" idx="2"/>
          </p:nvPr>
        </p:nvSpPr>
        <p:spPr/>
        <p:txBody>
          <a:bodyPr>
            <a:normAutofit fontScale="92500" lnSpcReduction="20000"/>
          </a:bodyPr>
          <a:lstStyle/>
          <a:p>
            <a:r>
              <a:rPr lang="de-DE" dirty="0"/>
              <a:t>Impact Analysis</a:t>
            </a:r>
          </a:p>
          <a:p>
            <a:pPr lvl="1"/>
            <a:r>
              <a:rPr lang="de-DE" dirty="0" err="1"/>
              <a:t>What</a:t>
            </a:r>
            <a:r>
              <a:rPr lang="de-DE" dirty="0"/>
              <a:t>, </a:t>
            </a:r>
            <a:r>
              <a:rPr lang="de-DE" dirty="0" err="1"/>
              <a:t>if</a:t>
            </a:r>
            <a:r>
              <a:rPr lang="de-DE" dirty="0"/>
              <a:t> </a:t>
            </a:r>
            <a:r>
              <a:rPr lang="de-DE" dirty="0" err="1"/>
              <a:t>we</a:t>
            </a:r>
            <a:r>
              <a:rPr lang="de-DE" dirty="0"/>
              <a:t> </a:t>
            </a:r>
            <a:r>
              <a:rPr lang="de-DE" dirty="0" err="1"/>
              <a:t>consider</a:t>
            </a:r>
            <a:r>
              <a:rPr lang="de-DE" dirty="0"/>
              <a:t> (</a:t>
            </a:r>
            <a:r>
              <a:rPr lang="de-DE" dirty="0" err="1"/>
              <a:t>or</a:t>
            </a:r>
            <a:r>
              <a:rPr lang="de-DE" dirty="0"/>
              <a:t> do not </a:t>
            </a:r>
            <a:r>
              <a:rPr lang="de-DE" dirty="0" err="1"/>
              <a:t>consider</a:t>
            </a:r>
            <a:r>
              <a:rPr lang="de-DE" dirty="0"/>
              <a:t>)</a:t>
            </a:r>
          </a:p>
          <a:p>
            <a:pPr lvl="2"/>
            <a:r>
              <a:rPr lang="de-DE" dirty="0" err="1"/>
              <a:t>this</a:t>
            </a:r>
            <a:r>
              <a:rPr lang="de-DE" dirty="0"/>
              <a:t> </a:t>
            </a:r>
            <a:r>
              <a:rPr lang="de-DE" dirty="0" err="1"/>
              <a:t>platform</a:t>
            </a:r>
            <a:r>
              <a:rPr lang="de-DE" dirty="0"/>
              <a:t> </a:t>
            </a:r>
            <a:r>
              <a:rPr lang="de-DE" dirty="0" err="1"/>
              <a:t>being</a:t>
            </a:r>
            <a:r>
              <a:rPr lang="de-DE" dirty="0"/>
              <a:t> </a:t>
            </a:r>
            <a:r>
              <a:rPr lang="de-DE" dirty="0" err="1"/>
              <a:t>the</a:t>
            </a:r>
            <a:r>
              <a:rPr lang="de-DE" dirty="0"/>
              <a:t> </a:t>
            </a:r>
            <a:r>
              <a:rPr lang="de-DE" dirty="0" err="1"/>
              <a:t>basis</a:t>
            </a:r>
            <a:r>
              <a:rPr lang="de-DE" dirty="0"/>
              <a:t> </a:t>
            </a:r>
            <a:r>
              <a:rPr lang="de-DE" dirty="0" err="1"/>
              <a:t>of</a:t>
            </a:r>
            <a:r>
              <a:rPr lang="de-DE" dirty="0"/>
              <a:t> </a:t>
            </a:r>
            <a:r>
              <a:rPr lang="de-DE" dirty="0" err="1"/>
              <a:t>the</a:t>
            </a:r>
            <a:r>
              <a:rPr lang="de-DE" dirty="0"/>
              <a:t> CCI Toolbox?</a:t>
            </a:r>
          </a:p>
          <a:p>
            <a:pPr lvl="2"/>
            <a:r>
              <a:rPr lang="de-DE" dirty="0" err="1"/>
              <a:t>this</a:t>
            </a:r>
            <a:r>
              <a:rPr lang="de-DE" dirty="0"/>
              <a:t> </a:t>
            </a:r>
            <a:r>
              <a:rPr lang="de-DE" dirty="0" err="1"/>
              <a:t>popular</a:t>
            </a:r>
            <a:r>
              <a:rPr lang="de-DE" dirty="0"/>
              <a:t> </a:t>
            </a:r>
            <a:r>
              <a:rPr lang="de-DE" dirty="0" err="1"/>
              <a:t>tool</a:t>
            </a:r>
            <a:r>
              <a:rPr lang="de-DE" dirty="0"/>
              <a:t> </a:t>
            </a:r>
            <a:r>
              <a:rPr lang="de-DE" dirty="0" err="1"/>
              <a:t>being</a:t>
            </a:r>
            <a:r>
              <a:rPr lang="de-DE" dirty="0"/>
              <a:t> a </a:t>
            </a:r>
            <a:r>
              <a:rPr lang="de-DE" dirty="0" err="1"/>
              <a:t>component</a:t>
            </a:r>
            <a:r>
              <a:rPr lang="de-DE" dirty="0"/>
              <a:t> </a:t>
            </a:r>
            <a:r>
              <a:rPr lang="de-DE" dirty="0" err="1"/>
              <a:t>of</a:t>
            </a:r>
            <a:r>
              <a:rPr lang="de-DE" dirty="0"/>
              <a:t> </a:t>
            </a:r>
            <a:r>
              <a:rPr lang="de-DE" dirty="0" err="1"/>
              <a:t>the</a:t>
            </a:r>
            <a:r>
              <a:rPr lang="de-DE" dirty="0"/>
              <a:t> CCI Toolbox?</a:t>
            </a:r>
          </a:p>
          <a:p>
            <a:pPr lvl="2"/>
            <a:r>
              <a:rPr lang="de-DE" dirty="0" err="1"/>
              <a:t>this</a:t>
            </a:r>
            <a:r>
              <a:rPr lang="de-DE" dirty="0"/>
              <a:t> </a:t>
            </a:r>
            <a:r>
              <a:rPr lang="de-DE" dirty="0" err="1"/>
              <a:t>programming</a:t>
            </a:r>
            <a:r>
              <a:rPr lang="de-DE" dirty="0"/>
              <a:t> </a:t>
            </a:r>
            <a:r>
              <a:rPr lang="de-DE" dirty="0" err="1"/>
              <a:t>language</a:t>
            </a:r>
            <a:r>
              <a:rPr lang="de-DE" dirty="0"/>
              <a:t>, </a:t>
            </a:r>
            <a:r>
              <a:rPr lang="de-DE" dirty="0" err="1"/>
              <a:t>technology</a:t>
            </a:r>
            <a:r>
              <a:rPr lang="de-DE" dirty="0"/>
              <a:t>, </a:t>
            </a:r>
            <a:r>
              <a:rPr lang="de-DE" dirty="0" err="1"/>
              <a:t>standard</a:t>
            </a:r>
            <a:endParaRPr lang="de-DE" dirty="0"/>
          </a:p>
          <a:p>
            <a:endParaRPr lang="de-DE" dirty="0"/>
          </a:p>
        </p:txBody>
      </p:sp>
      <p:sp>
        <p:nvSpPr>
          <p:cNvPr id="5" name="Textfeld 4"/>
          <p:cNvSpPr txBox="1"/>
          <p:nvPr/>
        </p:nvSpPr>
        <p:spPr>
          <a:xfrm>
            <a:off x="975792" y="5229200"/>
            <a:ext cx="7344816" cy="1200329"/>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ysClr val="windowText" lastClr="000000"/>
                </a:solidFill>
                <a:effectLst/>
                <a:uLnTx/>
                <a:uFillTx/>
                <a:sym typeface="Wingdings" panose="05000000000000000000" pitchFamily="2" charset="2"/>
              </a:rPr>
              <a:t> Should </a:t>
            </a:r>
            <a:r>
              <a:rPr kumimoji="0" lang="en-GB" sz="2400" b="0" i="0" u="none" strike="noStrike" kern="0" cap="none" spc="0" normalizeH="0" baseline="0" noProof="0" dirty="0">
                <a:ln>
                  <a:noFill/>
                </a:ln>
                <a:solidFill>
                  <a:sysClr val="windowText" lastClr="000000"/>
                </a:solidFill>
                <a:effectLst/>
                <a:uLnTx/>
                <a:uFillTx/>
              </a:rPr>
              <a:t>lead to decision </a:t>
            </a:r>
            <a:r>
              <a:rPr kumimoji="0" lang="en-GB" sz="2400" b="0" i="1" u="none" strike="noStrike" kern="0" cap="none" spc="0" normalizeH="0" baseline="0" noProof="0" dirty="0">
                <a:ln>
                  <a:noFill/>
                </a:ln>
                <a:solidFill>
                  <a:sysClr val="windowText" lastClr="000000"/>
                </a:solidFill>
                <a:effectLst/>
                <a:uLnTx/>
                <a:uFillTx/>
              </a:rPr>
              <a:t>how</a:t>
            </a:r>
            <a:r>
              <a:rPr kumimoji="0" lang="en-GB" sz="2400" b="0" i="0" u="none" strike="noStrike" kern="0" cap="none" spc="0" normalizeH="0" baseline="0" noProof="0" dirty="0">
                <a:ln>
                  <a:noFill/>
                </a:ln>
                <a:solidFill>
                  <a:sysClr val="windowText" lastClr="000000"/>
                </a:solidFill>
                <a:effectLst/>
                <a:uLnTx/>
                <a:uFillTx/>
              </a:rPr>
              <a:t> the CCI Toolbox will be finally realised</a:t>
            </a:r>
            <a:endParaRPr kumimoji="0" lang="de-DE" sz="2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24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284452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Analysis on Climate Tooling</a:t>
            </a:r>
            <a:endParaRPr lang="de-DE" dirty="0"/>
          </a:p>
        </p:txBody>
      </p:sp>
      <p:sp>
        <p:nvSpPr>
          <p:cNvPr id="3" name="Textplatzhalter 2"/>
          <p:cNvSpPr>
            <a:spLocks noGrp="1"/>
          </p:cNvSpPr>
          <p:nvPr>
            <p:ph type="body" sz="quarter" idx="10"/>
          </p:nvPr>
        </p:nvSpPr>
        <p:spPr/>
        <p:txBody>
          <a:bodyPr>
            <a:normAutofit/>
          </a:bodyPr>
          <a:lstStyle/>
          <a:p>
            <a:pPr lvl="0"/>
            <a:r>
              <a:rPr lang="en-GB" dirty="0"/>
              <a:t>A lot of tools out there, how to choose?</a:t>
            </a:r>
          </a:p>
          <a:p>
            <a:pPr lvl="1"/>
            <a:r>
              <a:rPr lang="en-GB" dirty="0"/>
              <a:t>How many too look at? How deep?</a:t>
            </a:r>
          </a:p>
          <a:p>
            <a:pPr lvl="1"/>
            <a:r>
              <a:rPr lang="en-GB" dirty="0"/>
              <a:t>51 GitHub repositories tagged ‘global climate’</a:t>
            </a:r>
          </a:p>
          <a:p>
            <a:pPr lvl="0"/>
            <a:r>
              <a:rPr lang="en-GB" dirty="0"/>
              <a:t>Selection Approach</a:t>
            </a:r>
          </a:p>
          <a:p>
            <a:pPr lvl="1"/>
            <a:r>
              <a:rPr lang="en-GB" dirty="0"/>
              <a:t>Tools which were already indicated by the SoW</a:t>
            </a:r>
            <a:endParaRPr lang="de-DE" dirty="0"/>
          </a:p>
          <a:p>
            <a:pPr lvl="1"/>
            <a:r>
              <a:rPr lang="en-GB" dirty="0"/>
              <a:t>Tools that we have been pointed to by EO scientists and potential CCI Toolbox users</a:t>
            </a:r>
            <a:endParaRPr lang="de-DE" dirty="0"/>
          </a:p>
          <a:p>
            <a:pPr lvl="1"/>
            <a:r>
              <a:rPr lang="en-GB" dirty="0"/>
              <a:t>Tools that seem important from our own experience</a:t>
            </a:r>
            <a:endParaRPr lang="de-DE" dirty="0"/>
          </a:p>
          <a:p>
            <a:r>
              <a:rPr lang="en-GB" dirty="0"/>
              <a:t>Categorisation schema</a:t>
            </a:r>
          </a:p>
          <a:p>
            <a:r>
              <a:rPr lang="en-GB" dirty="0"/>
              <a:t>19 tools analysed and categorised</a:t>
            </a:r>
          </a:p>
          <a:p>
            <a:r>
              <a:rPr lang="en-GB" dirty="0"/>
              <a:t>&gt;10 new libraries used</a:t>
            </a:r>
          </a:p>
        </p:txBody>
      </p:sp>
    </p:spTree>
    <p:extLst>
      <p:ext uri="{BB962C8B-B14F-4D97-AF65-F5344CB8AC3E}">
        <p14:creationId xmlns:p14="http://schemas.microsoft.com/office/powerpoint/2010/main" val="3645641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Analysed</a:t>
            </a:r>
            <a:r>
              <a:rPr lang="de-DE" dirty="0"/>
              <a:t> Tools</a:t>
            </a:r>
          </a:p>
        </p:txBody>
      </p:sp>
      <p:graphicFrame>
        <p:nvGraphicFramePr>
          <p:cNvPr id="4" name="Tabelle 3"/>
          <p:cNvGraphicFramePr>
            <a:graphicFrameLocks noGrp="1"/>
          </p:cNvGraphicFramePr>
          <p:nvPr>
            <p:extLst/>
          </p:nvPr>
        </p:nvGraphicFramePr>
        <p:xfrm>
          <a:off x="457199" y="980735"/>
          <a:ext cx="8291265" cy="5085546"/>
        </p:xfrm>
        <a:graphic>
          <a:graphicData uri="http://schemas.openxmlformats.org/drawingml/2006/table">
            <a:tbl>
              <a:tblPr firstRow="1" firstCol="1" bandRow="1">
                <a:tableStyleId>{5C22544A-7EE6-4342-B048-85BDC9FD1C3A}</a:tableStyleId>
              </a:tblPr>
              <a:tblGrid>
                <a:gridCol w="1185653">
                  <a:extLst>
                    <a:ext uri="{9D8B030D-6E8A-4147-A177-3AD203B41FA5}">
                      <a16:colId xmlns="" xmlns:a16="http://schemas.microsoft.com/office/drawing/2014/main" val="2182036592"/>
                    </a:ext>
                  </a:extLst>
                </a:gridCol>
                <a:gridCol w="870143">
                  <a:extLst>
                    <a:ext uri="{9D8B030D-6E8A-4147-A177-3AD203B41FA5}">
                      <a16:colId xmlns="" xmlns:a16="http://schemas.microsoft.com/office/drawing/2014/main" val="2279765677"/>
                    </a:ext>
                  </a:extLst>
                </a:gridCol>
                <a:gridCol w="563767">
                  <a:extLst>
                    <a:ext uri="{9D8B030D-6E8A-4147-A177-3AD203B41FA5}">
                      <a16:colId xmlns="" xmlns:a16="http://schemas.microsoft.com/office/drawing/2014/main" val="3157435987"/>
                    </a:ext>
                  </a:extLst>
                </a:gridCol>
                <a:gridCol w="787943">
                  <a:extLst>
                    <a:ext uri="{9D8B030D-6E8A-4147-A177-3AD203B41FA5}">
                      <a16:colId xmlns="" xmlns:a16="http://schemas.microsoft.com/office/drawing/2014/main" val="3550507992"/>
                    </a:ext>
                  </a:extLst>
                </a:gridCol>
                <a:gridCol w="943208">
                  <a:extLst>
                    <a:ext uri="{9D8B030D-6E8A-4147-A177-3AD203B41FA5}">
                      <a16:colId xmlns="" xmlns:a16="http://schemas.microsoft.com/office/drawing/2014/main" val="3846824973"/>
                    </a:ext>
                  </a:extLst>
                </a:gridCol>
                <a:gridCol w="946530">
                  <a:extLst>
                    <a:ext uri="{9D8B030D-6E8A-4147-A177-3AD203B41FA5}">
                      <a16:colId xmlns="" xmlns:a16="http://schemas.microsoft.com/office/drawing/2014/main" val="1741946799"/>
                    </a:ext>
                  </a:extLst>
                </a:gridCol>
                <a:gridCol w="705745">
                  <a:extLst>
                    <a:ext uri="{9D8B030D-6E8A-4147-A177-3AD203B41FA5}">
                      <a16:colId xmlns="" xmlns:a16="http://schemas.microsoft.com/office/drawing/2014/main" val="4076580140"/>
                    </a:ext>
                  </a:extLst>
                </a:gridCol>
                <a:gridCol w="1396545">
                  <a:extLst>
                    <a:ext uri="{9D8B030D-6E8A-4147-A177-3AD203B41FA5}">
                      <a16:colId xmlns="" xmlns:a16="http://schemas.microsoft.com/office/drawing/2014/main" val="2106004603"/>
                    </a:ext>
                  </a:extLst>
                </a:gridCol>
                <a:gridCol w="891731">
                  <a:extLst>
                    <a:ext uri="{9D8B030D-6E8A-4147-A177-3AD203B41FA5}">
                      <a16:colId xmlns="" xmlns:a16="http://schemas.microsoft.com/office/drawing/2014/main" val="2443639069"/>
                    </a:ext>
                  </a:extLst>
                </a:gridCol>
              </a:tblGrid>
              <a:tr h="368918">
                <a:tc>
                  <a:txBody>
                    <a:bodyPr/>
                    <a:lstStyle/>
                    <a:p>
                      <a:pPr algn="ctr">
                        <a:lnSpc>
                          <a:spcPct val="107000"/>
                        </a:lnSpc>
                        <a:spcAft>
                          <a:spcPts val="0"/>
                        </a:spcAft>
                      </a:pPr>
                      <a:r>
                        <a:rPr lang="en-GB" sz="1400" b="0" i="0" dirty="0">
                          <a:effectLst/>
                        </a:rPr>
                        <a:t>Name</a:t>
                      </a:r>
                      <a:endParaRPr lang="de-DE"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i="0" dirty="0">
                          <a:effectLst/>
                        </a:rPr>
                        <a:t>Domain</a:t>
                      </a:r>
                      <a:endParaRPr lang="de-DE"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i="0" dirty="0">
                          <a:effectLst/>
                        </a:rPr>
                        <a:t>Value</a:t>
                      </a:r>
                      <a:endParaRPr lang="de-DE"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i="0" dirty="0">
                          <a:effectLst/>
                        </a:rPr>
                        <a:t>Interface</a:t>
                      </a:r>
                      <a:endParaRPr lang="de-DE"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i="0" dirty="0" err="1">
                          <a:effectLst/>
                        </a:rPr>
                        <a:t>Impl</a:t>
                      </a:r>
                      <a:r>
                        <a:rPr lang="en-GB" sz="1400" b="0" i="0" dirty="0">
                          <a:effectLst/>
                        </a:rPr>
                        <a:t>. Lang.</a:t>
                      </a:r>
                      <a:endParaRPr lang="de-DE"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i="0" dirty="0">
                          <a:effectLst/>
                        </a:rPr>
                        <a:t>API Lang.</a:t>
                      </a:r>
                      <a:endParaRPr lang="de-DE"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i="0" dirty="0">
                          <a:effectLst/>
                        </a:rPr>
                        <a:t>Status</a:t>
                      </a:r>
                      <a:endParaRPr lang="de-DE"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i="0" dirty="0">
                          <a:effectLst/>
                        </a:rPr>
                        <a:t>License</a:t>
                      </a:r>
                      <a:endParaRPr lang="de-DE"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i="0" dirty="0">
                          <a:effectLst/>
                        </a:rPr>
                        <a:t>User</a:t>
                      </a:r>
                      <a:endParaRPr lang="de-DE"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512026991"/>
                  </a:ext>
                </a:extLst>
              </a:tr>
              <a:tr h="231400">
                <a:tc>
                  <a:txBody>
                    <a:bodyPr/>
                    <a:lstStyle/>
                    <a:p>
                      <a:pPr algn="ctr">
                        <a:lnSpc>
                          <a:spcPct val="107000"/>
                        </a:lnSpc>
                        <a:spcAft>
                          <a:spcPts val="0"/>
                        </a:spcAft>
                      </a:pPr>
                      <a:r>
                        <a:rPr lang="en-GB" sz="1200" dirty="0">
                          <a:effectLst/>
                        </a:rPr>
                        <a:t>ADAGUC</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I,O,V</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S,C</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W,S</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C,E</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 </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7</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MIT,GPL-3.0</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1,2,3,4</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260342038"/>
                  </a:ext>
                </a:extLst>
              </a:tr>
              <a:tr h="231400">
                <a:tc>
                  <a:txBody>
                    <a:bodyPr/>
                    <a:lstStyle/>
                    <a:p>
                      <a:pPr algn="ctr">
                        <a:lnSpc>
                          <a:spcPct val="107000"/>
                        </a:lnSpc>
                        <a:spcAft>
                          <a:spcPts val="0"/>
                        </a:spcAft>
                      </a:pPr>
                      <a:r>
                        <a:rPr lang="en-GB" sz="1200" dirty="0">
                          <a:effectLst/>
                        </a:rPr>
                        <a:t>AOCW</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I,V,P</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L,S</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W,S,P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9</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Apache-2.0</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1,2,3,4</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902359422"/>
                  </a:ext>
                </a:extLst>
              </a:tr>
              <a:tr h="231400">
                <a:tc>
                  <a:txBody>
                    <a:bodyPr/>
                    <a:lstStyle/>
                    <a:p>
                      <a:pPr algn="ctr">
                        <a:lnSpc>
                          <a:spcPct val="107000"/>
                        </a:lnSpc>
                        <a:spcAft>
                          <a:spcPts val="0"/>
                        </a:spcAft>
                      </a:pPr>
                      <a:r>
                        <a:rPr lang="en-GB" sz="1200" dirty="0" err="1">
                          <a:effectLst/>
                        </a:rPr>
                        <a:t>Cesium</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I,V</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L,S,C</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P</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E</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E</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10</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Apache-2.0</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3</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838791840"/>
                  </a:ext>
                </a:extLst>
              </a:tr>
              <a:tr h="231400">
                <a:tc>
                  <a:txBody>
                    <a:bodyPr/>
                    <a:lstStyle/>
                    <a:p>
                      <a:pPr algn="ctr">
                        <a:lnSpc>
                          <a:spcPct val="107000"/>
                        </a:lnSpc>
                        <a:spcAft>
                          <a:spcPts val="0"/>
                        </a:spcAft>
                      </a:pPr>
                      <a:r>
                        <a:rPr lang="en-GB" sz="1200" dirty="0">
                          <a:effectLst/>
                        </a:rPr>
                        <a:t>CDO</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I,O,P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L</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C,P</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C,P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P,R</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6</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GPL-2.0</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1,2,3,4,6</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751844327"/>
                  </a:ext>
                </a:extLst>
              </a:tr>
              <a:tr h="231400">
                <a:tc>
                  <a:txBody>
                    <a:bodyPr/>
                    <a:lstStyle/>
                    <a:p>
                      <a:pPr algn="ctr">
                        <a:lnSpc>
                          <a:spcPct val="107000"/>
                        </a:lnSpc>
                        <a:spcAft>
                          <a:spcPts val="0"/>
                        </a:spcAft>
                      </a:pPr>
                      <a:r>
                        <a:rPr lang="en-GB" sz="1200" dirty="0">
                          <a:effectLst/>
                        </a:rPr>
                        <a:t>CODA</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I,O</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L,C</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C</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C,J,P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10</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GPL-2</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3</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655100032"/>
                  </a:ext>
                </a:extLst>
              </a:tr>
              <a:tr h="231400">
                <a:tc>
                  <a:txBody>
                    <a:bodyPr/>
                    <a:lstStyle/>
                    <a:p>
                      <a:pPr algn="ctr">
                        <a:lnSpc>
                          <a:spcPct val="107000"/>
                        </a:lnSpc>
                        <a:spcAft>
                          <a:spcPts val="0"/>
                        </a:spcAft>
                      </a:pPr>
                      <a:r>
                        <a:rPr lang="en-GB" sz="1200" dirty="0">
                          <a:effectLst/>
                        </a:rPr>
                        <a:t>COVE</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I,O,P,V</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L,S</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W,S</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E</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 </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10</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1,2,3,4</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458519387"/>
                  </a:ext>
                </a:extLst>
              </a:tr>
              <a:tr h="231400">
                <a:tc>
                  <a:txBody>
                    <a:bodyPr/>
                    <a:lstStyle/>
                    <a:p>
                      <a:pPr algn="ctr">
                        <a:lnSpc>
                          <a:spcPct val="107000"/>
                        </a:lnSpc>
                        <a:spcAft>
                          <a:spcPts val="0"/>
                        </a:spcAft>
                      </a:pPr>
                      <a:r>
                        <a:rPr lang="en-GB" sz="1200" dirty="0" err="1">
                          <a:effectLst/>
                        </a:rPr>
                        <a:t>DChart</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I,V</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S</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W</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E</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 </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1</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1,2</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10419545"/>
                  </a:ext>
                </a:extLst>
              </a:tr>
              <a:tr h="368918">
                <a:tc>
                  <a:txBody>
                    <a:bodyPr/>
                    <a:lstStyle/>
                    <a:p>
                      <a:pPr algn="ctr">
                        <a:lnSpc>
                          <a:spcPct val="107000"/>
                        </a:lnSpc>
                        <a:spcAft>
                          <a:spcPts val="0"/>
                        </a:spcAft>
                      </a:pPr>
                      <a:r>
                        <a:rPr lang="en-GB" sz="1200" dirty="0">
                          <a:effectLst/>
                        </a:rPr>
                        <a:t>EOSDIS Worldview</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I,O,V</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L,S,C</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W</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E</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 </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10</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NASA-1.3</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1,2,3,4,6,7</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218703138"/>
                  </a:ext>
                </a:extLst>
              </a:tr>
              <a:tr h="231400">
                <a:tc>
                  <a:txBody>
                    <a:bodyPr/>
                    <a:lstStyle/>
                    <a:p>
                      <a:pPr algn="ctr">
                        <a:lnSpc>
                          <a:spcPct val="107000"/>
                        </a:lnSpc>
                        <a:spcAft>
                          <a:spcPts val="0"/>
                        </a:spcAft>
                      </a:pPr>
                      <a:r>
                        <a:rPr lang="en-GB" sz="1200" dirty="0">
                          <a:effectLst/>
                        </a:rPr>
                        <a:t>Ferret</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I,V,P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L,S</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D,P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J,P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J,P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5</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OS Ferret license</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1,2,4,6</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980097021"/>
                  </a:ext>
                </a:extLst>
              </a:tr>
              <a:tr h="231400">
                <a:tc>
                  <a:txBody>
                    <a:bodyPr/>
                    <a:lstStyle/>
                    <a:p>
                      <a:pPr algn="ctr">
                        <a:lnSpc>
                          <a:spcPct val="107000"/>
                        </a:lnSpc>
                        <a:spcAft>
                          <a:spcPts val="0"/>
                        </a:spcAft>
                      </a:pPr>
                      <a:r>
                        <a:rPr lang="en-GB" sz="1200" dirty="0">
                          <a:effectLst/>
                        </a:rPr>
                        <a:t>GDAL</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I,O,P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L,C</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C,P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C,J,P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10</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MIT</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3</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812317026"/>
                  </a:ext>
                </a:extLst>
              </a:tr>
              <a:tr h="231400">
                <a:tc>
                  <a:txBody>
                    <a:bodyPr/>
                    <a:lstStyle/>
                    <a:p>
                      <a:pPr algn="ctr">
                        <a:lnSpc>
                          <a:spcPct val="107000"/>
                        </a:lnSpc>
                        <a:spcAft>
                          <a:spcPts val="0"/>
                        </a:spcAft>
                      </a:pPr>
                      <a:r>
                        <a:rPr lang="en-GB" sz="1200" dirty="0">
                          <a:effectLst/>
                        </a:rPr>
                        <a:t>Giovanni 4</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I,O,P,V</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L,S</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W</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 </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10</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1,2,3,4,6</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996703740"/>
                  </a:ext>
                </a:extLst>
              </a:tr>
              <a:tr h="231400">
                <a:tc>
                  <a:txBody>
                    <a:bodyPr/>
                    <a:lstStyle/>
                    <a:p>
                      <a:pPr algn="ctr">
                        <a:lnSpc>
                          <a:spcPct val="107000"/>
                        </a:lnSpc>
                        <a:spcAft>
                          <a:spcPts val="0"/>
                        </a:spcAft>
                      </a:pPr>
                      <a:r>
                        <a:rPr lang="en-GB" sz="1200" dirty="0" err="1">
                          <a:effectLst/>
                        </a:rPr>
                        <a:t>GrADS</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I,O,P,V</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L,S</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C,D,P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C,F</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C,F</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5</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GPL-2.0</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1,2,6</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68752985"/>
                  </a:ext>
                </a:extLst>
              </a:tr>
              <a:tr h="368918">
                <a:tc>
                  <a:txBody>
                    <a:bodyPr/>
                    <a:lstStyle/>
                    <a:p>
                      <a:pPr algn="ctr">
                        <a:lnSpc>
                          <a:spcPct val="107000"/>
                        </a:lnSpc>
                        <a:spcAft>
                          <a:spcPts val="0"/>
                        </a:spcAft>
                      </a:pPr>
                      <a:r>
                        <a:rPr lang="en-GB" sz="1200" dirty="0">
                          <a:effectLst/>
                        </a:rPr>
                        <a:t>KNMI Climate Explorer</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O,P,V</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S</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W</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 </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1,2,3,4,6,7</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460360847"/>
                  </a:ext>
                </a:extLst>
              </a:tr>
              <a:tr h="231400">
                <a:tc>
                  <a:txBody>
                    <a:bodyPr/>
                    <a:lstStyle/>
                    <a:p>
                      <a:pPr algn="ctr">
                        <a:lnSpc>
                          <a:spcPct val="107000"/>
                        </a:lnSpc>
                        <a:spcAft>
                          <a:spcPts val="0"/>
                        </a:spcAft>
                      </a:pPr>
                      <a:r>
                        <a:rPr lang="en-GB" sz="1200" dirty="0" err="1">
                          <a:effectLst/>
                        </a:rPr>
                        <a:t>ncBrowse</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I,V</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S</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D</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J</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 </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7</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1,2,4,6</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777936872"/>
                  </a:ext>
                </a:extLst>
              </a:tr>
              <a:tr h="231400">
                <a:tc>
                  <a:txBody>
                    <a:bodyPr/>
                    <a:lstStyle/>
                    <a:p>
                      <a:pPr algn="ctr">
                        <a:lnSpc>
                          <a:spcPct val="107000"/>
                        </a:lnSpc>
                        <a:spcAft>
                          <a:spcPts val="0"/>
                        </a:spcAft>
                      </a:pPr>
                      <a:r>
                        <a:rPr lang="en-GB" sz="1200" dirty="0" err="1">
                          <a:effectLst/>
                        </a:rPr>
                        <a:t>OpenLayers</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I,V</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L,S,C</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E</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E</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10</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BSD-2-Clause</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3</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26473434"/>
                  </a:ext>
                </a:extLst>
              </a:tr>
              <a:tr h="231400">
                <a:tc>
                  <a:txBody>
                    <a:bodyPr/>
                    <a:lstStyle/>
                    <a:p>
                      <a:pPr algn="ctr">
                        <a:lnSpc>
                          <a:spcPct val="107000"/>
                        </a:lnSpc>
                        <a:spcAft>
                          <a:spcPts val="0"/>
                        </a:spcAft>
                      </a:pPr>
                      <a:r>
                        <a:rPr lang="en-GB" sz="1200" dirty="0">
                          <a:effectLst/>
                        </a:rPr>
                        <a:t>Panoply</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I,V</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S</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D</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J</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 </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7</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1,2,4,6</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521072796"/>
                  </a:ext>
                </a:extLst>
              </a:tr>
              <a:tr h="231400">
                <a:tc>
                  <a:txBody>
                    <a:bodyPr/>
                    <a:lstStyle/>
                    <a:p>
                      <a:pPr algn="ctr">
                        <a:lnSpc>
                          <a:spcPct val="107000"/>
                        </a:lnSpc>
                        <a:spcAft>
                          <a:spcPts val="0"/>
                        </a:spcAft>
                      </a:pPr>
                      <a:r>
                        <a:rPr lang="en-GB" sz="1200" dirty="0" err="1">
                          <a:effectLst/>
                        </a:rPr>
                        <a:t>Rasdaman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I,O</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L,C</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C,P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C</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 </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10</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GPL, LGPL</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1,2,3,4</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249822905"/>
                  </a:ext>
                </a:extLst>
              </a:tr>
              <a:tr h="231400">
                <a:tc>
                  <a:txBody>
                    <a:bodyPr/>
                    <a:lstStyle/>
                    <a:p>
                      <a:pPr algn="ctr">
                        <a:lnSpc>
                          <a:spcPct val="107000"/>
                        </a:lnSpc>
                        <a:spcAft>
                          <a:spcPts val="0"/>
                        </a:spcAft>
                      </a:pPr>
                      <a:r>
                        <a:rPr lang="en-GB" sz="1200" dirty="0">
                          <a:effectLst/>
                        </a:rPr>
                        <a:t>SNAP</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I,O,P,V</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L,S,C</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C,D,P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J</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J,P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10</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GPL-3</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dirty="0">
                          <a:effectLst/>
                        </a:rPr>
                        <a:t>1,2,3</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57572687"/>
                  </a:ext>
                </a:extLst>
              </a:tr>
              <a:tr h="231400">
                <a:tc>
                  <a:txBody>
                    <a:bodyPr/>
                    <a:lstStyle/>
                    <a:p>
                      <a:pPr algn="ctr">
                        <a:lnSpc>
                          <a:spcPct val="107000"/>
                        </a:lnSpc>
                        <a:spcAft>
                          <a:spcPts val="0"/>
                        </a:spcAft>
                      </a:pPr>
                      <a:r>
                        <a:rPr lang="en-GB" sz="1200" dirty="0">
                          <a:effectLst/>
                        </a:rPr>
                        <a:t>UC-CDAT</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I,O,P,V</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L,S</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P</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5</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CCLRC</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dirty="0">
                          <a:effectLst/>
                        </a:rPr>
                        <a:t>1,3,4</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631561032"/>
                  </a:ext>
                </a:extLst>
              </a:tr>
            </a:tbl>
          </a:graphicData>
        </a:graphic>
      </p:graphicFrame>
      <p:sp>
        <p:nvSpPr>
          <p:cNvPr id="5" name="Rechteck 4"/>
          <p:cNvSpPr/>
          <p:nvPr/>
        </p:nvSpPr>
        <p:spPr>
          <a:xfrm>
            <a:off x="452846" y="2037806"/>
            <a:ext cx="8307977" cy="239066"/>
          </a:xfrm>
          <a:prstGeom prst="rect">
            <a:avLst/>
          </a:prstGeom>
          <a:solidFill>
            <a:schemeClr val="accent6">
              <a:lumMod val="75000"/>
              <a:alpha val="21000"/>
            </a:schemeClr>
          </a:solidFill>
          <a:ln>
            <a:solidFill>
              <a:schemeClr val="accent6">
                <a:lumMod val="75000"/>
                <a:alpha val="7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453887" y="3574457"/>
            <a:ext cx="8307977" cy="239066"/>
          </a:xfrm>
          <a:prstGeom prst="rect">
            <a:avLst/>
          </a:prstGeom>
          <a:solidFill>
            <a:schemeClr val="accent6">
              <a:lumMod val="75000"/>
              <a:alpha val="21000"/>
            </a:schemeClr>
          </a:solidFill>
          <a:ln>
            <a:solidFill>
              <a:schemeClr val="accent6">
                <a:lumMod val="75000"/>
                <a:alpha val="7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58553" y="1575643"/>
            <a:ext cx="8307977" cy="239066"/>
          </a:xfrm>
          <a:prstGeom prst="rect">
            <a:avLst/>
          </a:prstGeom>
          <a:solidFill>
            <a:schemeClr val="accent6">
              <a:lumMod val="75000"/>
              <a:alpha val="21000"/>
            </a:schemeClr>
          </a:solidFill>
          <a:ln>
            <a:solidFill>
              <a:schemeClr val="accent6">
                <a:lumMod val="75000"/>
                <a:alpha val="7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6785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Two Major Uses</a:t>
            </a:r>
          </a:p>
        </p:txBody>
      </p:sp>
      <p:sp>
        <p:nvSpPr>
          <p:cNvPr id="3" name="Textplatzhalter 2"/>
          <p:cNvSpPr>
            <a:spLocks noGrp="1"/>
          </p:cNvSpPr>
          <p:nvPr>
            <p:ph type="body" sz="quarter" idx="10"/>
          </p:nvPr>
        </p:nvSpPr>
        <p:spPr>
          <a:xfrm>
            <a:off x="457200" y="1125538"/>
            <a:ext cx="5482952" cy="4895750"/>
          </a:xfrm>
        </p:spPr>
        <p:txBody>
          <a:bodyPr>
            <a:normAutofit/>
          </a:bodyPr>
          <a:lstStyle/>
          <a:p>
            <a:r>
              <a:rPr lang="en-GB" dirty="0">
                <a:solidFill>
                  <a:srgbClr val="00B050"/>
                </a:solidFill>
              </a:rPr>
              <a:t>Code Dependency</a:t>
            </a:r>
          </a:p>
          <a:p>
            <a:pPr marL="914338" lvl="1" indent="-457200">
              <a:buFont typeface="+mj-lt"/>
              <a:buAutoNum type="arabicPeriod"/>
            </a:pPr>
            <a:r>
              <a:rPr lang="en-GB" dirty="0"/>
              <a:t>Build on it: platform, framework</a:t>
            </a:r>
          </a:p>
          <a:p>
            <a:pPr marL="914338" lvl="1" indent="-457200">
              <a:buFont typeface="+mj-lt"/>
              <a:buAutoNum type="arabicPeriod"/>
            </a:pPr>
            <a:r>
              <a:rPr lang="en-GB" dirty="0"/>
              <a:t>Make it a core part: static component</a:t>
            </a:r>
          </a:p>
          <a:p>
            <a:pPr marL="914338" lvl="1" indent="-457200">
              <a:buFont typeface="+mj-lt"/>
              <a:buAutoNum type="arabicPeriod"/>
            </a:pPr>
            <a:r>
              <a:rPr lang="en-GB" dirty="0"/>
              <a:t>Make it an optional part: plugin component</a:t>
            </a:r>
          </a:p>
          <a:p>
            <a:endParaRPr lang="en-GB" dirty="0">
              <a:solidFill>
                <a:srgbClr val="0070C0"/>
              </a:solidFill>
            </a:endParaRPr>
          </a:p>
          <a:p>
            <a:r>
              <a:rPr lang="en-GB" dirty="0">
                <a:solidFill>
                  <a:srgbClr val="0070C0"/>
                </a:solidFill>
              </a:rPr>
              <a:t>Adaptation</a:t>
            </a:r>
          </a:p>
          <a:p>
            <a:pPr lvl="1"/>
            <a:r>
              <a:rPr lang="en-GB" dirty="0"/>
              <a:t>Copy and adapt design and concepts</a:t>
            </a:r>
          </a:p>
          <a:p>
            <a:pPr lvl="1"/>
            <a:r>
              <a:rPr lang="en-GB" dirty="0"/>
              <a:t>E.g. user interface, data model, API design, programming models</a:t>
            </a:r>
          </a:p>
          <a:p>
            <a:endParaRPr lang="en-GB" dirty="0"/>
          </a:p>
        </p:txBody>
      </p:sp>
      <p:sp>
        <p:nvSpPr>
          <p:cNvPr id="4" name="Abgerundetes Rechteck 3"/>
          <p:cNvSpPr/>
          <p:nvPr/>
        </p:nvSpPr>
        <p:spPr>
          <a:xfrm>
            <a:off x="6084168" y="3105610"/>
            <a:ext cx="1781594"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CCI Toolbox</a:t>
            </a:r>
          </a:p>
        </p:txBody>
      </p:sp>
      <p:sp>
        <p:nvSpPr>
          <p:cNvPr id="5" name="Abgerundetes Rechteck 4"/>
          <p:cNvSpPr/>
          <p:nvPr/>
        </p:nvSpPr>
        <p:spPr>
          <a:xfrm>
            <a:off x="6084168" y="1414068"/>
            <a:ext cx="1781594"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Tool/Library #1</a:t>
            </a:r>
          </a:p>
        </p:txBody>
      </p:sp>
      <p:cxnSp>
        <p:nvCxnSpPr>
          <p:cNvPr id="7" name="Gerade Verbindung mit Pfeil 6"/>
          <p:cNvCxnSpPr>
            <a:stCxn id="4" idx="2"/>
            <a:endCxn id="15" idx="0"/>
          </p:cNvCxnSpPr>
          <p:nvPr/>
        </p:nvCxnSpPr>
        <p:spPr>
          <a:xfrm>
            <a:off x="6974965" y="3825690"/>
            <a:ext cx="0" cy="971462"/>
          </a:xfrm>
          <a:prstGeom prst="straightConnector1">
            <a:avLst/>
          </a:prstGeom>
          <a:ln w="25400">
            <a:solidFill>
              <a:srgbClr val="0070C0"/>
            </a:solidFill>
            <a:prstDash val="sysDash"/>
            <a:tailEnd type="arrow" w="lg" len="lg"/>
          </a:ln>
        </p:spPr>
        <p:style>
          <a:lnRef idx="1">
            <a:schemeClr val="accent1"/>
          </a:lnRef>
          <a:fillRef idx="0">
            <a:schemeClr val="accent1"/>
          </a:fillRef>
          <a:effectRef idx="0">
            <a:schemeClr val="accent1"/>
          </a:effectRef>
          <a:fontRef idx="minor">
            <a:schemeClr val="tx1"/>
          </a:fontRef>
        </p:style>
      </p:cxnSp>
      <p:sp>
        <p:nvSpPr>
          <p:cNvPr id="15" name="Abgerundetes Rechteck 14"/>
          <p:cNvSpPr/>
          <p:nvPr/>
        </p:nvSpPr>
        <p:spPr>
          <a:xfrm>
            <a:off x="6084168" y="4797152"/>
            <a:ext cx="1781594"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Tool/Library #2</a:t>
            </a:r>
          </a:p>
        </p:txBody>
      </p:sp>
      <p:cxnSp>
        <p:nvCxnSpPr>
          <p:cNvPr id="18" name="Gerade Verbindung mit Pfeil 17"/>
          <p:cNvCxnSpPr>
            <a:stCxn id="4" idx="0"/>
            <a:endCxn id="5" idx="2"/>
          </p:cNvCxnSpPr>
          <p:nvPr/>
        </p:nvCxnSpPr>
        <p:spPr>
          <a:xfrm flipV="1">
            <a:off x="6974965" y="2134148"/>
            <a:ext cx="0" cy="971462"/>
          </a:xfrm>
          <a:prstGeom prst="straightConnector1">
            <a:avLst/>
          </a:prstGeom>
          <a:ln w="25400">
            <a:solidFill>
              <a:srgbClr val="00B050"/>
            </a:solidFill>
            <a:prstDash val="sysDash"/>
            <a:tailEnd type="arrow" w="lg" len="lg"/>
          </a:ln>
        </p:spPr>
        <p:style>
          <a:lnRef idx="1">
            <a:schemeClr val="accent1"/>
          </a:lnRef>
          <a:fillRef idx="0">
            <a:schemeClr val="accent1"/>
          </a:fillRef>
          <a:effectRef idx="0">
            <a:schemeClr val="accent1"/>
          </a:effectRef>
          <a:fontRef idx="minor">
            <a:schemeClr val="tx1"/>
          </a:fontRef>
        </p:style>
      </p:cxnSp>
      <p:pic>
        <p:nvPicPr>
          <p:cNvPr id="45" name="Grafik 44" descr="Vector Eye by AngieMys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4949" y="4020371"/>
            <a:ext cx="1381626" cy="776781"/>
          </a:xfrm>
          <a:prstGeom prst="rect">
            <a:avLst/>
          </a:prstGeom>
        </p:spPr>
      </p:pic>
      <p:pic>
        <p:nvPicPr>
          <p:cNvPr id="46" name="Grafik 45"/>
          <p:cNvPicPr>
            <a:picLocks noChangeAspect="1"/>
          </p:cNvPicPr>
          <p:nvPr/>
        </p:nvPicPr>
        <p:blipFill>
          <a:blip r:embed="rId3"/>
          <a:stretch>
            <a:fillRect/>
          </a:stretch>
        </p:blipFill>
        <p:spPr>
          <a:xfrm>
            <a:off x="7062501" y="2247193"/>
            <a:ext cx="1713047" cy="745372"/>
          </a:xfrm>
          <a:prstGeom prst="rect">
            <a:avLst/>
          </a:prstGeom>
          <a:ln>
            <a:noFill/>
          </a:ln>
          <a:effectLst>
            <a:softEdge rad="112500"/>
          </a:effectLst>
        </p:spPr>
      </p:pic>
    </p:spTree>
    <p:extLst>
      <p:ext uri="{BB962C8B-B14F-4D97-AF65-F5344CB8AC3E}">
        <p14:creationId xmlns:p14="http://schemas.microsoft.com/office/powerpoint/2010/main" val="155612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337481"/>
            <a:ext cx="8229600" cy="4788683"/>
          </a:xfrm>
        </p:spPr>
        <p:txBody>
          <a:bodyPr>
            <a:normAutofit lnSpcReduction="10000"/>
          </a:bodyPr>
          <a:lstStyle/>
          <a:p>
            <a:pPr marL="0" lvl="0" indent="0">
              <a:buNone/>
            </a:pPr>
            <a:r>
              <a:rPr lang="en-GB" sz="2400" dirty="0"/>
              <a:t>Users have</a:t>
            </a:r>
          </a:p>
          <a:p>
            <a:pPr lvl="1"/>
            <a:r>
              <a:rPr lang="en-GB" sz="2400" dirty="0"/>
              <a:t>No means to access ECV data across different ESA and non ESA ECV data types</a:t>
            </a:r>
          </a:p>
          <a:p>
            <a:pPr lvl="1"/>
            <a:r>
              <a:rPr lang="en-GB" sz="2400" dirty="0"/>
              <a:t>Limited means for applying processing algorithms consistently across different ECV types</a:t>
            </a:r>
          </a:p>
          <a:p>
            <a:pPr lvl="1"/>
            <a:r>
              <a:rPr lang="en-GB" sz="2400" dirty="0"/>
              <a:t>Limited means to visualise and analyse the original ECVs and such as derived with own algorithm in a consistent way and taking uncertainties into account</a:t>
            </a:r>
          </a:p>
          <a:p>
            <a:pPr marL="0" indent="0">
              <a:buNone/>
            </a:pPr>
            <a:endParaRPr lang="de-DE" dirty="0"/>
          </a:p>
          <a:p>
            <a:pPr marL="0" indent="0">
              <a:buNone/>
            </a:pPr>
            <a:r>
              <a:rPr lang="de-DE" b="1" dirty="0">
                <a:sym typeface="Wingdings" panose="05000000000000000000" pitchFamily="2" charset="2"/>
              </a:rPr>
              <a:t> </a:t>
            </a:r>
            <a:r>
              <a:rPr lang="de-DE" b="1" dirty="0"/>
              <a:t>A</a:t>
            </a:r>
            <a:r>
              <a:rPr lang="en-US" b="1" dirty="0"/>
              <a:t> user-friendly, reliable and sustained CCI Toolbox shall mitigate these issues and meet the needs of the Climate community</a:t>
            </a:r>
          </a:p>
          <a:p>
            <a:pPr lvl="1"/>
            <a:r>
              <a:rPr lang="en-US" b="1" dirty="0"/>
              <a:t>within, and beyond the ESA CCI </a:t>
            </a:r>
            <a:r>
              <a:rPr lang="en-US" b="1" dirty="0" err="1"/>
              <a:t>programme</a:t>
            </a:r>
            <a:r>
              <a:rPr lang="en-US" b="1" dirty="0"/>
              <a:t>; </a:t>
            </a:r>
          </a:p>
          <a:p>
            <a:pPr lvl="1"/>
            <a:r>
              <a:rPr lang="en-US" b="1" dirty="0"/>
              <a:t>the focus shall be on cross-ECV applications.</a:t>
            </a:r>
          </a:p>
        </p:txBody>
      </p:sp>
      <p:sp>
        <p:nvSpPr>
          <p:cNvPr id="2" name="Titel 1"/>
          <p:cNvSpPr>
            <a:spLocks noGrp="1"/>
          </p:cNvSpPr>
          <p:nvPr>
            <p:ph type="title"/>
          </p:nvPr>
        </p:nvSpPr>
        <p:spPr/>
        <p:txBody>
          <a:bodyPr/>
          <a:lstStyle/>
          <a:p>
            <a:r>
              <a:rPr lang="de-DE" dirty="0" err="1"/>
              <a:t>Why</a:t>
            </a:r>
            <a:r>
              <a:rPr lang="de-DE" dirty="0"/>
              <a:t> a CCI Toolbox?</a:t>
            </a:r>
          </a:p>
        </p:txBody>
      </p:sp>
    </p:spTree>
    <p:extLst>
      <p:ext uri="{BB962C8B-B14F-4D97-AF65-F5344CB8AC3E}">
        <p14:creationId xmlns:p14="http://schemas.microsoft.com/office/powerpoint/2010/main" val="76686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General Findings</a:t>
            </a:r>
          </a:p>
        </p:txBody>
      </p:sp>
      <p:sp>
        <p:nvSpPr>
          <p:cNvPr id="3" name="Textplatzhalter 2"/>
          <p:cNvSpPr>
            <a:spLocks noGrp="1"/>
          </p:cNvSpPr>
          <p:nvPr>
            <p:ph type="body" sz="quarter" idx="10"/>
          </p:nvPr>
        </p:nvSpPr>
        <p:spPr/>
        <p:txBody>
          <a:bodyPr>
            <a:normAutofit fontScale="92500" lnSpcReduction="10000"/>
          </a:bodyPr>
          <a:lstStyle/>
          <a:p>
            <a:r>
              <a:rPr lang="en-GB" dirty="0"/>
              <a:t>A number of tools use a client-server high level architecture with a web front end and a web service back end</a:t>
            </a:r>
          </a:p>
          <a:p>
            <a:pPr lvl="1"/>
            <a:r>
              <a:rPr lang="en-GB" b="1" dirty="0"/>
              <a:t>ADAGUC</a:t>
            </a:r>
            <a:r>
              <a:rPr lang="en-GB" dirty="0"/>
              <a:t>, </a:t>
            </a:r>
            <a:r>
              <a:rPr lang="en-GB" b="1" dirty="0"/>
              <a:t>COVE</a:t>
            </a:r>
            <a:r>
              <a:rPr lang="en-GB" dirty="0"/>
              <a:t>, </a:t>
            </a:r>
            <a:r>
              <a:rPr lang="en-GB" b="1" dirty="0" err="1"/>
              <a:t>DChart</a:t>
            </a:r>
            <a:r>
              <a:rPr lang="en-GB" dirty="0"/>
              <a:t>, </a:t>
            </a:r>
            <a:r>
              <a:rPr lang="en-GB" b="1" dirty="0"/>
              <a:t>EOSDIS Worldview</a:t>
            </a:r>
            <a:r>
              <a:rPr lang="en-GB" dirty="0"/>
              <a:t>, </a:t>
            </a:r>
            <a:r>
              <a:rPr lang="en-GB" b="1" dirty="0"/>
              <a:t>Ferret</a:t>
            </a:r>
            <a:r>
              <a:rPr lang="en-GB" dirty="0"/>
              <a:t>, </a:t>
            </a:r>
            <a:r>
              <a:rPr lang="en-GB" b="1" dirty="0"/>
              <a:t>Giovanni</a:t>
            </a:r>
            <a:r>
              <a:rPr lang="en-GB" dirty="0"/>
              <a:t>, </a:t>
            </a:r>
            <a:r>
              <a:rPr lang="en-GB" b="1" dirty="0"/>
              <a:t>KNMI Climate Explorer   </a:t>
            </a:r>
            <a:r>
              <a:rPr lang="en-GB" dirty="0"/>
              <a:t> </a:t>
            </a:r>
          </a:p>
          <a:p>
            <a:r>
              <a:rPr lang="en-GB" dirty="0"/>
              <a:t>Only a few have a classical desktop GUI</a:t>
            </a:r>
          </a:p>
          <a:p>
            <a:pPr lvl="1"/>
            <a:r>
              <a:rPr lang="en-GB" b="1" dirty="0" err="1"/>
              <a:t>GrADS</a:t>
            </a:r>
            <a:r>
              <a:rPr lang="en-GB" dirty="0"/>
              <a:t>,</a:t>
            </a:r>
            <a:r>
              <a:rPr lang="en-GB" b="1" dirty="0"/>
              <a:t> UV-CDAT</a:t>
            </a:r>
            <a:r>
              <a:rPr lang="en-GB" dirty="0"/>
              <a:t>, </a:t>
            </a:r>
            <a:r>
              <a:rPr lang="en-GB" b="1" dirty="0"/>
              <a:t>SNAP </a:t>
            </a:r>
            <a:endParaRPr lang="en-GB" dirty="0"/>
          </a:p>
          <a:p>
            <a:r>
              <a:rPr lang="en-GB" dirty="0"/>
              <a:t>Some libraries are developed for Unix or require a Unix (POSIX) environment</a:t>
            </a:r>
          </a:p>
          <a:p>
            <a:pPr lvl="1"/>
            <a:r>
              <a:rPr lang="en-GB" b="1" dirty="0"/>
              <a:t>Open Climate Workbench</a:t>
            </a:r>
            <a:r>
              <a:rPr lang="en-GB" dirty="0"/>
              <a:t>,</a:t>
            </a:r>
            <a:r>
              <a:rPr lang="en-GB" b="1" dirty="0"/>
              <a:t> Climate Data Operators</a:t>
            </a:r>
            <a:r>
              <a:rPr lang="en-GB" dirty="0"/>
              <a:t>, </a:t>
            </a:r>
            <a:r>
              <a:rPr lang="en-GB" b="1" dirty="0"/>
              <a:t>UV-CDAT</a:t>
            </a:r>
          </a:p>
          <a:p>
            <a:r>
              <a:rPr lang="en-GB" dirty="0"/>
              <a:t>The majority of scientific/climate tools expose a Python API, some of them are even implemented in Python</a:t>
            </a:r>
          </a:p>
          <a:p>
            <a:pPr lvl="1"/>
            <a:r>
              <a:rPr lang="en-GB" b="1" dirty="0"/>
              <a:t>Climate Data Operators</a:t>
            </a:r>
            <a:r>
              <a:rPr lang="en-GB" dirty="0"/>
              <a:t>, </a:t>
            </a:r>
            <a:r>
              <a:rPr lang="en-GB" b="1" dirty="0"/>
              <a:t>Open Climate Workbench</a:t>
            </a:r>
            <a:r>
              <a:rPr lang="en-GB" dirty="0"/>
              <a:t>, </a:t>
            </a:r>
            <a:r>
              <a:rPr lang="en-GB" b="1" dirty="0"/>
              <a:t>GDAL</a:t>
            </a:r>
          </a:p>
          <a:p>
            <a:r>
              <a:rPr lang="en-GB" dirty="0"/>
              <a:t>Java only rarely used for scientific applications</a:t>
            </a:r>
          </a:p>
          <a:p>
            <a:pPr lvl="1"/>
            <a:r>
              <a:rPr lang="en-GB" b="1" dirty="0"/>
              <a:t>SNAP</a:t>
            </a:r>
          </a:p>
        </p:txBody>
      </p:sp>
    </p:spTree>
    <p:extLst>
      <p:ext uri="{BB962C8B-B14F-4D97-AF65-F5344CB8AC3E}">
        <p14:creationId xmlns:p14="http://schemas.microsoft.com/office/powerpoint/2010/main" val="32789895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GB" dirty="0"/>
              <a:t>Languages on GitHub</a:t>
            </a:r>
          </a:p>
        </p:txBody>
      </p:sp>
      <p:pic>
        <p:nvPicPr>
          <p:cNvPr id="6" name="Grafik 5"/>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44824"/>
            <a:ext cx="8291264" cy="3240360"/>
          </a:xfrm>
          <a:prstGeom prst="rect">
            <a:avLst/>
          </a:prstGeom>
          <a:noFill/>
          <a:ln>
            <a:noFill/>
          </a:ln>
        </p:spPr>
      </p:pic>
    </p:spTree>
    <p:extLst>
      <p:ext uri="{BB962C8B-B14F-4D97-AF65-F5344CB8AC3E}">
        <p14:creationId xmlns:p14="http://schemas.microsoft.com/office/powerpoint/2010/main" val="881560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Basic Prototype Architecture</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4191" y="1844824"/>
            <a:ext cx="5270303" cy="2764364"/>
          </a:xfrm>
          <a:prstGeom prst="rect">
            <a:avLst/>
          </a:prstGeom>
        </p:spPr>
      </p:pic>
      <p:sp>
        <p:nvSpPr>
          <p:cNvPr id="4" name="Abgerundetes Rechteck 3"/>
          <p:cNvSpPr/>
          <p:nvPr/>
        </p:nvSpPr>
        <p:spPr>
          <a:xfrm>
            <a:off x="349188" y="1453403"/>
            <a:ext cx="2638636" cy="12210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CCI Toolbox Front End</a:t>
            </a:r>
          </a:p>
          <a:p>
            <a:pPr algn="ctr"/>
            <a:r>
              <a:rPr lang="en-GB" dirty="0">
                <a:solidFill>
                  <a:schemeClr val="accent1">
                    <a:lumMod val="40000"/>
                    <a:lumOff val="60000"/>
                  </a:schemeClr>
                </a:solidFill>
              </a:rPr>
              <a:t>HTML5 / CSS / JavaScript</a:t>
            </a:r>
          </a:p>
          <a:p>
            <a:pPr algn="ctr"/>
            <a:r>
              <a:rPr lang="en-GB" dirty="0">
                <a:solidFill>
                  <a:schemeClr val="accent1">
                    <a:lumMod val="40000"/>
                    <a:lumOff val="60000"/>
                  </a:schemeClr>
                </a:solidFill>
              </a:rPr>
              <a:t>in browser or desktop window</a:t>
            </a:r>
          </a:p>
        </p:txBody>
      </p:sp>
      <p:sp>
        <p:nvSpPr>
          <p:cNvPr id="5" name="Abgerundetes Rechteck 4"/>
          <p:cNvSpPr/>
          <p:nvPr/>
        </p:nvSpPr>
        <p:spPr>
          <a:xfrm>
            <a:off x="349188" y="3861048"/>
            <a:ext cx="2638636" cy="6725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CCI Toolbox Back End</a:t>
            </a:r>
          </a:p>
          <a:p>
            <a:pPr algn="ctr"/>
            <a:r>
              <a:rPr lang="en-GB" dirty="0">
                <a:solidFill>
                  <a:schemeClr val="accent1">
                    <a:lumMod val="40000"/>
                    <a:lumOff val="60000"/>
                  </a:schemeClr>
                </a:solidFill>
              </a:rPr>
              <a:t>(local) web service</a:t>
            </a:r>
          </a:p>
        </p:txBody>
      </p:sp>
      <p:cxnSp>
        <p:nvCxnSpPr>
          <p:cNvPr id="7" name="Gerader Verbinder 6"/>
          <p:cNvCxnSpPr>
            <a:stCxn id="4" idx="2"/>
            <a:endCxn id="5" idx="0"/>
          </p:cNvCxnSpPr>
          <p:nvPr/>
        </p:nvCxnSpPr>
        <p:spPr>
          <a:xfrm>
            <a:off x="1668506" y="2674457"/>
            <a:ext cx="0" cy="11865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Wolke 7"/>
          <p:cNvSpPr/>
          <p:nvPr/>
        </p:nvSpPr>
        <p:spPr>
          <a:xfrm>
            <a:off x="1241262" y="3068960"/>
            <a:ext cx="854488" cy="50405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feld 8"/>
          <p:cNvSpPr txBox="1"/>
          <p:nvPr/>
        </p:nvSpPr>
        <p:spPr>
          <a:xfrm>
            <a:off x="1896117" y="2692779"/>
            <a:ext cx="864096" cy="369332"/>
          </a:xfrm>
          <a:prstGeom prst="rect">
            <a:avLst/>
          </a:prstGeom>
          <a:noFill/>
        </p:spPr>
        <p:txBody>
          <a:bodyPr wrap="square" rtlCol="0">
            <a:spAutoFit/>
          </a:bodyPr>
          <a:lstStyle/>
          <a:p>
            <a:r>
              <a:rPr lang="en-GB" dirty="0"/>
              <a:t>HTTP</a:t>
            </a:r>
          </a:p>
        </p:txBody>
      </p:sp>
      <p:sp>
        <p:nvSpPr>
          <p:cNvPr id="10" name="Abgerundetes Rechteck 9"/>
          <p:cNvSpPr/>
          <p:nvPr/>
        </p:nvSpPr>
        <p:spPr>
          <a:xfrm>
            <a:off x="349188" y="4533558"/>
            <a:ext cx="2638636" cy="1055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CCI Toolbox Engine</a:t>
            </a:r>
          </a:p>
          <a:p>
            <a:pPr algn="ctr"/>
            <a:r>
              <a:rPr lang="en-GB" dirty="0">
                <a:solidFill>
                  <a:schemeClr val="accent1">
                    <a:lumMod val="40000"/>
                    <a:lumOff val="60000"/>
                  </a:schemeClr>
                </a:solidFill>
              </a:rPr>
              <a:t>Python and/or SNAP</a:t>
            </a:r>
          </a:p>
        </p:txBody>
      </p:sp>
    </p:spTree>
    <p:extLst>
      <p:ext uri="{BB962C8B-B14F-4D97-AF65-F5344CB8AC3E}">
        <p14:creationId xmlns:p14="http://schemas.microsoft.com/office/powerpoint/2010/main" val="24654682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Prototype 1 – Demo</a:t>
            </a:r>
            <a:endParaRPr lang="en-GB" dirty="0"/>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908720"/>
            <a:ext cx="6591792" cy="4742408"/>
          </a:xfrm>
          <a:prstGeom prst="rect">
            <a:avLst/>
          </a:prstGeom>
          <a:ln>
            <a:noFill/>
          </a:ln>
          <a:effectLst>
            <a:outerShdw blurRad="292100" dist="139700" dir="2700000" algn="tl" rotWithShape="0">
              <a:srgbClr val="333333">
                <a:alpha val="65000"/>
              </a:srgbClr>
            </a:outerShdw>
          </a:effectLst>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1215026"/>
            <a:ext cx="6587747" cy="4742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720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Prototype 2 - Demo</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196752"/>
            <a:ext cx="8186459" cy="4391694"/>
          </a:xfrm>
          <a:prstGeom prst="rect">
            <a:avLst/>
          </a:prstGeom>
        </p:spPr>
      </p:pic>
    </p:spTree>
    <p:extLst>
      <p:ext uri="{BB962C8B-B14F-4D97-AF65-F5344CB8AC3E}">
        <p14:creationId xmlns:p14="http://schemas.microsoft.com/office/powerpoint/2010/main" val="11904958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Summary</a:t>
            </a:r>
          </a:p>
        </p:txBody>
      </p:sp>
      <p:sp>
        <p:nvSpPr>
          <p:cNvPr id="3" name="Textplatzhalter 2"/>
          <p:cNvSpPr>
            <a:spLocks noGrp="1"/>
          </p:cNvSpPr>
          <p:nvPr>
            <p:ph type="body" sz="quarter" idx="10"/>
          </p:nvPr>
        </p:nvSpPr>
        <p:spPr>
          <a:xfrm>
            <a:off x="457200" y="1125538"/>
            <a:ext cx="8686800" cy="4895750"/>
          </a:xfrm>
        </p:spPr>
        <p:txBody>
          <a:bodyPr>
            <a:normAutofit fontScale="92500" lnSpcReduction="20000"/>
          </a:bodyPr>
          <a:lstStyle/>
          <a:p>
            <a:r>
              <a:rPr lang="en-US" dirty="0" smtClean="0"/>
              <a:t>CCI Toolbox shall equip climate users with the means to operate on CCI ECV data</a:t>
            </a:r>
          </a:p>
          <a:p>
            <a:pPr lvl="1"/>
            <a:r>
              <a:rPr lang="en-US" dirty="0" smtClean="0"/>
              <a:t>within, and beyond the ESA CCI </a:t>
            </a:r>
            <a:r>
              <a:rPr lang="en-US" dirty="0" err="1" smtClean="0"/>
              <a:t>programme</a:t>
            </a:r>
            <a:r>
              <a:rPr lang="en-US" dirty="0" smtClean="0"/>
              <a:t>; </a:t>
            </a:r>
          </a:p>
          <a:p>
            <a:pPr lvl="1"/>
            <a:r>
              <a:rPr lang="en-US" dirty="0" smtClean="0"/>
              <a:t>the focus shall be on cross-ECV applications</a:t>
            </a:r>
          </a:p>
          <a:p>
            <a:r>
              <a:rPr lang="en-US" dirty="0" smtClean="0"/>
              <a:t>It will be strongly user driven</a:t>
            </a:r>
          </a:p>
          <a:p>
            <a:pPr lvl="1"/>
            <a:r>
              <a:rPr lang="en-US" dirty="0" smtClean="0"/>
              <a:t>Iterative approach, fast release cycles</a:t>
            </a:r>
          </a:p>
          <a:p>
            <a:pPr lvl="1"/>
            <a:r>
              <a:rPr lang="en-US" dirty="0" smtClean="0"/>
              <a:t>Including revision of user requirements and feature selection</a:t>
            </a:r>
          </a:p>
          <a:p>
            <a:r>
              <a:rPr lang="en-US" dirty="0" smtClean="0"/>
              <a:t>Initial set of user requirements and use cases have been defined</a:t>
            </a:r>
          </a:p>
          <a:p>
            <a:r>
              <a:rPr lang="en-US" dirty="0" smtClean="0"/>
              <a:t>Technology study to select a suitable software approach has been conducted</a:t>
            </a:r>
          </a:p>
          <a:p>
            <a:endParaRPr lang="en-US" dirty="0" smtClean="0"/>
          </a:p>
          <a:p>
            <a:pPr marL="0" indent="0" algn="ctr">
              <a:buNone/>
            </a:pPr>
            <a:r>
              <a:rPr lang="en-US" b="1" dirty="0" smtClean="0"/>
              <a:t>Please take advantage of the CCI Data Session </a:t>
            </a:r>
            <a:br>
              <a:rPr lang="en-US" b="1" dirty="0" smtClean="0"/>
            </a:br>
            <a:r>
              <a:rPr lang="en-US" b="1" dirty="0" smtClean="0"/>
              <a:t>on Tuesday afternoon to give us your feedback on </a:t>
            </a:r>
            <a:br>
              <a:rPr lang="en-US" b="1" dirty="0" smtClean="0"/>
            </a:br>
            <a:r>
              <a:rPr lang="en-US" b="1" dirty="0" smtClean="0"/>
              <a:t>CCI Toolbox, Portal and beyond!</a:t>
            </a:r>
            <a:endParaRPr lang="en-US" b="1" dirty="0"/>
          </a:p>
        </p:txBody>
      </p:sp>
    </p:spTree>
    <p:extLst>
      <p:ext uri="{BB962C8B-B14F-4D97-AF65-F5344CB8AC3E}">
        <p14:creationId xmlns:p14="http://schemas.microsoft.com/office/powerpoint/2010/main" val="167032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63047" y="1378423"/>
            <a:ext cx="8880953" cy="5285423"/>
          </a:xfrm>
        </p:spPr>
        <p:txBody>
          <a:bodyPr>
            <a:normAutofit fontScale="70000" lnSpcReduction="20000"/>
          </a:bodyPr>
          <a:lstStyle/>
          <a:p>
            <a:pPr marL="0" indent="0" algn="ctr">
              <a:buNone/>
            </a:pPr>
            <a:endParaRPr lang="en-US" sz="500" dirty="0"/>
          </a:p>
          <a:p>
            <a:pPr marL="0" indent="0" algn="ctr">
              <a:buNone/>
            </a:pPr>
            <a:r>
              <a:rPr lang="en-US" sz="3100" dirty="0"/>
              <a:t>Equip climate users with the means to operate on CCI ECV data</a:t>
            </a:r>
            <a:r>
              <a:rPr lang="en-US" sz="2600" dirty="0"/>
              <a:t>.</a:t>
            </a:r>
          </a:p>
          <a:p>
            <a:pPr marL="0" indent="0" algn="ctr">
              <a:buNone/>
            </a:pPr>
            <a:endParaRPr lang="en-US" sz="2300" dirty="0"/>
          </a:p>
          <a:p>
            <a:pPr marL="0" indent="0" algn="ctr">
              <a:lnSpc>
                <a:spcPct val="120000"/>
              </a:lnSpc>
              <a:buNone/>
            </a:pPr>
            <a:r>
              <a:rPr lang="en-US" sz="2500" dirty="0"/>
              <a:t>It is noted that for some ECVs tools have been developed and are extensively used by user communities to operate on individual ECV types. However, no tool currently exists that can easily be used to </a:t>
            </a:r>
            <a:r>
              <a:rPr lang="en-US" sz="2500" dirty="0" err="1"/>
              <a:t>analyse</a:t>
            </a:r>
            <a:r>
              <a:rPr lang="en-US" sz="2500" dirty="0"/>
              <a:t> all the CCI ECV data products. </a:t>
            </a:r>
          </a:p>
          <a:p>
            <a:pPr marL="0" indent="0">
              <a:buNone/>
            </a:pPr>
            <a:endParaRPr lang="en-US" sz="1400" dirty="0"/>
          </a:p>
          <a:p>
            <a:pPr marL="0" indent="0">
              <a:buNone/>
            </a:pPr>
            <a:r>
              <a:rPr lang="en-US" sz="2500" u="sng" dirty="0"/>
              <a:t>Specific objectives:</a:t>
            </a:r>
          </a:p>
          <a:p>
            <a:pPr marL="385763" indent="-385763">
              <a:buFont typeface="+mj-lt"/>
              <a:buAutoNum type="arabicPeriod"/>
            </a:pPr>
            <a:r>
              <a:rPr lang="en-US" sz="2500" dirty="0"/>
              <a:t>Ingest different ECV products into a </a:t>
            </a:r>
            <a:r>
              <a:rPr lang="en-US" sz="2500" b="1" dirty="0"/>
              <a:t>common data model</a:t>
            </a:r>
          </a:p>
          <a:p>
            <a:pPr marL="385763" indent="-385763">
              <a:buFont typeface="+mj-lt"/>
              <a:buAutoNum type="arabicPeriod"/>
            </a:pPr>
            <a:r>
              <a:rPr lang="en-US" sz="2500" dirty="0"/>
              <a:t>Compute algorithms homogeneously across a common data model</a:t>
            </a:r>
          </a:p>
          <a:p>
            <a:pPr marL="385763" indent="-385763">
              <a:buFont typeface="+mj-lt"/>
              <a:buAutoNum type="arabicPeriod"/>
            </a:pPr>
            <a:r>
              <a:rPr lang="de-DE" sz="2500" dirty="0"/>
              <a:t>Support ECV </a:t>
            </a:r>
            <a:r>
              <a:rPr lang="de-DE" sz="2500" dirty="0" err="1"/>
              <a:t>analysis</a:t>
            </a:r>
            <a:r>
              <a:rPr lang="de-DE" sz="2500" dirty="0"/>
              <a:t> and </a:t>
            </a:r>
            <a:r>
              <a:rPr lang="de-DE" sz="2500" dirty="0" err="1"/>
              <a:t>visualisation</a:t>
            </a:r>
            <a:endParaRPr lang="de-DE" sz="2500" dirty="0"/>
          </a:p>
          <a:p>
            <a:pPr marL="385763" indent="-385763">
              <a:buFont typeface="+mj-lt"/>
              <a:buAutoNum type="arabicPeriod"/>
            </a:pPr>
            <a:r>
              <a:rPr lang="de-DE" sz="2500" dirty="0" err="1"/>
              <a:t>Engange</a:t>
            </a:r>
            <a:r>
              <a:rPr lang="de-DE" sz="2500" dirty="0"/>
              <a:t> </a:t>
            </a:r>
            <a:r>
              <a:rPr lang="de-DE" sz="2500" dirty="0" err="1"/>
              <a:t>with</a:t>
            </a:r>
            <a:r>
              <a:rPr lang="de-DE" sz="2500" dirty="0"/>
              <a:t> </a:t>
            </a:r>
            <a:r>
              <a:rPr lang="de-DE" sz="2500" dirty="0" err="1"/>
              <a:t>the</a:t>
            </a:r>
            <a:r>
              <a:rPr lang="de-DE" sz="2500" dirty="0"/>
              <a:t> </a:t>
            </a:r>
            <a:r>
              <a:rPr lang="de-DE" sz="2500" dirty="0" err="1"/>
              <a:t>user</a:t>
            </a:r>
            <a:r>
              <a:rPr lang="de-DE" sz="2500" dirty="0"/>
              <a:t> </a:t>
            </a:r>
            <a:r>
              <a:rPr lang="de-DE" sz="2500" dirty="0" err="1"/>
              <a:t>community</a:t>
            </a:r>
            <a:endParaRPr lang="de-DE" sz="2500" dirty="0"/>
          </a:p>
          <a:p>
            <a:pPr marL="0" indent="0">
              <a:buNone/>
            </a:pPr>
            <a:endParaRPr lang="de-DE" sz="2500" dirty="0"/>
          </a:p>
          <a:p>
            <a:pPr marL="0" indent="0">
              <a:buNone/>
            </a:pPr>
            <a:r>
              <a:rPr lang="de-DE" sz="2500" u="sng" dirty="0"/>
              <a:t>Take </a:t>
            </a:r>
            <a:r>
              <a:rPr lang="de-DE" sz="2500" u="sng" dirty="0" err="1"/>
              <a:t>into</a:t>
            </a:r>
            <a:r>
              <a:rPr lang="de-DE" sz="2500" u="sng" dirty="0"/>
              <a:t> </a:t>
            </a:r>
            <a:r>
              <a:rPr lang="de-DE" sz="2500" u="sng" dirty="0" err="1"/>
              <a:t>account</a:t>
            </a:r>
            <a:endParaRPr lang="de-DE" sz="2500" u="sng" dirty="0"/>
          </a:p>
          <a:p>
            <a:r>
              <a:rPr lang="de-DE" sz="2500" dirty="0"/>
              <a:t>Giovanni, CEOS COVE, </a:t>
            </a:r>
            <a:r>
              <a:rPr lang="de-DE" sz="2500" dirty="0" err="1"/>
              <a:t>GrADS</a:t>
            </a:r>
            <a:r>
              <a:rPr lang="de-DE" sz="2500" dirty="0"/>
              <a:t>, UV-CDAT, </a:t>
            </a:r>
            <a:r>
              <a:rPr lang="de-DE" sz="2500" dirty="0" err="1"/>
              <a:t>Panoply</a:t>
            </a:r>
            <a:endParaRPr lang="de-DE" sz="2500" dirty="0"/>
          </a:p>
          <a:p>
            <a:r>
              <a:rPr lang="de-DE" sz="2500" dirty="0" err="1"/>
              <a:t>OpenLayers</a:t>
            </a:r>
            <a:r>
              <a:rPr lang="de-DE" sz="2500" dirty="0"/>
              <a:t>, </a:t>
            </a:r>
            <a:r>
              <a:rPr lang="de-DE" sz="2500" dirty="0" err="1"/>
              <a:t>ncBrowse</a:t>
            </a:r>
            <a:r>
              <a:rPr lang="de-DE" sz="2500" dirty="0"/>
              <a:t>, </a:t>
            </a:r>
            <a:r>
              <a:rPr lang="de-DE" sz="2500" dirty="0" err="1"/>
              <a:t>Ferret</a:t>
            </a:r>
            <a:r>
              <a:rPr lang="de-DE" sz="2500" dirty="0"/>
              <a:t>, </a:t>
            </a:r>
            <a:r>
              <a:rPr lang="de-DE" sz="2500" dirty="0" err="1"/>
              <a:t>Dchart</a:t>
            </a:r>
            <a:r>
              <a:rPr lang="de-DE" sz="2500" dirty="0"/>
              <a:t>, ADAGUC, </a:t>
            </a:r>
            <a:r>
              <a:rPr lang="de-DE" sz="2500" dirty="0" err="1"/>
              <a:t>Godiva</a:t>
            </a:r>
            <a:endParaRPr lang="de-DE" sz="2500" dirty="0"/>
          </a:p>
          <a:p>
            <a:r>
              <a:rPr lang="de-DE" sz="2500" dirty="0"/>
              <a:t>Apache Open </a:t>
            </a:r>
            <a:r>
              <a:rPr lang="de-DE" sz="2500" dirty="0" err="1"/>
              <a:t>Climate</a:t>
            </a:r>
            <a:r>
              <a:rPr lang="de-DE" sz="2500" dirty="0"/>
              <a:t> </a:t>
            </a:r>
            <a:r>
              <a:rPr lang="de-DE" sz="2500" dirty="0" err="1"/>
              <a:t>Workbench</a:t>
            </a:r>
            <a:r>
              <a:rPr lang="de-DE" sz="2500" dirty="0"/>
              <a:t>, </a:t>
            </a:r>
            <a:r>
              <a:rPr lang="de-DE" sz="2500" dirty="0" err="1"/>
              <a:t>Rasdaman</a:t>
            </a:r>
            <a:r>
              <a:rPr lang="de-DE" sz="2500" dirty="0"/>
              <a:t>, NASA EOSDIS </a:t>
            </a:r>
            <a:r>
              <a:rPr lang="de-DE" sz="2500" dirty="0" err="1"/>
              <a:t>Worldview</a:t>
            </a:r>
            <a:r>
              <a:rPr lang="de-DE" sz="2500" dirty="0"/>
              <a:t>, CDOs</a:t>
            </a:r>
          </a:p>
          <a:p>
            <a:r>
              <a:rPr lang="en-US" sz="2500" dirty="0"/>
              <a:t>ESA Earth Observation toolboxes such as Sentinel Toolboxes, BEAM, BEAT, BEST and BRAT</a:t>
            </a:r>
            <a:endParaRPr lang="en-GB" sz="2500" dirty="0"/>
          </a:p>
        </p:txBody>
      </p:sp>
      <p:sp>
        <p:nvSpPr>
          <p:cNvPr id="2" name="Titel 1"/>
          <p:cNvSpPr>
            <a:spLocks noGrp="1"/>
          </p:cNvSpPr>
          <p:nvPr>
            <p:ph type="title"/>
          </p:nvPr>
        </p:nvSpPr>
        <p:spPr/>
        <p:txBody>
          <a:bodyPr/>
          <a:lstStyle/>
          <a:p>
            <a:r>
              <a:rPr lang="en-GB" dirty="0"/>
              <a:t>Objectives</a:t>
            </a:r>
          </a:p>
        </p:txBody>
      </p:sp>
    </p:spTree>
    <p:extLst>
      <p:ext uri="{BB962C8B-B14F-4D97-AF65-F5344CB8AC3E}">
        <p14:creationId xmlns:p14="http://schemas.microsoft.com/office/powerpoint/2010/main" val="33018996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r>
              <a:rPr lang="en-US" dirty="0"/>
              <a:t>Objective: ensure relevance of development to climate users</a:t>
            </a:r>
          </a:p>
          <a:p>
            <a:endParaRPr lang="en-US" dirty="0"/>
          </a:p>
          <a:p>
            <a:r>
              <a:rPr lang="en-US" dirty="0"/>
              <a:t>Include </a:t>
            </a:r>
            <a:r>
              <a:rPr lang="en-US" b="1" dirty="0"/>
              <a:t>Champion Users </a:t>
            </a:r>
            <a:r>
              <a:rPr lang="en-US" dirty="0"/>
              <a:t>in the team, representing different user communities</a:t>
            </a:r>
          </a:p>
          <a:p>
            <a:endParaRPr lang="en-US" dirty="0"/>
          </a:p>
          <a:p>
            <a:pPr lvl="1"/>
            <a:r>
              <a:rPr lang="en-US" dirty="0"/>
              <a:t>Tasks:</a:t>
            </a:r>
          </a:p>
          <a:p>
            <a:pPr lvl="2"/>
            <a:r>
              <a:rPr lang="en-US" dirty="0"/>
              <a:t>Provide requirements</a:t>
            </a:r>
          </a:p>
          <a:p>
            <a:pPr lvl="2"/>
            <a:r>
              <a:rPr lang="en-US" dirty="0"/>
              <a:t>Test and operate the CCI Toolbox</a:t>
            </a:r>
          </a:p>
          <a:p>
            <a:pPr lvl="2"/>
            <a:r>
              <a:rPr lang="en-US" dirty="0"/>
              <a:t>Provide essential feedback during the software development</a:t>
            </a:r>
          </a:p>
          <a:p>
            <a:pPr lvl="2"/>
            <a:endParaRPr lang="en-US" dirty="0"/>
          </a:p>
          <a:p>
            <a:r>
              <a:rPr lang="en-US" dirty="0"/>
              <a:t>Address </a:t>
            </a:r>
            <a:r>
              <a:rPr lang="en-US" b="1" dirty="0"/>
              <a:t>Wider User Communities</a:t>
            </a:r>
          </a:p>
          <a:p>
            <a:pPr lvl="1"/>
            <a:r>
              <a:rPr lang="en-US" dirty="0"/>
              <a:t>Provide training &amp; documentation to Climate Communities</a:t>
            </a:r>
          </a:p>
          <a:p>
            <a:pPr lvl="2"/>
            <a:r>
              <a:rPr lang="en-US" dirty="0"/>
              <a:t>YouTube videos, tutorials, eBook , …</a:t>
            </a:r>
          </a:p>
          <a:p>
            <a:pPr lvl="1"/>
            <a:r>
              <a:rPr lang="en-US" dirty="0"/>
              <a:t>Outreach activities</a:t>
            </a:r>
          </a:p>
          <a:p>
            <a:pPr lvl="2"/>
            <a:r>
              <a:rPr lang="en-US" dirty="0"/>
              <a:t>CCI Toolbox User Group; feedback mechanisms</a:t>
            </a:r>
          </a:p>
          <a:p>
            <a:pPr lvl="1"/>
            <a:endParaRPr lang="en-US" dirty="0"/>
          </a:p>
        </p:txBody>
      </p:sp>
      <p:sp>
        <p:nvSpPr>
          <p:cNvPr id="2" name="Titel 1"/>
          <p:cNvSpPr>
            <a:spLocks noGrp="1"/>
          </p:cNvSpPr>
          <p:nvPr>
            <p:ph type="title"/>
          </p:nvPr>
        </p:nvSpPr>
        <p:spPr/>
        <p:txBody>
          <a:bodyPr/>
          <a:lstStyle/>
          <a:p>
            <a:r>
              <a:rPr lang="de-DE" dirty="0"/>
              <a:t>Meeting </a:t>
            </a:r>
            <a:r>
              <a:rPr lang="de-DE" dirty="0" err="1"/>
              <a:t>the</a:t>
            </a:r>
            <a:r>
              <a:rPr lang="de-DE" dirty="0"/>
              <a:t> </a:t>
            </a:r>
            <a:r>
              <a:rPr lang="de-DE" dirty="0" err="1"/>
              <a:t>Objectives</a:t>
            </a:r>
            <a:r>
              <a:rPr lang="de-DE" dirty="0"/>
              <a:t> - User Interactions</a:t>
            </a:r>
          </a:p>
        </p:txBody>
      </p:sp>
    </p:spTree>
    <p:extLst>
      <p:ext uri="{BB962C8B-B14F-4D97-AF65-F5344CB8AC3E}">
        <p14:creationId xmlns:p14="http://schemas.microsoft.com/office/powerpoint/2010/main" val="23375608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e-DE" dirty="0" err="1"/>
              <a:t>Context</a:t>
            </a:r>
            <a:endParaRPr lang="en-GB" dirty="0"/>
          </a:p>
        </p:txBody>
      </p:sp>
      <p:pic>
        <p:nvPicPr>
          <p:cNvPr id="2050" name="Grafik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709" y="982639"/>
            <a:ext cx="4822486" cy="505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5980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r>
              <a:rPr lang="en-US" dirty="0"/>
              <a:t>Experienced team: EO data &amp; tools, climate user, project management, well integrated into ESA CCI activities already</a:t>
            </a:r>
          </a:p>
          <a:p>
            <a:r>
              <a:rPr lang="de-DE" dirty="0"/>
              <a:t>Close </a:t>
            </a:r>
            <a:r>
              <a:rPr lang="de-DE" dirty="0" err="1"/>
              <a:t>interaction</a:t>
            </a:r>
            <a:r>
              <a:rPr lang="de-DE" dirty="0"/>
              <a:t> </a:t>
            </a:r>
            <a:r>
              <a:rPr lang="de-DE" dirty="0" err="1"/>
              <a:t>with</a:t>
            </a:r>
            <a:r>
              <a:rPr lang="de-DE" dirty="0"/>
              <a:t> ESA CCI </a:t>
            </a:r>
            <a:r>
              <a:rPr lang="de-DE" dirty="0" err="1"/>
              <a:t>teams</a:t>
            </a:r>
            <a:r>
              <a:rPr lang="de-DE" dirty="0"/>
              <a:t> </a:t>
            </a:r>
            <a:r>
              <a:rPr lang="de-DE" dirty="0" err="1"/>
              <a:t>as</a:t>
            </a:r>
            <a:r>
              <a:rPr lang="de-DE" dirty="0"/>
              <a:t> </a:t>
            </a:r>
            <a:r>
              <a:rPr lang="de-DE" dirty="0" err="1"/>
              <a:t>well</a:t>
            </a:r>
            <a:r>
              <a:rPr lang="de-DE" dirty="0"/>
              <a:t> </a:t>
            </a:r>
            <a:r>
              <a:rPr lang="de-DE" dirty="0" err="1"/>
              <a:t>as</a:t>
            </a:r>
            <a:r>
              <a:rPr lang="de-DE" dirty="0"/>
              <a:t> wider </a:t>
            </a:r>
            <a:r>
              <a:rPr lang="de-DE" dirty="0" err="1"/>
              <a:t>climate</a:t>
            </a:r>
            <a:r>
              <a:rPr lang="de-DE" dirty="0"/>
              <a:t> </a:t>
            </a:r>
            <a:r>
              <a:rPr lang="de-DE" dirty="0" err="1"/>
              <a:t>data</a:t>
            </a:r>
            <a:r>
              <a:rPr lang="de-DE" dirty="0"/>
              <a:t> </a:t>
            </a:r>
            <a:r>
              <a:rPr lang="de-DE" dirty="0" err="1"/>
              <a:t>user</a:t>
            </a:r>
            <a:r>
              <a:rPr lang="de-DE" dirty="0"/>
              <a:t> </a:t>
            </a:r>
            <a:r>
              <a:rPr lang="de-DE" dirty="0" err="1"/>
              <a:t>community</a:t>
            </a:r>
            <a:endParaRPr lang="de-DE" dirty="0"/>
          </a:p>
          <a:p>
            <a:r>
              <a:rPr lang="en-US" dirty="0"/>
              <a:t>Building on the Sentinel Toolbox (SNAP) software and experience</a:t>
            </a:r>
          </a:p>
          <a:p>
            <a:pPr lvl="1"/>
            <a:r>
              <a:rPr lang="en-US" dirty="0"/>
              <a:t>a modular, loosely coupled application framework</a:t>
            </a:r>
          </a:p>
          <a:p>
            <a:pPr lvl="1"/>
            <a:r>
              <a:rPr lang="en-US" dirty="0"/>
              <a:t>core: common data model</a:t>
            </a:r>
          </a:p>
          <a:p>
            <a:pPr lvl="1"/>
            <a:r>
              <a:rPr lang="en-US" dirty="0"/>
              <a:t>using SNAP as reference but not necessarily as code basis</a:t>
            </a:r>
          </a:p>
          <a:p>
            <a:r>
              <a:rPr lang="de-DE" dirty="0"/>
              <a:t>Providing </a:t>
            </a:r>
            <a:r>
              <a:rPr lang="de-DE" dirty="0" err="1"/>
              <a:t>support</a:t>
            </a:r>
            <a:r>
              <a:rPr lang="de-DE" dirty="0"/>
              <a:t> </a:t>
            </a:r>
            <a:r>
              <a:rPr lang="de-DE" dirty="0" err="1"/>
              <a:t>to</a:t>
            </a:r>
            <a:r>
              <a:rPr lang="de-DE" dirty="0"/>
              <a:t> ECV </a:t>
            </a:r>
            <a:r>
              <a:rPr lang="de-DE" dirty="0" err="1"/>
              <a:t>data</a:t>
            </a:r>
            <a:r>
              <a:rPr lang="de-DE" dirty="0"/>
              <a:t> </a:t>
            </a:r>
            <a:r>
              <a:rPr lang="de-DE" dirty="0" err="1"/>
              <a:t>users</a:t>
            </a:r>
            <a:r>
              <a:rPr lang="de-DE" dirty="0"/>
              <a:t> and </a:t>
            </a:r>
            <a:r>
              <a:rPr lang="de-DE" dirty="0" err="1"/>
              <a:t>programmers</a:t>
            </a:r>
            <a:endParaRPr lang="de-DE" dirty="0"/>
          </a:p>
          <a:p>
            <a:pPr lvl="1"/>
            <a:r>
              <a:rPr lang="de-DE" dirty="0"/>
              <a:t>API &amp; </a:t>
            </a:r>
            <a:r>
              <a:rPr lang="de-DE" dirty="0" err="1"/>
              <a:t>extension</a:t>
            </a:r>
            <a:r>
              <a:rPr lang="de-DE" dirty="0"/>
              <a:t> </a:t>
            </a:r>
            <a:r>
              <a:rPr lang="de-DE" dirty="0" err="1"/>
              <a:t>points</a:t>
            </a:r>
            <a:endParaRPr lang="de-DE" dirty="0"/>
          </a:p>
          <a:p>
            <a:pPr lvl="1"/>
            <a:r>
              <a:rPr lang="de-DE" dirty="0"/>
              <a:t>open </a:t>
            </a:r>
            <a:r>
              <a:rPr lang="de-DE" dirty="0" err="1"/>
              <a:t>for</a:t>
            </a:r>
            <a:r>
              <a:rPr lang="de-DE" dirty="0"/>
              <a:t> </a:t>
            </a:r>
            <a:r>
              <a:rPr lang="de-DE" dirty="0" err="1"/>
              <a:t>variety</a:t>
            </a:r>
            <a:r>
              <a:rPr lang="de-DE" dirty="0"/>
              <a:t> </a:t>
            </a:r>
            <a:r>
              <a:rPr lang="de-DE" dirty="0" err="1"/>
              <a:t>of</a:t>
            </a:r>
            <a:r>
              <a:rPr lang="de-DE" dirty="0"/>
              <a:t> </a:t>
            </a:r>
            <a:r>
              <a:rPr lang="de-DE" dirty="0" err="1"/>
              <a:t>programming</a:t>
            </a:r>
            <a:r>
              <a:rPr lang="de-DE" dirty="0"/>
              <a:t> </a:t>
            </a:r>
            <a:r>
              <a:rPr lang="de-DE" dirty="0" err="1"/>
              <a:t>languages</a:t>
            </a:r>
            <a:r>
              <a:rPr lang="de-DE" dirty="0"/>
              <a:t> (Python, R, C, Java)</a:t>
            </a:r>
          </a:p>
          <a:p>
            <a:pPr lvl="1"/>
            <a:r>
              <a:rPr lang="de-DE" dirty="0" err="1"/>
              <a:t>training</a:t>
            </a:r>
            <a:r>
              <a:rPr lang="de-DE" dirty="0"/>
              <a:t> &amp; </a:t>
            </a:r>
            <a:r>
              <a:rPr lang="de-DE" dirty="0" err="1"/>
              <a:t>outreach</a:t>
            </a:r>
            <a:endParaRPr lang="de-DE" dirty="0"/>
          </a:p>
          <a:p>
            <a:r>
              <a:rPr lang="de-DE" dirty="0"/>
              <a:t>Agile </a:t>
            </a:r>
            <a:r>
              <a:rPr lang="de-DE" dirty="0" err="1"/>
              <a:t>development</a:t>
            </a:r>
            <a:r>
              <a:rPr lang="de-DE" dirty="0"/>
              <a:t> </a:t>
            </a:r>
            <a:r>
              <a:rPr lang="de-DE" dirty="0" err="1"/>
              <a:t>process</a:t>
            </a:r>
            <a:r>
              <a:rPr lang="de-DE" dirty="0"/>
              <a:t>, open </a:t>
            </a:r>
            <a:r>
              <a:rPr lang="de-DE" dirty="0" err="1"/>
              <a:t>source</a:t>
            </a:r>
            <a:endParaRPr lang="de-DE" dirty="0"/>
          </a:p>
          <a:p>
            <a:pPr lvl="1"/>
            <a:r>
              <a:rPr lang="de-DE" dirty="0"/>
              <a:t>iterative </a:t>
            </a:r>
            <a:r>
              <a:rPr lang="de-DE" dirty="0" err="1"/>
              <a:t>development</a:t>
            </a:r>
            <a:r>
              <a:rPr lang="de-DE" dirty="0"/>
              <a:t> </a:t>
            </a:r>
            <a:r>
              <a:rPr lang="de-DE" dirty="0" err="1"/>
              <a:t>cycle</a:t>
            </a:r>
            <a:endParaRPr lang="de-DE" dirty="0"/>
          </a:p>
          <a:p>
            <a:pPr lvl="1"/>
            <a:r>
              <a:rPr lang="de-DE" dirty="0" err="1"/>
              <a:t>beta</a:t>
            </a:r>
            <a:r>
              <a:rPr lang="de-DE" dirty="0"/>
              <a:t> </a:t>
            </a:r>
            <a:r>
              <a:rPr lang="de-DE" dirty="0" err="1"/>
              <a:t>testing</a:t>
            </a:r>
            <a:r>
              <a:rPr lang="de-DE" dirty="0"/>
              <a:t> </a:t>
            </a:r>
            <a:r>
              <a:rPr lang="de-DE" dirty="0" err="1"/>
              <a:t>by</a:t>
            </a:r>
            <a:r>
              <a:rPr lang="de-DE" dirty="0"/>
              <a:t> </a:t>
            </a:r>
            <a:r>
              <a:rPr lang="de-DE" dirty="0" err="1"/>
              <a:t>champion</a:t>
            </a:r>
            <a:r>
              <a:rPr lang="de-DE" dirty="0"/>
              <a:t> </a:t>
            </a:r>
            <a:r>
              <a:rPr lang="de-DE" dirty="0" err="1"/>
              <a:t>users</a:t>
            </a:r>
            <a:endParaRPr lang="de-DE" dirty="0"/>
          </a:p>
        </p:txBody>
      </p:sp>
      <p:sp>
        <p:nvSpPr>
          <p:cNvPr id="2" name="Titel 1"/>
          <p:cNvSpPr>
            <a:spLocks noGrp="1"/>
          </p:cNvSpPr>
          <p:nvPr>
            <p:ph type="title"/>
          </p:nvPr>
        </p:nvSpPr>
        <p:spPr/>
        <p:txBody>
          <a:bodyPr/>
          <a:lstStyle/>
          <a:p>
            <a:r>
              <a:rPr lang="de-DE" dirty="0"/>
              <a:t>Approach</a:t>
            </a:r>
          </a:p>
        </p:txBody>
      </p:sp>
    </p:spTree>
    <p:extLst>
      <p:ext uri="{BB962C8B-B14F-4D97-AF65-F5344CB8AC3E}">
        <p14:creationId xmlns:p14="http://schemas.microsoft.com/office/powerpoint/2010/main" val="18543237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Iterative Development</a:t>
            </a:r>
            <a:endParaRPr lang="en-GB" dirty="0"/>
          </a:p>
        </p:txBody>
      </p:sp>
      <p:pic>
        <p:nvPicPr>
          <p:cNvPr id="4098" name="Picture 2" descr="Quarterly_release_cyc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15" y="1464929"/>
            <a:ext cx="8302999" cy="432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bgerundetes Rechteck 1"/>
          <p:cNvSpPr/>
          <p:nvPr/>
        </p:nvSpPr>
        <p:spPr>
          <a:xfrm>
            <a:off x="382138" y="2497531"/>
            <a:ext cx="1774208" cy="1651379"/>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436726" y="2470241"/>
            <a:ext cx="1628651" cy="369332"/>
          </a:xfrm>
          <a:prstGeom prst="rect">
            <a:avLst/>
          </a:prstGeom>
          <a:noFill/>
        </p:spPr>
        <p:txBody>
          <a:bodyPr wrap="none" rtlCol="0">
            <a:spAutoFit/>
          </a:bodyPr>
          <a:lstStyle/>
          <a:p>
            <a:r>
              <a:rPr lang="de-DE" dirty="0" err="1"/>
              <a:t>Current</a:t>
            </a:r>
            <a:r>
              <a:rPr lang="de-DE" dirty="0"/>
              <a:t> </a:t>
            </a:r>
            <a:r>
              <a:rPr lang="de-DE" dirty="0" err="1"/>
              <a:t>activity</a:t>
            </a:r>
            <a:endParaRPr lang="de-DE" dirty="0"/>
          </a:p>
        </p:txBody>
      </p:sp>
    </p:spTree>
    <p:extLst>
      <p:ext uri="{BB962C8B-B14F-4D97-AF65-F5344CB8AC3E}">
        <p14:creationId xmlns:p14="http://schemas.microsoft.com/office/powerpoint/2010/main" val="135954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How</a:t>
            </a:r>
            <a:r>
              <a:rPr lang="de-DE" dirty="0" smtClean="0"/>
              <a:t> </a:t>
            </a:r>
            <a:r>
              <a:rPr lang="de-DE" dirty="0" err="1" smtClean="0"/>
              <a:t>to</a:t>
            </a:r>
            <a:r>
              <a:rPr lang="de-DE" dirty="0" smtClean="0"/>
              <a:t> </a:t>
            </a:r>
            <a:r>
              <a:rPr lang="de-DE" dirty="0" err="1" smtClean="0"/>
              <a:t>collect</a:t>
            </a:r>
            <a:r>
              <a:rPr lang="de-DE" dirty="0" smtClean="0"/>
              <a:t> User </a:t>
            </a:r>
            <a:r>
              <a:rPr lang="de-DE" dirty="0" err="1" smtClean="0"/>
              <a:t>requirements</a:t>
            </a:r>
            <a:r>
              <a:rPr lang="de-DE" dirty="0" smtClean="0"/>
              <a:t>?</a:t>
            </a:r>
            <a:endParaRPr lang="en-GB" dirty="0"/>
          </a:p>
        </p:txBody>
      </p:sp>
      <p:pic>
        <p:nvPicPr>
          <p:cNvPr id="4098" name="Picture 2" descr="Quarterly_release_cycles"/>
          <p:cNvPicPr>
            <a:picLocks noChangeAspect="1" noChangeArrowheads="1"/>
          </p:cNvPicPr>
          <p:nvPr/>
        </p:nvPicPr>
        <p:blipFill rotWithShape="1">
          <a:blip r:embed="rId2">
            <a:extLst>
              <a:ext uri="{28A0092B-C50C-407E-A947-70E740481C1C}">
                <a14:useLocalDpi xmlns:a14="http://schemas.microsoft.com/office/drawing/2010/main" val="0"/>
              </a:ext>
            </a:extLst>
          </a:blip>
          <a:srcRect r="78241"/>
          <a:stretch/>
        </p:blipFill>
        <p:spPr bwMode="auto">
          <a:xfrm>
            <a:off x="472515" y="1464929"/>
            <a:ext cx="1806661" cy="432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bgerundetes Rechteck 1"/>
          <p:cNvSpPr/>
          <p:nvPr/>
        </p:nvSpPr>
        <p:spPr>
          <a:xfrm>
            <a:off x="382138" y="2497531"/>
            <a:ext cx="1774208" cy="1651379"/>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436726" y="2470241"/>
            <a:ext cx="1628651" cy="369332"/>
          </a:xfrm>
          <a:prstGeom prst="rect">
            <a:avLst/>
          </a:prstGeom>
          <a:noFill/>
        </p:spPr>
        <p:txBody>
          <a:bodyPr wrap="none" rtlCol="0">
            <a:spAutoFit/>
          </a:bodyPr>
          <a:lstStyle/>
          <a:p>
            <a:r>
              <a:rPr lang="de-DE" dirty="0" err="1"/>
              <a:t>Current</a:t>
            </a:r>
            <a:r>
              <a:rPr lang="de-DE" dirty="0"/>
              <a:t> </a:t>
            </a:r>
            <a:r>
              <a:rPr lang="de-DE" dirty="0" err="1"/>
              <a:t>activity</a:t>
            </a:r>
            <a:endParaRPr lang="de-DE" dirty="0"/>
          </a:p>
        </p:txBody>
      </p:sp>
      <p:sp>
        <p:nvSpPr>
          <p:cNvPr id="6" name="Titel 3"/>
          <p:cNvSpPr txBox="1">
            <a:spLocks/>
          </p:cNvSpPr>
          <p:nvPr/>
        </p:nvSpPr>
        <p:spPr>
          <a:xfrm>
            <a:off x="2655800" y="1652925"/>
            <a:ext cx="6351722" cy="3778884"/>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2800" b="1" kern="1200">
                <a:ln>
                  <a:solidFill>
                    <a:srgbClr val="003366"/>
                  </a:solidFill>
                </a:ln>
                <a:solidFill>
                  <a:schemeClr val="bg1"/>
                </a:solidFill>
                <a:latin typeface="+mj-lt"/>
                <a:ea typeface="+mj-ea"/>
                <a:cs typeface="+mj-cs"/>
              </a:defRPr>
            </a:lvl1pPr>
          </a:lstStyle>
          <a:p>
            <a:pPr marL="457200" indent="-457200" algn="l">
              <a:buFont typeface="Arial" panose="020B0604020202020204" pitchFamily="34" charset="0"/>
              <a:buChar char="•"/>
            </a:pPr>
            <a:r>
              <a:rPr lang="de-DE" dirty="0" smtClean="0"/>
              <a:t>Analysis </a:t>
            </a:r>
            <a:r>
              <a:rPr lang="de-DE" dirty="0" err="1" smtClean="0"/>
              <a:t>of</a:t>
            </a:r>
            <a:r>
              <a:rPr lang="de-DE" dirty="0" smtClean="0"/>
              <a:t> CCI </a:t>
            </a:r>
            <a:r>
              <a:rPr lang="de-DE" dirty="0" err="1" smtClean="0"/>
              <a:t>URD‘s</a:t>
            </a:r>
            <a:endParaRPr lang="de-DE" dirty="0" smtClean="0"/>
          </a:p>
          <a:p>
            <a:pPr marL="457200" indent="-457200" algn="l">
              <a:buFont typeface="Arial" panose="020B0604020202020204" pitchFamily="34" charset="0"/>
              <a:buChar char="•"/>
            </a:pPr>
            <a:r>
              <a:rPr lang="de-DE" dirty="0" err="1" smtClean="0"/>
              <a:t>Collect</a:t>
            </a:r>
            <a:r>
              <a:rPr lang="de-DE" dirty="0" smtClean="0"/>
              <a:t> „</a:t>
            </a:r>
            <a:r>
              <a:rPr lang="de-DE" dirty="0" err="1" smtClean="0"/>
              <a:t>Use</a:t>
            </a:r>
            <a:r>
              <a:rPr lang="de-DE" dirty="0" smtClean="0"/>
              <a:t> Cases“ </a:t>
            </a:r>
            <a:r>
              <a:rPr lang="de-DE" dirty="0" err="1" smtClean="0"/>
              <a:t>from</a:t>
            </a:r>
            <a:r>
              <a:rPr lang="de-DE" dirty="0" smtClean="0"/>
              <a:t> Champion User</a:t>
            </a:r>
          </a:p>
          <a:p>
            <a:pPr marL="457200" indent="-457200" algn="l">
              <a:buFont typeface="Arial" panose="020B0604020202020204" pitchFamily="34" charset="0"/>
              <a:buChar char="•"/>
            </a:pPr>
            <a:r>
              <a:rPr lang="de-DE" dirty="0" smtClean="0"/>
              <a:t>Interaction </a:t>
            </a:r>
            <a:r>
              <a:rPr lang="de-DE" dirty="0" err="1" smtClean="0"/>
              <a:t>with</a:t>
            </a:r>
            <a:r>
              <a:rPr lang="de-DE" dirty="0" smtClean="0"/>
              <a:t> </a:t>
            </a:r>
            <a:r>
              <a:rPr lang="de-DE" dirty="0" err="1" smtClean="0"/>
              <a:t>key</a:t>
            </a:r>
            <a:r>
              <a:rPr lang="de-DE" dirty="0" smtClean="0"/>
              <a:t> </a:t>
            </a:r>
            <a:r>
              <a:rPr lang="de-DE" dirty="0" err="1" smtClean="0"/>
              <a:t>user</a:t>
            </a:r>
            <a:r>
              <a:rPr lang="de-DE" dirty="0" smtClean="0"/>
              <a:t> </a:t>
            </a:r>
            <a:r>
              <a:rPr lang="de-DE" dirty="0" err="1" smtClean="0"/>
              <a:t>communities</a:t>
            </a:r>
            <a:endParaRPr lang="de-DE" dirty="0" smtClean="0"/>
          </a:p>
          <a:p>
            <a:pPr marL="457200" indent="-457200" algn="l">
              <a:buFont typeface="Arial" panose="020B0604020202020204" pitchFamily="34" charset="0"/>
              <a:buChar char="•"/>
            </a:pPr>
            <a:endParaRPr lang="en-GB" dirty="0" smtClean="0"/>
          </a:p>
          <a:p>
            <a:pPr marL="457200" indent="-457200" algn="l">
              <a:buFont typeface="Arial" panose="020B0604020202020204" pitchFamily="34" charset="0"/>
              <a:buChar char="•"/>
            </a:pPr>
            <a:r>
              <a:rPr lang="en-GB" dirty="0" smtClean="0"/>
              <a:t>You can contribute! </a:t>
            </a:r>
          </a:p>
          <a:p>
            <a:pPr algn="l"/>
            <a:r>
              <a:rPr lang="en-GB" dirty="0" smtClean="0"/>
              <a:t>-&gt; cci.esa.int/content/</a:t>
            </a:r>
            <a:r>
              <a:rPr lang="en-GB" dirty="0" err="1" smtClean="0"/>
              <a:t>ccitoolbox</a:t>
            </a:r>
            <a:r>
              <a:rPr lang="en-GB" dirty="0" smtClean="0"/>
              <a:t>-take-our-survey</a:t>
            </a:r>
            <a:endParaRPr lang="en-GB" dirty="0"/>
          </a:p>
        </p:txBody>
      </p:sp>
    </p:spTree>
    <p:extLst>
      <p:ext uri="{BB962C8B-B14F-4D97-AF65-F5344CB8AC3E}">
        <p14:creationId xmlns:p14="http://schemas.microsoft.com/office/powerpoint/2010/main" val="52678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8"/>
          <p:cNvGraphicFramePr>
            <a:graphicFrameLocks/>
          </p:cNvGraphicFramePr>
          <p:nvPr>
            <p:extLst>
              <p:ext uri="{D42A27DB-BD31-4B8C-83A1-F6EECF244321}">
                <p14:modId xmlns:p14="http://schemas.microsoft.com/office/powerpoint/2010/main" val="595474725"/>
              </p:ext>
            </p:extLst>
          </p:nvPr>
        </p:nvGraphicFramePr>
        <p:xfrm>
          <a:off x="188506" y="1631276"/>
          <a:ext cx="8766989" cy="4257302"/>
        </p:xfrm>
        <a:graphic>
          <a:graphicData uri="http://schemas.openxmlformats.org/drawingml/2006/table">
            <a:tbl>
              <a:tblPr firstRow="1" firstCol="1" bandRow="1"/>
              <a:tblGrid>
                <a:gridCol w="495062">
                  <a:extLst>
                    <a:ext uri="{9D8B030D-6E8A-4147-A177-3AD203B41FA5}">
                      <a16:colId xmlns="" xmlns:a16="http://schemas.microsoft.com/office/drawing/2014/main" val="20000"/>
                    </a:ext>
                  </a:extLst>
                </a:gridCol>
                <a:gridCol w="2135393">
                  <a:extLst>
                    <a:ext uri="{9D8B030D-6E8A-4147-A177-3AD203B41FA5}">
                      <a16:colId xmlns="" xmlns:a16="http://schemas.microsoft.com/office/drawing/2014/main" val="20001"/>
                    </a:ext>
                  </a:extLst>
                </a:gridCol>
                <a:gridCol w="2833159">
                  <a:extLst>
                    <a:ext uri="{9D8B030D-6E8A-4147-A177-3AD203B41FA5}">
                      <a16:colId xmlns="" xmlns:a16="http://schemas.microsoft.com/office/drawing/2014/main" val="20002"/>
                    </a:ext>
                  </a:extLst>
                </a:gridCol>
                <a:gridCol w="3303375">
                  <a:extLst>
                    <a:ext uri="{9D8B030D-6E8A-4147-A177-3AD203B41FA5}">
                      <a16:colId xmlns="" xmlns:a16="http://schemas.microsoft.com/office/drawing/2014/main" val="20003"/>
                    </a:ext>
                  </a:extLst>
                </a:gridCol>
              </a:tblGrid>
              <a:tr h="383788">
                <a:tc>
                  <a:txBody>
                    <a:bodyPr/>
                    <a:lstStyle/>
                    <a:p>
                      <a:pPr algn="l">
                        <a:lnSpc>
                          <a:spcPct val="100000"/>
                        </a:lnSpc>
                        <a:spcBef>
                          <a:spcPts val="0"/>
                        </a:spcBef>
                        <a:spcAft>
                          <a:spcPts val="0"/>
                        </a:spcAft>
                      </a:pPr>
                      <a:r>
                        <a:rPr lang="en-GB" sz="1200" b="0" dirty="0">
                          <a:solidFill>
                            <a:srgbClr val="FFFFFF"/>
                          </a:solidFill>
                          <a:effectLst/>
                          <a:latin typeface="Calibri"/>
                          <a:ea typeface="Times New Roman"/>
                          <a:cs typeface="Times New Roman"/>
                        </a:rPr>
                        <a:t>User Level</a:t>
                      </a:r>
                      <a:endParaRPr lang="de-DE" sz="1200" b="0" dirty="0">
                        <a:solidFill>
                          <a:srgbClr val="FFFFFF"/>
                        </a:solidFill>
                        <a:effectLst/>
                        <a:latin typeface="Calibri"/>
                        <a:ea typeface="Times New Roman"/>
                        <a:cs typeface="Times New Roman"/>
                      </a:endParaRPr>
                    </a:p>
                  </a:txBody>
                  <a:tcPr marL="45804" marR="45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l">
                        <a:lnSpc>
                          <a:spcPct val="100000"/>
                        </a:lnSpc>
                        <a:spcBef>
                          <a:spcPts val="0"/>
                        </a:spcBef>
                        <a:spcAft>
                          <a:spcPts val="0"/>
                        </a:spcAft>
                      </a:pPr>
                      <a:r>
                        <a:rPr lang="en-GB" sz="1200" b="0" dirty="0">
                          <a:solidFill>
                            <a:srgbClr val="FFFFFF"/>
                          </a:solidFill>
                          <a:effectLst/>
                          <a:latin typeface="Calibri"/>
                          <a:ea typeface="Times New Roman"/>
                          <a:cs typeface="Times New Roman"/>
                        </a:rPr>
                        <a:t>General Requirements</a:t>
                      </a:r>
                      <a:endParaRPr lang="de-DE" sz="1200" b="0" dirty="0">
                        <a:solidFill>
                          <a:srgbClr val="FFFFFF"/>
                        </a:solidFill>
                        <a:effectLst/>
                        <a:latin typeface="Calibri"/>
                        <a:ea typeface="Times New Roman"/>
                        <a:cs typeface="Times New Roman"/>
                      </a:endParaRPr>
                    </a:p>
                  </a:txBody>
                  <a:tcPr marL="45804" marR="45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l">
                        <a:lnSpc>
                          <a:spcPct val="100000"/>
                        </a:lnSpc>
                        <a:spcBef>
                          <a:spcPts val="0"/>
                        </a:spcBef>
                        <a:spcAft>
                          <a:spcPts val="0"/>
                        </a:spcAft>
                      </a:pPr>
                      <a:r>
                        <a:rPr lang="en-GB" sz="1200" b="0" dirty="0">
                          <a:solidFill>
                            <a:srgbClr val="FFFFFF"/>
                          </a:solidFill>
                          <a:effectLst/>
                          <a:latin typeface="Calibri"/>
                          <a:ea typeface="Times New Roman"/>
                          <a:cs typeface="Times New Roman"/>
                        </a:rPr>
                        <a:t>User Community</a:t>
                      </a:r>
                      <a:endParaRPr lang="de-DE" sz="1200" b="0" dirty="0">
                        <a:solidFill>
                          <a:srgbClr val="FFFFFF"/>
                        </a:solidFill>
                        <a:effectLst/>
                        <a:latin typeface="Calibri"/>
                        <a:ea typeface="Times New Roman"/>
                        <a:cs typeface="Times New Roman"/>
                      </a:endParaRPr>
                    </a:p>
                  </a:txBody>
                  <a:tcPr marL="45804" marR="45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tc>
                  <a:txBody>
                    <a:bodyPr/>
                    <a:lstStyle/>
                    <a:p>
                      <a:pPr algn="just">
                        <a:lnSpc>
                          <a:spcPct val="100000"/>
                        </a:lnSpc>
                        <a:spcBef>
                          <a:spcPts val="0"/>
                        </a:spcBef>
                        <a:spcAft>
                          <a:spcPts val="0"/>
                        </a:spcAft>
                      </a:pPr>
                      <a:r>
                        <a:rPr lang="en-GB" sz="1200" b="0" dirty="0">
                          <a:solidFill>
                            <a:srgbClr val="FFFFFF"/>
                          </a:solidFill>
                          <a:effectLst/>
                          <a:latin typeface="Calibri"/>
                          <a:ea typeface="Times New Roman"/>
                          <a:cs typeface="Times New Roman"/>
                        </a:rPr>
                        <a:t>Specific Requirements and Applications</a:t>
                      </a:r>
                      <a:endParaRPr lang="de-DE" sz="1200" b="0" dirty="0">
                        <a:solidFill>
                          <a:srgbClr val="FFFFFF"/>
                        </a:solidFill>
                        <a:effectLst/>
                        <a:latin typeface="Calibri"/>
                        <a:ea typeface="Times New Roman"/>
                        <a:cs typeface="Times New Roman"/>
                      </a:endParaRPr>
                    </a:p>
                  </a:txBody>
                  <a:tcPr marL="45804" marR="45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66"/>
                    </a:solidFill>
                  </a:tcPr>
                </a:tc>
                <a:extLst>
                  <a:ext uri="{0D108BD9-81ED-4DB2-BD59-A6C34878D82A}">
                    <a16:rowId xmlns="" xmlns:a16="http://schemas.microsoft.com/office/drawing/2014/main" val="10000"/>
                  </a:ext>
                </a:extLst>
              </a:tr>
              <a:tr h="575682">
                <a:tc rowSpan="3">
                  <a:txBody>
                    <a:bodyPr/>
                    <a:lstStyle/>
                    <a:p>
                      <a:pPr algn="l">
                        <a:lnSpc>
                          <a:spcPct val="100000"/>
                        </a:lnSpc>
                        <a:spcBef>
                          <a:spcPts val="0"/>
                        </a:spcBef>
                        <a:spcAft>
                          <a:spcPts val="0"/>
                        </a:spcAft>
                      </a:pPr>
                      <a:r>
                        <a:rPr lang="en-GB" sz="1200" dirty="0">
                          <a:effectLst/>
                          <a:latin typeface="Calibri"/>
                          <a:ea typeface="Times New Roman"/>
                          <a:cs typeface="Times New Roman"/>
                        </a:rPr>
                        <a:t>High-level expert user </a:t>
                      </a:r>
                      <a:endParaRPr lang="de-DE" sz="1200" dirty="0">
                        <a:effectLst/>
                        <a:latin typeface="Calibri"/>
                        <a:ea typeface="Times New Roman"/>
                        <a:cs typeface="Times New Roman"/>
                      </a:endParaRPr>
                    </a:p>
                  </a:txBody>
                  <a:tcPr marL="45804" marR="458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Full time series </a:t>
                      </a:r>
                    </a:p>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Different CCI and other climate data</a:t>
                      </a:r>
                      <a:endParaRPr lang="de-DE" sz="1200" dirty="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Error information</a:t>
                      </a:r>
                      <a:endParaRPr lang="de-DE" sz="1200" dirty="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Meta data</a:t>
                      </a:r>
                      <a:endParaRPr lang="de-DE" sz="1200" dirty="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High performance computing</a:t>
                      </a:r>
                      <a:endParaRPr lang="de-DE" sz="1200" dirty="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Configurability and adaptability</a:t>
                      </a:r>
                      <a:endParaRPr lang="de-DE" sz="1200" dirty="0">
                        <a:effectLst/>
                        <a:latin typeface="Calibri"/>
                        <a:ea typeface="Times New Roman"/>
                        <a:cs typeface="Times New Roman"/>
                      </a:endParaRPr>
                    </a:p>
                  </a:txBody>
                  <a:tcPr marL="45804" marR="458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0"/>
                        </a:spcBef>
                        <a:spcAft>
                          <a:spcPts val="0"/>
                        </a:spcAft>
                      </a:pPr>
                      <a:r>
                        <a:rPr lang="en-GB" sz="1200" dirty="0">
                          <a:effectLst/>
                          <a:latin typeface="Calibri"/>
                          <a:ea typeface="Times New Roman"/>
                          <a:cs typeface="Times New Roman"/>
                        </a:rPr>
                        <a:t>1 - International climate research community contributing to IPCC scientific assessments</a:t>
                      </a:r>
                      <a:endParaRPr lang="de-DE" sz="1200" dirty="0">
                        <a:effectLst/>
                        <a:latin typeface="Calibri"/>
                        <a:ea typeface="Times New Roman"/>
                        <a:cs typeface="Times New Roman"/>
                      </a:endParaRPr>
                    </a:p>
                  </a:txBody>
                  <a:tcPr marL="45804" marR="458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lvl="0" indent="-171450" algn="l">
                        <a:lnSpc>
                          <a:spcPct val="100000"/>
                        </a:lnSpc>
                        <a:spcBef>
                          <a:spcPts val="0"/>
                        </a:spcBef>
                        <a:spcAft>
                          <a:spcPts val="0"/>
                        </a:spcAft>
                        <a:buFont typeface="Arial" panose="020B0604020202020204" pitchFamily="34" charset="0"/>
                        <a:buChar char="•"/>
                      </a:pPr>
                      <a:r>
                        <a:rPr lang="en-GB" sz="1200">
                          <a:effectLst/>
                          <a:latin typeface="Calibri"/>
                          <a:ea typeface="Times New Roman"/>
                          <a:cs typeface="Times New Roman"/>
                        </a:rPr>
                        <a:t>Climate model verification and improvement</a:t>
                      </a:r>
                      <a:endParaRPr lang="de-DE" sz="120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a:effectLst/>
                          <a:latin typeface="Calibri"/>
                          <a:ea typeface="Times New Roman"/>
                          <a:cs typeface="Times New Roman"/>
                        </a:rPr>
                        <a:t>Climate monitoring, trend detection</a:t>
                      </a:r>
                      <a:endParaRPr lang="de-DE" sz="120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a:effectLst/>
                          <a:latin typeface="Calibri"/>
                          <a:ea typeface="Times New Roman"/>
                          <a:cs typeface="Times New Roman"/>
                        </a:rPr>
                        <a:t>Development of mitigation strategies</a:t>
                      </a:r>
                      <a:endParaRPr lang="de-DE" sz="1200">
                        <a:effectLst/>
                        <a:latin typeface="Calibri"/>
                        <a:ea typeface="Times New Roman"/>
                        <a:cs typeface="Times New Roman"/>
                      </a:endParaRPr>
                    </a:p>
                  </a:txBody>
                  <a:tcPr marL="45804" marR="45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575682">
                <a:tc vMerge="1">
                  <a:txBody>
                    <a:bodyPr/>
                    <a:lstStyle/>
                    <a:p>
                      <a:endParaRPr lang="de-DE"/>
                    </a:p>
                  </a:txBody>
                  <a:tcPr/>
                </a:tc>
                <a:tc vMerge="1">
                  <a:txBody>
                    <a:bodyPr/>
                    <a:lstStyle/>
                    <a:p>
                      <a:endParaRPr lang="de-DE"/>
                    </a:p>
                  </a:txBody>
                  <a:tcPr/>
                </a:tc>
                <a:tc>
                  <a:txBody>
                    <a:bodyPr/>
                    <a:lstStyle/>
                    <a:p>
                      <a:pPr algn="l">
                        <a:lnSpc>
                          <a:spcPct val="100000"/>
                        </a:lnSpc>
                        <a:spcBef>
                          <a:spcPts val="0"/>
                        </a:spcBef>
                        <a:spcAft>
                          <a:spcPts val="0"/>
                        </a:spcAft>
                      </a:pPr>
                      <a:r>
                        <a:rPr lang="en-GB" sz="1200" dirty="0">
                          <a:effectLst/>
                          <a:latin typeface="Calibri"/>
                          <a:ea typeface="Times New Roman"/>
                          <a:cs typeface="Times New Roman"/>
                        </a:rPr>
                        <a:t>2 - Earth system science community</a:t>
                      </a:r>
                      <a:endParaRPr lang="de-DE" sz="1200" dirty="0">
                        <a:effectLst/>
                        <a:latin typeface="Calibri"/>
                        <a:ea typeface="Times New Roman"/>
                        <a:cs typeface="Times New Roman"/>
                      </a:endParaRPr>
                    </a:p>
                  </a:txBody>
                  <a:tcPr marL="45804" marR="458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General considerations regarding the global climate system and its feedback mechanisms</a:t>
                      </a:r>
                      <a:endParaRPr lang="de-DE" sz="1200" dirty="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Synopsis of climate information</a:t>
                      </a:r>
                      <a:endParaRPr lang="de-DE" sz="1200" dirty="0">
                        <a:effectLst/>
                        <a:latin typeface="Calibri"/>
                        <a:ea typeface="Times New Roman"/>
                        <a:cs typeface="Times New Roman"/>
                      </a:endParaRPr>
                    </a:p>
                  </a:txBody>
                  <a:tcPr marL="45804" marR="45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83788">
                <a:tc vMerge="1">
                  <a:txBody>
                    <a:bodyPr/>
                    <a:lstStyle/>
                    <a:p>
                      <a:endParaRPr lang="de-DE"/>
                    </a:p>
                  </a:txBody>
                  <a:tcPr/>
                </a:tc>
                <a:tc vMerge="1">
                  <a:txBody>
                    <a:bodyPr/>
                    <a:lstStyle/>
                    <a:p>
                      <a:endParaRPr lang="de-DE"/>
                    </a:p>
                  </a:txBody>
                  <a:tcPr/>
                </a:tc>
                <a:tc>
                  <a:txBody>
                    <a:bodyPr/>
                    <a:lstStyle/>
                    <a:p>
                      <a:pPr algn="l">
                        <a:lnSpc>
                          <a:spcPct val="100000"/>
                        </a:lnSpc>
                        <a:spcBef>
                          <a:spcPts val="0"/>
                        </a:spcBef>
                        <a:spcAft>
                          <a:spcPts val="0"/>
                        </a:spcAft>
                      </a:pPr>
                      <a:r>
                        <a:rPr lang="en-GB" sz="1200" dirty="0">
                          <a:effectLst/>
                          <a:latin typeface="Calibri"/>
                          <a:ea typeface="Times New Roman"/>
                          <a:cs typeface="Times New Roman"/>
                        </a:rPr>
                        <a:t>4 - Earth system reanalysis community</a:t>
                      </a:r>
                      <a:endParaRPr lang="de-DE" sz="1200" dirty="0">
                        <a:effectLst/>
                        <a:latin typeface="Calibri"/>
                        <a:ea typeface="Times New Roman"/>
                        <a:cs typeface="Times New Roman"/>
                      </a:endParaRPr>
                    </a:p>
                  </a:txBody>
                  <a:tcPr marL="45804" marR="458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Regional to global scale modelling, re-analyses</a:t>
                      </a:r>
                      <a:endParaRPr lang="de-DE" sz="1200" dirty="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Error characterisation</a:t>
                      </a:r>
                      <a:endParaRPr lang="de-DE" sz="1200" dirty="0">
                        <a:effectLst/>
                        <a:latin typeface="Calibri"/>
                        <a:ea typeface="Times New Roman"/>
                        <a:cs typeface="Times New Roman"/>
                      </a:endParaRPr>
                    </a:p>
                  </a:txBody>
                  <a:tcPr marL="45804" marR="45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575682">
                <a:tc rowSpan="2">
                  <a:txBody>
                    <a:bodyPr/>
                    <a:lstStyle/>
                    <a:p>
                      <a:pPr algn="l">
                        <a:lnSpc>
                          <a:spcPct val="100000"/>
                        </a:lnSpc>
                        <a:spcBef>
                          <a:spcPts val="0"/>
                        </a:spcBef>
                        <a:spcAft>
                          <a:spcPts val="0"/>
                        </a:spcAft>
                      </a:pPr>
                      <a:r>
                        <a:rPr lang="en-GB" sz="1200">
                          <a:effectLst/>
                          <a:latin typeface="Calibri"/>
                          <a:ea typeface="Times New Roman"/>
                          <a:cs typeface="Times New Roman"/>
                        </a:rPr>
                        <a:t>Expert user</a:t>
                      </a:r>
                      <a:endParaRPr lang="de-DE" sz="1200">
                        <a:effectLst/>
                        <a:latin typeface="Calibri"/>
                        <a:ea typeface="Times New Roman"/>
                        <a:cs typeface="Times New Roman"/>
                      </a:endParaRPr>
                    </a:p>
                  </a:txBody>
                  <a:tcPr marL="45804" marR="458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171450" lvl="0" indent="-171450" algn="l">
                        <a:lnSpc>
                          <a:spcPct val="100000"/>
                        </a:lnSpc>
                        <a:spcBef>
                          <a:spcPts val="0"/>
                        </a:spcBef>
                        <a:spcAft>
                          <a:spcPts val="0"/>
                        </a:spcAft>
                        <a:buFont typeface="Arial" panose="020B0604020202020204" pitchFamily="34" charset="0"/>
                        <a:buChar char="•"/>
                      </a:pPr>
                      <a:r>
                        <a:rPr lang="en-GB" sz="1200">
                          <a:effectLst/>
                          <a:latin typeface="Calibri"/>
                          <a:ea typeface="Times New Roman"/>
                          <a:cs typeface="Times New Roman"/>
                        </a:rPr>
                        <a:t>Ambitious tools</a:t>
                      </a:r>
                      <a:endParaRPr lang="de-DE" sz="120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a:effectLst/>
                          <a:latin typeface="Calibri"/>
                          <a:ea typeface="Times New Roman"/>
                          <a:cs typeface="Times New Roman"/>
                        </a:rPr>
                        <a:t>Good defaults rather than too many options</a:t>
                      </a:r>
                      <a:endParaRPr lang="de-DE" sz="1200">
                        <a:effectLst/>
                        <a:latin typeface="Calibri"/>
                        <a:ea typeface="Times New Roman"/>
                        <a:cs typeface="Times New Roman"/>
                      </a:endParaRPr>
                    </a:p>
                  </a:txBody>
                  <a:tcPr marL="45804" marR="458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0"/>
                        </a:spcBef>
                        <a:spcAft>
                          <a:spcPts val="0"/>
                        </a:spcAft>
                      </a:pPr>
                      <a:r>
                        <a:rPr lang="en-GB" sz="1200" dirty="0">
                          <a:effectLst/>
                          <a:latin typeface="Calibri"/>
                          <a:ea typeface="Times New Roman"/>
                          <a:cs typeface="Times New Roman"/>
                        </a:rPr>
                        <a:t>3 - Climate service developers and providers</a:t>
                      </a:r>
                      <a:endParaRPr lang="de-DE" sz="1200" dirty="0">
                        <a:effectLst/>
                        <a:latin typeface="Calibri"/>
                        <a:ea typeface="Times New Roman"/>
                        <a:cs typeface="Times New Roman"/>
                      </a:endParaRPr>
                    </a:p>
                  </a:txBody>
                  <a:tcPr marL="45804" marR="458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CCI data complementary to surface observations</a:t>
                      </a:r>
                      <a:endParaRPr lang="de-DE" sz="1200" dirty="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Development and improvement of downstream services</a:t>
                      </a:r>
                      <a:endParaRPr lang="de-DE" sz="1200" dirty="0">
                        <a:effectLst/>
                        <a:latin typeface="Calibri"/>
                        <a:ea typeface="Times New Roman"/>
                        <a:cs typeface="Times New Roman"/>
                      </a:endParaRPr>
                    </a:p>
                  </a:txBody>
                  <a:tcPr marL="45804" marR="458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83788">
                <a:tc vMerge="1">
                  <a:txBody>
                    <a:bodyPr/>
                    <a:lstStyle/>
                    <a:p>
                      <a:endParaRPr lang="de-DE"/>
                    </a:p>
                  </a:txBody>
                  <a:tcPr/>
                </a:tc>
                <a:tc vMerge="1">
                  <a:txBody>
                    <a:bodyPr/>
                    <a:lstStyle/>
                    <a:p>
                      <a:endParaRPr lang="de-DE"/>
                    </a:p>
                  </a:txBody>
                  <a:tcPr/>
                </a:tc>
                <a:tc>
                  <a:txBody>
                    <a:bodyPr/>
                    <a:lstStyle/>
                    <a:p>
                      <a:pPr algn="l">
                        <a:lnSpc>
                          <a:spcPct val="100000"/>
                        </a:lnSpc>
                        <a:spcBef>
                          <a:spcPts val="0"/>
                        </a:spcBef>
                        <a:spcAft>
                          <a:spcPts val="0"/>
                        </a:spcAft>
                      </a:pPr>
                      <a:r>
                        <a:rPr lang="en-GB" sz="1200" dirty="0">
                          <a:effectLst/>
                          <a:latin typeface="Calibri"/>
                          <a:ea typeface="Times New Roman"/>
                          <a:cs typeface="Times New Roman"/>
                        </a:rPr>
                        <a:t>5 - International Bodies</a:t>
                      </a:r>
                      <a:endParaRPr lang="de-DE" sz="1200" dirty="0">
                        <a:effectLst/>
                        <a:latin typeface="Calibri"/>
                        <a:ea typeface="Times New Roman"/>
                        <a:cs typeface="Times New Roman"/>
                      </a:endParaRPr>
                    </a:p>
                  </a:txBody>
                  <a:tcPr marL="45804" marR="458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Bundled, integrated information</a:t>
                      </a:r>
                      <a:endParaRPr lang="de-DE" sz="1200" dirty="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Quick, user friendly access to CCI data</a:t>
                      </a:r>
                      <a:endParaRPr lang="de-DE" sz="1200" dirty="0">
                        <a:effectLst/>
                        <a:latin typeface="Calibri"/>
                        <a:ea typeface="Times New Roman"/>
                        <a:cs typeface="Times New Roman"/>
                      </a:endParaRPr>
                    </a:p>
                  </a:txBody>
                  <a:tcPr marL="45804" marR="458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767576">
                <a:tc rowSpan="2">
                  <a:txBody>
                    <a:bodyPr/>
                    <a:lstStyle/>
                    <a:p>
                      <a:pPr algn="l">
                        <a:lnSpc>
                          <a:spcPct val="100000"/>
                        </a:lnSpc>
                        <a:spcBef>
                          <a:spcPts val="0"/>
                        </a:spcBef>
                        <a:spcAft>
                          <a:spcPts val="0"/>
                        </a:spcAft>
                      </a:pPr>
                      <a:r>
                        <a:rPr lang="en-GB" sz="1200" dirty="0">
                          <a:effectLst/>
                          <a:latin typeface="Calibri"/>
                          <a:ea typeface="Times New Roman"/>
                          <a:cs typeface="Times New Roman"/>
                        </a:rPr>
                        <a:t>Non-expert user</a:t>
                      </a:r>
                      <a:endParaRPr lang="de-DE" sz="1200" dirty="0">
                        <a:effectLst/>
                        <a:latin typeface="Calibri"/>
                        <a:ea typeface="Times New Roman"/>
                        <a:cs typeface="Times New Roman"/>
                      </a:endParaRPr>
                    </a:p>
                  </a:txBody>
                  <a:tcPr marL="45804" marR="458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Selected topics</a:t>
                      </a:r>
                      <a:endParaRPr lang="de-DE" sz="1200" dirty="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Easy,</a:t>
                      </a:r>
                      <a:r>
                        <a:rPr lang="en-GB" sz="1200" baseline="0" dirty="0">
                          <a:effectLst/>
                          <a:latin typeface="Calibri"/>
                          <a:ea typeface="Times New Roman"/>
                          <a:cs typeface="Times New Roman"/>
                        </a:rPr>
                        <a:t> </a:t>
                      </a:r>
                      <a:r>
                        <a:rPr lang="en-GB" sz="1200" dirty="0">
                          <a:effectLst/>
                          <a:latin typeface="Calibri"/>
                          <a:ea typeface="Times New Roman"/>
                          <a:cs typeface="Times New Roman"/>
                        </a:rPr>
                        <a:t>understandable tools</a:t>
                      </a:r>
                      <a:endParaRPr lang="de-DE" sz="1200" dirty="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Easy data access</a:t>
                      </a:r>
                      <a:endParaRPr lang="de-DE" sz="1200" dirty="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Clear guidance on choice of tools, smart defaults</a:t>
                      </a:r>
                      <a:endParaRPr lang="de-DE" sz="1200" dirty="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Demonstrations, help, tutorials</a:t>
                      </a:r>
                      <a:endParaRPr lang="de-DE" sz="1200" dirty="0">
                        <a:effectLst/>
                        <a:latin typeface="Calibri"/>
                        <a:ea typeface="Times New Roman"/>
                        <a:cs typeface="Times New Roman"/>
                      </a:endParaRPr>
                    </a:p>
                  </a:txBody>
                  <a:tcPr marL="45804" marR="458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0"/>
                        </a:spcBef>
                        <a:spcAft>
                          <a:spcPts val="0"/>
                        </a:spcAft>
                      </a:pPr>
                      <a:r>
                        <a:rPr lang="en-GB" sz="1200">
                          <a:effectLst/>
                          <a:latin typeface="Calibri"/>
                          <a:ea typeface="Times New Roman"/>
                          <a:cs typeface="Times New Roman"/>
                        </a:rPr>
                        <a:t>6 - Undergraduate and postgraduate students</a:t>
                      </a:r>
                      <a:endParaRPr lang="de-DE" sz="1200">
                        <a:effectLst/>
                        <a:latin typeface="Calibri"/>
                        <a:ea typeface="Times New Roman"/>
                        <a:cs typeface="Times New Roman"/>
                      </a:endParaRPr>
                    </a:p>
                  </a:txBody>
                  <a:tcPr marL="45804" marR="458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Differing skills and interests, growing expertise </a:t>
                      </a:r>
                    </a:p>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Specific as well as general information </a:t>
                      </a:r>
                      <a:endParaRPr lang="de-DE" sz="1200" dirty="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Data &amp; tools to study certain mechanisms</a:t>
                      </a:r>
                      <a:endParaRPr lang="de-DE" sz="1200" dirty="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Alternative options</a:t>
                      </a:r>
                      <a:endParaRPr lang="de-DE" sz="1200" dirty="0">
                        <a:effectLst/>
                        <a:latin typeface="Calibri"/>
                        <a:ea typeface="Times New Roman"/>
                        <a:cs typeface="Times New Roman"/>
                      </a:endParaRPr>
                    </a:p>
                  </a:txBody>
                  <a:tcPr marL="45804" marR="458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611316">
                <a:tc vMerge="1">
                  <a:txBody>
                    <a:bodyPr/>
                    <a:lstStyle/>
                    <a:p>
                      <a:endParaRPr lang="de-DE"/>
                    </a:p>
                  </a:txBody>
                  <a:tcPr/>
                </a:tc>
                <a:tc vMerge="1">
                  <a:txBody>
                    <a:bodyPr/>
                    <a:lstStyle/>
                    <a:p>
                      <a:endParaRPr lang="de-DE"/>
                    </a:p>
                  </a:txBody>
                  <a:tcPr/>
                </a:tc>
                <a:tc>
                  <a:txBody>
                    <a:bodyPr/>
                    <a:lstStyle/>
                    <a:p>
                      <a:pPr algn="l">
                        <a:lnSpc>
                          <a:spcPct val="100000"/>
                        </a:lnSpc>
                        <a:spcBef>
                          <a:spcPts val="0"/>
                        </a:spcBef>
                        <a:spcAft>
                          <a:spcPts val="0"/>
                        </a:spcAft>
                      </a:pPr>
                      <a:r>
                        <a:rPr lang="en-GB" sz="1200" dirty="0">
                          <a:effectLst/>
                          <a:latin typeface="Calibri"/>
                          <a:ea typeface="Times New Roman"/>
                          <a:cs typeface="Times New Roman"/>
                        </a:rPr>
                        <a:t>7 - Knowledgeable public</a:t>
                      </a:r>
                      <a:endParaRPr lang="de-DE" sz="1200" dirty="0">
                        <a:effectLst/>
                        <a:latin typeface="Calibri"/>
                        <a:ea typeface="Times New Roman"/>
                        <a:cs typeface="Times New Roman"/>
                      </a:endParaRPr>
                    </a:p>
                  </a:txBody>
                  <a:tcPr marL="45804" marR="458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User friendly interface, understandable language</a:t>
                      </a:r>
                      <a:endParaRPr lang="de-DE" sz="1200" dirty="0">
                        <a:effectLst/>
                        <a:latin typeface="Calibri"/>
                        <a:ea typeface="Times New Roman"/>
                        <a:cs typeface="Times New Roman"/>
                      </a:endParaRPr>
                    </a:p>
                    <a:p>
                      <a:pPr marL="171450" lvl="0" indent="-171450" algn="l">
                        <a:lnSpc>
                          <a:spcPct val="100000"/>
                        </a:lnSpc>
                        <a:spcBef>
                          <a:spcPts val="0"/>
                        </a:spcBef>
                        <a:spcAft>
                          <a:spcPts val="0"/>
                        </a:spcAft>
                        <a:buFont typeface="Arial" panose="020B0604020202020204" pitchFamily="34" charset="0"/>
                        <a:buChar char="•"/>
                      </a:pPr>
                      <a:r>
                        <a:rPr lang="en-GB" sz="1200" dirty="0">
                          <a:effectLst/>
                          <a:latin typeface="Calibri"/>
                          <a:ea typeface="Times New Roman"/>
                          <a:cs typeface="Times New Roman"/>
                        </a:rPr>
                        <a:t>Tools that can be used without pre-knowledge (smart defaults, good help)</a:t>
                      </a:r>
                      <a:endParaRPr lang="de-DE" sz="1200" dirty="0">
                        <a:effectLst/>
                        <a:latin typeface="Calibri"/>
                        <a:ea typeface="Times New Roman"/>
                        <a:cs typeface="Times New Roman"/>
                      </a:endParaRPr>
                    </a:p>
                  </a:txBody>
                  <a:tcPr marL="45804" marR="458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3" name="Title 2"/>
          <p:cNvSpPr>
            <a:spLocks noGrp="1"/>
          </p:cNvSpPr>
          <p:nvPr>
            <p:ph type="title"/>
          </p:nvPr>
        </p:nvSpPr>
        <p:spPr/>
        <p:txBody>
          <a:bodyPr/>
          <a:lstStyle/>
          <a:p>
            <a:pPr algn="ctr"/>
            <a:r>
              <a:rPr lang="en-GB" dirty="0"/>
              <a:t>Application Areas</a:t>
            </a:r>
          </a:p>
        </p:txBody>
      </p:sp>
    </p:spTree>
    <p:extLst>
      <p:ext uri="{BB962C8B-B14F-4D97-AF65-F5344CB8AC3E}">
        <p14:creationId xmlns:p14="http://schemas.microsoft.com/office/powerpoint/2010/main" val="3442427907"/>
      </p:ext>
    </p:extLst>
  </p:cSld>
  <p:clrMapOvr>
    <a:masterClrMapping/>
  </p:clrMapOvr>
  <p:timing>
    <p:tnLst>
      <p:par>
        <p:cTn id="1" dur="indefinite" restart="never" nodeType="tmRoot"/>
      </p:par>
    </p:tnLst>
  </p:timing>
</p:sld>
</file>

<file path=ppt/theme/theme1.xml><?xml version="1.0" encoding="utf-8"?>
<a:theme xmlns:a="http://schemas.openxmlformats.org/drawingml/2006/main" name="CCI Toolbox-URD-R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CCI Toolbox-URD-RM</Template>
  <TotalTime>0</TotalTime>
  <Words>2205</Words>
  <Application>Microsoft Office PowerPoint</Application>
  <PresentationFormat>Bildschirmpräsentation (4:3)</PresentationFormat>
  <Paragraphs>901</Paragraphs>
  <Slides>25</Slides>
  <Notes>0</Notes>
  <HiddenSlides>3</HiddenSlides>
  <MMClips>0</MMClips>
  <ScaleCrop>false</ScaleCrop>
  <HeadingPairs>
    <vt:vector size="4" baseType="variant">
      <vt:variant>
        <vt:lpstr>Design</vt:lpstr>
      </vt:variant>
      <vt:variant>
        <vt:i4>2</vt:i4>
      </vt:variant>
      <vt:variant>
        <vt:lpstr>Folientitel</vt:lpstr>
      </vt:variant>
      <vt:variant>
        <vt:i4>25</vt:i4>
      </vt:variant>
    </vt:vector>
  </HeadingPairs>
  <TitlesOfParts>
    <vt:vector size="27" baseType="lpstr">
      <vt:lpstr>CCI Toolbox-URD-RM</vt:lpstr>
      <vt:lpstr>Office Theme</vt:lpstr>
      <vt:lpstr>CCI Toolbox</vt:lpstr>
      <vt:lpstr>Why a CCI Toolbox?</vt:lpstr>
      <vt:lpstr>Objectives</vt:lpstr>
      <vt:lpstr>Meeting the Objectives - User Interactions</vt:lpstr>
      <vt:lpstr>Context</vt:lpstr>
      <vt:lpstr>Approach</vt:lpstr>
      <vt:lpstr>Iterative Development</vt:lpstr>
      <vt:lpstr>How to collect User requirements?</vt:lpstr>
      <vt:lpstr>Application Areas</vt:lpstr>
      <vt:lpstr>Use Cases</vt:lpstr>
      <vt:lpstr>Use Cases – UC 19: GHG Emissions over Europe</vt:lpstr>
      <vt:lpstr>Use Cases – UC 20: NE Atlantic SST Projections</vt:lpstr>
      <vt:lpstr>Use Cases – UC 20: NE Atlantic SST Projections</vt:lpstr>
      <vt:lpstr>Use Cases – UC 20: NE Atlantic SST Projections</vt:lpstr>
      <vt:lpstr>Use Cases – UC 20: NE Atlantic SST Projections</vt:lpstr>
      <vt:lpstr>Software  - State of the Art and Impact Analysis</vt:lpstr>
      <vt:lpstr>Analysis on Climate Tooling</vt:lpstr>
      <vt:lpstr>Analysed Tools</vt:lpstr>
      <vt:lpstr>Two Major Uses</vt:lpstr>
      <vt:lpstr>General Findings</vt:lpstr>
      <vt:lpstr>Languages on GitHub</vt:lpstr>
      <vt:lpstr>Basic Prototype Architecture</vt:lpstr>
      <vt:lpstr>Prototype 1 – Demo</vt:lpstr>
      <vt:lpstr>Prototype 2 - Demo</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Norman</dc:creator>
  <cp:lastModifiedBy>Hollmann Rainer</cp:lastModifiedBy>
  <cp:revision>101</cp:revision>
  <dcterms:created xsi:type="dcterms:W3CDTF">2015-09-22T16:40:03Z</dcterms:created>
  <dcterms:modified xsi:type="dcterms:W3CDTF">2016-03-14T12:05:04Z</dcterms:modified>
</cp:coreProperties>
</file>