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4" r:id="rId6"/>
  </p:sldMasterIdLst>
  <p:notesMasterIdLst>
    <p:notesMasterId r:id="rId24"/>
  </p:notesMasterIdLst>
  <p:handoutMasterIdLst>
    <p:handoutMasterId r:id="rId25"/>
  </p:handoutMasterIdLst>
  <p:sldIdLst>
    <p:sldId id="692" r:id="rId7"/>
    <p:sldId id="777" r:id="rId8"/>
    <p:sldId id="677" r:id="rId9"/>
    <p:sldId id="778" r:id="rId10"/>
    <p:sldId id="779" r:id="rId11"/>
    <p:sldId id="773" r:id="rId12"/>
    <p:sldId id="780" r:id="rId13"/>
    <p:sldId id="770" r:id="rId14"/>
    <p:sldId id="766" r:id="rId15"/>
    <p:sldId id="775" r:id="rId16"/>
    <p:sldId id="781" r:id="rId17"/>
    <p:sldId id="765" r:id="rId18"/>
    <p:sldId id="722" r:id="rId19"/>
    <p:sldId id="736" r:id="rId20"/>
    <p:sldId id="782" r:id="rId21"/>
    <p:sldId id="783" r:id="rId22"/>
    <p:sldId id="784" r:id="rId23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49F"/>
    <a:srgbClr val="996633"/>
    <a:srgbClr val="66FF66"/>
    <a:srgbClr val="99FF66"/>
    <a:srgbClr val="00338D"/>
    <a:srgbClr val="FFCC99"/>
    <a:srgbClr val="FF9966"/>
    <a:srgbClr val="FF6600"/>
    <a:srgbClr val="CC99FF"/>
    <a:srgbClr val="FDC8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4" autoAdjust="0"/>
    <p:restoredTop sz="88732" autoAdjust="0"/>
  </p:normalViewPr>
  <p:slideViewPr>
    <p:cSldViewPr snapToGrid="0">
      <p:cViewPr>
        <p:scale>
          <a:sx n="70" d="100"/>
          <a:sy n="70" d="100"/>
        </p:scale>
        <p:origin x="-732" y="1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58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35" tIns="45767" rIns="91535" bIns="45767" numCol="1" anchor="t" anchorCtr="0" compatLnSpc="1">
            <a:prstTxWarp prst="textNoShape">
              <a:avLst/>
            </a:prstTxWarp>
          </a:bodyPr>
          <a:lstStyle>
            <a:lvl1pPr defTabSz="914522">
              <a:defRPr sz="12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5" y="0"/>
            <a:ext cx="2946135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35" tIns="45767" rIns="91535" bIns="45767" numCol="1" anchor="t" anchorCtr="0" compatLnSpc="1">
            <a:prstTxWarp prst="textNoShape">
              <a:avLst/>
            </a:prstTxWarp>
          </a:bodyPr>
          <a:lstStyle>
            <a:lvl1pPr algn="r" defTabSz="914522">
              <a:defRPr sz="12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039"/>
            <a:ext cx="2946135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35" tIns="45767" rIns="91535" bIns="45767" numCol="1" anchor="b" anchorCtr="0" compatLnSpc="1">
            <a:prstTxWarp prst="textNoShape">
              <a:avLst/>
            </a:prstTxWarp>
          </a:bodyPr>
          <a:lstStyle>
            <a:lvl1pPr defTabSz="914522">
              <a:defRPr sz="12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5" y="9429039"/>
            <a:ext cx="2946135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35" tIns="45767" rIns="91535" bIns="45767" numCol="1" anchor="b" anchorCtr="0" compatLnSpc="1">
            <a:prstTxWarp prst="textNoShape">
              <a:avLst/>
            </a:prstTxWarp>
          </a:bodyPr>
          <a:lstStyle>
            <a:lvl1pPr algn="r" defTabSz="914522">
              <a:defRPr sz="1200">
                <a:latin typeface="Arial" charset="0"/>
              </a:defRPr>
            </a:lvl1pPr>
          </a:lstStyle>
          <a:p>
            <a:fld id="{3B323AA3-7E86-49BB-9725-1E4B07414E83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9832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179" cy="51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8" tIns="44104" rIns="88208" bIns="44104" numCol="1" anchor="t" anchorCtr="0" compatLnSpc="1">
            <a:prstTxWarp prst="textNoShape">
              <a:avLst/>
            </a:prstTxWarp>
          </a:bodyPr>
          <a:lstStyle>
            <a:lvl1pPr defTabSz="882823">
              <a:defRPr sz="1200"/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397" y="1"/>
            <a:ext cx="2917593" cy="51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8" tIns="44104" rIns="88208" bIns="44104" numCol="1" anchor="t" anchorCtr="0" compatLnSpc="1">
            <a:prstTxWarp prst="textNoShape">
              <a:avLst/>
            </a:prstTxWarp>
          </a:bodyPr>
          <a:lstStyle>
            <a:lvl1pPr algn="r" defTabSz="882823">
              <a:defRPr sz="1200"/>
            </a:lvl1pPr>
          </a:lstStyle>
          <a:p>
            <a:fld id="{133E4C13-2E33-430A-90ED-4117EE0F8CA5}" type="datetimeFigureOut">
              <a:rPr lang="en-US"/>
              <a:pPr/>
              <a:t>3/14/2016</a:t>
            </a:fld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0" y="738188"/>
            <a:ext cx="5335588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278" y="4730367"/>
            <a:ext cx="5034434" cy="44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8" tIns="44104" rIns="88208" bIns="44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0733"/>
            <a:ext cx="2919179" cy="44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8" tIns="44104" rIns="88208" bIns="44104" numCol="1" anchor="b" anchorCtr="0" compatLnSpc="1">
            <a:prstTxWarp prst="textNoShape">
              <a:avLst/>
            </a:prstTxWarp>
          </a:bodyPr>
          <a:lstStyle>
            <a:lvl1pPr defTabSz="882823">
              <a:defRPr sz="1200"/>
            </a:lvl1pPr>
          </a:lstStyle>
          <a:p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397" y="9460733"/>
            <a:ext cx="2917593" cy="44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8" tIns="44104" rIns="88208" bIns="44104" numCol="1" anchor="b" anchorCtr="0" compatLnSpc="1">
            <a:prstTxWarp prst="textNoShape">
              <a:avLst/>
            </a:prstTxWarp>
          </a:bodyPr>
          <a:lstStyle>
            <a:lvl1pPr algn="r" defTabSz="882823">
              <a:defRPr sz="1200"/>
            </a:lvl1pPr>
          </a:lstStyle>
          <a:p>
            <a:fld id="{A786D011-E8F0-4D28-A3E1-6A23A132FC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32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0" y="738188"/>
            <a:ext cx="5335588" cy="36957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0" y="738188"/>
            <a:ext cx="5335588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824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0" y="738188"/>
            <a:ext cx="5335588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82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0" y="738188"/>
            <a:ext cx="5335588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new instrumental correction (</a:t>
            </a:r>
            <a:r>
              <a:rPr lang="fr-FR" dirty="0" err="1" smtClean="0"/>
              <a:t>IsardSAT</a:t>
            </a:r>
            <a:r>
              <a:rPr lang="fr-FR" dirty="0" smtClean="0"/>
              <a:t>) of the </a:t>
            </a:r>
            <a:r>
              <a:rPr lang="fr-FR" dirty="0" err="1" smtClean="0"/>
              <a:t>Envisat</a:t>
            </a:r>
            <a:r>
              <a:rPr lang="fr-FR" dirty="0" smtClean="0"/>
              <a:t> </a:t>
            </a:r>
            <a:r>
              <a:rPr lang="fr-FR" dirty="0" err="1" smtClean="0"/>
              <a:t>altimeter</a:t>
            </a:r>
            <a:r>
              <a:rPr lang="fr-FR" baseline="0" dirty="0" smtClean="0"/>
              <a:t> </a:t>
            </a:r>
            <a:r>
              <a:rPr lang="fr-FR" dirty="0" smtClean="0"/>
              <a:t>mission has been </a:t>
            </a:r>
            <a:r>
              <a:rPr lang="fr-FR" dirty="0" err="1" smtClean="0"/>
              <a:t>developed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provide</a:t>
            </a:r>
            <a:r>
              <a:rPr lang="fr-FR" dirty="0" smtClean="0"/>
              <a:t> a new version of the </a:t>
            </a:r>
            <a:r>
              <a:rPr lang="fr-FR" dirty="0" err="1" smtClean="0"/>
              <a:t>altimeter</a:t>
            </a:r>
            <a:r>
              <a:rPr lang="fr-FR" dirty="0" smtClean="0"/>
              <a:t> </a:t>
            </a:r>
            <a:r>
              <a:rPr lang="fr-FR" dirty="0" err="1" smtClean="0"/>
              <a:t>ionospheric</a:t>
            </a:r>
            <a:r>
              <a:rPr lang="fr-FR" dirty="0" smtClean="0"/>
              <a:t> correction for </a:t>
            </a:r>
            <a:r>
              <a:rPr lang="fr-FR" dirty="0" err="1" smtClean="0"/>
              <a:t>this</a:t>
            </a:r>
            <a:r>
              <a:rPr lang="fr-FR" dirty="0" smtClean="0"/>
              <a:t> mission.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retracking</a:t>
            </a:r>
            <a:r>
              <a:rPr lang="fr-FR" dirty="0" smtClean="0"/>
              <a:t> has been </a:t>
            </a:r>
            <a:r>
              <a:rPr lang="fr-FR" dirty="0" err="1" smtClean="0"/>
              <a:t>applied</a:t>
            </a:r>
            <a:r>
              <a:rPr lang="fr-FR" dirty="0" smtClean="0"/>
              <a:t> to the 20Hz </a:t>
            </a:r>
            <a:r>
              <a:rPr lang="fr-FR" dirty="0" err="1" smtClean="0"/>
              <a:t>waveforms</a:t>
            </a:r>
            <a:r>
              <a:rPr lang="fr-FR" baseline="0" dirty="0" smtClean="0"/>
              <a:t> over the open </a:t>
            </a:r>
            <a:r>
              <a:rPr lang="fr-FR" baseline="0" dirty="0" err="1" smtClean="0"/>
              <a:t>ocean</a:t>
            </a:r>
            <a:r>
              <a:rPr lang="fr-FR" baseline="0" dirty="0" smtClean="0"/>
              <a:t> and over </a:t>
            </a:r>
            <a:r>
              <a:rPr lang="fr-FR" baseline="0" dirty="0" err="1" smtClean="0"/>
              <a:t>leads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covered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ocean</a:t>
            </a:r>
            <a:r>
              <a:rPr lang="fr-FR" baseline="0" dirty="0" smtClean="0"/>
              <a:t>)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significantly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improves</a:t>
            </a:r>
            <a:r>
              <a:rPr lang="fr-FR" baseline="0" dirty="0" smtClean="0"/>
              <a:t> the SLA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transition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kinds</a:t>
            </a:r>
            <a:r>
              <a:rPr lang="fr-FR" baseline="0" dirty="0" smtClean="0"/>
              <a:t> of areas. This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contributes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regional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homogeneity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product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Regarding</a:t>
            </a:r>
            <a:r>
              <a:rPr lang="fr-FR" dirty="0" smtClean="0"/>
              <a:t> the inter </a:t>
            </a:r>
            <a:r>
              <a:rPr lang="fr-FR" dirty="0" err="1" smtClean="0"/>
              <a:t>annual</a:t>
            </a:r>
            <a:r>
              <a:rPr lang="fr-FR" dirty="0" smtClean="0"/>
              <a:t> </a:t>
            </a:r>
            <a:r>
              <a:rPr lang="fr-FR" dirty="0" err="1" smtClean="0"/>
              <a:t>signals</a:t>
            </a:r>
            <a:r>
              <a:rPr lang="fr-FR" dirty="0" smtClean="0"/>
              <a:t> of the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difficult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estimate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associated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errors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have not been </a:t>
            </a:r>
            <a:r>
              <a:rPr lang="fr-FR" baseline="0" dirty="0" err="1" smtClean="0"/>
              <a:t>evaluated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yet</a:t>
            </a:r>
            <a:r>
              <a:rPr lang="fr-FR" baseline="0" dirty="0" smtClean="0"/>
              <a:t>. No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diagnosis</a:t>
            </a:r>
            <a:r>
              <a:rPr lang="fr-FR" baseline="0" dirty="0" smtClean="0"/>
              <a:t> has been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allow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characterization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evaluation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aim</a:t>
            </a:r>
            <a:r>
              <a:rPr lang="fr-FR" baseline="0" dirty="0" smtClean="0"/>
              <a:t> of a </a:t>
            </a:r>
            <a:r>
              <a:rPr lang="fr-FR" baseline="0" dirty="0" err="1" smtClean="0"/>
              <a:t>dedicated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task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within</a:t>
            </a:r>
            <a:r>
              <a:rPr lang="fr-FR" baseline="0" dirty="0" smtClean="0"/>
              <a:t> phase II of the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planned</a:t>
            </a:r>
            <a:r>
              <a:rPr lang="fr-FR" baseline="0" dirty="0" smtClean="0"/>
              <a:t> in 2016).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0" y="738188"/>
            <a:ext cx="5335588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1) Message super important et intéressant ! =&gt; message : super important</a:t>
            </a:r>
            <a:r>
              <a:rPr lang="fr-FR" baseline="0" dirty="0" smtClean="0"/>
              <a:t> de travailler sur les nouvelles missions.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Regarding</a:t>
            </a:r>
            <a:r>
              <a:rPr lang="fr-FR" dirty="0" smtClean="0"/>
              <a:t> the inter </a:t>
            </a:r>
            <a:r>
              <a:rPr lang="fr-FR" dirty="0" err="1" smtClean="0"/>
              <a:t>annual</a:t>
            </a:r>
            <a:r>
              <a:rPr lang="fr-FR" dirty="0" smtClean="0"/>
              <a:t> and </a:t>
            </a:r>
            <a:r>
              <a:rPr lang="fr-FR" dirty="0" err="1" smtClean="0"/>
              <a:t>periodic</a:t>
            </a:r>
            <a:r>
              <a:rPr lang="fr-FR" dirty="0" smtClean="0"/>
              <a:t> </a:t>
            </a:r>
            <a:r>
              <a:rPr lang="fr-FR" dirty="0" err="1" smtClean="0"/>
              <a:t>signals</a:t>
            </a:r>
            <a:r>
              <a:rPr lang="fr-FR" dirty="0" smtClean="0"/>
              <a:t> of the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difficult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estimate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associated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errors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separating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altimetry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decades</a:t>
            </a:r>
            <a:r>
              <a:rPr lang="fr-FR" baseline="0" dirty="0" smtClean="0"/>
              <a:t>. No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diagnosis</a:t>
            </a:r>
            <a:r>
              <a:rPr lang="fr-FR" baseline="0" dirty="0" smtClean="0"/>
              <a:t> has been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allow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characterization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evaluation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aim</a:t>
            </a:r>
            <a:r>
              <a:rPr lang="fr-FR" baseline="0" dirty="0" smtClean="0"/>
              <a:t> of a </a:t>
            </a:r>
            <a:r>
              <a:rPr lang="fr-FR" baseline="0" dirty="0" err="1" smtClean="0"/>
              <a:t>dedicated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task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within</a:t>
            </a:r>
            <a:r>
              <a:rPr lang="fr-FR" baseline="0" dirty="0" smtClean="0"/>
              <a:t> phase II of the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planned</a:t>
            </a:r>
            <a:r>
              <a:rPr lang="fr-FR" baseline="0" dirty="0" smtClean="0"/>
              <a:t> in 2016).</a:t>
            </a:r>
            <a:endParaRPr lang="fr-FR" dirty="0" smtClean="0"/>
          </a:p>
          <a:p>
            <a:r>
              <a:rPr lang="fr-FR" dirty="0" smtClean="0"/>
              <a:t>2) The </a:t>
            </a:r>
            <a:r>
              <a:rPr lang="fr-FR" dirty="0" err="1" smtClean="0"/>
              <a:t>linking</a:t>
            </a:r>
            <a:r>
              <a:rPr lang="fr-FR" dirty="0" smtClean="0"/>
              <a:t> </a:t>
            </a:r>
            <a:r>
              <a:rPr lang="fr-FR" dirty="0" err="1" smtClean="0"/>
              <a:t>error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aims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calibrating</a:t>
            </a:r>
            <a:r>
              <a:rPr lang="fr-FR" dirty="0" smtClean="0"/>
              <a:t> Jason-2 mission </a:t>
            </a:r>
            <a:r>
              <a:rPr lang="fr-FR" dirty="0" err="1" smtClean="0"/>
              <a:t>compared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Jason-1 mission </a:t>
            </a:r>
            <a:r>
              <a:rPr lang="fr-FR" dirty="0" err="1" smtClean="0"/>
              <a:t>thanks</a:t>
            </a:r>
            <a:r>
              <a:rPr lang="fr-FR" baseline="0" dirty="0" smtClean="0"/>
              <a:t> to the data </a:t>
            </a:r>
            <a:r>
              <a:rPr lang="fr-FR" baseline="0" dirty="0" err="1" smtClean="0"/>
              <a:t>acquired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the calibration phase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lasted</a:t>
            </a:r>
            <a:r>
              <a:rPr lang="fr-FR" baseline="0" dirty="0" smtClean="0"/>
              <a:t> a few </a:t>
            </a:r>
            <a:r>
              <a:rPr lang="fr-FR" baseline="0" dirty="0" err="1" smtClean="0"/>
              <a:t>months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satellites have </a:t>
            </a:r>
            <a:r>
              <a:rPr lang="fr-FR" baseline="0" dirty="0" err="1" smtClean="0"/>
              <a:t>measured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ocean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the</a:t>
            </a:r>
            <a:r>
              <a:rPr lang="fr-FR" baseline="0" dirty="0" smtClean="0"/>
              <a:t> time and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location.</a:t>
            </a:r>
          </a:p>
          <a:p>
            <a:r>
              <a:rPr lang="fr-FR" baseline="0" dirty="0" err="1" smtClean="0"/>
              <a:t>When</a:t>
            </a:r>
            <a:r>
              <a:rPr lang="fr-FR" baseline="0" dirty="0" smtClean="0"/>
              <a:t> no </a:t>
            </a:r>
            <a:r>
              <a:rPr lang="fr-FR" baseline="0" dirty="0" err="1" smtClean="0"/>
              <a:t>overlap</a:t>
            </a:r>
            <a:r>
              <a:rPr lang="fr-FR" baseline="0" dirty="0" smtClean="0"/>
              <a:t> / calibration phase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, the data are </a:t>
            </a:r>
            <a:r>
              <a:rPr lang="fr-FR" baseline="0" dirty="0" err="1" smtClean="0"/>
              <a:t>calibrated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thanks</a:t>
            </a:r>
            <a:r>
              <a:rPr lang="fr-FR" baseline="0" dirty="0" smtClean="0"/>
              <a:t> to multi mission cross </a:t>
            </a:r>
            <a:r>
              <a:rPr lang="fr-FR" baseline="0" dirty="0" err="1" smtClean="0"/>
              <a:t>comparison</a:t>
            </a:r>
            <a:r>
              <a:rPr lang="fr-FR" baseline="0" dirty="0" smtClean="0"/>
              <a:t> (via </a:t>
            </a:r>
            <a:r>
              <a:rPr lang="fr-FR" baseline="0" dirty="0" err="1" smtClean="0"/>
              <a:t>crossovers</a:t>
            </a:r>
            <a:r>
              <a:rPr lang="fr-FR" baseline="0" dirty="0" smtClean="0"/>
              <a:t> analyses,…) or in-situ </a:t>
            </a:r>
            <a:r>
              <a:rPr lang="fr-FR" baseline="0" dirty="0" err="1" smtClean="0"/>
              <a:t>measurements</a:t>
            </a:r>
            <a:r>
              <a:rPr lang="fr-FR" baseline="0" dirty="0" smtClean="0"/>
              <a:t>…</a:t>
            </a:r>
          </a:p>
          <a:p>
            <a:r>
              <a:rPr lang="fr-FR" baseline="0" dirty="0" smtClean="0"/>
              <a:t>3) </a:t>
            </a:r>
            <a:r>
              <a:rPr lang="fr-FR" dirty="0" smtClean="0"/>
              <a:t>The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trend </a:t>
            </a:r>
            <a:r>
              <a:rPr lang="fr-FR" dirty="0" err="1" smtClean="0"/>
              <a:t>error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known</a:t>
            </a:r>
            <a:r>
              <a:rPr lang="fr-FR" dirty="0" smtClean="0"/>
              <a:t> and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correct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trends if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know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it!</a:t>
            </a:r>
            <a:endParaRPr lang="fr-FR" baseline="0" dirty="0" smtClean="0"/>
          </a:p>
          <a:p>
            <a:r>
              <a:rPr lang="fr-FR" baseline="0" dirty="0" smtClean="0"/>
              <a:t>This </a:t>
            </a:r>
            <a:r>
              <a:rPr lang="fr-FR" baseline="0" dirty="0" err="1" smtClean="0"/>
              <a:t>map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half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width</a:t>
            </a:r>
            <a:r>
              <a:rPr lang="fr-FR" baseline="0" dirty="0" smtClean="0"/>
              <a:t> of the confidence </a:t>
            </a:r>
            <a:r>
              <a:rPr lang="fr-FR" baseline="0" dirty="0" err="1" smtClean="0"/>
              <a:t>interval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95%. This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for a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pixel of the </a:t>
            </a:r>
            <a:r>
              <a:rPr lang="fr-FR" baseline="0" dirty="0" err="1" smtClean="0"/>
              <a:t>map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 trend (not </a:t>
            </a:r>
            <a:r>
              <a:rPr lang="fr-FR" baseline="0" dirty="0" err="1" smtClean="0"/>
              <a:t>shown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)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interval</a:t>
            </a:r>
            <a:r>
              <a:rPr lang="fr-FR" baseline="0" dirty="0" smtClean="0"/>
              <a:t> « +/- the confidence </a:t>
            </a:r>
            <a:r>
              <a:rPr lang="fr-FR" baseline="0" dirty="0" err="1" smtClean="0"/>
              <a:t>interval</a:t>
            </a:r>
            <a:r>
              <a:rPr lang="fr-FR" baseline="0" dirty="0" smtClean="0"/>
              <a:t> » (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map</a:t>
            </a:r>
            <a:r>
              <a:rPr lang="fr-FR" baseline="0" dirty="0" smtClean="0"/>
              <a:t>)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95% </a:t>
            </a:r>
            <a:r>
              <a:rPr lang="fr-FR" baseline="0" dirty="0" err="1" smtClean="0"/>
              <a:t>probability</a:t>
            </a:r>
            <a:r>
              <a:rPr lang="fr-FR" baseline="0" dirty="0" smtClean="0"/>
              <a:t>.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histogram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colorbar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on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map</a:t>
            </a:r>
            <a:r>
              <a:rPr lang="fr-FR" baseline="0" dirty="0" smtClean="0"/>
              <a:t> and </a:t>
            </a:r>
            <a:r>
              <a:rPr lang="fr-FR" dirty="0" err="1" smtClean="0"/>
              <a:t>provides</a:t>
            </a:r>
            <a:r>
              <a:rPr lang="fr-FR" dirty="0" smtClean="0"/>
              <a:t> the </a:t>
            </a:r>
            <a:r>
              <a:rPr lang="fr-FR" dirty="0" err="1" smtClean="0"/>
              <a:t>associated</a:t>
            </a:r>
            <a:r>
              <a:rPr lang="fr-FR" dirty="0" smtClean="0"/>
              <a:t> « </a:t>
            </a:r>
            <a:r>
              <a:rPr lang="fr-FR" dirty="0" err="1" smtClean="0"/>
              <a:t>statistical</a:t>
            </a:r>
            <a:r>
              <a:rPr lang="fr-FR" dirty="0" smtClean="0"/>
              <a:t> » distribution of the confidence </a:t>
            </a:r>
            <a:r>
              <a:rPr lang="fr-FR" dirty="0" err="1" smtClean="0"/>
              <a:t>intervals</a:t>
            </a:r>
            <a:r>
              <a:rPr lang="fr-FR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0" y="738188"/>
            <a:ext cx="5335588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D011-E8F0-4D28-A3E1-6A23A132FC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82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.int/esaCP/index.html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906000" cy="11811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" name="Picture 36" descr="sealevel_CC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5532" y="-38100"/>
            <a:ext cx="1235075" cy="1235075"/>
          </a:xfrm>
          <a:prstGeom prst="rect">
            <a:avLst/>
          </a:prstGeom>
          <a:noFill/>
        </p:spPr>
      </p:pic>
      <p:sp>
        <p:nvSpPr>
          <p:cNvPr id="32769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123951" y="4035425"/>
            <a:ext cx="5689600" cy="2266950"/>
          </a:xfrm>
          <a:prstGeom prst="rect">
            <a:avLst/>
          </a:prstGeom>
        </p:spPr>
        <p:txBody>
          <a:bodyPr lIns="90000" tIns="36000" rIns="90000" bIns="36000"/>
          <a:lstStyle>
            <a:lvl1pPr>
              <a:lnSpc>
                <a:spcPct val="100000"/>
              </a:lnSpc>
              <a:spcBef>
                <a:spcPct val="2500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Click to edit Master subtitle style</a:t>
            </a:r>
          </a:p>
          <a:p>
            <a:r>
              <a:rPr lang="it-IT" dirty="0"/>
              <a:t>And date</a:t>
            </a:r>
          </a:p>
        </p:txBody>
      </p:sp>
      <p:sp>
        <p:nvSpPr>
          <p:cNvPr id="3276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23955" y="2749566"/>
            <a:ext cx="7248525" cy="1279525"/>
          </a:xfrm>
        </p:spPr>
        <p:txBody>
          <a:bodyPr tIns="0" bIns="0" anchor="t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it-IT"/>
              <a:t>CLICK TO EDIT </a:t>
            </a:r>
            <a:br>
              <a:rPr lang="it-IT"/>
            </a:br>
            <a:r>
              <a:rPr lang="it-IT"/>
              <a:t>MASTER</a:t>
            </a:r>
          </a:p>
        </p:txBody>
      </p:sp>
      <p:pic>
        <p:nvPicPr>
          <p:cNvPr id="6" name="Picture 25" descr="ESA-2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101600"/>
            <a:ext cx="1676400" cy="912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esa.int/esaCP/index.html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 userDrawn="1"/>
        </p:nvSpPr>
        <p:spPr bwMode="auto">
          <a:xfrm>
            <a:off x="0" y="0"/>
            <a:ext cx="9906000" cy="1168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91144" y="150813"/>
            <a:ext cx="659245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Click to edit Master title style</a:t>
            </a:r>
          </a:p>
        </p:txBody>
      </p:sp>
      <p:pic>
        <p:nvPicPr>
          <p:cNvPr id="3105" name="Picture 33" descr="sealevel_CCI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5530" y="-38100"/>
            <a:ext cx="1235075" cy="1235075"/>
          </a:xfrm>
          <a:prstGeom prst="rect">
            <a:avLst/>
          </a:prstGeom>
          <a:noFill/>
        </p:spPr>
      </p:pic>
      <p:sp>
        <p:nvSpPr>
          <p:cNvPr id="7" name="Espace réservé du pied de page 4"/>
          <p:cNvSpPr txBox="1">
            <a:spLocks/>
          </p:cNvSpPr>
          <p:nvPr userDrawn="1"/>
        </p:nvSpPr>
        <p:spPr>
          <a:xfrm>
            <a:off x="1932188" y="6581439"/>
            <a:ext cx="6687116" cy="2765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CMUG 14-16 March 2016, Munich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5" descr="ESA-2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00" y="101600"/>
            <a:ext cx="1676400" cy="9125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800" b="1">
          <a:solidFill>
            <a:srgbClr val="00338D"/>
          </a:solidFill>
          <a:latin typeface="Arial" charset="0"/>
          <a:ea typeface="+mn-ea"/>
          <a:cs typeface="+mn-cs"/>
        </a:defRPr>
      </a:lvl1pPr>
      <a:lvl2pPr marL="1227138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>
          <a:solidFill>
            <a:srgbClr val="00338D"/>
          </a:solidFill>
          <a:latin typeface="Arial" charset="0"/>
        </a:defRPr>
      </a:lvl2pPr>
      <a:lvl3pPr marL="1825625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•"/>
        <a:defRPr sz="2800">
          <a:solidFill>
            <a:srgbClr val="00338D"/>
          </a:solidFill>
          <a:latin typeface="Arial" charset="0"/>
        </a:defRPr>
      </a:lvl3pPr>
      <a:lvl4pPr marL="2424113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>
          <a:solidFill>
            <a:srgbClr val="00338D"/>
          </a:solidFill>
          <a:latin typeface="Arial" charset="0"/>
        </a:defRPr>
      </a:lvl4pPr>
      <a:lvl5pPr marL="3022600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»"/>
        <a:defRPr sz="2800">
          <a:solidFill>
            <a:srgbClr val="00338D"/>
          </a:solidFill>
          <a:latin typeface="Arial" charset="0"/>
        </a:defRPr>
      </a:lvl5pPr>
      <a:lvl6pPr marL="34798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6pPr>
      <a:lvl7pPr marL="39370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7pPr>
      <a:lvl8pPr marL="43942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8pPr>
      <a:lvl9pPr marL="48514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.int/esaCP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esa-sealevel-cci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mailto:info-sealevel@esa-sealevel-cci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a-sealevel-cci.org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\CCI\SL_cci_Animation_SLA_Arctic_Envisat.avi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ESA-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101600"/>
            <a:ext cx="1676400" cy="91252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22438" y="0"/>
            <a:ext cx="6032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ESA’s Sea Level</a:t>
            </a:r>
          </a:p>
          <a:p>
            <a:pPr algn="ctr" eaLnBrk="0" hangingPunct="0"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 Climate Change Initiative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" y="1513116"/>
            <a:ext cx="9753599" cy="183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00338D"/>
                </a:solidFill>
                <a:latin typeface="Calibri" pitchFamily="34" charset="0"/>
                <a:cs typeface="Arial" pitchFamily="34" charset="0"/>
              </a:rPr>
              <a:t>An accurate Mean Sea Level record for climate studies:</a:t>
            </a:r>
          </a:p>
          <a:p>
            <a:pPr algn="ctr" eaLnBrk="0" hangingPunct="0">
              <a:defRPr/>
            </a:pPr>
            <a:endParaRPr lang="en-US" sz="1200" dirty="0" smtClean="0">
              <a:solidFill>
                <a:srgbClr val="00338D"/>
              </a:solidFill>
              <a:latin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3200" dirty="0" smtClean="0">
                <a:solidFill>
                  <a:srgbClr val="00338D"/>
                </a:solidFill>
                <a:latin typeface="Calibri" pitchFamily="34" charset="0"/>
                <a:cs typeface="Arial" pitchFamily="34" charset="0"/>
              </a:rPr>
              <a:t>Progress status of the ESA</a:t>
            </a:r>
          </a:p>
          <a:p>
            <a:pPr algn="ctr" eaLnBrk="0" hangingPunct="0">
              <a:defRPr/>
            </a:pPr>
            <a:r>
              <a:rPr lang="en-US" sz="3200" dirty="0" smtClean="0">
                <a:solidFill>
                  <a:srgbClr val="00338D"/>
                </a:solidFill>
                <a:latin typeface="Calibri" pitchFamily="34" charset="0"/>
                <a:cs typeface="Arial" pitchFamily="34" charset="0"/>
              </a:rPr>
              <a:t>Sea Level</a:t>
            </a:r>
          </a:p>
          <a:p>
            <a:pPr algn="ctr" eaLnBrk="0" hangingPunct="0">
              <a:defRPr/>
            </a:pPr>
            <a:r>
              <a:rPr lang="en-US" sz="3200" dirty="0" smtClean="0">
                <a:solidFill>
                  <a:srgbClr val="00338D"/>
                </a:solidFill>
                <a:latin typeface="Calibri" pitchFamily="34" charset="0"/>
                <a:cs typeface="Arial" pitchFamily="34" charset="0"/>
              </a:rPr>
              <a:t>CCI project Phase II</a:t>
            </a:r>
          </a:p>
        </p:txBody>
      </p:sp>
      <p:sp>
        <p:nvSpPr>
          <p:cNvPr id="20482" name="AutoShape 2" descr="data:image/jpeg;base64,/9j/4AAQSkZJRgABAQAAAQABAAD/2wCEAAkGBhQQERUUEhQUFRIUFRoXGRIXFxwVFBcUHhkWGhQYFhkXHCYeICAlGhgbIi8gJSgrLSwsFx8yNTIqNSYsLCkBCQoKBQUFDQUFDSkYEhgpKSkpKSkpKSkpKSkpKSkpKSkpKSkpKSkpKSkpKSkpKSkpKSkpKSkpKSkpKSkpKSkpKf/AABEIAJgBSwMBIgACEQEDEQH/xAAbAAEAAwEBAQEAAAAAAAAAAAAABQYHBAMCAf/EAEoQAAIBAwIEAwQHAwkFBwUAAAECAwAEEQUSBhMhMSJBUQcUMmEVI0JxcoGRQ1JiFiQzNXR1obGzNlNzgsEXNLLE0dLxRFWSlKL/xAAUAQEAAAAAAAAAAAAAAAAAAAAA/8QAFBEBAAAAAAAAAAAAAAAAAAAAAP/aAAwDAQACEQMRAD8A3GlKUClKUClKUClKUClKUClKUClKUClKUClKUClKUClKUClKUClKUClKUClKUClKUClKUClKUClKUClKUClKUClKUClKUClKUClfhNUvWOO2colioMbzLA2oOC1tHI5KqIwCDKdw25BCAsuW7gBbry9jhQvK6Rovd3YKo+8t0qtXvtIt1jeSGO5uY41Z2khhPKCqCWIll2RkYGfCxz5Zqva1pMGySaVpri6sr21EktwQRtMls78mJfq0QxyEdFB6HOcZPXxbfuYtZjLEqtvCI1J6LzY2U4+9h1oJyLXb+TBSwjUEZHOu1U4+6KOT1Fcuk8V31zCkyWdqUkLbR74wZgrMu5Q1sAQQu4dexB6Vw8TagYrm+lT47fTooYwP9/PLKIwP+ZIv1Ffhkjs5iT1g0bT1QDHVp5AOi/xcuJQP+P8AOgkLXjyQvKkmn3WYGCyNCY7hVYqHA8LBydrA4VSRkZ71L6Txba3TmOOXEwGTBIrRTAeZMcgVsfPGKq+kWkgeC2Z9rxn6Q1CRW25nclooSwPw7gSR+5Ao7NUvwwhvJn1BwdjKY7VTnw22QWlwezTMA34Fj+dBaaUpQKUpQKUr8zQftKV+ZoP2lKUClKUClKUClKUClKUClKUClKUClKUClKUClfma/c0ClKUClKUCvl3CgkkAAZJPQAeZNfVUvimQahK1iJTDbKAtzMCFZpXH1FrGW6FjkOwwfDtX7ZoI/iK9n1GF5YVJ06EhzAMiW/iVvrtuCCsewNsH7Ujr4SM9F8PeudaI68i7tEuLB1AVEeMINqYx0VuTKB/G3kOngbidJA2wfSVlGFkhQbUvrDPxQjtkHxKPsPlezgmIM5aVYdOKOiSJf29wSORZwyiQXMVz1BCkFysYwfHjpy80DXNcjkguJXKxjUtLDqGOP59AWQxLnu+6SNcDr9XXvqXvV2bqSK2MUNytpme7cWqDkuXfKEGTDAgA7R5n7+DTLiJZM2W6RzOI5NTeHnSLJMWkJtLYeGKIkluYcJ16CTvXDLp73Nop5Iv7u4sZbp5LiQtJHG52W62q42b0zkgKudvQgsooO+9vleWSSXVdKQy3EE7Ige4G6FVESbhKuV3IGIwDnPl0rmvteWNGk+kNNuUa7W7kiUyRSzOoURRKAZcqrJHgY/ZjJ7mp4Ru+oRCSRrdoUWSCBoMQtbm3UXcgYL0mR2YDccLtUbSHJqL07iAwpf8Auax6lbBknNxKVXbNKoV1KLHiQAqrnaF7uCd1B36DDc3sPImtp4DdytPe3LFeW8PT6mFlcnqoSLBxhAx712cTccSrFzbIpHawuoRym9r11ILwWiAf0ewMDKB5eHABaq9caHGk028xe6wMqTPZxPaPdXDZH0ekUcpSTJK7jjIztznLDp1ezMMrS6k8kEU1g8KSQxtJb2RkkVUhjMaEAhFALdN5bAwMCg1i2uVkRXQhkdQysOxUjKkfeDXrVO9ll23uXu7799o5h+sTlyGHAe3ZoySVzE69Cem0juDVxoFKUoI/XdOe4gaOOZ7d2xiaPBdcMCcZ6dQMfnWY6xo19BqNlaDVrwrdiYlyFyvLTcMDsc1r1UDiz+v9H/Dd/wClQWLhjh+a0EnOvJrvftxzQBsxuzt2+uRn8IrPuAtJvtTtfeG1W7jJlkTYoUjCtgdTWumsV9l2hajNY7rXUVt4udKBEbaOUg7up3N16+lBqfDmjyWcTLNdS3JLFuZLgFVwBt6eXQn8zVO0/U73XpJHt52s9MRyiyxqPebkg+JlZvgX0I+7r1xY7zTrpNKuIpp/eLk284EqxiLcSj8sBE6DGQK4vY/cI+jWnLxhUZWA8nDtvz8yev5ig+oOBLiB0eDVL44YF0uGS4R0yN6gFRtJGeo7Vy+0TWZoLvSkikZFmvAkiqcB0zH4W+XU/rV7rL/bJA73GkrFJypGvMLLtD7GPL2ttPQ4PXBoNPqlcDavNNf6rHJIzpDcIsak9EUh8hf0H6V5/wAkNW/+9H/9KH/1qN9ktvJHe6uk0vOlW4jDTbQm9tsni2r0H3CgjuOOLb2z1otCzva2tqk01sD0aEvslYL+8NwbPlt9M1qmn6glxEksTB45FDKw7FSMj/4qjQRhuJ51YAqdLUEHqCDMmQR6V4cNSHRNQOnSE+43bNJZOe0chOZLck/M9PvHm3QJb2X6tLcwXTTSNIUv541LHOI12bVHyGTXnHrE38omt+Y3u40/mcrPg5nNUbseuOleHsd/7vef3lc/5pXlF/tU/wDdY/1loOnjrV7h72z063mNv70JHkuFAMgjQZ2RZ7McHr5dPnUlpvBsttMjx6hePGD9ZDcMs6yLg4CkqChzg5HpivbjLgmLUljLO8M8LbobmM4kjbpnHqDgZHy7iq9pnE19p97BZakY547klYL6MbGLj7Eyds9R1HqO/XATfHvGJ0+KNYY+dd3Mgigh7BnOMs38IyM/eO3cRtpwFdzLvvdUvBM3UpausEKfwqNh3Y9TjPpXFxi2ziDSXk/omWdEJ7CYqQPzO5AK0egheGtGntQ6zXcl0pI5ZkRRIi46hnX4yT5moHgnWJptT1aOSRmjglhEaE9EBWQsF+/A/SrxWPaLo93cavq/ul77ptmi3/UJNvysm34z0xg9u+75UF89o+oSW+l3UsLlJEiyrr0IO5eorq0O7d9NhkZiZGtI3LnuXMSksfnnrWf+0DhnUotNuXm1UzRLHlofdIo94yvTcpyPvFXrh3+qbf8AsUf+itBReAtCvtSsIrp9WvEaTflFCkDa7J0J69lz+dXOy4SuI0CtqNy5GfGQuT1J6/5flVB9l+ganLpcD22pLBCeZthNrHKVxI4bxt1OTk/nWsaJazRQIlzMJ5hndMEEQbxEjwL0GAQPyoO6lKUClKUEXxLrPultJKF3uAFjj/3kzEJCn/M7KPzqmQaK1vbyISup2zs3vkK7WnjuuhnkhKYJO/J5Rw64G05G2pXi+J7q8t7eObk8hTeNIUVwJAwitgyv0ILNKcdD4OhBwai9Wjkhk511G1pOBj6VsgZIHA7C7gOW29vjDAeUi96DgvL+SRbeKGQ3MzPnT9RUgSLggXEd4D18EZ8eV8YGCFeou8nt2SW1SZorOF5C93tQpfamu2R0nZgU29RhGGJD0HRAD22crOs12DAt1fymyhuIFwnIj3G6u1yc5Kxu2cn+iiGTXJZ3kS8u5tpYrawvLdIjDcIJrQXEI2GG5GQVZowu18jPLbIbIoJuNbmSOC4ngn5xhQpf6cUVzGwDCKe3lOCAT2w48xtJxUKbWSJoIBb3UkDu8cM9w506aGWQM7xJLD1aN9pwhQAHAyfCB2wafERmK2sCP3rTV5beL8ljUAV+zaOrjD2cTDIOG124YZBypwfMHqD5UH1e22IpUupXRrLTYLMNE7BmvJFDukZTDMW5cA248QbGK8rW1vbaW3XESXd3Z8p2DeGwtYeXiRgPDI2Gc7m6byqg7Qd3xdaXHbqbl7a6hWJuYbi11IXZRyoj37blvE23C/CxPQAV3aZpMty5guXZ5pkSXUJGKgx2wz7rY/VhVBcZaTaB0Mh+2tB5WNxGFW4RoEtrRVMME7NuFm7Ms18yqNzTTHIjyOzeslc00y2MUR93O+PDWmmsS0dokkmxbq8OSTIXfouSVyVXqGYdvEnEyYF4UDQxnbY2+OlxKv8A9XIB15MefB9+4dWSuO1ieCS496cTJFfKxIA961C9EUL28CoOyRs24DqAAvYKxITHAVw8eqahDPIZncoVuCAu8xRxidFUdFVGnXCjyY5J71otUC40hrC2tbqUrz4bkzXLjttuWK3QHqqcxCPlApq/0ClKUCqrrvDcs2qafdJt5VqJxJk4b6xNqbRjr1+dWqlANZfwhoms6Zb8iOCydeY77mmcN4jnHRcVqFKCK4dmu3jY3scMcm7wrC7OpTA6ksB1znp91VP+RV5ptxJNpLxGCZi8lhPlYw57tC6/Dn07dPPAxoNKCn2t3rE7puhs7SIMpcmRrmRlBBZUChVGR0yT0zTjfhaa8udOki2bbW6Esm5sHZlPhGDk+E1cKUCqnwhwzNa3mozSbNl1Mjx7WydoDg7hjp3FWylBVIOGpV1uS9O3kPZCAdfHzBIrfDjtgHrmu3jbhRdStWhJ2SAh4pR3jmX4HBHX5H5E1PUoKZ7KeG7mxs3S828+W4kmO1g3xBMkkDGcqT09a9o+GJhrjX3g5BsuR38fM5gb4cdsDvmrbSggOIbjUI5Eazit5ogp3xSO0UpbPQo+CuMeRFQMXDl7qF9b3V+kVvDaFnito5Oc7SnA3SSYC4GAQB6fM1faUEDxlwfFqdvypCyMrB45l+OKUfCy/wDUefyOCIK1uNctlEbw2l5joLgTGBiPIyIy4z67avdKCG4bS92u181vuZgUjgDbY1x1Bd+rH8h5/lF8J8MTW1/qU8mzl3ckTR4bLYVZA24Y6fEPWrbSggeOtGkvNPuLeLbzJY9q7jhc5B6nB9K6NI0x4rCKBscxLZIjg5XeIwpwfTI71LUoMx4Q0nWdNtI7VLexdY92HaZwx3OznOFx9rH5VabS71MoOZBaB+uQsrkdzjGV9MVZaUClKUClKUFAkgnnvdQZLe2uoMw2zRTSFCRHEspC5idCN056HHVaitUZrCCSWKDUrAxxuwWJ47uyyFJGULSBFz3IVMetdkU+6S+jNrfyqL93EtpIIsNyYVwWE8b9B5Yx29KiOK1kWzmAXW402dVnaGaEpkbuYxd3Axns2aD61aH3ZoojMYk0/TYxII0SSd2uJFjk5XNOxTmNd0jZAEp7ZyI5Lcm3MDKbdoo1t9QLoJoGCqqWpjQZ5l0y8vaUPQ9Gz4RX3x/JGNQvTK2xUiU+An3idWt2U2yKoOImPWSQjC4Xseok47M2UaQxBWeySBE3dVfVbttpnkz8XLVtwB8pCPIYCOuIp7UBPdrO7mfBisrmET6isPQBppII9g9fH0HbeSMV0pMVKrd2elWLscAXFixiZvRZ0flfluz8q7LtngMkEDz29osnKudVQJJcS3jBPFKztuWMGQAuqnB8IKAZqLbQFM6RRxQtqJeW1nE4NyoQIsg1BDOXZcLIh2k4Yyheu3NB0PaRidp3tLH+ZyiOIWkfLF3qDY5MOSM4jJy3cA9fsEVL3cKwxSWkkvhCm61W7BIzvGeQuOoMgAUKOqxKB3Za8NNZIUilto90UWbXS7c/tpTkT3b4+ycMd/kiu37QVwa7Y8yCS1RjKvMaIue97q8owzED9nACXI7AxqP2VB+RztcTzNdxC3ii5E0jkjlwaagSa2tUA/aSTL4wP3MDPhFS3DOi3rSSXYtLaC4uJHk59yzSzLGx+rRYY8BMRhAfGCSOo9PwaE88t3d26CdoJI4LaCR9lu0lugUzv++UkeRVGcZU9jgrD69pF/cK3Mi1OSVraUdZIUgW6Ji5DRpBOF2ACQEtuPUHxeQXfU9C1CeGSJ7mzdZUZGjNrIqlWBDDctwSOh74rv4J1B5rOMSnM8O6Cbrn66JjG5/5tu4fJhUN7JeF5bGxAuVK3MjlnDOZCBkiMHqVHh8h6+td9h/NtUni7R3kYuE9OdHtiuAPvTkt/wDkfWgs9KUoFU32WcQT3tm8lw+9xcSoG2qvgUjaMIAPPvVyrPfYf/V8n9rn/wA1oJD2q8QT2Nkktu+yQ3ESFtqt4GJ3DDgjy719+1bXJrLS557d9kqmMB8BsBpEVsBgR2J8qi/bj/V0f9rh/wA2r29uP9S3H4ov9ZKCQ9nfFb3kLxXI2X1o3KuI+xLD4ZBjycDPTpnOOmKcQ67NFq2m26PiG4FyZE2qd2yMMnUjcMH0IqK4/wBNkspo9XtVJeFdl1EP21r5n8Sd8+gB7LivLWNTjudY0SaFg0ckd0ysPMGFf0PkR5EUEr7ReIJ7RtPED7BPfxQyeFW3RNncviBx94wa8+O+I57C6sJQ+LGSYwTrtXozj6pyxG4AdT0OPB864va58elf3pB/masnHfDg1Cwnt8eN0JQ+kq+KPr+IAfcTQT9UrgfiKe/vL+Tf/MYpRBAm0dXQfWuGxkg9DjJ+PyxUXF7QT/J33vJ95EXIx9r3rPKHT1zh8elWrgThwafYQW/21TLn1lbxSf8A9Ej7gKCk6DNqupTXpi1IQR295LAsZtYpPCp8PiIB7EDrntV44Y0u8gD++XguixXYRAkGwDO4eDvnI79sVnXA1vqLTambKW1jj+kp9wmjd2L57gqQMYx/jWncPRXSxEXrwyS7zhoVZE2YXAIYk5znr8xQZ/wxNqmpteOmpchILyWBY/dIZfCpBXxEA9mx59u9WDg7iO698uNPv+W88CLKlxGNiywscZZfJgSB0+fpk0vgnVdQgXUjZWkVwg1C4Y7pdkm/w5VUx4umD3BOcVZ/ZcFvDNqbzCW5nAieNUMa2wT9iFJJ74JYnr0+dB0cQa3d3OpDTrKVbYJBz5rkoJJMFtqpEr+HPUZJ9fLHWX0PR76Cb669FzblT4ZIVSZX6bcPHgEd85Gf+nBxdwPJcXCXtlcG2vok5e4jfFLHknZKvpknrg/d0BHxwrxvM90bDUIFgvVTmKyHdBPH5tGT1Hn0Oex7EYoPrWuIJ49asbVHxBNFM0ibVO5lVip3EbhgjyIr04j0PUpJXkttSW3h2grCbWOXGFG7xt1OSCflmoviP/aPTP8AgXH/AIHq+3XwN+E/5Ggyrgcaxqdml0NVWMOzjl+5wvjaxXvgd8elXriqPlrHdvPJHHZB5ZEQ7VmGz4XGcHr2HXqagPYZ/U0H45f9V64PbRriH3WwZmC3MqvPsVncWqMC2FQFurDpj9w0HBwvq19qJazvriSCWeKK+t5IQI2EBY7osptJ+z3ycZzWjcS6fczxKtnci1kDgmQxLNlMMCu1+g6kHP8AD86zHjvje1EtjeWomElnLhlNvLEptXG2VdzIF6DAA/iNbFBMHUMpBVgCGHYgjII/KgycfTH0odP+lVyLX3nm+5w/7zZs24/POas0fDOrAddWUn19ziFcif7Un+6v/MCtAoFKUoFKUoM+udWhtrm/hlvGs2e4inRk2GV0e3jRgiyRvkb4mzhcjp69Y3WbE3cEscP03dGSJ1VnPu0BJUhSwkEIYZPbac/OrTq6mDUoZVwPe4HtdzDKidN01tuwQcEc4YyM9BUJeXJkcxPeXd/ODhrWxxbQIfSaVDlB+ObPoPKgidVlku8mCAzPqen2rEoY0ZUSQ++AGVlHwSINue5BPQV5wam1y00spjtk1CSKW2mLFkgvrZgqw3LEDDtyk6dARuAJPU/ejXJgDqBHz9JuGm5EMnPxYT5NxAGOCzR5Y4I7xR+orxt9LmtoHmxbxW0hkZ1mYXUOoGSVntlSCIEhijKu8HccDwMB0Dp1m7Ee/wB5i1GJLiZGlsY445YJrg7AFhuO+2RlXKggnr0GTXvcW3iuROyRyzKs2p3Knw29qFAiso2H22QAEjqQWbuyCufS9PMEmUjSK9ZN8dqZGktdLhKkPcTb22iQjPRQucYGBuavqS7ht4Emk3G0WTfbxSHbNqV6Tn3ucntHnxLkYAAcjARaD91bW+Rsd3jtLq6j5VqkmAun2AxmQoP2r4HhH2gi9o2r24c0FiqJZ85sR8v6Unj5KxQn41sYGAJdu5kI6nxFn6Coj3kFrg30e64hu8zXkF3ypkbIELwQd2jijkUAN23OcEls6XwnqEsiTRTsHmtZjC0oAXmDakkUhA6AmORcgdNwbHSgk9L0yO2hSGJdscahVXv0HqT1JPck9SSTXVSlBwfTKe8+7AO0gi5rEDwIhYqm9s92IbAGfgY9Kh+PPqoYrtej2c6SZ9YmIinTr6xu3T1Va6tV4QiuJ+a0k6bkCSRxStEkyqWMfMKYbwl27MM7sHIAFVvhDhS1a4u1dDI1td/VhpXlgRSiPEERmK71z4sgsG65wRgNBpSlArN9M0i+0Wa4W2theWM8rTKqSLFNC7Y3LiToy9ABj0z061pFKDONS0m/1qa3W5thZ2MEqzMjSLLNO652LiPoq9SDn1z16VM+1TQpr7S5oLdN8zmMqm5VziRGbq5A7A+dW6lB8lARggEEYIPUEeYNZPpPs7urPW7cxAtpkJnljJYfU86Mq8QBO4+NVxgHoc9ya1qlBTfaLw/Pdtp5gTeIL+KaTxKu2Jc7m8RGfuGTVypSgyv/ALOrn6X7D6K969/xuX/vWwjbtzuxv69sY861SlKDKtBh1XTZr0RaaJ47i8lnWQ3UUfhY+Hwkk9gD1x3q8cMapeTh/fLMWpUrsAnSfeDncfB2xgd++anaUFN9mvD89mt6J02c6/mmTxK26Jtu1vCTjOD0PWuO84WuLLVUu9PQNBdttvLfcEUHqfeFz0z3Jx1zn984v1KCt6zr17bzkJYNcWxUYkhlQShvtBo5NvT0wfL54ELouiXV5qi6jdwi2jghMUFuXEkp3Z3SSFPCOjEbfu9Mm/UoKbrXD88mtWN0iZghimWR9yjazKwUbSdxyT5A1brhcqwHcqR/hXpSgqHsp0Gax0yKC5TZKrSEruVsAyMV6oSOx9a5uGeHrhtWvr67TZ0W3tgWDfUDqXG0nG4gH1BZhV4pQcOt6St3bywSfBNGyH5bgRkfMd/yqC9mNpdQ6dHDeJslgLRr4g26JT9W3hJx08OD1woPnVrpQU9dAm+nzd7P5t9H8nmbl/pecG27c7vh65xj51cKUoFKUoFKUoITjLh4X9nLD03kBoyewlU7oyfPGRg/Imqu13FJaRyNKLOxwIzY26GO4e5BKy25KePowK7IwGbqScVodUbiDTV068OopEjJIhSUtkCCUgBLgEA7UbCpKwGQArdQGoK/ri3FsIJ7eJLadFeO00qJA8skLAGdrgp0BACvgZCsoBLM1R9tae4x2kqTZtJYFEF5IHnazcoWnjhgAK82Rs7WPYhkwcBTZo9Nkkme3SXfeTKpvr9OnIgPVLa2/cLA+EdwCZDlitcXEdwk0Rs4Q8dlG/u0MNuB7xdXUfXbEW6JFCygtISMsjZIA8Qct40VtGPeUdYncSR6e7Bru8lLKFuNRkPRU3bfCx2r0DZwEHPeWU9xIrXEgElzcvpt2mAUgiLLJGtqSMgPEuNx6sZlOAQMeNm0QtrmQ7i82jubtmYyM11vaOHLMT4mYShQPILgdBUjrlmZGuonZld7jSlLodrC4JQSsh8nEYU5+S0HzFBbStHAbawEEl3Jai2RMX8JQyATmXdu3ZTeegIVwdx87d7N7craOzu0sr3M/MmbGZGjkaBW6dP6OFB09KiNH0y8unuP5xbxmOZ7Y3qWoF9KiBMnmb9inJK5CdCmQB5SOmPdaXEkD23vFtEoVJ7UfWhR5y27HJbzLRs2SScCguNfLrkEZIyO47j5ioO046sZDtFzEj5xypTyJc+nLm2t/hUt9IRYzzEx67hj/OgqU/ANtbWpLrdXvIjJWKSeR920ZCrGGEeTj939a6/ZvYcqz3K0XKnkaeNISxiijcKeWrPhj4txOQOrEYGMV03nHVqpKRP7zP5W9viaQn0bZ4UH8TlQPWujhHS3trUJKFEjSSysiHKRtLK8pjQ+YXftz54z50EzSlKBWX8J65rGpQvNFPZRoszxhXhct4T3yGx51qFZ77D/AOr5P7XP/mtAk45vdNlRdWhh92kYIL62LctGPYSo/Uff8jjPloINVn2nRI2k3okxt5DEZ/fHWP8APeFxX3w1qXJ0i3nuDgR2UckhPfAiUsT88D9aCtcd+0eezvBHbor29qkct4xBLLHJIqqqdejbTu8/iz5GtGilDKGUgqwBBHYg9QR+VYtwXxXp0lpeNf3Ma3GpSSGVDuJSI7kiTIXHhGSPvHpVt9i3EQudPERcPJZsYCwPRox/QuPkU6D8BoPXjPiK9TUbSzs3gQ3McjF5ULgFAW+yQewrnu+JtS0yWD6QFrNaTyrCZoFeOSKRs7CysSCv3eh+QPDx9eSw67prwQG4kENxiEOsZbKsD4n8IwMn8q8H1abW76Oyuo1sRaypctbOxkuJ9nVNjBRHs69cEn07UGr1m3G/tLlstTt7eNVNuBG1y5XJRZJNi9c9MDB7ddwrSax7StF+l7fW7jGTdSGKA+q24BhI+RYJn8NBrGo36wQySucJEjOx/hUEn/AVR/ZNx9PqazrdqqTR8t1CqVBhkXKHBJz2zn0YVD8Q8UNe8P2iRtm41BorT57922cn5eAg/jqRubRdN1yxKALBdWhs/lvhAMWfngKo/OgsnH3Fh0215kaCSaSRIYoycKZXzt3H0ABP6DpnNR8ema0iiT3yzkk6brdrdkiHqFlRy/TyJWpbjXhNNTtTAztGwZZI5V7xyr8DY8+5GPQ9wetVeLjS90po49YjR4GYIupQ/BuPbnx4ypPckAD0B60Fq4jt79ynuMtvGADv50bPk9Nu3aRjz/wqlaPrWs3N3d2qz2KtZmMMxhfDb1LDb4vLHnWoA1n3A39d61+O2/03oLtpCTLCguWjecA72jUqhOTjaCSR0xVA/wC0yb6V5e2P6M959y52PF73sz3zjG/w/d1q18e8SjTrCe4+2qYjHrK3hj/xOT8gayo6rpn8n/c/fIve9nP3eLd75nmfFt758G70oN1rNrPXtUvb2+htpbSOO0mEY5kTMxBDEdVb+GrVwLxINRsILjI3OmHA8pV8Mgx+IEj5EVW/Zx/WWtf2pP8AwyUH5qHFOqaX9bfwW9zZgjfPa7lliHTxPG56j7v1FWnU7ie5to5NNmgBkKuJJUZ0aIqT0CkHOSv6GpO/jRopFkxy2Rg4PbYQQ2fyzVM9iTsdGt85IDShSf3Oa+P+tBEx61rLai1hz7HmLbifmcl9u0sF243Zz1zU+thrWOt1YZ/4En/vqPtP9qZv7sX/AFUrQqBSlKBSlKBXzJGGBVgCpBBUjIIPQgg+VfVKCP0XQYLKLlW0YjjBLbRk9SepJYkn06nsAOwFZS0b24tiWuQbZrmyl93aFJFnkmSSJme58KJMmDvBByyDPXFbNVc4k4VMzGaDliZk5ckcq7re5i64jnUemTtcdVye4JFBS7SyS2ZYeSnMVxLHpUEnPnlnGNk+oTnoqqcEZ8IODliAo9YphETLI3OS0me4uJEBK3OquvKhtrfPcRghB6ERg9Q2OEGCxHu7NfWayv105ETdM5ydsN8AMxnrktIGA817V1XGn3QaNpre5tIrYg2sVpFDeW8Q2kF5owTI8niIyqeHqQcksQv/AAnpTW1pGkhBmO6SVh2M8jNJNj5b3IHyAqXqiaTxpcOSsbWd8R3SJzZ3Y9S1tcZ/xdamIuPbYMEuOZaOegW6Qwgn0WU5ib/lc0E5d2Mcy7ZY0kX911Dj9GBqlcD8IWM1sZ3s7ZjPPNIoaCM7Y+aywqoK4AEar0HmSfOrysoZdykEEZBByCPIgisd4c1WSysbaRp7y0jMafWSol7YMSAOoU86LJz4cqB2oNftbNIl2xoqKPsooVf0AxXtVX4N4pmvN4khGxANt3GHW3m9eWsyq/6bl6fFVooFKUoFZJwFqV7plu8DaXeSMZ5ZAy7FQhiMdWPyrW6YoM4v9D1DWmWO9iWy09WDPbiQS3E5ByquyeFV88d/vOMdvtU064uLWGytY22XMyRyyIPDDACCScdh2+WFI86vVKDmtNOjiRY0RQiKFUY7KAAB+gqlro01pr/OhiZrW+gxMyjwRzR/AzeQyAAPXe3pV9pQUjXtHmfXdOnWNjDFFOHkA8KlkYKCfmTXp7R+D3ukS5tDs1C0O+Fx3cDq0TeRDeQPTJx2Y1c6UFYudWupdJeYW0kd41u2Lb7aykFRgZ7Z8QB647jPSvv2daCbHTLaBhhxGGdT0Ikcl3B+4tj8qslKDI+GeCLmPWSskZGn2ktxc2748BeYRhUH4c5HoVNWb2r6LNPaxS2yNJc2lzFPGijLNhsMB+oJ/DV2pQRGu6tNBCskNq9wdw3xKypIsZBJZQ3RiDgbQeue9UjjC7udbgFlBY3UCSuhmuLpBEsaKwY7BuJZsgdv+uRp1KD4hiCKFHZQAPuAwKpnCGkTRatqsskbLFM0BjcjwvtRg237iau1KChcbaRNf6lYW5if3GFjcyy4zG0i55cZ+fyPcSH0q88hf3V/QV6UoKDwJpE1hqGoW3KcWUji5hlxiMM+OZGD69QMDyj+dRWkXV3p2oak/wBH3U8dzcK6PGF27VDDPiI77q1OmKDOdWXVdXQ2/IGnWknSWV5FluHjPRkRE6LkdDny8/I3rSNKjtII4IRtjiQIo88DzJ8ye5Pqa7KUFJttImHEMtwY25BsBGJceAyc1Ttz64Gau1KUClKUClKUClKUClKUHjd2STIUlRJEbujqGU/eG6VAfyDhj620tzafwwTERflDJviH5LVlpQUzVOBJ7jpNdRTgfD7xZxSMv4XiaNgfmMGvHTuB7+EMg1JWhYY5ElsZkA9FM07Pj5FiPlV5pQUTT/ZbypDILy4iJ7x2oS0hb8UaKRn59D86mdJ9n9lbFSkAZ1+GSUtO69cnaZS23qc+HFWKlApSlApSlApSlApSlApSlApSlApSlApSlApSlApSlApSlApSlApSlApSlApSlApSlApSlApSlApS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46317" y="3766277"/>
            <a:ext cx="9013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JF. Legeais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J. Benveniste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A. Cazenave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M. Ablain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G. Larnicol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B. Meyssignac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J. Johannessen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M. Scharffenberg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G. Timms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P. Knudsen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O. Andersen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P. Cipollini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M. Roca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S. Rudenko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J. Fernandes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M. Balmaseda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G. Quartly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L. Fenoglio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14-15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A. Ambrozio</a:t>
            </a:r>
            <a:r>
              <a:rPr lang="en-US" sz="14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endParaRPr lang="fr-FR" sz="14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CLS,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ESA,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LEGOS,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University of Hamburg,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CGI,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DTU,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NOCS,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IsardSAT,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GFZ,</a:t>
            </a:r>
          </a:p>
          <a:p>
            <a:pPr algn="ctr"/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University of Porto,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ECMWF,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PML,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NERSC,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TUD, </a:t>
            </a:r>
            <a:r>
              <a:rPr lang="en-US" sz="1200" baseline="30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12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University of Bonn</a:t>
            </a:r>
            <a:endParaRPr lang="en-US" sz="1200" b="1" kern="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520" y="5183603"/>
            <a:ext cx="90011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7174459" y="2720144"/>
            <a:ext cx="2115013" cy="919401"/>
          </a:xfrm>
          <a:prstGeom prst="roundRect">
            <a:avLst>
              <a:gd name="adj" fmla="val 173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/>
              <a:t>Monthly</a:t>
            </a:r>
            <a:r>
              <a:rPr lang="fr-FR" sz="1600" dirty="0" smtClean="0"/>
              <a:t> </a:t>
            </a:r>
            <a:r>
              <a:rPr lang="fr-FR" sz="1600" dirty="0" err="1" smtClean="0"/>
              <a:t>sea</a:t>
            </a:r>
            <a:r>
              <a:rPr lang="fr-FR" sz="1600" dirty="0" smtClean="0"/>
              <a:t> </a:t>
            </a:r>
            <a:r>
              <a:rPr lang="fr-FR" sz="1600" dirty="0" err="1" smtClean="0"/>
              <a:t>level</a:t>
            </a:r>
            <a:r>
              <a:rPr lang="fr-FR" sz="1600" dirty="0" smtClean="0"/>
              <a:t> </a:t>
            </a:r>
            <a:r>
              <a:rPr lang="fr-FR" sz="1600" dirty="0" err="1" smtClean="0"/>
              <a:t>maps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20 Hz </a:t>
            </a:r>
            <a:r>
              <a:rPr lang="fr-FR" sz="1600" dirty="0" err="1" smtClean="0"/>
              <a:t>Envisat</a:t>
            </a:r>
            <a:r>
              <a:rPr lang="fr-FR" sz="1600" dirty="0" smtClean="0"/>
              <a:t> Data</a:t>
            </a:r>
            <a:endParaRPr lang="fr-FR" sz="1600" dirty="0"/>
          </a:p>
        </p:txBody>
      </p:sp>
      <p:pic>
        <p:nvPicPr>
          <p:cNvPr id="17" name="Image 16" descr="TableStats2Grid_SLA_Cycle_11_Arctic_M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3965" y="2414518"/>
            <a:ext cx="4294547" cy="41574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293303" y="4553517"/>
            <a:ext cx="1948520" cy="646986"/>
          </a:xfrm>
          <a:prstGeom prst="roundRect">
            <a:avLst>
              <a:gd name="adj" fmla="val 173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/>
              <a:t>Paper</a:t>
            </a:r>
            <a:r>
              <a:rPr lang="fr-FR" sz="1600" dirty="0" smtClean="0"/>
              <a:t> in </a:t>
            </a:r>
            <a:r>
              <a:rPr lang="fr-FR" sz="1600" dirty="0" err="1" smtClean="0"/>
              <a:t>preparation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3895106" y="11400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Ellipse 9"/>
          <p:cNvSpPr/>
          <p:nvPr/>
        </p:nvSpPr>
        <p:spPr>
          <a:xfrm>
            <a:off x="1864425" y="35624"/>
            <a:ext cx="6768935" cy="1116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643252" y="289536"/>
            <a:ext cx="3701638" cy="693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latin typeface="Arial" pitchFamily="34" charset="0"/>
                <a:cs typeface="Arial" pitchFamily="34" charset="0"/>
              </a:rPr>
              <a:t>ECV temporal extension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Preparation of ECV reprocessing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b="1" dirty="0" smtClean="0">
                <a:solidFill>
                  <a:srgbClr val="00338D"/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Arctic and coasts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 assessment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 characterization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090067" y="344383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Phase II </a:t>
            </a:r>
            <a:r>
              <a:rPr lang="fr-FR" sz="24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003" y="1272991"/>
            <a:ext cx="9530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New  </a:t>
            </a:r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Sea-Level Arctic products 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significantly improved over the frozen Arctic Ocean</a:t>
            </a:r>
          </a:p>
          <a:p>
            <a:pPr marL="800100" lvl="2" indent="-342900">
              <a:buFontTx/>
              <a:buChar char="-"/>
            </a:pPr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Continuity 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between open and ice covered ocean (thanks to new </a:t>
            </a:r>
            <a:r>
              <a:rPr lang="en-US" dirty="0" err="1" smtClean="0">
                <a:solidFill>
                  <a:srgbClr val="00338D"/>
                </a:solidFill>
                <a:latin typeface="Arial" charset="0"/>
              </a:rPr>
              <a:t>retracking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)</a:t>
            </a:r>
          </a:p>
          <a:p>
            <a:pPr marL="800100" lvl="2" indent="-342900">
              <a:buFontTx/>
              <a:buChar char="-"/>
            </a:pP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Very </a:t>
            </a:r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good coverage 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over leads and SLA quality seems good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3" descr="f1_slcci_Table5_v3_GPSVerticalRate_Floria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8280" y="1187144"/>
            <a:ext cx="4051470" cy="35495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7003" y="1272990"/>
            <a:ext cx="41587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endParaRPr lang="en-US" dirty="0" smtClean="0">
              <a:solidFill>
                <a:srgbClr val="00338D"/>
              </a:solidFill>
              <a:latin typeface="Arial" charset="0"/>
            </a:endParaRPr>
          </a:p>
          <a:p>
            <a:pPr marL="342900" lvl="1" indent="-342900">
              <a:buFont typeface="+mj-lt"/>
              <a:buAutoNum type="arabicPeriod"/>
            </a:pPr>
            <a:endParaRPr lang="en-US" dirty="0" smtClean="0">
              <a:solidFill>
                <a:srgbClr val="00338D"/>
              </a:solidFill>
              <a:latin typeface="Arial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Regional in-situ validation against geodetic data (tide gauges + GPS)</a:t>
            </a:r>
          </a:p>
          <a:p>
            <a:pPr marL="342900" lvl="1" indent="-342900">
              <a:buFont typeface="+mj-lt"/>
              <a:buAutoNum type="arabicPeriod"/>
            </a:pPr>
            <a:endParaRPr lang="en-US" dirty="0" smtClean="0">
              <a:solidFill>
                <a:srgbClr val="00338D"/>
              </a:solidFill>
              <a:latin typeface="Arial" charset="0"/>
            </a:endParaRPr>
          </a:p>
          <a:p>
            <a:pPr marL="342900" lvl="1" indent="-342900">
              <a:buFont typeface="+mj-lt"/>
              <a:buAutoNum type="arabicPeriod"/>
            </a:pPr>
            <a:endParaRPr lang="en-US" dirty="0" smtClean="0">
              <a:solidFill>
                <a:srgbClr val="00338D"/>
              </a:solidFill>
              <a:latin typeface="Arial" charset="0"/>
            </a:endParaRPr>
          </a:p>
          <a:p>
            <a:pPr marL="342900" lvl="1" indent="-342900">
              <a:buFont typeface="+mj-lt"/>
              <a:buAutoNum type="arabicPeriod"/>
            </a:pPr>
            <a:endParaRPr lang="en-US" dirty="0" smtClean="0">
              <a:solidFill>
                <a:srgbClr val="00338D"/>
              </a:solidFill>
              <a:latin typeface="Arial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Improved </a:t>
            </a:r>
            <a:r>
              <a:rPr lang="en-US" dirty="0" err="1" smtClean="0">
                <a:solidFill>
                  <a:srgbClr val="00338D"/>
                </a:solidFill>
                <a:latin typeface="Arial" charset="0"/>
              </a:rPr>
              <a:t>retracking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 of the altimeter radar echo in coastal areas:</a:t>
            </a:r>
          </a:p>
          <a:p>
            <a:pPr marL="800100" lvl="2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Implementation and evaluation of a 2D waveform </a:t>
            </a:r>
            <a:r>
              <a:rPr lang="en-US" dirty="0" err="1" smtClean="0">
                <a:solidFill>
                  <a:srgbClr val="00338D"/>
                </a:solidFill>
                <a:latin typeface="Arial" charset="0"/>
              </a:rPr>
              <a:t>retracker</a:t>
            </a:r>
            <a:endParaRPr lang="en-US" dirty="0" smtClean="0">
              <a:solidFill>
                <a:srgbClr val="00338D"/>
              </a:solidFill>
              <a:latin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95106" y="11400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llipse 10"/>
          <p:cNvSpPr/>
          <p:nvPr/>
        </p:nvSpPr>
        <p:spPr>
          <a:xfrm>
            <a:off x="1864425" y="35624"/>
            <a:ext cx="6768935" cy="1116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643252" y="289536"/>
            <a:ext cx="3701638" cy="693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latin typeface="Arial" pitchFamily="34" charset="0"/>
                <a:cs typeface="Arial" pitchFamily="34" charset="0"/>
              </a:rPr>
              <a:t>ECV temporal extension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Preparation of ECV reprocessing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b="1" dirty="0" smtClean="0">
                <a:solidFill>
                  <a:srgbClr val="00338D"/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Arctic and coasts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 assessment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 characterization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90067" y="344383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Phase II </a:t>
            </a:r>
            <a:r>
              <a:rPr lang="fr-FR" sz="24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4412" y="2324854"/>
            <a:ext cx="18097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7605" y="2318054"/>
            <a:ext cx="3392764" cy="338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Fig_tg_location_REGB_report.ep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85"/>
          <a:stretch/>
        </p:blipFill>
        <p:spPr>
          <a:xfrm>
            <a:off x="3950029" y="4686116"/>
            <a:ext cx="2517577" cy="2160000"/>
          </a:xfrm>
          <a:prstGeom prst="rect">
            <a:avLst/>
          </a:prstGeom>
        </p:spPr>
      </p:pic>
      <p:pic>
        <p:nvPicPr>
          <p:cNvPr id="21" name="Picture 2" descr="Fig_decadal_10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34" y="4506116"/>
            <a:ext cx="3336666" cy="234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752106"/>
            <a:ext cx="4016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/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3.	Validation of the sea level ECV in coastal zones:</a:t>
            </a:r>
          </a:p>
          <a:p>
            <a:pPr marL="800100" lvl="2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Comparison with tide gauge</a:t>
            </a:r>
          </a:p>
          <a:p>
            <a:pPr marL="800100" lvl="2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Estimation of the total relative sea level at the coast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3895106" y="11400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Ellipse 14"/>
          <p:cNvSpPr/>
          <p:nvPr/>
        </p:nvSpPr>
        <p:spPr>
          <a:xfrm>
            <a:off x="1864425" y="35624"/>
            <a:ext cx="6768935" cy="1116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643252" y="289536"/>
            <a:ext cx="3701638" cy="693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latin typeface="Arial" pitchFamily="34" charset="0"/>
                <a:cs typeface="Arial" pitchFamily="34" charset="0"/>
              </a:rPr>
              <a:t>ECV temporal extension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Preparation of ECV reprocessing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Arctic and coasts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b="1" dirty="0" smtClean="0">
                <a:solidFill>
                  <a:srgbClr val="00338D"/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 assessment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 characterization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090067" y="344383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Phase II </a:t>
            </a:r>
            <a:r>
              <a:rPr lang="fr-FR" sz="24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3140" y="1217881"/>
            <a:ext cx="559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338D"/>
                </a:solidFill>
                <a:latin typeface="Arial" charset="0"/>
              </a:rPr>
              <a:t>Validation of the SL_ECV (</a:t>
            </a:r>
            <a:r>
              <a:rPr lang="fr-FR" dirty="0" err="1" smtClean="0">
                <a:solidFill>
                  <a:srgbClr val="00338D"/>
                </a:solidFill>
                <a:latin typeface="Arial" charset="0"/>
              </a:rPr>
              <a:t>Climate</a:t>
            </a:r>
            <a:r>
              <a:rPr lang="fr-FR" dirty="0" smtClean="0">
                <a:solidFill>
                  <a:srgbClr val="00338D"/>
                </a:solidFill>
                <a:latin typeface="Arial" charset="0"/>
              </a:rPr>
              <a:t> </a:t>
            </a:r>
            <a:r>
              <a:rPr lang="fr-FR" dirty="0" err="1" smtClean="0">
                <a:solidFill>
                  <a:srgbClr val="00338D"/>
                </a:solidFill>
                <a:latin typeface="Arial" charset="0"/>
              </a:rPr>
              <a:t>Research</a:t>
            </a:r>
            <a:r>
              <a:rPr lang="fr-FR" dirty="0" smtClean="0">
                <a:solidFill>
                  <a:srgbClr val="00338D"/>
                </a:solidFill>
                <a:latin typeface="Arial" charset="0"/>
              </a:rPr>
              <a:t> Group):</a:t>
            </a:r>
            <a:endParaRPr lang="fr-FR" dirty="0">
              <a:solidFill>
                <a:srgbClr val="00338D"/>
              </a:solidFill>
              <a:latin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7592" y="1680711"/>
            <a:ext cx="64858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Two  approaches :</a:t>
            </a:r>
          </a:p>
          <a:p>
            <a:pPr marL="342900" indent="-342900"/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1- Evaluation using a</a:t>
            </a:r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 ‘Sea Level Closure Budget’ approach</a:t>
            </a:r>
          </a:p>
          <a:p>
            <a:pPr lvl="1">
              <a:buFont typeface="Symbol"/>
              <a:buChar char="Þ"/>
            </a:pPr>
            <a:r>
              <a:rPr lang="en-US" sz="14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Differences with other GMSL products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from international groups have been analyzed</a:t>
            </a:r>
          </a:p>
          <a:p>
            <a:pPr lvl="1">
              <a:buFont typeface="Symbol"/>
              <a:buChar char="Þ"/>
            </a:pP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Better agreement 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found between GMSL and the </a:t>
            </a:r>
            <a:r>
              <a:rPr lang="en-US" sz="14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sum of mass and steric components </a:t>
            </a:r>
            <a:r>
              <a:rPr lang="en-US" sz="1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when using the </a:t>
            </a:r>
            <a:r>
              <a:rPr lang="en-US" sz="14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SL_cci</a:t>
            </a:r>
            <a:endParaRPr lang="en-US" dirty="0" smtClean="0">
              <a:solidFill>
                <a:srgbClr val="00338D"/>
              </a:solidFill>
              <a:latin typeface="Arial" charset="0"/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3369256" y="4936062"/>
            <a:ext cx="468052" cy="64807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37" r="7480"/>
          <a:stretch>
            <a:fillRect/>
          </a:stretch>
        </p:blipFill>
        <p:spPr>
          <a:xfrm>
            <a:off x="6697683" y="1185948"/>
            <a:ext cx="3193799" cy="270408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8930" y="3850880"/>
            <a:ext cx="4377070" cy="197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152401" y="3364203"/>
            <a:ext cx="55679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2- Evaluation by </a:t>
            </a:r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comparison with ocean and/or coupled models outputs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: </a:t>
            </a:r>
          </a:p>
          <a:p>
            <a:pPr lvl="1">
              <a:buFont typeface="Symbol"/>
              <a:buChar char="Þ"/>
            </a:pPr>
            <a:r>
              <a:rPr lang="en-US" sz="1400" dirty="0" smtClean="0">
                <a:solidFill>
                  <a:srgbClr val="00338D"/>
                </a:solidFill>
                <a:latin typeface="Arial" charset="0"/>
              </a:rPr>
              <a:t> Impact on the performances of ocean models assimilating these new products</a:t>
            </a:r>
          </a:p>
          <a:p>
            <a:pPr lvl="1">
              <a:buFont typeface="Symbol"/>
              <a:buChar char="Þ"/>
            </a:pPr>
            <a:r>
              <a:rPr lang="en-US" sz="1400" dirty="0" smtClean="0">
                <a:solidFill>
                  <a:srgbClr val="00338D"/>
                </a:solidFill>
                <a:latin typeface="Arial" charset="0"/>
              </a:rPr>
              <a:t> Good agreement of SL_cci with other data sets in 2 regions of the North Atlantic and Arctic ocean</a:t>
            </a:r>
            <a:endParaRPr lang="en-US" dirty="0" smtClean="0">
              <a:solidFill>
                <a:srgbClr val="00338D"/>
              </a:solidFill>
              <a:latin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-1" y="5645889"/>
            <a:ext cx="7220198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All analyses show </a:t>
            </a:r>
            <a:r>
              <a:rPr lang="fr-F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that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the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SL_ECV_V1.1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fr-F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product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provide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better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results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compared</a:t>
            </a:r>
            <a:endParaRPr lang="fr-F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 </a:t>
            </a:r>
            <a:r>
              <a:rPr lang="fr-F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previous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versions and </a:t>
            </a:r>
            <a:r>
              <a:rPr lang="fr-F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other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existing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products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500007"/>
              </p:ext>
            </p:extLst>
          </p:nvPr>
        </p:nvGraphicFramePr>
        <p:xfrm>
          <a:off x="1354603" y="1924842"/>
          <a:ext cx="6612245" cy="3753691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462178"/>
                <a:gridCol w="1776248"/>
                <a:gridCol w="1734206"/>
                <a:gridCol w="1639613"/>
              </a:tblGrid>
              <a:tr h="483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Spatial Scales</a:t>
                      </a:r>
                      <a:endParaRPr lang="en-GB" sz="1400" noProof="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Temporal Scales</a:t>
                      </a:r>
                      <a:endParaRPr lang="en-GB" sz="14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User</a:t>
                      </a:r>
                      <a:r>
                        <a:rPr lang="en-GB" sz="1400" baseline="0" noProof="0" dirty="0" smtClean="0">
                          <a:latin typeface="Comic Sans MS" pitchFamily="66" charset="0"/>
                        </a:rPr>
                        <a:t> Requirements</a:t>
                      </a:r>
                      <a:endParaRPr lang="en-GB" sz="14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Altimetry errors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CCI products</a:t>
                      </a:r>
                      <a:endParaRPr lang="en-GB" sz="1400" b="1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032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smtClean="0">
                          <a:latin typeface="Comic Sans MS" pitchFamily="66" charset="0"/>
                        </a:rPr>
                        <a:t>Global Mean Sea Level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200" baseline="0" noProof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10-day averaging)</a:t>
                      </a:r>
                      <a:endParaRPr lang="en-GB" sz="1200" noProof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14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Long-term evolution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dirty="0" smtClean="0">
                          <a:latin typeface="Comic Sans MS" pitchFamily="66" charset="0"/>
                        </a:rPr>
                        <a:t>(&gt; 10 years )</a:t>
                      </a:r>
                      <a:endParaRPr lang="en-GB" sz="12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0.3 mm/yr</a:t>
                      </a:r>
                      <a:endParaRPr lang="en-GB" sz="14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&lt; 0.5 mm/yr </a:t>
                      </a:r>
                      <a:endParaRPr lang="en-GB" sz="1400" b="1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32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Inter annual signals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dirty="0" smtClean="0">
                          <a:latin typeface="Comic Sans MS" pitchFamily="66" charset="0"/>
                        </a:rPr>
                        <a:t>(&lt; 5 years)</a:t>
                      </a:r>
                      <a:endParaRPr lang="en-GB" sz="12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0.5 mm over</a:t>
                      </a:r>
                      <a:r>
                        <a:rPr lang="en-GB" sz="1400" baseline="0" noProof="0" dirty="0" smtClean="0">
                          <a:latin typeface="Comic Sans MS" pitchFamily="66" charset="0"/>
                        </a:rPr>
                        <a:t> 1 year</a:t>
                      </a:r>
                      <a:endParaRPr lang="en-GB" sz="14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&lt; 2 mm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over  1 year</a:t>
                      </a:r>
                      <a:endParaRPr lang="en-GB" sz="1400" b="1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32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smtClean="0">
                          <a:latin typeface="Comic Sans MS" pitchFamily="66" charset="0"/>
                        </a:rPr>
                        <a:t>Periodic</a:t>
                      </a:r>
                      <a:r>
                        <a:rPr lang="en-GB" sz="1400" baseline="0" noProof="0" smtClean="0">
                          <a:latin typeface="Comic Sans MS" pitchFamily="66" charset="0"/>
                        </a:rPr>
                        <a:t> s</a:t>
                      </a:r>
                      <a:r>
                        <a:rPr lang="en-GB" sz="1400" noProof="0" smtClean="0">
                          <a:latin typeface="Comic Sans MS" pitchFamily="66" charset="0"/>
                        </a:rPr>
                        <a:t>ignals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smtClean="0">
                          <a:latin typeface="Comic Sans MS" pitchFamily="66" charset="0"/>
                        </a:rPr>
                        <a:t>(Annual,</a:t>
                      </a:r>
                      <a:r>
                        <a:rPr lang="en-GB" sz="1200" baseline="0" noProof="0" smtClean="0">
                          <a:latin typeface="Comic Sans MS" pitchFamily="66" charset="0"/>
                        </a:rPr>
                        <a:t> 60-days,…)</a:t>
                      </a:r>
                      <a:r>
                        <a:rPr lang="en-GB" sz="1200" noProof="0" smtClean="0">
                          <a:latin typeface="Comic Sans MS" pitchFamily="66" charset="0"/>
                        </a:rPr>
                        <a:t> </a:t>
                      </a:r>
                      <a:endParaRPr lang="en-GB" sz="12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Not defined</a:t>
                      </a:r>
                      <a:endParaRPr lang="en-GB" sz="14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Annual</a:t>
                      </a:r>
                      <a:r>
                        <a:rPr lang="en-GB" sz="1400" b="1" baseline="0" noProof="0" dirty="0" smtClean="0">
                          <a:latin typeface="Comic Sans MS" pitchFamily="66" charset="0"/>
                        </a:rPr>
                        <a:t> &lt; </a:t>
                      </a: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1 mm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60-day &lt; 5 mm</a:t>
                      </a:r>
                      <a:endParaRPr lang="en-GB" sz="1400" b="1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3999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smtClean="0">
                          <a:latin typeface="Comic Sans MS" pitchFamily="66" charset="0"/>
                        </a:rPr>
                        <a:t>Regional Mean Sea Level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(2x2</a:t>
                      </a:r>
                      <a:r>
                        <a:rPr lang="en-GB" sz="1200" baseline="0" noProof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deg boxes and 10-day averaging)</a:t>
                      </a:r>
                      <a:endParaRPr lang="en-GB" sz="1200" noProof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smtClean="0">
                          <a:latin typeface="Comic Sans MS" pitchFamily="66" charset="0"/>
                        </a:rPr>
                        <a:t>Long-term evolution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smtClean="0">
                          <a:latin typeface="Comic Sans MS" pitchFamily="66" charset="0"/>
                        </a:rPr>
                        <a:t>(trend)</a:t>
                      </a:r>
                      <a:endParaRPr lang="en-GB" sz="12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smtClean="0">
                          <a:latin typeface="Comic Sans MS" pitchFamily="66" charset="0"/>
                        </a:rPr>
                        <a:t>1 mm/yr</a:t>
                      </a:r>
                      <a:endParaRPr lang="en-GB" sz="14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&lt; 3 mm/yr </a:t>
                      </a:r>
                      <a:endParaRPr lang="en-GB" sz="1400" b="1" noProof="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9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Inter annual signals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dirty="0" smtClean="0">
                          <a:latin typeface="Comic Sans MS" pitchFamily="66" charset="0"/>
                        </a:rPr>
                        <a:t>(&gt; 1 year)</a:t>
                      </a:r>
                      <a:endParaRPr lang="en-GB" sz="1200" noProof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latin typeface="Comic Sans MS" pitchFamily="66" charset="0"/>
                        </a:rPr>
                        <a:t>Not Defined</a:t>
                      </a:r>
                      <a:endParaRPr lang="en-GB" sz="1400" noProof="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Not</a:t>
                      </a:r>
                      <a:r>
                        <a:rPr lang="en-GB" sz="1400" b="1" baseline="0" noProof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evaluated</a:t>
                      </a:r>
                      <a:endParaRPr lang="en-GB" sz="1400" b="1" noProof="0" dirty="0" smtClean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2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noProof="0" smtClean="0">
                          <a:latin typeface="Comic Sans MS" pitchFamily="66" charset="0"/>
                        </a:rPr>
                        <a:t>Periodic</a:t>
                      </a:r>
                      <a:r>
                        <a:rPr lang="en-GB" sz="1400" baseline="0" noProof="0" smtClean="0">
                          <a:latin typeface="Comic Sans MS" pitchFamily="66" charset="0"/>
                        </a:rPr>
                        <a:t> s</a:t>
                      </a:r>
                      <a:r>
                        <a:rPr lang="en-GB" sz="1400" noProof="0" smtClean="0">
                          <a:latin typeface="Comic Sans MS" pitchFamily="66" charset="0"/>
                        </a:rPr>
                        <a:t>ignals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noProof="0" smtClean="0">
                          <a:latin typeface="Comic Sans MS" pitchFamily="66" charset="0"/>
                        </a:rPr>
                        <a:t>(Annual,</a:t>
                      </a:r>
                      <a:r>
                        <a:rPr lang="en-GB" sz="1200" baseline="0" noProof="0" smtClean="0">
                          <a:latin typeface="Comic Sans MS" pitchFamily="66" charset="0"/>
                        </a:rPr>
                        <a:t> 60-days,…)</a:t>
                      </a:r>
                      <a:r>
                        <a:rPr lang="en-GB" sz="1200" noProof="0" smtClean="0">
                          <a:latin typeface="Comic Sans MS" pitchFamily="66" charset="0"/>
                        </a:rPr>
                        <a:t> </a:t>
                      </a:r>
                      <a:endParaRPr lang="en-GB" sz="12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noProof="0" smtClean="0">
                          <a:latin typeface="Comic Sans MS" pitchFamily="66" charset="0"/>
                        </a:rPr>
                        <a:t>Not Defined</a:t>
                      </a:r>
                      <a:endParaRPr lang="en-GB" sz="1400" noProof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Annual</a:t>
                      </a:r>
                      <a:r>
                        <a:rPr lang="en-GB" sz="1400" b="1" baseline="0" noProof="0" dirty="0" smtClean="0">
                          <a:latin typeface="Comic Sans MS" pitchFamily="66" charset="0"/>
                        </a:rPr>
                        <a:t> &lt; </a:t>
                      </a: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1mm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latin typeface="Comic Sans MS" pitchFamily="66" charset="0"/>
                        </a:rPr>
                        <a:t>60-day &lt; 5 mm</a:t>
                      </a:r>
                      <a:endParaRPr lang="en-GB" sz="1400" b="1" noProof="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0572" marR="60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ZoneTexte 12"/>
          <p:cNvSpPr txBox="1">
            <a:spLocks noChangeArrowheads="1"/>
          </p:cNvSpPr>
          <p:nvPr/>
        </p:nvSpPr>
        <p:spPr bwMode="auto">
          <a:xfrm>
            <a:off x="4666595" y="3255860"/>
            <a:ext cx="523940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12"/>
          <p:cNvSpPr txBox="1">
            <a:spLocks noChangeArrowheads="1"/>
          </p:cNvSpPr>
          <p:nvPr/>
        </p:nvSpPr>
        <p:spPr bwMode="auto">
          <a:xfrm>
            <a:off x="129312" y="1293139"/>
            <a:ext cx="9730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Altimetry measurement errors at climate scales have been characterized (Ablain et al., 2015)</a:t>
            </a:r>
            <a:endParaRPr lang="en-GB" sz="14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12"/>
          <p:cNvSpPr txBox="1">
            <a:spLocks noChangeArrowheads="1"/>
          </p:cNvSpPr>
          <p:nvPr/>
        </p:nvSpPr>
        <p:spPr bwMode="auto">
          <a:xfrm>
            <a:off x="283029" y="6155732"/>
            <a:ext cx="96229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Ablain and SL_cci team, </a:t>
            </a:r>
            <a:r>
              <a:rPr lang="en-US" sz="1300" i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Improved sea level record over the satellite altimetry era (1993–2010) from the Climate Change Initiative project</a:t>
            </a:r>
            <a:r>
              <a:rPr lang="en-US" sz="13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Ocean Sci., 11, 67-82, doi:10.5194/os-11-67-2015.</a:t>
            </a:r>
            <a:endParaRPr lang="en-GB" sz="13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 descr="MSLTrends_CCIv1.1_93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85" y="2947917"/>
            <a:ext cx="1262313" cy="838255"/>
          </a:xfrm>
          <a:prstGeom prst="rect">
            <a:avLst/>
          </a:prstGeom>
        </p:spPr>
      </p:pic>
      <p:pic>
        <p:nvPicPr>
          <p:cNvPr id="15" name="Picture 3" descr="F:\MidTermReview\Resultats\RMSL_Trends_C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62" y="4667534"/>
            <a:ext cx="1179172" cy="77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3895106" y="11400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Ellipse 16"/>
          <p:cNvSpPr/>
          <p:nvPr/>
        </p:nvSpPr>
        <p:spPr>
          <a:xfrm>
            <a:off x="1864425" y="35624"/>
            <a:ext cx="6768935" cy="1116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43252" y="289536"/>
            <a:ext cx="3701638" cy="693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latin typeface="Arial" pitchFamily="34" charset="0"/>
                <a:cs typeface="Arial" pitchFamily="34" charset="0"/>
              </a:rPr>
              <a:t>ECV temporal extension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Preparation of ECV reprocessing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Arctic and coasts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 assessment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b="1" dirty="0" smtClean="0">
                <a:solidFill>
                  <a:srgbClr val="00338D"/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 characterization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090067" y="344383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Phase II </a:t>
            </a:r>
            <a:r>
              <a:rPr lang="fr-FR" sz="24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2"/>
          <p:cNvSpPr txBox="1">
            <a:spLocks noChangeArrowheads="1"/>
          </p:cNvSpPr>
          <p:nvPr/>
        </p:nvSpPr>
        <p:spPr bwMode="auto">
          <a:xfrm>
            <a:off x="300045" y="1274668"/>
            <a:ext cx="5934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Additional information requested  by users or climate modellers :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	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Refine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error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budget at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interannual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scale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0100" lvl="2" indent="-342900">
              <a:buFont typeface="Symbol"/>
              <a:buChar char="Þ"/>
            </a:pPr>
            <a:r>
              <a:rPr lang="fr-FR" dirty="0" err="1" smtClean="0">
                <a:solidFill>
                  <a:srgbClr val="00549F"/>
                </a:solidFill>
                <a:latin typeface="Arial" pitchFamily="34" charset="0"/>
                <a:cs typeface="Arial" pitchFamily="34" charset="0"/>
              </a:rPr>
              <a:t>Distinguish</a:t>
            </a:r>
            <a:r>
              <a:rPr lang="fr-FR" dirty="0" smtClean="0">
                <a:solidFill>
                  <a:srgbClr val="00549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549F"/>
                </a:solidFill>
                <a:latin typeface="Arial" pitchFamily="34" charset="0"/>
                <a:cs typeface="Arial" pitchFamily="34" charset="0"/>
              </a:rPr>
              <a:t>error</a:t>
            </a:r>
            <a:r>
              <a:rPr lang="fr-FR" dirty="0" smtClean="0">
                <a:solidFill>
                  <a:srgbClr val="00549F"/>
                </a:solidFill>
                <a:latin typeface="Arial" pitchFamily="34" charset="0"/>
                <a:cs typeface="Arial" pitchFamily="34" charset="0"/>
              </a:rPr>
              <a:t> estimation over the </a:t>
            </a:r>
            <a:r>
              <a:rPr lang="fr-FR" dirty="0" err="1" smtClean="0">
                <a:solidFill>
                  <a:srgbClr val="00549F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fr-FR" dirty="0" smtClean="0">
                <a:solidFill>
                  <a:srgbClr val="00549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549F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fr-FR" dirty="0" smtClean="0">
                <a:solidFill>
                  <a:srgbClr val="00549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549F"/>
                </a:solidFill>
                <a:latin typeface="Arial" pitchFamily="34" charset="0"/>
                <a:cs typeface="Arial" pitchFamily="34" charset="0"/>
              </a:rPr>
              <a:t>altimetry</a:t>
            </a:r>
            <a:r>
              <a:rPr lang="fr-FR" dirty="0" smtClean="0">
                <a:solidFill>
                  <a:srgbClr val="00549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549F"/>
                </a:solidFill>
                <a:latin typeface="Arial" pitchFamily="34" charset="0"/>
                <a:cs typeface="Arial" pitchFamily="34" charset="0"/>
              </a:rPr>
              <a:t>decades</a:t>
            </a:r>
            <a:endParaRPr lang="fr-FR" dirty="0" smtClean="0">
              <a:solidFill>
                <a:srgbClr val="00549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95106" y="11400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Ellipse 12"/>
          <p:cNvSpPr/>
          <p:nvPr/>
        </p:nvSpPr>
        <p:spPr>
          <a:xfrm>
            <a:off x="1864425" y="35624"/>
            <a:ext cx="6768935" cy="1116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643252" y="289536"/>
            <a:ext cx="3701638" cy="693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latin typeface="Arial" pitchFamily="34" charset="0"/>
                <a:cs typeface="Arial" pitchFamily="34" charset="0"/>
              </a:rPr>
              <a:t>ECV temporal extension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Preparation of ECV reprocessing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Arctic and coasts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 assessment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b="1" dirty="0" smtClean="0">
                <a:solidFill>
                  <a:srgbClr val="00338D"/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 characterization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90067" y="344383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Phase II </a:t>
            </a:r>
            <a:r>
              <a:rPr lang="fr-FR" sz="24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 b="20379"/>
          <a:stretch>
            <a:fillRect/>
          </a:stretch>
        </p:blipFill>
        <p:spPr bwMode="auto">
          <a:xfrm>
            <a:off x="0" y="3764479"/>
            <a:ext cx="4883889" cy="30935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Espace réservé du contenu 3" descr="Carte_GLS_c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8896" y="3490909"/>
            <a:ext cx="4550229" cy="3367092"/>
          </a:xfrm>
          <a:prstGeom prst="rect">
            <a:avLst/>
          </a:prstGeom>
        </p:spPr>
      </p:pic>
      <p:sp>
        <p:nvSpPr>
          <p:cNvPr id="18" name="ZoneTexte 12"/>
          <p:cNvSpPr txBox="1">
            <a:spLocks noChangeArrowheads="1"/>
          </p:cNvSpPr>
          <p:nvPr/>
        </p:nvSpPr>
        <p:spPr bwMode="auto">
          <a:xfrm>
            <a:off x="309937" y="2947098"/>
            <a:ext cx="3525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	Define the envelop error of the Global MSL evolution</a:t>
            </a:r>
          </a:p>
        </p:txBody>
      </p:sp>
      <p:sp>
        <p:nvSpPr>
          <p:cNvPr id="19" name="ZoneTexte 12"/>
          <p:cNvSpPr txBox="1">
            <a:spLocks noChangeArrowheads="1"/>
          </p:cNvSpPr>
          <p:nvPr/>
        </p:nvSpPr>
        <p:spPr bwMode="auto">
          <a:xfrm>
            <a:off x="5058887" y="2826372"/>
            <a:ext cx="3562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	Provide regional sea level trend error maps</a:t>
            </a:r>
          </a:p>
        </p:txBody>
      </p:sp>
      <p:sp>
        <p:nvSpPr>
          <p:cNvPr id="20" name="ZoneTexte 19"/>
          <p:cNvSpPr txBox="1"/>
          <p:nvPr/>
        </p:nvSpPr>
        <p:spPr>
          <a:xfrm rot="1096506">
            <a:off x="6840187" y="1852551"/>
            <a:ext cx="27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fr-FR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progress</a:t>
            </a:r>
            <a:r>
              <a:rPr lang="fr-FR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in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5540" y="1259669"/>
            <a:ext cx="9621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Sea-Level CCI Products</a:t>
            </a: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:</a:t>
            </a:r>
          </a:p>
          <a:p>
            <a:pPr marL="342900" lvl="0" indent="-342900" eaLnBrk="0" hangingPunct="0">
              <a:buFont typeface="Symbol"/>
              <a:buChar char="Þ"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V1.1 release available over the [1993-2014] period</a:t>
            </a:r>
          </a:p>
          <a:p>
            <a:pPr marL="342900" lvl="0" indent="-342900" eaLnBrk="0" hangingPunct="0">
              <a:buFont typeface="Symbol"/>
              <a:buChar char="Þ"/>
            </a:pPr>
            <a:endParaRPr lang="en-US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342900" lvl="0" indent="-342900" eaLnBrk="0" hangingPunct="0">
              <a:buFont typeface="Symbol"/>
              <a:buChar char="Þ"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Description of errors available (error budget table, envelop error)</a:t>
            </a:r>
          </a:p>
          <a:p>
            <a:pPr marL="342900" lvl="0" indent="-342900" eaLnBrk="0" hangingPunct="0">
              <a:buFont typeface="Symbol"/>
              <a:buChar char="Þ"/>
            </a:pPr>
            <a:endParaRPr lang="en-US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342900" lvl="0" indent="-342900" eaLnBrk="0" hangingPunct="0">
              <a:buFont typeface="Symbol"/>
              <a:buChar char="Þ"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Improvements of inter-annual signals and long-term trends for </a:t>
            </a: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global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and </a:t>
            </a: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regional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scales</a:t>
            </a:r>
          </a:p>
          <a:p>
            <a:pPr marL="1714500" lvl="3" indent="-342900" eaLnBrk="0" hangingPunct="0">
              <a:buFont typeface="Symbol"/>
              <a:buChar char="Þ"/>
            </a:pPr>
            <a:endParaRPr lang="en-US" sz="1200" b="1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1714500" lvl="3" indent="-342900" eaLnBrk="0" hangingPunct="0">
              <a:buFont typeface="Symbol"/>
              <a:buChar char="Þ"/>
            </a:pP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An accurate product for MSL closure budget studies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110" y="3547805"/>
            <a:ext cx="95485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Work in progress:</a:t>
            </a:r>
          </a:p>
          <a:p>
            <a:pPr marL="342900" lvl="0" indent="-342900" eaLnBrk="0" hangingPunct="0">
              <a:buFont typeface="Symbol"/>
              <a:buChar char="Þ"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 </a:t>
            </a: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whole reprocessing is planned in 2016</a:t>
            </a:r>
          </a:p>
          <a:p>
            <a:pPr marL="342900" lvl="0" indent="-342900" eaLnBrk="0" hangingPunct="0">
              <a:buFont typeface="Symbol"/>
              <a:buChar char="Þ"/>
            </a:pPr>
            <a:endParaRPr lang="en-US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342900" lvl="0" indent="-342900" eaLnBrk="0" hangingPunct="0">
              <a:buFont typeface="Symbol"/>
              <a:buChar char="Þ"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Improvements of sea level with new altimeter corrections and </a:t>
            </a: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new missions</a:t>
            </a:r>
          </a:p>
          <a:p>
            <a:pPr marL="342900" lvl="0" indent="-342900" eaLnBrk="0" hangingPunct="0">
              <a:buFont typeface="Symbol"/>
              <a:buChar char="Þ"/>
            </a:pPr>
            <a:endParaRPr lang="en-US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342900" lvl="0" indent="-342900" eaLnBrk="0" hangingPunct="0">
              <a:buFont typeface="Symbol"/>
              <a:buChar char="Þ"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Improvement of the sea level </a:t>
            </a: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error description</a:t>
            </a:r>
          </a:p>
          <a:p>
            <a:pPr marL="342900" indent="-342900">
              <a:buFont typeface="Symbol"/>
              <a:buChar char="Þ"/>
            </a:pPr>
            <a:endParaRPr lang="en-US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Symbol"/>
              <a:buChar char="Þ"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Improvement of sea level estimation in </a:t>
            </a: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coastal areas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and in the </a:t>
            </a: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Arctic Ocean</a:t>
            </a:r>
          </a:p>
          <a:p>
            <a:pPr marL="342900" indent="-342900">
              <a:buFont typeface="Symbol"/>
              <a:buChar char="Þ"/>
            </a:pPr>
            <a:endParaRPr lang="en-US" b="1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Symbol"/>
              <a:buChar char="Þ"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Interactions with SEWG, Open Data Portal, Obs4MIPs submission, Visualization tool…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6928" y="324985"/>
            <a:ext cx="67689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fr-FR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Conclusions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\\sp.pc.cls.fr\DavWWWRoot\collection\projets\SLCCI\gestion_suivi\Communication\Ablain2015_OceanScMetrics_201601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202" y="1184892"/>
            <a:ext cx="4339798" cy="2238791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1816928" y="324985"/>
            <a:ext cx="67689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fr-FR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Conclusions (2)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863" y="1303506"/>
            <a:ext cx="94184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For more information:</a:t>
            </a:r>
          </a:p>
          <a:p>
            <a:pPr marL="342900" lvl="0" indent="-342900" eaLnBrk="0" hangingPunct="0">
              <a:buFont typeface="Symbol"/>
              <a:buChar char="Þ"/>
            </a:pPr>
            <a:endParaRPr lang="en-US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342900" lvl="0" indent="-342900" eaLnBrk="0" hangingPunct="0">
              <a:buFont typeface="Symbol"/>
              <a:buChar char="Þ"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Project </a:t>
            </a: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website</a:t>
            </a:r>
            <a:r>
              <a:rPr lang="en-US" dirty="0" smtClean="0">
                <a:solidFill>
                  <a:srgbClr val="00549F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549F"/>
                </a:solidFill>
                <a:latin typeface="Arial" charset="0"/>
                <a:cs typeface="Arial" charset="0"/>
              </a:rPr>
              <a:t>:</a:t>
            </a:r>
          </a:p>
          <a:p>
            <a:pPr marL="342900" lvl="0" indent="-342900" eaLnBrk="0" hangingPunct="0"/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  <a:hlinkClick r:id="rId4"/>
              </a:rPr>
              <a:t>http://www.esa-sealevel-cci.org/</a:t>
            </a:r>
            <a:endParaRPr lang="en-US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42900" lvl="0" indent="-342900" eaLnBrk="0" hangingPunct="0">
              <a:buFont typeface="Symbol"/>
              <a:buChar char="Þ"/>
            </a:pPr>
            <a:endParaRPr lang="en-US" b="1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342900" lvl="0" indent="-342900" eaLnBrk="0" hangingPunct="0">
              <a:buFont typeface="Symbol"/>
              <a:buChar char="Þ"/>
            </a:pP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Ablain et al., 2015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. Improved sea level record </a:t>
            </a:r>
          </a:p>
          <a:p>
            <a:pPr marL="342900" lvl="0" indent="-342900" eaLnBrk="0" hangingPunct="0"/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	over the satellite altimetry era (1993–2010) </a:t>
            </a:r>
          </a:p>
          <a:p>
            <a:pPr marL="342900" lvl="0" indent="-342900" eaLnBrk="0" hangingPunct="0"/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	from the Climate Change Initiative project,</a:t>
            </a:r>
          </a:p>
          <a:p>
            <a:pPr marL="342900" lvl="0" indent="-342900" eaLnBrk="0" hangingPunct="0"/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	Ocean Sci., 11, 67-82, doi:10.5194/os-11-67-2015.</a:t>
            </a:r>
          </a:p>
          <a:p>
            <a:pPr marL="342900" lvl="0" indent="-342900" eaLnBrk="0" hangingPunct="0">
              <a:buFont typeface="Symbol"/>
              <a:buChar char="Þ"/>
            </a:pPr>
            <a:endParaRPr lang="en-US" b="1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342900" lvl="0" indent="-342900" eaLnBrk="0" hangingPunct="0">
              <a:buFont typeface="Symbol"/>
              <a:buChar char="Þ"/>
            </a:pPr>
            <a:endParaRPr lang="en-US" b="1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342900" lvl="0" indent="-342900" eaLnBrk="0" hangingPunct="0">
              <a:buFont typeface="Symbol"/>
              <a:buChar char="Þ"/>
            </a:pP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Newsletters 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regularly published (available on the website):</a:t>
            </a:r>
          </a:p>
          <a:p>
            <a:pPr marL="342900" lvl="0" indent="-342900" eaLnBrk="0" hangingPunct="0"/>
            <a:endParaRPr lang="en-US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342900" lvl="0" indent="-342900" eaLnBrk="0" hangingPunct="0"/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		</a:t>
            </a:r>
          </a:p>
          <a:p>
            <a:pPr marL="342900" lvl="0" indent="-342900" eaLnBrk="0" hangingPunct="0">
              <a:buFont typeface="Symbol"/>
              <a:buChar char="Þ"/>
            </a:pP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Access to the products:</a:t>
            </a:r>
          </a:p>
          <a:p>
            <a:pPr marL="800100" lvl="1" indent="-342900" eaLnBrk="0" hangingPunct="0"/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  <a:hlinkClick r:id="rId4"/>
              </a:rPr>
              <a:t>info-sealevel@esa-sealevel-cci.org</a:t>
            </a:r>
          </a:p>
          <a:p>
            <a:pPr marL="342900" lvl="0" indent="-342900" eaLnBrk="0" hangingPunct="0">
              <a:buFont typeface="Symbol"/>
              <a:buChar char="Þ"/>
            </a:pPr>
            <a:endParaRPr lang="en-US" b="1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7107" y="4064385"/>
            <a:ext cx="2317699" cy="158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/>
          <p:cNvSpPr/>
          <p:nvPr/>
        </p:nvSpPr>
        <p:spPr>
          <a:xfrm rot="20928637">
            <a:off x="5475648" y="3087742"/>
            <a:ext cx="496119" cy="240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rot="21214664">
            <a:off x="5762848" y="3211052"/>
            <a:ext cx="341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7500 </a:t>
            </a:r>
            <a:r>
              <a:rPr lang="fr-FR" dirty="0" err="1" smtClean="0"/>
              <a:t>views</a:t>
            </a:r>
            <a:r>
              <a:rPr lang="fr-FR" dirty="0" smtClean="0"/>
              <a:t> and </a:t>
            </a:r>
            <a:r>
              <a:rPr lang="fr-FR" dirty="0" err="1" smtClean="0"/>
              <a:t>downloads</a:t>
            </a:r>
            <a:r>
              <a:rPr lang="fr-FR" dirty="0" smtClean="0"/>
              <a:t>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816928" y="324985"/>
            <a:ext cx="67689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fr-FR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Perspectives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98719" y="1313313"/>
            <a:ext cx="501336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After </a:t>
            </a:r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the end of CCI phase II</a:t>
            </a:r>
          </a:p>
          <a:p>
            <a:pPr algn="ctr"/>
            <a:r>
              <a:rPr lang="en-US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what happens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6255" y="2298327"/>
            <a:ext cx="9559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Char char=""/>
            </a:pPr>
            <a:r>
              <a:rPr lang="en-US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Sea Level ECV production </a:t>
            </a:r>
            <a:r>
              <a:rPr lang="en-US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will be taken over in C3S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75" y="2830734"/>
            <a:ext cx="95596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Char char=""/>
            </a:pPr>
            <a:r>
              <a:rPr lang="en-US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Further developments are needed to improve the SL_cci ECV 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Better Sea Level estimation in </a:t>
            </a:r>
            <a:r>
              <a:rPr lang="en-US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Arctic ocean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Improved Sea Level retrieval in </a:t>
            </a:r>
            <a:r>
              <a:rPr lang="en-US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Coastal areas</a:t>
            </a:r>
            <a:endParaRPr lang="en-US" sz="2000" b="1" dirty="0" smtClean="0">
              <a:solidFill>
                <a:srgbClr val="00549F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549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Better characterization of </a:t>
            </a:r>
            <a:r>
              <a:rPr lang="en-US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errors and uncertainties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Improvement</a:t>
            </a:r>
            <a:r>
              <a:rPr lang="fr-FR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of all </a:t>
            </a:r>
            <a:r>
              <a:rPr lang="fr-FR" sz="2000" b="1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altimeter</a:t>
            </a:r>
            <a:r>
              <a:rPr lang="fr-FR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standards </a:t>
            </a:r>
            <a:r>
              <a:rPr lang="fr-FR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e.g</a:t>
            </a:r>
            <a:r>
              <a:rPr lang="fr-FR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orbits</a:t>
            </a:r>
            <a:r>
              <a:rPr lang="fr-FR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ocean</a:t>
            </a:r>
            <a:r>
              <a:rPr lang="fr-FR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tides</a:t>
            </a:r>
            <a:r>
              <a:rPr lang="fr-FR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,…)</a:t>
            </a:r>
          </a:p>
          <a:p>
            <a:pPr lvl="2"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Improvement</a:t>
            </a:r>
            <a:r>
              <a:rPr lang="fr-FR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fr-FR" sz="2000" b="1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ocean</a:t>
            </a:r>
            <a:r>
              <a:rPr lang="fr-FR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indicators</a:t>
            </a:r>
            <a:r>
              <a:rPr lang="fr-FR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(MSL trend) </a:t>
            </a:r>
            <a:r>
              <a:rPr lang="fr-FR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fr-FR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fr-FR" sz="20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fr-FR" sz="20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fr-FR" sz="2000" b="1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processing</a:t>
            </a:r>
            <a:r>
              <a:rPr lang="fr-FR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fr-FR" sz="2000" b="1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mapping</a:t>
            </a:r>
            <a:r>
              <a:rPr lang="fr-FR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of large </a:t>
            </a:r>
            <a:r>
              <a:rPr lang="fr-FR" sz="2000" b="1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scale</a:t>
            </a:r>
            <a:r>
              <a:rPr lang="fr-FR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signals</a:t>
            </a:r>
            <a:endParaRPr lang="fr-FR" sz="2000" b="1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29444" y="5794996"/>
            <a:ext cx="470262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Supported by CCI+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? 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10813" y="150813"/>
            <a:ext cx="81391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Outlines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468" y="1615044"/>
            <a:ext cx="94431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Context: phase I output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Progress of phase II activities: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Production of the </a:t>
            </a:r>
            <a:r>
              <a:rPr lang="en-US" sz="2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ECV temporal extension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Preparation of an </a:t>
            </a:r>
            <a:r>
              <a:rPr lang="en-US" sz="2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improved reprocessed ECV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Focus on </a:t>
            </a:r>
            <a:r>
              <a:rPr lang="en-US" sz="2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Arctic and coastal </a:t>
            </a:r>
            <a:r>
              <a:rPr lang="en-US" sz="28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areas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ECV </a:t>
            </a:r>
            <a:r>
              <a:rPr lang="en-US" sz="2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quality assessment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Error characterization</a:t>
            </a:r>
          </a:p>
          <a:p>
            <a:pPr marL="514350" indent="-514350" algn="just"/>
            <a:endParaRPr lang="en-US" sz="2800" b="1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514350" indent="-514350" algn="just"/>
            <a:r>
              <a:rPr lang="en-US" sz="28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3.	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195384" y="1343605"/>
            <a:ext cx="53046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SL_cci phase I (2010-2013):</a:t>
            </a:r>
            <a:endParaRPr lang="en-GB" b="1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7 altimeter missions (re)processed: </a:t>
            </a:r>
            <a:r>
              <a:rPr lang="en-GB" sz="16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T/P, Jason1/2, ERS-1/2, ENVISAT &amp; GFO</a:t>
            </a:r>
          </a:p>
          <a:p>
            <a:endParaRPr lang="en-GB" sz="10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Period: [1993-2010]</a:t>
            </a:r>
          </a:p>
          <a:p>
            <a:pPr>
              <a:buFont typeface="Arial" pitchFamily="34" charset="0"/>
              <a:buChar char="•"/>
            </a:pPr>
            <a:endParaRPr lang="en-GB" sz="8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70 cumulated years of data (re)processed</a:t>
            </a:r>
          </a:p>
          <a:p>
            <a:pPr>
              <a:buFont typeface="Arial" pitchFamily="34" charset="0"/>
              <a:buChar char="•"/>
            </a:pPr>
            <a:endParaRPr lang="en-GB" sz="8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Based on SSALTO/DUACS infra-structure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.</a:t>
            </a:r>
            <a:endParaRPr lang="en-GB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7" descr="LogoDuacsVersionAVI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858" y="3365501"/>
            <a:ext cx="1736069" cy="38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001" y="1177981"/>
            <a:ext cx="4602999" cy="415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2393818" y="4081779"/>
            <a:ext cx="3125972" cy="37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Mapping along track data...</a:t>
            </a:r>
            <a:endParaRPr lang="en-GB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840674" y="35625"/>
            <a:ext cx="6768935" cy="1116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515106" y="320635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Context</a:t>
            </a:r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 Phase I 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195384" y="1343605"/>
            <a:ext cx="53046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SL_cci phase I (2010-2013):</a:t>
            </a:r>
            <a:endParaRPr lang="en-GB" b="1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7 altimeter missions (re)processed: </a:t>
            </a:r>
            <a:r>
              <a:rPr lang="en-GB" sz="16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T/P, Jason1/2, ERS-1/2, ENVISAT &amp; GFO</a:t>
            </a:r>
          </a:p>
          <a:p>
            <a:endParaRPr lang="en-GB" sz="10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Period: [1993-2010]</a:t>
            </a:r>
          </a:p>
          <a:p>
            <a:pPr>
              <a:buFont typeface="Arial" pitchFamily="34" charset="0"/>
              <a:buChar char="•"/>
            </a:pPr>
            <a:endParaRPr lang="en-GB" sz="8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70 cumulated years of data (re)processed</a:t>
            </a:r>
          </a:p>
          <a:p>
            <a:pPr>
              <a:buFont typeface="Arial" pitchFamily="34" charset="0"/>
              <a:buChar char="•"/>
            </a:pPr>
            <a:endParaRPr lang="en-GB" sz="8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Based on SSALTO/DUACS infra-structure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7" descr="LogoDuacsVersionAVI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858" y="3379149"/>
            <a:ext cx="1736069" cy="38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920191" y="5418160"/>
            <a:ext cx="822532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fr-FR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This has </a:t>
            </a:r>
            <a:r>
              <a:rPr lang="fr-FR" dirty="0" err="1" smtClean="0">
                <a:solidFill>
                  <a:srgbClr val="1F497D"/>
                </a:solidFill>
                <a:latin typeface="Arial" charset="0"/>
                <a:cs typeface="Arial" charset="0"/>
              </a:rPr>
              <a:t>led</a:t>
            </a:r>
            <a:r>
              <a:rPr lang="fr-FR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to an </a:t>
            </a:r>
            <a:r>
              <a:rPr lang="fr-FR" dirty="0" err="1" smtClean="0">
                <a:solidFill>
                  <a:srgbClr val="1F497D"/>
                </a:solidFill>
                <a:latin typeface="Arial" charset="0"/>
                <a:cs typeface="Arial" charset="0"/>
              </a:rPr>
              <a:t>accurate</a:t>
            </a:r>
            <a:r>
              <a:rPr lang="fr-FR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, stable, long-</a:t>
            </a:r>
            <a:r>
              <a:rPr lang="fr-FR" dirty="0" err="1" smtClean="0">
                <a:solidFill>
                  <a:srgbClr val="1F497D"/>
                </a:solidFill>
                <a:latin typeface="Arial" charset="0"/>
                <a:cs typeface="Arial" charset="0"/>
              </a:rPr>
              <a:t>term</a:t>
            </a:r>
            <a:r>
              <a:rPr lang="fr-FR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, satellite-</a:t>
            </a:r>
            <a:r>
              <a:rPr lang="fr-FR" dirty="0" err="1" smtClean="0">
                <a:solidFill>
                  <a:srgbClr val="1F497D"/>
                </a:solidFill>
                <a:latin typeface="Arial" charset="0"/>
                <a:cs typeface="Arial" charset="0"/>
              </a:rPr>
              <a:t>based</a:t>
            </a:r>
            <a:r>
              <a:rPr lang="fr-FR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r>
              <a:rPr lang="fr-FR" b="1" dirty="0" err="1" smtClean="0">
                <a:solidFill>
                  <a:srgbClr val="1F497D"/>
                </a:solidFill>
                <a:latin typeface="Arial" charset="0"/>
                <a:cs typeface="Arial" charset="0"/>
              </a:rPr>
              <a:t>sea</a:t>
            </a:r>
            <a:r>
              <a:rPr lang="fr-FR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r>
              <a:rPr lang="fr-FR" b="1" dirty="0" err="1" smtClean="0">
                <a:solidFill>
                  <a:srgbClr val="1F497D"/>
                </a:solidFill>
                <a:latin typeface="Arial" charset="0"/>
                <a:cs typeface="Arial" charset="0"/>
              </a:rPr>
              <a:t>level</a:t>
            </a:r>
            <a:r>
              <a:rPr lang="fr-FR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record</a:t>
            </a:r>
            <a:endParaRPr lang="fr-FR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algn="just"/>
            <a:r>
              <a:rPr lang="fr-FR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at </a:t>
            </a: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global 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and </a:t>
            </a: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regional scales,</a:t>
            </a:r>
          </a:p>
          <a:p>
            <a:pPr algn="just"/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designed </a:t>
            </a:r>
            <a:r>
              <a:rPr lang="fr-FR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to </a:t>
            </a:r>
            <a:r>
              <a:rPr lang="fr-FR" b="1" dirty="0" err="1" smtClean="0">
                <a:solidFill>
                  <a:srgbClr val="1F497D"/>
                </a:solidFill>
                <a:latin typeface="Arial" charset="0"/>
                <a:cs typeface="Arial" charset="0"/>
              </a:rPr>
              <a:t>answer</a:t>
            </a:r>
            <a:r>
              <a:rPr lang="fr-FR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the </a:t>
            </a:r>
            <a:r>
              <a:rPr lang="fr-FR" b="1" dirty="0" err="1" smtClean="0">
                <a:solidFill>
                  <a:srgbClr val="1F497D"/>
                </a:solidFill>
                <a:latin typeface="Arial" charset="0"/>
                <a:cs typeface="Arial" charset="0"/>
              </a:rPr>
              <a:t>users</a:t>
            </a:r>
            <a:r>
              <a:rPr lang="fr-FR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r>
              <a:rPr lang="fr-FR" b="1" dirty="0" err="1" smtClean="0">
                <a:solidFill>
                  <a:srgbClr val="1F497D"/>
                </a:solidFill>
                <a:latin typeface="Arial" charset="0"/>
                <a:cs typeface="Arial" charset="0"/>
              </a:rPr>
              <a:t>needs</a:t>
            </a:r>
            <a:r>
              <a:rPr lang="fr-FR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,</a:t>
            </a:r>
          </a:p>
          <a:p>
            <a:pPr algn="just"/>
            <a:r>
              <a:rPr lang="fr-FR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	</a:t>
            </a:r>
            <a:r>
              <a:rPr lang="fr-FR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for </a:t>
            </a:r>
            <a:r>
              <a:rPr lang="fr-FR" b="1" dirty="0" err="1" smtClean="0">
                <a:solidFill>
                  <a:srgbClr val="1F497D"/>
                </a:solidFill>
                <a:latin typeface="Arial" charset="0"/>
                <a:cs typeface="Arial" charset="0"/>
              </a:rPr>
              <a:t>climate</a:t>
            </a:r>
            <a:r>
              <a:rPr lang="fr-FR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applications</a:t>
            </a:r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872" y="1192590"/>
            <a:ext cx="4563128" cy="411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353169" y="4529352"/>
            <a:ext cx="3125972" cy="37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... to gridded maps</a:t>
            </a:r>
            <a:endParaRPr lang="en-GB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93818" y="4081779"/>
            <a:ext cx="3125972" cy="37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Mapping along track data...</a:t>
            </a:r>
            <a:endParaRPr lang="en-GB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840674" y="35625"/>
            <a:ext cx="6768935" cy="1116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515106" y="320635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Context</a:t>
            </a:r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 Phase I 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/>
          <p:cNvSpPr/>
          <p:nvPr/>
        </p:nvSpPr>
        <p:spPr>
          <a:xfrm>
            <a:off x="1864425" y="35624"/>
            <a:ext cx="6768935" cy="1116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83509" y="1260477"/>
            <a:ext cx="95186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Yearly extensions of the ECV time series:</a:t>
            </a:r>
            <a:endParaRPr lang="en-GB" b="1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Database preparation</a:t>
            </a: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 update of all level 2 altimeter standards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Production</a:t>
            </a: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of the ECV extension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Update </a:t>
            </a:r>
            <a:r>
              <a:rPr lang="en-GB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ocean indicators </a:t>
            </a: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over the updated total period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Extension validation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Dissemination</a:t>
            </a:r>
            <a:endParaRPr lang="en-GB" sz="8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3252" y="289536"/>
            <a:ext cx="3701638" cy="693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ECV temporal extension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Preparation of ECV reprocessing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Arctic and coasts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 assessment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 characterization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624492" y="5638502"/>
            <a:ext cx="4983989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V1.1 SL ECV </a:t>
            </a:r>
            <a:r>
              <a:rPr lang="en-US" b="1" dirty="0" smtClean="0">
                <a:solidFill>
                  <a:srgbClr val="FF0000"/>
                </a:solidFill>
              </a:rPr>
              <a:t>Extension </a:t>
            </a:r>
            <a:r>
              <a:rPr lang="en-US" dirty="0" smtClean="0">
                <a:solidFill>
                  <a:srgbClr val="00549F"/>
                </a:solidFill>
              </a:rPr>
              <a:t>[2014]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249375" y="5379528"/>
            <a:ext cx="8752114" cy="890653"/>
          </a:xfrm>
          <a:prstGeom prst="rightArrow">
            <a:avLst>
              <a:gd name="adj1" fmla="val 50000"/>
              <a:gd name="adj2" fmla="val 227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-83124" y="6198906"/>
            <a:ext cx="102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1993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7790209" y="6195155"/>
            <a:ext cx="108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2013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1935673" y="4513440"/>
            <a:ext cx="48341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V1.1 SL ECV </a:t>
            </a:r>
            <a:r>
              <a:rPr lang="en-US" b="1" dirty="0" smtClean="0">
                <a:solidFill>
                  <a:srgbClr val="FF0000"/>
                </a:solidFill>
              </a:rPr>
              <a:t>Extension </a:t>
            </a:r>
            <a:r>
              <a:rPr lang="en-US" dirty="0" smtClean="0">
                <a:solidFill>
                  <a:srgbClr val="00549F"/>
                </a:solidFill>
              </a:rPr>
              <a:t>[2011-2013]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1068779" y="6056412"/>
            <a:ext cx="3985" cy="17459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316485" y="6389203"/>
            <a:ext cx="95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2014</a:t>
            </a:r>
            <a:endParaRPr lang="en-GB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H="1" flipV="1">
            <a:off x="8347204" y="4909894"/>
            <a:ext cx="1138" cy="695255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456157" y="6196927"/>
            <a:ext cx="90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2000</a:t>
            </a:r>
            <a:endParaRPr lang="en-GB" dirty="0"/>
          </a:p>
        </p:txBody>
      </p:sp>
      <p:sp>
        <p:nvSpPr>
          <p:cNvPr id="30" name="ZoneTexte 29"/>
          <p:cNvSpPr txBox="1"/>
          <p:nvPr/>
        </p:nvSpPr>
        <p:spPr>
          <a:xfrm>
            <a:off x="4318619" y="6194949"/>
            <a:ext cx="90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2005</a:t>
            </a:r>
            <a:endParaRPr lang="en-GB" dirty="0"/>
          </a:p>
        </p:txBody>
      </p:sp>
      <p:sp>
        <p:nvSpPr>
          <p:cNvPr id="31" name="ZoneTexte 30"/>
          <p:cNvSpPr txBox="1"/>
          <p:nvPr/>
        </p:nvSpPr>
        <p:spPr>
          <a:xfrm>
            <a:off x="6418571" y="6204845"/>
            <a:ext cx="90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2010</a:t>
            </a:r>
            <a:endParaRPr lang="en-GB" dirty="0"/>
          </a:p>
        </p:txBody>
      </p:sp>
      <p:cxnSp>
        <p:nvCxnSpPr>
          <p:cNvPr id="32" name="Connecteur droit avec flèche 31"/>
          <p:cNvCxnSpPr/>
          <p:nvPr/>
        </p:nvCxnSpPr>
        <p:spPr>
          <a:xfrm flipH="1" flipV="1">
            <a:off x="2895603" y="6042557"/>
            <a:ext cx="3985" cy="17459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 flipV="1">
            <a:off x="4758050" y="6052453"/>
            <a:ext cx="3985" cy="17459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938143" y="3383333"/>
            <a:ext cx="4665913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V1.1 SL ECV </a:t>
            </a:r>
            <a:r>
              <a:rPr lang="en-US" b="1" dirty="0" smtClean="0">
                <a:solidFill>
                  <a:srgbClr val="66FF66"/>
                </a:solidFill>
              </a:rPr>
              <a:t>Delivery </a:t>
            </a:r>
            <a:r>
              <a:rPr lang="en-US" dirty="0" smtClean="0">
                <a:solidFill>
                  <a:srgbClr val="00549F"/>
                </a:solidFill>
              </a:rPr>
              <a:t>[1993-2010]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 flipH="1" flipV="1">
            <a:off x="6858003" y="6050474"/>
            <a:ext cx="3985" cy="17459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 flipV="1">
            <a:off x="8340434" y="6048495"/>
            <a:ext cx="3985" cy="17459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26" idx="0"/>
          </p:cNvCxnSpPr>
          <p:nvPr/>
        </p:nvCxnSpPr>
        <p:spPr>
          <a:xfrm flipH="1" flipV="1">
            <a:off x="8789721" y="6010890"/>
            <a:ext cx="5838" cy="378313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Flèche droite 37"/>
          <p:cNvSpPr/>
          <p:nvPr/>
        </p:nvSpPr>
        <p:spPr>
          <a:xfrm>
            <a:off x="261256" y="4249427"/>
            <a:ext cx="8288978" cy="890653"/>
          </a:xfrm>
          <a:prstGeom prst="rightArrow">
            <a:avLst>
              <a:gd name="adj1" fmla="val 50000"/>
              <a:gd name="adj2" fmla="val 227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Connecteur droit avec flèche 38"/>
          <p:cNvCxnSpPr/>
          <p:nvPr/>
        </p:nvCxnSpPr>
        <p:spPr>
          <a:xfrm flipH="1" flipV="1">
            <a:off x="6872690" y="4931665"/>
            <a:ext cx="1138" cy="695255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" name="Flèche droite 39"/>
          <p:cNvSpPr/>
          <p:nvPr/>
        </p:nvSpPr>
        <p:spPr>
          <a:xfrm>
            <a:off x="273131" y="3119295"/>
            <a:ext cx="6828306" cy="890653"/>
          </a:xfrm>
          <a:prstGeom prst="rightArrow">
            <a:avLst>
              <a:gd name="adj1" fmla="val 50000"/>
              <a:gd name="adj2" fmla="val 227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1" name="Connecteur droit avec flèche 40"/>
          <p:cNvCxnSpPr/>
          <p:nvPr/>
        </p:nvCxnSpPr>
        <p:spPr>
          <a:xfrm flipH="1" flipV="1">
            <a:off x="6870710" y="3777779"/>
            <a:ext cx="1138" cy="695255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974736" y="3281537"/>
            <a:ext cx="189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2013 </a:t>
            </a:r>
            <a:r>
              <a:rPr lang="fr-FR" sz="1600" dirty="0" err="1" smtClean="0"/>
              <a:t>delivery</a:t>
            </a:r>
            <a:r>
              <a:rPr lang="fr-FR" sz="1600" dirty="0" smtClean="0"/>
              <a:t>: end of phase I</a:t>
            </a:r>
            <a:endParaRPr lang="en-GB" sz="1600" dirty="0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245418" y="3336959"/>
            <a:ext cx="27713" cy="2869873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8437366" y="4360213"/>
            <a:ext cx="111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2014</a:t>
            </a:r>
          </a:p>
          <a:p>
            <a:pPr algn="ctr"/>
            <a:r>
              <a:rPr lang="fr-FR" sz="1600" dirty="0" err="1" smtClean="0"/>
              <a:t>delivery</a:t>
            </a:r>
            <a:endParaRPr lang="en-GB" sz="1600" dirty="0"/>
          </a:p>
        </p:txBody>
      </p:sp>
      <p:sp>
        <p:nvSpPr>
          <p:cNvPr id="45" name="ZoneTexte 44"/>
          <p:cNvSpPr txBox="1"/>
          <p:nvPr/>
        </p:nvSpPr>
        <p:spPr>
          <a:xfrm>
            <a:off x="8890616" y="5510139"/>
            <a:ext cx="111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2015</a:t>
            </a:r>
          </a:p>
          <a:p>
            <a:pPr algn="ctr"/>
            <a:r>
              <a:rPr lang="fr-FR" sz="1600" dirty="0" err="1" smtClean="0"/>
              <a:t>delivery</a:t>
            </a:r>
            <a:endParaRPr lang="en-GB" sz="1600" dirty="0"/>
          </a:p>
        </p:txBody>
      </p:sp>
      <p:sp>
        <p:nvSpPr>
          <p:cNvPr id="46" name="Ellipse 45"/>
          <p:cNvSpPr/>
          <p:nvPr/>
        </p:nvSpPr>
        <p:spPr>
          <a:xfrm>
            <a:off x="7101443" y="3146953"/>
            <a:ext cx="1662546" cy="843148"/>
          </a:xfrm>
          <a:prstGeom prst="ellipse">
            <a:avLst/>
          </a:prstGeom>
          <a:noFill/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9003471" y="5423057"/>
            <a:ext cx="864921" cy="843148"/>
          </a:xfrm>
          <a:prstGeom prst="ellipse">
            <a:avLst/>
          </a:prstGeom>
          <a:noFill/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8566061" y="4304798"/>
            <a:ext cx="864921" cy="843148"/>
          </a:xfrm>
          <a:prstGeom prst="ellipse">
            <a:avLst/>
          </a:prstGeom>
          <a:noFill/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2090067" y="344383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Phase II </a:t>
            </a:r>
            <a:r>
              <a:rPr lang="fr-FR" sz="24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legeais\Desktop\TMP\MSLA_h_237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31" y="3056428"/>
            <a:ext cx="5354957" cy="3248674"/>
          </a:xfrm>
          <a:prstGeom prst="rect">
            <a:avLst/>
          </a:prstGeom>
          <a:noFill/>
        </p:spPr>
      </p:pic>
      <p:pic>
        <p:nvPicPr>
          <p:cNvPr id="1027" name="Picture 3" descr="\\sp.pc.cls.fr\DavWWWRoot\collection\projets\SLCCI\gestion_suivi\Communication\ESACCI-SEALEVEL-IND-MSL-MERGED-20151006000000-fv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6852" y="1180203"/>
            <a:ext cx="4009148" cy="2923961"/>
          </a:xfrm>
          <a:prstGeom prst="rect">
            <a:avLst/>
          </a:prstGeom>
          <a:noFill/>
        </p:spPr>
      </p:pic>
      <p:pic>
        <p:nvPicPr>
          <p:cNvPr id="23" name="Image 22" descr="ESACCI-SEALEVEL-IND-MSLTR-MERGED-20151006000000-fv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6184" y="4104168"/>
            <a:ext cx="4469184" cy="271130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059683" y="2717268"/>
            <a:ext cx="334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¼° Gridded Monthly mean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3284" y="1375469"/>
            <a:ext cx="552893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Arial" pitchFamily="34" charset="0"/>
                <a:cs typeface="Arial" pitchFamily="34" charset="0"/>
              </a:rPr>
              <a:t>SLCCI ECV release : V1.1</a:t>
            </a:r>
          </a:p>
          <a:p>
            <a:pPr algn="ctr"/>
            <a:r>
              <a:rPr lang="en-GB" sz="1600" b="1" dirty="0" smtClean="0">
                <a:latin typeface="Arial" pitchFamily="34" charset="0"/>
                <a:cs typeface="Arial" pitchFamily="34" charset="0"/>
              </a:rPr>
              <a:t>available via:  </a:t>
            </a:r>
            <a:r>
              <a:rPr lang="en-GB" sz="1600" b="1" dirty="0" smtClean="0">
                <a:latin typeface="Arial" pitchFamily="34" charset="0"/>
                <a:cs typeface="Arial" pitchFamily="34" charset="0"/>
                <a:hlinkClick r:id="rId6"/>
              </a:rPr>
              <a:t>http://www.esa-sealevel-cci.org/</a:t>
            </a:r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600" b="1" dirty="0" smtClean="0">
                <a:latin typeface="Arial" pitchFamily="34" charset="0"/>
                <a:cs typeface="Arial" pitchFamily="34" charset="0"/>
              </a:rPr>
              <a:t>Please contact us: </a:t>
            </a:r>
            <a:r>
              <a:rPr lang="en-GB" sz="1600" b="1" u="sng" dirty="0" smtClean="0">
                <a:latin typeface="Arial" pitchFamily="34" charset="0"/>
                <a:cs typeface="Arial" pitchFamily="34" charset="0"/>
                <a:hlinkClick r:id="rId7"/>
              </a:rPr>
              <a:t>info-sealevel@esa-sealevel-cci.org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èche gauche 18"/>
          <p:cNvSpPr/>
          <p:nvPr/>
        </p:nvSpPr>
        <p:spPr>
          <a:xfrm rot="9991106">
            <a:off x="5313258" y="3530277"/>
            <a:ext cx="530345" cy="249438"/>
          </a:xfrm>
          <a:prstGeom prst="leftArrow">
            <a:avLst>
              <a:gd name="adj1" fmla="val 50000"/>
              <a:gd name="adj2" fmla="val 71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èche gauche 16"/>
          <p:cNvSpPr/>
          <p:nvPr/>
        </p:nvSpPr>
        <p:spPr>
          <a:xfrm rot="12282228">
            <a:off x="5307057" y="4416000"/>
            <a:ext cx="530345" cy="249438"/>
          </a:xfrm>
          <a:prstGeom prst="leftArrow">
            <a:avLst>
              <a:gd name="adj1" fmla="val 50000"/>
              <a:gd name="adj2" fmla="val 71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/>
          <p:cNvSpPr/>
          <p:nvPr/>
        </p:nvSpPr>
        <p:spPr>
          <a:xfrm>
            <a:off x="1864425" y="35624"/>
            <a:ext cx="6768935" cy="1116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43252" y="289536"/>
            <a:ext cx="3701638" cy="693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ECV temporal extension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Preparation of ECV reprocessing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Arctic and coasts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 assessment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 characterization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90067" y="344383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Phase II </a:t>
            </a:r>
            <a:r>
              <a:rPr lang="fr-FR" sz="24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895106" y="11400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53437" y="1227634"/>
            <a:ext cx="97931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Since the beginning of phase II, a significant work has focused on </a:t>
            </a:r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improving the altimeter standards 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that should contribute to increase the </a:t>
            </a:r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ECV homogeneity 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and </a:t>
            </a:r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reduce the errors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.</a:t>
            </a:r>
            <a:endParaRPr lang="en-US" sz="1000" dirty="0" smtClean="0">
              <a:solidFill>
                <a:srgbClr val="00338D"/>
              </a:solidFill>
              <a:latin typeface="Arial" charset="0"/>
            </a:endParaRPr>
          </a:p>
          <a:p>
            <a:pPr marL="342900" indent="-342900">
              <a:buFont typeface="Symbol"/>
              <a:buChar char="Þ"/>
            </a:pP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A </a:t>
            </a:r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full reprocessing of the ECV 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is planned in summer 2016 (V2.0).</a:t>
            </a:r>
          </a:p>
          <a:p>
            <a:pPr marL="342900" indent="-342900">
              <a:buFont typeface="Symbol"/>
              <a:buChar char="Þ"/>
            </a:pPr>
            <a:endParaRPr lang="en-US" dirty="0" smtClean="0">
              <a:solidFill>
                <a:srgbClr val="00338D"/>
              </a:solidFill>
              <a:latin typeface="Arial" charset="0"/>
            </a:endParaRPr>
          </a:p>
          <a:p>
            <a:pPr marL="342900" indent="-342900">
              <a:buFont typeface="Symbol"/>
              <a:buChar char="Þ"/>
            </a:pP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New algorithms/altimeter standards have been developed, validated and selected.</a:t>
            </a:r>
          </a:p>
        </p:txBody>
      </p:sp>
      <p:sp>
        <p:nvSpPr>
          <p:cNvPr id="18" name="Ellipse 17"/>
          <p:cNvSpPr/>
          <p:nvPr/>
        </p:nvSpPr>
        <p:spPr>
          <a:xfrm>
            <a:off x="1864425" y="35624"/>
            <a:ext cx="6768935" cy="1116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43252" y="289536"/>
            <a:ext cx="3701638" cy="693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latin typeface="Arial" pitchFamily="34" charset="0"/>
                <a:cs typeface="Arial" pitchFamily="34" charset="0"/>
              </a:rPr>
              <a:t>ECV temporal extension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b="1" dirty="0" smtClean="0">
                <a:solidFill>
                  <a:srgbClr val="00338D"/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Preparation of ECV reprocessing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Arctic and coasts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 assessment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 characterization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090067" y="344383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Phase II </a:t>
            </a:r>
            <a:r>
              <a:rPr lang="fr-FR" sz="24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026" name="Picture 2" descr="Q:\multimedia\SL_cciTeam_SelectionMeeting_20151126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0967"/>
            <a:ext cx="9906000" cy="3647033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0" y="6488668"/>
            <a:ext cx="99060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SL_cci Algorithm Selection Meeting, 25-27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Nov. 2015</a:t>
            </a:r>
            <a:endParaRPr lang="en-US" dirty="0" smtClean="0">
              <a:solidFill>
                <a:srgbClr val="0054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895106" y="11400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53437" y="1417634"/>
            <a:ext cx="9793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ECV reprocessing:</a:t>
            </a:r>
          </a:p>
          <a:p>
            <a:pPr marL="800100" lvl="1" indent="-342900">
              <a:buFont typeface="Symbol"/>
              <a:buChar char="Þ"/>
            </a:pP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9 altimeter missions involved</a:t>
            </a:r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(2 new missions)</a:t>
            </a:r>
          </a:p>
          <a:p>
            <a:pPr marL="800100" lvl="1" indent="-342900">
              <a:buFont typeface="Symbol"/>
              <a:buChar char="Þ"/>
            </a:pP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About 10 altimeter standards to be selected per mission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9722" y="3641817"/>
            <a:ext cx="4375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38D"/>
                </a:solidFill>
                <a:latin typeface="Arial" charset="0"/>
              </a:rPr>
              <a:t>New orbit solutions</a:t>
            </a:r>
          </a:p>
          <a:p>
            <a:pPr marL="342900" indent="-342900"/>
            <a:r>
              <a:rPr lang="en-GB" sz="1600" dirty="0" smtClean="0">
                <a:solidFill>
                  <a:srgbClr val="00338D"/>
                </a:solidFill>
                <a:latin typeface="Arial" charset="0"/>
              </a:rPr>
              <a:t>	New GFZ and CNES orbit solutions</a:t>
            </a:r>
            <a:endParaRPr lang="en-GB" sz="16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3122" y="5393666"/>
            <a:ext cx="4429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38D"/>
                </a:solidFill>
                <a:latin typeface="Arial" charset="0"/>
              </a:rPr>
              <a:t>New instrumental correction</a:t>
            </a:r>
            <a:r>
              <a:rPr lang="en-US" sz="1600" dirty="0" smtClean="0">
                <a:solidFill>
                  <a:srgbClr val="00338D"/>
                </a:solidFill>
                <a:latin typeface="Arial" charset="0"/>
              </a:rPr>
              <a:t> (</a:t>
            </a:r>
            <a:r>
              <a:rPr lang="fr-FR" sz="1600" dirty="0" err="1" smtClean="0">
                <a:solidFill>
                  <a:srgbClr val="00338D"/>
                </a:solidFill>
                <a:latin typeface="Arial" charset="0"/>
              </a:rPr>
              <a:t>IsardSAT</a:t>
            </a:r>
            <a:r>
              <a:rPr lang="fr-FR" sz="1600" dirty="0" smtClean="0">
                <a:solidFill>
                  <a:srgbClr val="00338D"/>
                </a:solidFill>
                <a:latin typeface="Arial" charset="0"/>
              </a:rPr>
              <a:t>)</a:t>
            </a:r>
            <a:endParaRPr lang="en-GB" sz="16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1511" y="4366890"/>
            <a:ext cx="4470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38D"/>
                </a:solidFill>
                <a:latin typeface="Arial" charset="0"/>
              </a:rPr>
              <a:t>New atmospheric fields</a:t>
            </a:r>
          </a:p>
          <a:p>
            <a:pPr marL="342900" indent="-342900"/>
            <a:r>
              <a:rPr lang="en-US" sz="1600" dirty="0" smtClean="0">
                <a:solidFill>
                  <a:srgbClr val="00338D"/>
                </a:solidFill>
                <a:latin typeface="Arial" charset="0"/>
              </a:rPr>
              <a:t>	Model forced by atmospheric reanalysis</a:t>
            </a:r>
          </a:p>
          <a:p>
            <a:pPr marL="342900" indent="-342900"/>
            <a:r>
              <a:rPr lang="en-US" sz="1600" dirty="0" smtClean="0">
                <a:solidFill>
                  <a:srgbClr val="00338D"/>
                </a:solidFill>
                <a:latin typeface="Arial" charset="0"/>
              </a:rPr>
              <a:t>	Enhanced radiometer correction (GPD+, Univ. of Porto)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367" y="2864220"/>
            <a:ext cx="4433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38D"/>
                </a:solidFill>
                <a:latin typeface="Arial" charset="0"/>
              </a:rPr>
              <a:t>New tides (model) corrections:</a:t>
            </a:r>
          </a:p>
          <a:p>
            <a:pPr marL="342900" indent="-342900"/>
            <a:r>
              <a:rPr lang="en-US" sz="1600" dirty="0" smtClean="0">
                <a:solidFill>
                  <a:srgbClr val="00338D"/>
                </a:solidFill>
                <a:latin typeface="Arial" charset="0"/>
              </a:rPr>
              <a:t>	GOT4.10 and FES2014 was evaluated</a:t>
            </a:r>
          </a:p>
        </p:txBody>
      </p:sp>
      <p:pic>
        <p:nvPicPr>
          <p:cNvPr id="9" name="Image 8" descr="orb_poe_e_quality_mma_ats_dmst_j1_DiffGrids.png"/>
          <p:cNvPicPr>
            <a:picLocks noChangeAspect="1"/>
          </p:cNvPicPr>
          <p:nvPr/>
        </p:nvPicPr>
        <p:blipFill>
          <a:blip r:embed="rId3" cstate="print"/>
          <a:srcRect l="6194" r="2972" b="-1087"/>
          <a:stretch>
            <a:fillRect/>
          </a:stretch>
        </p:blipFill>
        <p:spPr>
          <a:xfrm>
            <a:off x="4748272" y="2581855"/>
            <a:ext cx="4864493" cy="3600000"/>
          </a:xfrm>
          <a:prstGeom prst="rect">
            <a:avLst/>
          </a:prstGeom>
        </p:spPr>
      </p:pic>
      <p:pic>
        <p:nvPicPr>
          <p:cNvPr id="14" name="Image 13" descr="DiffGri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9662" y="2580844"/>
            <a:ext cx="5413530" cy="3600000"/>
          </a:xfrm>
          <a:prstGeom prst="rect">
            <a:avLst/>
          </a:prstGeom>
        </p:spPr>
      </p:pic>
      <p:pic>
        <p:nvPicPr>
          <p:cNvPr id="15" name="Image 14" descr="CalculerStatSerieGrilles_EC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8267" y="2597294"/>
            <a:ext cx="5413532" cy="360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6031" y="5982010"/>
            <a:ext cx="4429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38D"/>
                </a:solidFill>
                <a:latin typeface="Arial" charset="0"/>
              </a:rPr>
              <a:t>New altimeter missions included</a:t>
            </a:r>
          </a:p>
          <a:p>
            <a:pPr marL="342900" indent="-342900"/>
            <a:r>
              <a:rPr lang="fr-FR" sz="1600" dirty="0" smtClean="0">
                <a:solidFill>
                  <a:srgbClr val="00338D"/>
                </a:solidFill>
                <a:latin typeface="Arial" charset="0"/>
              </a:rPr>
              <a:t>	</a:t>
            </a:r>
            <a:r>
              <a:rPr lang="fr-FR" sz="1600" dirty="0" err="1" smtClean="0">
                <a:solidFill>
                  <a:srgbClr val="00338D"/>
                </a:solidFill>
                <a:latin typeface="Arial" charset="0"/>
              </a:rPr>
              <a:t>CryoSat</a:t>
            </a:r>
            <a:r>
              <a:rPr lang="fr-FR" sz="1600" dirty="0" smtClean="0">
                <a:solidFill>
                  <a:srgbClr val="00338D"/>
                </a:solidFill>
                <a:latin typeface="Arial" charset="0"/>
              </a:rPr>
              <a:t>-2, SARAL/</a:t>
            </a:r>
            <a:r>
              <a:rPr lang="fr-FR" sz="1600" dirty="0" err="1" smtClean="0">
                <a:solidFill>
                  <a:srgbClr val="00338D"/>
                </a:solidFill>
                <a:latin typeface="Arial" charset="0"/>
              </a:rPr>
              <a:t>AltiKa</a:t>
            </a:r>
            <a:endParaRPr lang="en-GB" sz="16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864425" y="35624"/>
            <a:ext cx="6768935" cy="1116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43252" y="289536"/>
            <a:ext cx="3701638" cy="693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latin typeface="Arial" pitchFamily="34" charset="0"/>
                <a:cs typeface="Arial" pitchFamily="34" charset="0"/>
              </a:rPr>
              <a:t>ECV temporal extension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b="1" dirty="0" smtClean="0">
                <a:solidFill>
                  <a:srgbClr val="00338D"/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Preparation of ECV reprocessing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Arctic and coasts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 assessment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 characterization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090067" y="344383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Phase II </a:t>
            </a:r>
            <a:r>
              <a:rPr lang="fr-FR" sz="24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49" grpId="0"/>
      <p:bldP spid="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7003" y="1272991"/>
            <a:ext cx="9530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New  </a:t>
            </a:r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Sea-Level Arctic products 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significantly improved over the frozen Arctic Ocean</a:t>
            </a:r>
          </a:p>
          <a:p>
            <a:pPr marL="800100" lvl="2" indent="-342900">
              <a:buFontTx/>
              <a:buChar char="-"/>
            </a:pPr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Continuity 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between open and ice covered ocean (thanks to new </a:t>
            </a:r>
            <a:r>
              <a:rPr lang="en-US" dirty="0" err="1" smtClean="0">
                <a:solidFill>
                  <a:srgbClr val="00338D"/>
                </a:solidFill>
                <a:latin typeface="Arial" charset="0"/>
              </a:rPr>
              <a:t>retracking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)</a:t>
            </a:r>
          </a:p>
          <a:p>
            <a:pPr marL="800100" lvl="2" indent="-342900">
              <a:buFontTx/>
              <a:buChar char="-"/>
            </a:pP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Very </a:t>
            </a:r>
            <a:r>
              <a:rPr lang="en-US" b="1" dirty="0" smtClean="0">
                <a:solidFill>
                  <a:srgbClr val="00338D"/>
                </a:solidFill>
                <a:latin typeface="Arial" charset="0"/>
              </a:rPr>
              <a:t>good coverage </a:t>
            </a:r>
            <a:r>
              <a:rPr lang="en-US" dirty="0" smtClean="0">
                <a:solidFill>
                  <a:srgbClr val="00338D"/>
                </a:solidFill>
                <a:latin typeface="Arial" charset="0"/>
              </a:rPr>
              <a:t>over leads and SLA quality seems good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174459" y="2720144"/>
            <a:ext cx="2115013" cy="919401"/>
          </a:xfrm>
          <a:prstGeom prst="roundRect">
            <a:avLst>
              <a:gd name="adj" fmla="val 173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/>
              <a:t>Monthly</a:t>
            </a:r>
            <a:r>
              <a:rPr lang="fr-FR" sz="1600" dirty="0" smtClean="0"/>
              <a:t> </a:t>
            </a:r>
            <a:r>
              <a:rPr lang="fr-FR" sz="1600" dirty="0" err="1" smtClean="0"/>
              <a:t>sea</a:t>
            </a:r>
            <a:r>
              <a:rPr lang="fr-FR" sz="1600" dirty="0" smtClean="0"/>
              <a:t> </a:t>
            </a:r>
            <a:r>
              <a:rPr lang="fr-FR" sz="1600" dirty="0" err="1" smtClean="0"/>
              <a:t>level</a:t>
            </a:r>
            <a:r>
              <a:rPr lang="fr-FR" sz="1600" dirty="0" smtClean="0"/>
              <a:t> </a:t>
            </a:r>
            <a:r>
              <a:rPr lang="fr-FR" sz="1600" dirty="0" err="1" smtClean="0"/>
              <a:t>maps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20 Hz </a:t>
            </a:r>
            <a:r>
              <a:rPr lang="fr-FR" sz="1600" dirty="0" err="1" smtClean="0"/>
              <a:t>Envisat</a:t>
            </a:r>
            <a:r>
              <a:rPr lang="fr-FR" sz="1600" dirty="0" smtClean="0"/>
              <a:t> Data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7293303" y="4553517"/>
            <a:ext cx="1948520" cy="646986"/>
          </a:xfrm>
          <a:prstGeom prst="roundRect">
            <a:avLst>
              <a:gd name="adj" fmla="val 173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/>
              <a:t>Paper</a:t>
            </a:r>
            <a:r>
              <a:rPr lang="fr-FR" sz="1600" dirty="0" smtClean="0"/>
              <a:t> in </a:t>
            </a:r>
            <a:r>
              <a:rPr lang="fr-FR" sz="1600" dirty="0" err="1" smtClean="0"/>
              <a:t>preparation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895106" y="11400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llipse 10"/>
          <p:cNvSpPr/>
          <p:nvPr/>
        </p:nvSpPr>
        <p:spPr>
          <a:xfrm>
            <a:off x="1864425" y="35624"/>
            <a:ext cx="6768935" cy="1116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643252" y="289536"/>
            <a:ext cx="3701638" cy="693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latin typeface="Arial" pitchFamily="34" charset="0"/>
                <a:cs typeface="Arial" pitchFamily="34" charset="0"/>
              </a:rPr>
              <a:t>ECV temporal extension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Preparation of ECV reprocessing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b="1" dirty="0" smtClean="0">
                <a:solidFill>
                  <a:srgbClr val="00338D"/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Arctic and coasts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 assessment</a:t>
            </a:r>
          </a:p>
          <a:p>
            <a:pPr marL="228600" indent="-228600" defTabSz="800100">
              <a:spcAft>
                <a:spcPts val="0"/>
              </a:spcAft>
              <a:buAutoNum type="arabicPeriod"/>
            </a:pPr>
            <a:r>
              <a:rPr lang="en-GB" sz="1200" dirty="0" smtClean="0">
                <a:solidFill>
                  <a:srgbClr val="00338D">
                    <a:alpha val="50000"/>
                  </a:srgbClr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 characterization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90067" y="344383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Phase II </a:t>
            </a:r>
            <a:r>
              <a:rPr lang="fr-FR" sz="240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fr-FR" sz="24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6" name="SL_cci_Animation_SLA_Arctic_Envisa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75518" y="2152758"/>
            <a:ext cx="4494021" cy="47052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2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 xsi:nil="true"/>
    <Co-auteur xmlns="24584a92-cfe5-42c0-880b-1dbd08f20e00" xsi:nil="true"/>
    <Commentaires_relecture xmlns="24584a92-cfe5-42c0-880b-1dbd08f20e00" xsi:nil="true"/>
    <_Publisher xmlns="http://schemas.microsoft.com/sharepoint/v3/fields">
      <Value>CLS</Value>
    </_Publisher>
    <TaxCatchAll xmlns="24584a92-cfe5-42c0-880b-1dbd08f20e00"/>
    <Référence xmlns="24584a92-cfe5-42c0-880b-1dbd08f20e00" xsi:nil="true"/>
    <Date_x0020_version xmlns="24584a92-cfe5-42c0-880b-1dbd08f20e00">2015-04-15T22:00:00+00:00</Date_x0020_version>
    <_ResourceType xmlns="http://schemas.microsoft.com/sharepoint/v3/fields">Powerpoint</_ResourceType>
    <_Source xmlns="http://schemas.microsoft.com/sharepoint/v3/fields" xsi:nil="true"/>
    <k1b5b05b0ddd4f5bace655397ddc9fe8 xmlns="24584a92-cfe5-42c0-880b-1dbd08f20e00">
      <Terms xmlns="http://schemas.microsoft.com/office/infopath/2007/PartnerControls"/>
    </k1b5b05b0ddd4f5bace655397ddc9fe8>
    <i57218a70811461ca7f88bf64ed2fa48 xmlns="24584a92-cfe5-42c0-880b-1dbd08f20e00">
      <Terms xmlns="http://schemas.microsoft.com/office/infopath/2007/PartnerControls"/>
    </i57218a70811461ca7f88bf64ed2fa48>
    <Durée_x0020__x0028_mentionnée_x0029_ xmlns="24584a92-cfe5-42c0-880b-1dbd08f20e00" xsi:nil="true"/>
    <RoutingRuleDescription xmlns="http://schemas.microsoft.com/sharepoint/v3" xsi:nil="true"/>
    <profil_public xmlns="24584a92-cfe5-42c0-880b-1dbd08f20e00">All public</profil_public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LS Template Powerpoint" ma:contentTypeID="0x010100853BD43EC96A9741BFCB5D4135F06714030400D7983D8A5F95B947A6E9FD88F45C99B2" ma:contentTypeVersion="148" ma:contentTypeDescription="Generic Powerpoint template for the project" ma:contentTypeScope="" ma:versionID="f63d7aea67d6c07d1fe4871cfa3bf619">
  <xsd:schema xmlns:xsd="http://www.w3.org/2001/XMLSchema" xmlns:xs="http://www.w3.org/2001/XMLSchema" xmlns:p="http://schemas.microsoft.com/office/2006/metadata/properties" xmlns:ns1="http://schemas.microsoft.com/sharepoint/v3" xmlns:ns2="24584a92-cfe5-42c0-880b-1dbd08f20e00" xmlns:ns3="http://schemas.microsoft.com/sharepoint/v3/fields" targetNamespace="http://schemas.microsoft.com/office/2006/metadata/properties" ma:root="true" ma:fieldsID="c43b0e15a394dffe5bf9805103bfb9ad" ns1:_="" ns2:_="" ns3:_="">
    <xsd:import namespace="http://schemas.microsoft.com/sharepoint/v3"/>
    <xsd:import namespace="24584a92-cfe5-42c0-880b-1dbd08f20e00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Language" minOccurs="0"/>
                <xsd:element ref="ns2:Date_x0020_version" minOccurs="0"/>
                <xsd:element ref="ns2:Co-auteur" minOccurs="0"/>
                <xsd:element ref="ns2:Référence" minOccurs="0"/>
                <xsd:element ref="ns3:_Publisher" minOccurs="0"/>
                <xsd:element ref="ns3:_Source" minOccurs="0"/>
                <xsd:element ref="ns1:RoutingRuleDescription" minOccurs="0"/>
                <xsd:element ref="ns2:i57218a70811461ca7f88bf64ed2fa48" minOccurs="0"/>
                <xsd:element ref="ns2:k1b5b05b0ddd4f5bace655397ddc9fe8" minOccurs="0"/>
                <xsd:element ref="ns3:_ResourceType" minOccurs="0"/>
                <xsd:element ref="ns2:profil_public" minOccurs="0"/>
                <xsd:element ref="ns2:Durée_x0020__x0028_mentionnée_x0029_" minOccurs="0"/>
                <xsd:element ref="ns2:Commentaires_relectu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0" nillable="true" ma:displayName="Langue" ma:format="Dropdown" ma:internalName="Language" ma:readOnly="fals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  <xsd:element name="RoutingRuleDescription" ma:index="2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84a92-cfe5-42c0-880b-1dbd08f20e00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Colonne Attraper tout de Taxonomie" ma:description="" ma:hidden="true" ma:list="{09c5871d-9491-4c58-a5e0-63c6d25eefc8}" ma:internalName="TaxCatchAll" ma:showField="CatchAllData" ma:web="b1fe1201-8f0c-4fed-a6a3-d40f2e111e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Colonne Attraper tout de Taxonomie1" ma:description="" ma:hidden="true" ma:list="{09c5871d-9491-4c58-a5e0-63c6d25eefc8}" ma:internalName="TaxCatchAllLabel" ma:readOnly="true" ma:showField="CatchAllDataLabel" ma:web="b1fe1201-8f0c-4fed-a6a3-d40f2e111e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_x0020_version" ma:index="14" nillable="true" ma:displayName="Date version" ma:format="DateOnly" ma:internalName="Date_x0020_version">
      <xsd:simpleType>
        <xsd:restriction base="dms:DateTime"/>
      </xsd:simpleType>
    </xsd:element>
    <xsd:element name="Co-auteur" ma:index="15" nillable="true" ma:displayName="Co-auteur" ma:internalName="Co_x002d_auteur">
      <xsd:simpleType>
        <xsd:restriction base="dms:Text">
          <xsd:maxLength value="255"/>
        </xsd:restriction>
      </xsd:simpleType>
    </xsd:element>
    <xsd:element name="Référence" ma:index="16" nillable="true" ma:displayName="Référence" ma:internalName="R_x00e9_f_x00e9_rence">
      <xsd:simpleType>
        <xsd:restriction base="dms:Text">
          <xsd:maxLength value="255"/>
        </xsd:restriction>
      </xsd:simpleType>
    </xsd:element>
    <xsd:element name="i57218a70811461ca7f88bf64ed2fa48" ma:index="21" nillable="true" ma:taxonomy="true" ma:internalName="i57218a70811461ca7f88bf64ed2fa48" ma:taxonomyFieldName="Zone_geographique" ma:displayName="Zones géographiques" ma:default="" ma:fieldId="{257218a7-0811-461c-a7f8-8bf64ed2fa48}" ma:taxonomyMulti="true" ma:sspId="e67887bc-73e1-46c3-a151-501b31e7815b" ma:termSetId="192edd49-e0e2-49bb-9810-358c36241ae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1b5b05b0ddd4f5bace655397ddc9fe8" ma:index="23" nillable="true" ma:taxonomy="true" ma:internalName="k1b5b05b0ddd4f5bace655397ddc9fe8" ma:taxonomyFieldName="Domaines" ma:displayName="Domaines" ma:default="" ma:fieldId="{41b5b05b-0ddd-4f5b-ace6-55397ddc9fe8}" ma:taxonomyMulti="true" ma:sspId="e67887bc-73e1-46c3-a151-501b31e7815b" ma:termSetId="65d76b65-cd5f-4811-88f4-cd69883c1b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fil_public" ma:index="26" nillable="true" ma:displayName="Profil_public" ma:default="All public" ma:format="Dropdown" ma:internalName="profil_public" ma:readOnly="false">
      <xsd:simpleType>
        <xsd:restriction base="dms:Choice">
          <xsd:enumeration value="All public"/>
          <xsd:enumeration value="CLS public"/>
          <xsd:enumeration value="The Website team"/>
        </xsd:restriction>
      </xsd:simpleType>
    </xsd:element>
    <xsd:element name="Durée_x0020__x0028_mentionnée_x0029_" ma:index="27" nillable="true" ma:displayName="Durée (mentionnée)" ma:internalName="Dur_x00e9_e_x0020__x0028_mentionn_x00e9_e_x0029_">
      <xsd:simpleType>
        <xsd:restriction base="dms:Text">
          <xsd:maxLength value="255"/>
        </xsd:restriction>
      </xsd:simpleType>
    </xsd:element>
    <xsd:element name="Commentaires_relecture" ma:index="28" nillable="true" ma:displayName="Commentaires_relecture" ma:internalName="Commentaires_relectur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17" nillable="true" ma:displayName="Éditeur" ma:default="CLS" ma:description="Personne, organisation ou service qui a publié la ressource" ma:internalName="_Publish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S"/>
                    <xsd:enumeration value="CGI"/>
                    <xsd:enumeration value="DTU Space"/>
                    <xsd:enumeration value="ECMWF"/>
                    <xsd:enumeration value="ESA"/>
                    <xsd:enumeration value="ESRIN"/>
                    <xsd:enumeration value="FCUP"/>
                    <xsd:enumeration value="GFZ"/>
                    <xsd:enumeration value="isardSAT"/>
                    <xsd:enumeration value="LEGOS"/>
                    <xsd:enumeration value="NERSC"/>
                    <xsd:enumeration value="NOC"/>
                    <xsd:enumeration value="PML"/>
                    <xsd:enumeration value="University of Hamburg"/>
                  </xsd:restriction>
                </xsd:simpleType>
              </xsd:element>
            </xsd:sequence>
          </xsd:extension>
        </xsd:complexContent>
      </xsd:complexType>
    </xsd:element>
    <xsd:element name="_Source" ma:index="18" nillable="true" ma:displayName="Source" ma:description="Références à des ressources dont la ressource est dérivée" ma:internalName="_Source">
      <xsd:simpleType>
        <xsd:restriction base="dms:Note">
          <xsd:maxLength value="255"/>
        </xsd:restriction>
      </xsd:simpleType>
    </xsd:element>
    <xsd:element name="_ResourceType" ma:index="25" nillable="true" ma:displayName="Type de ressource" ma:default="Minute of Meeting" ma:description="Jeu de catégories, fonctions, genres ou niveau d'agrégation" ma:format="Dropdown" ma:indexed="true" ma:internalName="_ResourceType" ma:readOnly="false">
      <xsd:simpleType>
        <xsd:restriction base="dms:Choice">
          <xsd:enumeration value="Minute of Meeting"/>
          <xsd:enumeration value="Change Request"/>
          <xsd:enumeration value="Dashboard"/>
          <xsd:enumeration value="Delivery note"/>
          <xsd:enumeration value="Letter"/>
          <xsd:enumeration value="Minute of Mission"/>
          <xsd:enumeration value="Monthly Report"/>
          <xsd:enumeration value="Non conformance report (NCR)"/>
          <xsd:enumeration value="Organizational Note"/>
          <xsd:enumeration value="Plan"/>
          <xsd:enumeration value="Planning"/>
          <xsd:enumeration value="Powerpoint"/>
          <xsd:enumeration value="Report"/>
          <xsd:enumeration value="Reporting"/>
          <xsd:enumeration value="Request for deviation (RFW)"/>
          <xsd:enumeration value="Requiremen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2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 ma:index="19" ma:displayName="Objet"/>
        <xsd:element ref="dc:description" minOccurs="0" maxOccurs="1" ma:index="11" ma:displayName="Commentaires"/>
        <xsd:element name="keywords" minOccurs="0" maxOccurs="1" type="xsd:string"/>
        <xsd:element ref="dc:language" minOccurs="0" maxOccurs="1"/>
        <xsd:element name="category" minOccurs="0" maxOccurs="1" type="xsd:string" ma:index="13" ma:displayName="Caté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e67887bc-73e1-46c3-a151-501b31e7815b" ContentTypeId="0x010100853BD43EC96A9741BFCB5D4135F067140304" PreviousValue="false"/>
</file>

<file path=customXml/itemProps1.xml><?xml version="1.0" encoding="utf-8"?>
<ds:datastoreItem xmlns:ds="http://schemas.openxmlformats.org/officeDocument/2006/customXml" ds:itemID="{6DE550F5-F94B-496C-ABEA-4621950CDD7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C516F19-2C60-494F-BC75-0B0D03398D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55A058-7FB0-46D7-B715-E61AB5CE29D1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24584a92-cfe5-42c0-880b-1dbd08f20e00"/>
    <ds:schemaRef ds:uri="http://schemas.microsoft.com/sharepoint/v3/fields"/>
    <ds:schemaRef ds:uri="http://schemas.openxmlformats.org/package/2006/metadata/core-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22D5D7CF-9BFF-433B-AA5F-9622B56BE5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4584a92-cfe5-42c0-880b-1dbd08f20e00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335453C-460C-4072-9071-CF7BA41B560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23659</TotalTime>
  <Words>1713</Words>
  <Application>Microsoft Office PowerPoint</Application>
  <PresentationFormat>Format A4 (210 x 297 mm)</PresentationFormat>
  <Paragraphs>300</Paragraphs>
  <Slides>17</Slides>
  <Notes>11</Notes>
  <HiddenSlides>1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2_Custom Design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IconMedialab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CONSECTETUER</dc:title>
  <dc:creator>Legeais Jean-Francois</dc:creator>
  <cp:lastModifiedBy>jlegeais</cp:lastModifiedBy>
  <cp:revision>1269</cp:revision>
  <cp:lastPrinted>2008-08-26T16:26:23Z</cp:lastPrinted>
  <dcterms:created xsi:type="dcterms:W3CDTF">2011-01-18T09:37:25Z</dcterms:created>
  <dcterms:modified xsi:type="dcterms:W3CDTF">2016-03-14T21:27:38Z</dcterms:modified>
  <cp:category>SL-CCI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0x010100853BD43EC96A9741BFCB5D4135F06714030400D7983D8A5F95B947A6E9FD88F45C99B2</vt:lpwstr>
  </property>
  <property fmtid="{D5CDD505-2E9C-101B-9397-08002B2CF9AE}" pid="3" name="Référence du contrat">
    <vt:lpwstr>ESA Contract No. 4000109872/13/I-NB</vt:lpwstr>
  </property>
  <property fmtid="{D5CDD505-2E9C-101B-9397-08002B2CF9AE}" pid="4" name="Zone_geographique">
    <vt:lpwstr/>
  </property>
  <property fmtid="{D5CDD505-2E9C-101B-9397-08002B2CF9AE}" pid="5" name="Domaines">
    <vt:lpwstr/>
  </property>
</Properties>
</file>