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xml" ContentType="application/vnd.openxmlformats-officedocument.drawingml.chart+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27"/>
  </p:notesMasterIdLst>
  <p:sldIdLst>
    <p:sldId id="294" r:id="rId3"/>
    <p:sldId id="341" r:id="rId4"/>
    <p:sldId id="349" r:id="rId5"/>
    <p:sldId id="379" r:id="rId6"/>
    <p:sldId id="380" r:id="rId7"/>
    <p:sldId id="381" r:id="rId8"/>
    <p:sldId id="382" r:id="rId9"/>
    <p:sldId id="383" r:id="rId10"/>
    <p:sldId id="384" r:id="rId11"/>
    <p:sldId id="359" r:id="rId12"/>
    <p:sldId id="367" r:id="rId13"/>
    <p:sldId id="369" r:id="rId14"/>
    <p:sldId id="355" r:id="rId15"/>
    <p:sldId id="356" r:id="rId16"/>
    <p:sldId id="375" r:id="rId17"/>
    <p:sldId id="357" r:id="rId18"/>
    <p:sldId id="388" r:id="rId19"/>
    <p:sldId id="387" r:id="rId20"/>
    <p:sldId id="385" r:id="rId21"/>
    <p:sldId id="389" r:id="rId22"/>
    <p:sldId id="377" r:id="rId23"/>
    <p:sldId id="374" r:id="rId24"/>
    <p:sldId id="360" r:id="rId25"/>
    <p:sldId id="376" r:id="rId26"/>
  </p:sldIdLst>
  <p:sldSz cx="9144000" cy="6858000" type="screen4x3"/>
  <p:notesSz cx="6858000" cy="9144000"/>
  <p:defaultTextStyle>
    <a:defPPr>
      <a:defRPr lang="de-DE"/>
    </a:defPPr>
    <a:lvl1pPr algn="l" rtl="0" eaLnBrk="0" fontAlgn="base" hangingPunct="0">
      <a:spcBef>
        <a:spcPct val="0"/>
      </a:spcBef>
      <a:spcAft>
        <a:spcPct val="0"/>
      </a:spcAft>
      <a:defRPr kern="1200">
        <a:solidFill>
          <a:schemeClr val="tx1"/>
        </a:solidFill>
        <a:latin typeface="Calibri" pitchFamily="34" charset="0"/>
        <a:ea typeface="+mn-ea"/>
        <a:cs typeface="Arial" charset="0"/>
      </a:defRPr>
    </a:lvl1pPr>
    <a:lvl2pPr marL="457200" algn="l" rtl="0" eaLnBrk="0" fontAlgn="base" hangingPunct="0">
      <a:spcBef>
        <a:spcPct val="0"/>
      </a:spcBef>
      <a:spcAft>
        <a:spcPct val="0"/>
      </a:spcAft>
      <a:defRPr kern="1200">
        <a:solidFill>
          <a:schemeClr val="tx1"/>
        </a:solidFill>
        <a:latin typeface="Calibri" pitchFamily="34" charset="0"/>
        <a:ea typeface="+mn-ea"/>
        <a:cs typeface="Arial" charset="0"/>
      </a:defRPr>
    </a:lvl2pPr>
    <a:lvl3pPr marL="914400" algn="l" rtl="0" eaLnBrk="0" fontAlgn="base" hangingPunct="0">
      <a:spcBef>
        <a:spcPct val="0"/>
      </a:spcBef>
      <a:spcAft>
        <a:spcPct val="0"/>
      </a:spcAft>
      <a:defRPr kern="1200">
        <a:solidFill>
          <a:schemeClr val="tx1"/>
        </a:solidFill>
        <a:latin typeface="Calibri" pitchFamily="34" charset="0"/>
        <a:ea typeface="+mn-ea"/>
        <a:cs typeface="Arial" charset="0"/>
      </a:defRPr>
    </a:lvl3pPr>
    <a:lvl4pPr marL="1371600" algn="l" rtl="0" eaLnBrk="0" fontAlgn="base" hangingPunct="0">
      <a:spcBef>
        <a:spcPct val="0"/>
      </a:spcBef>
      <a:spcAft>
        <a:spcPct val="0"/>
      </a:spcAft>
      <a:defRPr kern="1200">
        <a:solidFill>
          <a:schemeClr val="tx1"/>
        </a:solidFill>
        <a:latin typeface="Calibri" pitchFamily="34" charset="0"/>
        <a:ea typeface="+mn-ea"/>
        <a:cs typeface="Arial" charset="0"/>
      </a:defRPr>
    </a:lvl4pPr>
    <a:lvl5pPr marL="1828800" algn="l" rtl="0" eaLnBrk="0" fontAlgn="base" hangingPunct="0">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hristoph Reimer" initials="CRE" lastIdx="3"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EC0"/>
    <a:srgbClr val="0097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139" autoAdjust="0"/>
    <p:restoredTop sz="90499" autoAdjust="0"/>
  </p:normalViewPr>
  <p:slideViewPr>
    <p:cSldViewPr>
      <p:cViewPr varScale="1">
        <p:scale>
          <a:sx n="73" d="100"/>
          <a:sy n="73" d="100"/>
        </p:scale>
        <p:origin x="66" y="774"/>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commentAuthors" Target="commentAuthor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oleObject" Target="file:///\\helios\ongoing\Administratives\2681_CCI_2\ECV_data_user\UserStats2016\User_data_Jun2012_16022016.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7.7555257330437263E-2"/>
          <c:y val="0.11826637585745799"/>
          <c:w val="0.90438175868010029"/>
          <c:h val="0.74598744899130542"/>
        </c:manualLayout>
      </c:layout>
      <c:barChart>
        <c:barDir val="col"/>
        <c:grouping val="stacked"/>
        <c:varyColors val="0"/>
        <c:ser>
          <c:idx val="0"/>
          <c:order val="0"/>
          <c:tx>
            <c:strRef>
              <c:f>'R2_alternative'!$E$4</c:f>
              <c:strCache>
                <c:ptCount val="1"/>
                <c:pt idx="0">
                  <c:v>ECV SM Version 0.1</c:v>
                </c:pt>
              </c:strCache>
            </c:strRef>
          </c:tx>
          <c:spPr>
            <a:solidFill>
              <a:srgbClr val="0070C0"/>
            </a:solidFill>
            <a:ln>
              <a:solidFill>
                <a:sysClr val="windowText" lastClr="000000"/>
              </a:solidFill>
            </a:ln>
          </c:spPr>
          <c:invertIfNegative val="0"/>
          <c:dPt>
            <c:idx val="30"/>
            <c:invertIfNegative val="0"/>
            <c:bubble3D val="0"/>
            <c:spPr>
              <a:solidFill>
                <a:schemeClr val="bg1">
                  <a:lumMod val="50000"/>
                </a:schemeClr>
              </a:solidFill>
              <a:ln>
                <a:solidFill>
                  <a:sysClr val="windowText" lastClr="000000"/>
                </a:solidFill>
              </a:ln>
            </c:spPr>
          </c:dPt>
          <c:cat>
            <c:strRef>
              <c:f>'R2_alternative'!$A$5:$A$49</c:f>
              <c:strCache>
                <c:ptCount val="45"/>
                <c:pt idx="0">
                  <c:v>Jun '12</c:v>
                </c:pt>
                <c:pt idx="1">
                  <c:v>Jul '12</c:v>
                </c:pt>
                <c:pt idx="2">
                  <c:v>Aug '12</c:v>
                </c:pt>
                <c:pt idx="3">
                  <c:v>Sep '12</c:v>
                </c:pt>
                <c:pt idx="4">
                  <c:v>Oct '12</c:v>
                </c:pt>
                <c:pt idx="5">
                  <c:v>Nov '12</c:v>
                </c:pt>
                <c:pt idx="6">
                  <c:v>Dec '12</c:v>
                </c:pt>
                <c:pt idx="7">
                  <c:v>Jan '13</c:v>
                </c:pt>
                <c:pt idx="8">
                  <c:v>Feb '13</c:v>
                </c:pt>
                <c:pt idx="9">
                  <c:v>Mar '13</c:v>
                </c:pt>
                <c:pt idx="10">
                  <c:v>Apr '13</c:v>
                </c:pt>
                <c:pt idx="11">
                  <c:v>May '13</c:v>
                </c:pt>
                <c:pt idx="12">
                  <c:v>Jun '13</c:v>
                </c:pt>
                <c:pt idx="13">
                  <c:v>Jul '13</c:v>
                </c:pt>
                <c:pt idx="14">
                  <c:v>Aug '13</c:v>
                </c:pt>
                <c:pt idx="15">
                  <c:v>Sep '13</c:v>
                </c:pt>
                <c:pt idx="16">
                  <c:v>Oct '13</c:v>
                </c:pt>
                <c:pt idx="17">
                  <c:v>Nov '13</c:v>
                </c:pt>
                <c:pt idx="18">
                  <c:v>Dec '13</c:v>
                </c:pt>
                <c:pt idx="19">
                  <c:v>Jan '14</c:v>
                </c:pt>
                <c:pt idx="20">
                  <c:v>Feb '14</c:v>
                </c:pt>
                <c:pt idx="21">
                  <c:v>Mar '14</c:v>
                </c:pt>
                <c:pt idx="22">
                  <c:v>Apr '14</c:v>
                </c:pt>
                <c:pt idx="23">
                  <c:v>May '14</c:v>
                </c:pt>
                <c:pt idx="24">
                  <c:v>Jun '14</c:v>
                </c:pt>
                <c:pt idx="25">
                  <c:v>Jul '14</c:v>
                </c:pt>
                <c:pt idx="26">
                  <c:v>Aug '14</c:v>
                </c:pt>
                <c:pt idx="27">
                  <c:v>Sep '14</c:v>
                </c:pt>
                <c:pt idx="28">
                  <c:v>Oct '14</c:v>
                </c:pt>
                <c:pt idx="29">
                  <c:v>Nov '14</c:v>
                </c:pt>
                <c:pt idx="30">
                  <c:v>Dec '14</c:v>
                </c:pt>
                <c:pt idx="31">
                  <c:v>Jan '15</c:v>
                </c:pt>
                <c:pt idx="32">
                  <c:v>Feb '15</c:v>
                </c:pt>
                <c:pt idx="33">
                  <c:v>Mar '15</c:v>
                </c:pt>
                <c:pt idx="34">
                  <c:v>Apr '15</c:v>
                </c:pt>
                <c:pt idx="35">
                  <c:v>May '15</c:v>
                </c:pt>
                <c:pt idx="36">
                  <c:v>Jun '15</c:v>
                </c:pt>
                <c:pt idx="37">
                  <c:v>Jul '15</c:v>
                </c:pt>
                <c:pt idx="38">
                  <c:v>Aug '15</c:v>
                </c:pt>
                <c:pt idx="39">
                  <c:v>Sep '15</c:v>
                </c:pt>
                <c:pt idx="40">
                  <c:v>Oct '15</c:v>
                </c:pt>
                <c:pt idx="41">
                  <c:v>Nov '15</c:v>
                </c:pt>
                <c:pt idx="42">
                  <c:v>Dec '15</c:v>
                </c:pt>
                <c:pt idx="43">
                  <c:v>Jan '16</c:v>
                </c:pt>
                <c:pt idx="44">
                  <c:v>Feb '16</c:v>
                </c:pt>
              </c:strCache>
            </c:strRef>
          </c:cat>
          <c:val>
            <c:numRef>
              <c:f>'R2_alternative'!$E$5:$E$49</c:f>
              <c:numCache>
                <c:formatCode>General</c:formatCode>
                <c:ptCount val="45"/>
                <c:pt idx="0">
                  <c:v>62</c:v>
                </c:pt>
                <c:pt idx="1">
                  <c:v>55</c:v>
                </c:pt>
                <c:pt idx="2">
                  <c:v>14</c:v>
                </c:pt>
                <c:pt idx="3">
                  <c:v>32</c:v>
                </c:pt>
                <c:pt idx="4">
                  <c:v>31</c:v>
                </c:pt>
                <c:pt idx="5">
                  <c:v>35</c:v>
                </c:pt>
                <c:pt idx="6">
                  <c:v>20</c:v>
                </c:pt>
                <c:pt idx="7">
                  <c:v>29</c:v>
                </c:pt>
                <c:pt idx="8">
                  <c:v>23</c:v>
                </c:pt>
                <c:pt idx="9">
                  <c:v>24</c:v>
                </c:pt>
                <c:pt idx="10">
                  <c:v>41</c:v>
                </c:pt>
                <c:pt idx="11">
                  <c:v>24</c:v>
                </c:pt>
                <c:pt idx="12">
                  <c:v>37</c:v>
                </c:pt>
                <c:pt idx="13">
                  <c:v>31</c:v>
                </c:pt>
                <c:pt idx="14">
                  <c:v>28</c:v>
                </c:pt>
                <c:pt idx="15">
                  <c:v>24</c:v>
                </c:pt>
                <c:pt idx="16">
                  <c:v>33</c:v>
                </c:pt>
                <c:pt idx="17">
                  <c:v>35</c:v>
                </c:pt>
                <c:pt idx="18">
                  <c:v>23</c:v>
                </c:pt>
                <c:pt idx="19">
                  <c:v>43</c:v>
                </c:pt>
                <c:pt idx="20">
                  <c:v>50</c:v>
                </c:pt>
                <c:pt idx="21">
                  <c:v>43</c:v>
                </c:pt>
                <c:pt idx="22">
                  <c:v>26</c:v>
                </c:pt>
                <c:pt idx="23">
                  <c:v>46</c:v>
                </c:pt>
                <c:pt idx="24">
                  <c:v>30</c:v>
                </c:pt>
                <c:pt idx="25">
                  <c:v>13</c:v>
                </c:pt>
              </c:numCache>
            </c:numRef>
          </c:val>
        </c:ser>
        <c:ser>
          <c:idx val="1"/>
          <c:order val="1"/>
          <c:tx>
            <c:strRef>
              <c:f>'R2_alternative'!$G$4</c:f>
              <c:strCache>
                <c:ptCount val="1"/>
                <c:pt idx="0">
                  <c:v>ECV SM Version 2.1</c:v>
                </c:pt>
              </c:strCache>
            </c:strRef>
          </c:tx>
          <c:spPr>
            <a:solidFill>
              <a:schemeClr val="accent5">
                <a:lumMod val="60000"/>
                <a:lumOff val="40000"/>
              </a:schemeClr>
            </a:solidFill>
            <a:ln>
              <a:solidFill>
                <a:sysClr val="windowText" lastClr="000000"/>
              </a:solidFill>
            </a:ln>
          </c:spPr>
          <c:invertIfNegative val="0"/>
          <c:dPt>
            <c:idx val="30"/>
            <c:invertIfNegative val="0"/>
            <c:bubble3D val="0"/>
            <c:spPr>
              <a:solidFill>
                <a:schemeClr val="accent5">
                  <a:lumMod val="40000"/>
                  <a:lumOff val="60000"/>
                </a:schemeClr>
              </a:solidFill>
              <a:ln>
                <a:solidFill>
                  <a:schemeClr val="tx1"/>
                </a:solidFill>
              </a:ln>
            </c:spPr>
          </c:dPt>
          <c:cat>
            <c:strRef>
              <c:f>'R2_alternative'!$A$5:$A$49</c:f>
              <c:strCache>
                <c:ptCount val="45"/>
                <c:pt idx="0">
                  <c:v>Jun '12</c:v>
                </c:pt>
                <c:pt idx="1">
                  <c:v>Jul '12</c:v>
                </c:pt>
                <c:pt idx="2">
                  <c:v>Aug '12</c:v>
                </c:pt>
                <c:pt idx="3">
                  <c:v>Sep '12</c:v>
                </c:pt>
                <c:pt idx="4">
                  <c:v>Oct '12</c:v>
                </c:pt>
                <c:pt idx="5">
                  <c:v>Nov '12</c:v>
                </c:pt>
                <c:pt idx="6">
                  <c:v>Dec '12</c:v>
                </c:pt>
                <c:pt idx="7">
                  <c:v>Jan '13</c:v>
                </c:pt>
                <c:pt idx="8">
                  <c:v>Feb '13</c:v>
                </c:pt>
                <c:pt idx="9">
                  <c:v>Mar '13</c:v>
                </c:pt>
                <c:pt idx="10">
                  <c:v>Apr '13</c:v>
                </c:pt>
                <c:pt idx="11">
                  <c:v>May '13</c:v>
                </c:pt>
                <c:pt idx="12">
                  <c:v>Jun '13</c:v>
                </c:pt>
                <c:pt idx="13">
                  <c:v>Jul '13</c:v>
                </c:pt>
                <c:pt idx="14">
                  <c:v>Aug '13</c:v>
                </c:pt>
                <c:pt idx="15">
                  <c:v>Sep '13</c:v>
                </c:pt>
                <c:pt idx="16">
                  <c:v>Oct '13</c:v>
                </c:pt>
                <c:pt idx="17">
                  <c:v>Nov '13</c:v>
                </c:pt>
                <c:pt idx="18">
                  <c:v>Dec '13</c:v>
                </c:pt>
                <c:pt idx="19">
                  <c:v>Jan '14</c:v>
                </c:pt>
                <c:pt idx="20">
                  <c:v>Feb '14</c:v>
                </c:pt>
                <c:pt idx="21">
                  <c:v>Mar '14</c:v>
                </c:pt>
                <c:pt idx="22">
                  <c:v>Apr '14</c:v>
                </c:pt>
                <c:pt idx="23">
                  <c:v>May '14</c:v>
                </c:pt>
                <c:pt idx="24">
                  <c:v>Jun '14</c:v>
                </c:pt>
                <c:pt idx="25">
                  <c:v>Jul '14</c:v>
                </c:pt>
                <c:pt idx="26">
                  <c:v>Aug '14</c:v>
                </c:pt>
                <c:pt idx="27">
                  <c:v>Sep '14</c:v>
                </c:pt>
                <c:pt idx="28">
                  <c:v>Oct '14</c:v>
                </c:pt>
                <c:pt idx="29">
                  <c:v>Nov '14</c:v>
                </c:pt>
                <c:pt idx="30">
                  <c:v>Dec '14</c:v>
                </c:pt>
                <c:pt idx="31">
                  <c:v>Jan '15</c:v>
                </c:pt>
                <c:pt idx="32">
                  <c:v>Feb '15</c:v>
                </c:pt>
                <c:pt idx="33">
                  <c:v>Mar '15</c:v>
                </c:pt>
                <c:pt idx="34">
                  <c:v>Apr '15</c:v>
                </c:pt>
                <c:pt idx="35">
                  <c:v>May '15</c:v>
                </c:pt>
                <c:pt idx="36">
                  <c:v>Jun '15</c:v>
                </c:pt>
                <c:pt idx="37">
                  <c:v>Jul '15</c:v>
                </c:pt>
                <c:pt idx="38">
                  <c:v>Aug '15</c:v>
                </c:pt>
                <c:pt idx="39">
                  <c:v>Sep '15</c:v>
                </c:pt>
                <c:pt idx="40">
                  <c:v>Oct '15</c:v>
                </c:pt>
                <c:pt idx="41">
                  <c:v>Nov '15</c:v>
                </c:pt>
                <c:pt idx="42">
                  <c:v>Dec '15</c:v>
                </c:pt>
                <c:pt idx="43">
                  <c:v>Jan '16</c:v>
                </c:pt>
                <c:pt idx="44">
                  <c:v>Feb '16</c:v>
                </c:pt>
              </c:strCache>
            </c:strRef>
          </c:cat>
          <c:val>
            <c:numRef>
              <c:f>'R2_alternative'!$G$5:$G$49</c:f>
              <c:numCache>
                <c:formatCode>General</c:formatCode>
                <c:ptCount val="45"/>
                <c:pt idx="24">
                  <c:v>1</c:v>
                </c:pt>
                <c:pt idx="25">
                  <c:v>32</c:v>
                </c:pt>
                <c:pt idx="26">
                  <c:v>44</c:v>
                </c:pt>
                <c:pt idx="27">
                  <c:v>58</c:v>
                </c:pt>
                <c:pt idx="28">
                  <c:v>67</c:v>
                </c:pt>
                <c:pt idx="29">
                  <c:v>70</c:v>
                </c:pt>
                <c:pt idx="30">
                  <c:v>59</c:v>
                </c:pt>
                <c:pt idx="31">
                  <c:v>62</c:v>
                </c:pt>
                <c:pt idx="32">
                  <c:v>52</c:v>
                </c:pt>
                <c:pt idx="33">
                  <c:v>45</c:v>
                </c:pt>
                <c:pt idx="34">
                  <c:v>38</c:v>
                </c:pt>
                <c:pt idx="35">
                  <c:v>26</c:v>
                </c:pt>
                <c:pt idx="36">
                  <c:v>49</c:v>
                </c:pt>
                <c:pt idx="37">
                  <c:v>62</c:v>
                </c:pt>
                <c:pt idx="38">
                  <c:v>51</c:v>
                </c:pt>
                <c:pt idx="39">
                  <c:v>55</c:v>
                </c:pt>
                <c:pt idx="40">
                  <c:v>38</c:v>
                </c:pt>
                <c:pt idx="41">
                  <c:v>52</c:v>
                </c:pt>
                <c:pt idx="42">
                  <c:v>11</c:v>
                </c:pt>
              </c:numCache>
            </c:numRef>
          </c:val>
        </c:ser>
        <c:ser>
          <c:idx val="2"/>
          <c:order val="2"/>
          <c:tx>
            <c:strRef>
              <c:f>'R2_alternative'!$H$4</c:f>
              <c:strCache>
                <c:ptCount val="1"/>
                <c:pt idx="0">
                  <c:v>ECV SM Version 02.2</c:v>
                </c:pt>
              </c:strCache>
            </c:strRef>
          </c:tx>
          <c:spPr>
            <a:solidFill>
              <a:schemeClr val="tx2">
                <a:lumMod val="75000"/>
              </a:schemeClr>
            </a:solidFill>
            <a:ln>
              <a:solidFill>
                <a:schemeClr val="tx1"/>
              </a:solidFill>
            </a:ln>
          </c:spPr>
          <c:invertIfNegative val="0"/>
          <c:val>
            <c:numRef>
              <c:f>'R2_alternative'!$H$5:$H$49</c:f>
              <c:numCache>
                <c:formatCode>General</c:formatCode>
                <c:ptCount val="45"/>
                <c:pt idx="43">
                  <c:v>83</c:v>
                </c:pt>
                <c:pt idx="44">
                  <c:v>132</c:v>
                </c:pt>
              </c:numCache>
            </c:numRef>
          </c:val>
        </c:ser>
        <c:dLbls>
          <c:showLegendKey val="0"/>
          <c:showVal val="0"/>
          <c:showCatName val="0"/>
          <c:showSerName val="0"/>
          <c:showPercent val="0"/>
          <c:showBubbleSize val="0"/>
        </c:dLbls>
        <c:gapWidth val="150"/>
        <c:overlap val="100"/>
        <c:axId val="321991056"/>
        <c:axId val="320948416"/>
      </c:barChart>
      <c:catAx>
        <c:axId val="321991056"/>
        <c:scaling>
          <c:orientation val="minMax"/>
        </c:scaling>
        <c:delete val="0"/>
        <c:axPos val="b"/>
        <c:numFmt formatCode="General" sourceLinked="1"/>
        <c:majorTickMark val="out"/>
        <c:minorTickMark val="none"/>
        <c:tickLblPos val="nextTo"/>
        <c:txPr>
          <a:bodyPr rot="-2700000"/>
          <a:lstStyle/>
          <a:p>
            <a:pPr>
              <a:defRPr sz="1200"/>
            </a:pPr>
            <a:endParaRPr lang="de-DE"/>
          </a:p>
        </c:txPr>
        <c:crossAx val="320948416"/>
        <c:crosses val="autoZero"/>
        <c:auto val="1"/>
        <c:lblAlgn val="ctr"/>
        <c:lblOffset val="100"/>
        <c:noMultiLvlLbl val="0"/>
      </c:catAx>
      <c:valAx>
        <c:axId val="320948416"/>
        <c:scaling>
          <c:orientation val="minMax"/>
        </c:scaling>
        <c:delete val="0"/>
        <c:axPos val="l"/>
        <c:title>
          <c:tx>
            <c:rich>
              <a:bodyPr rot="-5400000" vert="horz"/>
              <a:lstStyle/>
              <a:p>
                <a:pPr>
                  <a:defRPr/>
                </a:pPr>
                <a:r>
                  <a:rPr lang="de-AT" sz="1400" b="0" i="1" dirty="0" err="1"/>
                  <a:t>Number</a:t>
                </a:r>
                <a:r>
                  <a:rPr lang="de-AT" sz="1400" b="0" i="1" dirty="0"/>
                  <a:t> of </a:t>
                </a:r>
                <a:r>
                  <a:rPr lang="de-AT" sz="1400" b="0" i="1" dirty="0" smtClean="0"/>
                  <a:t>Registered Users</a:t>
                </a:r>
                <a:endParaRPr lang="de-AT" sz="1400" b="0" i="1" dirty="0"/>
              </a:p>
            </c:rich>
          </c:tx>
          <c:layout/>
          <c:overlay val="0"/>
        </c:title>
        <c:numFmt formatCode="General" sourceLinked="1"/>
        <c:majorTickMark val="out"/>
        <c:minorTickMark val="none"/>
        <c:tickLblPos val="nextTo"/>
        <c:crossAx val="321991056"/>
        <c:crosses val="autoZero"/>
        <c:crossBetween val="between"/>
        <c:majorUnit val="50"/>
      </c:valAx>
    </c:plotArea>
    <c:legend>
      <c:legendPos val="t"/>
      <c:layout>
        <c:manualLayout>
          <c:xMode val="edge"/>
          <c:yMode val="edge"/>
          <c:x val="0.23387336969992445"/>
          <c:y val="0.11361740667085198"/>
          <c:w val="0.63023234490002411"/>
          <c:h val="6.4503754709730771E-2"/>
        </c:manualLayout>
      </c:layout>
      <c:overlay val="0"/>
      <c:txPr>
        <a:bodyPr/>
        <a:lstStyle/>
        <a:p>
          <a:pPr>
            <a:defRPr sz="1400"/>
          </a:pPr>
          <a:endParaRPr lang="de-DE"/>
        </a:p>
      </c:txPr>
    </c:legend>
    <c:plotVisOnly val="1"/>
    <c:dispBlanksAs val="gap"/>
    <c:showDLblsOverMax val="0"/>
  </c:chart>
  <c:spPr>
    <a:ln>
      <a:noFill/>
    </a:ln>
  </c:sp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cs typeface="Arial" charset="0"/>
              </a:defRPr>
            </a:lvl1pPr>
          </a:lstStyle>
          <a:p>
            <a:pPr>
              <a:defRPr/>
            </a:pPr>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eaLnBrk="1" hangingPunct="1">
              <a:defRPr sz="1200">
                <a:cs typeface="Arial" charset="0"/>
              </a:defRPr>
            </a:lvl1pPr>
          </a:lstStyle>
          <a:p>
            <a:pPr>
              <a:defRPr/>
            </a:pPr>
            <a:fld id="{7989D01A-69A1-42DA-B04B-C9836D49D14B}" type="datetimeFigureOut">
              <a:rPr lang="en-GB"/>
              <a:pPr>
                <a:defRPr/>
              </a:pPr>
              <a:t>15/03/2016</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GB"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smtClean="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hangingPunct="1">
              <a:defRPr sz="1200">
                <a:cs typeface="Arial" charset="0"/>
              </a:defRPr>
            </a:lvl1pPr>
          </a:lstStyle>
          <a:p>
            <a:pPr>
              <a:defRPr/>
            </a:pPr>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D3EA1044-FC35-424D-B6A2-F805A3CC10CC}" type="slidenum">
              <a:rPr lang="en-GB" altLang="en-US"/>
              <a:pPr>
                <a:defRPr/>
              </a:pPr>
              <a:t>‹#›</a:t>
            </a:fld>
            <a:endParaRPr lang="en-GB" altLang="en-US"/>
          </a:p>
        </p:txBody>
      </p:sp>
    </p:spTree>
    <p:extLst>
      <p:ext uri="{BB962C8B-B14F-4D97-AF65-F5344CB8AC3E}">
        <p14:creationId xmlns:p14="http://schemas.microsoft.com/office/powerpoint/2010/main" val="379360929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GB" sz="1200" i="0" kern="1200" dirty="0" smtClean="0">
                <a:solidFill>
                  <a:schemeClr val="tx1"/>
                </a:solidFill>
                <a:effectLst/>
                <a:latin typeface="+mn-lt"/>
                <a:ea typeface="+mn-ea"/>
                <a:cs typeface="+mn-cs"/>
              </a:rPr>
              <a:t>Active and passive microwave sensors used for the generation of the ECV soil moisture data sets. Although the Soil Moisture Active Passive (SMAP) and Aquarius missions will not yet be considered in the products generated within phase 2 of the project, they are already included in this diagram to highlight their potential inclusions in the ECV production in the future. SAR data from Envisat and Sentinel-1 will not be directly integrated into the merged ECV products but be used for improved characterisation of errors and sub-pixel heterogeneity of the coarse-scale products. </a:t>
            </a:r>
          </a:p>
          <a:p>
            <a:endParaRPr lang="en-GB" dirty="0"/>
          </a:p>
        </p:txBody>
      </p:sp>
      <p:sp>
        <p:nvSpPr>
          <p:cNvPr id="4" name="Slide Number Placeholder 3"/>
          <p:cNvSpPr>
            <a:spLocks noGrp="1"/>
          </p:cNvSpPr>
          <p:nvPr>
            <p:ph type="sldNum" sz="quarter" idx="10"/>
          </p:nvPr>
        </p:nvSpPr>
        <p:spPr/>
        <p:txBody>
          <a:bodyPr/>
          <a:lstStyle/>
          <a:p>
            <a:pPr>
              <a:defRPr/>
            </a:pPr>
            <a:fld id="{D3EA1044-FC35-424D-B6A2-F805A3CC10CC}" type="slidenum">
              <a:rPr lang="en-GB" altLang="en-US" smtClean="0"/>
              <a:pPr>
                <a:defRPr/>
              </a:pPr>
              <a:t>2</a:t>
            </a:fld>
            <a:endParaRPr lang="en-GB" altLang="en-US"/>
          </a:p>
        </p:txBody>
      </p:sp>
    </p:spTree>
    <p:extLst>
      <p:ext uri="{BB962C8B-B14F-4D97-AF65-F5344CB8AC3E}">
        <p14:creationId xmlns:p14="http://schemas.microsoft.com/office/powerpoint/2010/main" val="27710862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D3EA1044-FC35-424D-B6A2-F805A3CC10CC}" type="slidenum">
              <a:rPr lang="en-GB" altLang="en-US" smtClean="0"/>
              <a:pPr>
                <a:defRPr/>
              </a:pPr>
              <a:t>11</a:t>
            </a:fld>
            <a:endParaRPr lang="en-GB" altLang="en-US"/>
          </a:p>
        </p:txBody>
      </p:sp>
    </p:spTree>
    <p:extLst>
      <p:ext uri="{BB962C8B-B14F-4D97-AF65-F5344CB8AC3E}">
        <p14:creationId xmlns:p14="http://schemas.microsoft.com/office/powerpoint/2010/main" val="27710862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D3EA1044-FC35-424D-B6A2-F805A3CC10CC}" type="slidenum">
              <a:rPr lang="en-GB" altLang="en-US" smtClean="0"/>
              <a:pPr>
                <a:defRPr/>
              </a:pPr>
              <a:t>12</a:t>
            </a:fld>
            <a:endParaRPr lang="en-GB" altLang="en-US"/>
          </a:p>
        </p:txBody>
      </p:sp>
    </p:spTree>
    <p:extLst>
      <p:ext uri="{BB962C8B-B14F-4D97-AF65-F5344CB8AC3E}">
        <p14:creationId xmlns:p14="http://schemas.microsoft.com/office/powerpoint/2010/main" val="27710862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D3EA1044-FC35-424D-B6A2-F805A3CC10CC}" type="slidenum">
              <a:rPr lang="en-GB" altLang="en-US" smtClean="0"/>
              <a:pPr>
                <a:defRPr/>
              </a:pPr>
              <a:t>14</a:t>
            </a:fld>
            <a:endParaRPr lang="en-GB" altLang="en-US"/>
          </a:p>
        </p:txBody>
      </p:sp>
    </p:spTree>
    <p:extLst>
      <p:ext uri="{BB962C8B-B14F-4D97-AF65-F5344CB8AC3E}">
        <p14:creationId xmlns:p14="http://schemas.microsoft.com/office/powerpoint/2010/main" val="27710862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D3EA1044-FC35-424D-B6A2-F805A3CC10CC}" type="slidenum">
              <a:rPr lang="en-GB" altLang="en-US" smtClean="0"/>
              <a:pPr>
                <a:defRPr/>
              </a:pPr>
              <a:t>15</a:t>
            </a:fld>
            <a:endParaRPr lang="en-GB" altLang="en-US"/>
          </a:p>
        </p:txBody>
      </p:sp>
    </p:spTree>
    <p:extLst>
      <p:ext uri="{BB962C8B-B14F-4D97-AF65-F5344CB8AC3E}">
        <p14:creationId xmlns:p14="http://schemas.microsoft.com/office/powerpoint/2010/main" val="27710862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D3EA1044-FC35-424D-B6A2-F805A3CC10CC}" type="slidenum">
              <a:rPr lang="en-GB" altLang="en-US" smtClean="0"/>
              <a:pPr>
                <a:defRPr/>
              </a:pPr>
              <a:t>21</a:t>
            </a:fld>
            <a:endParaRPr lang="en-GB" altLang="en-US"/>
          </a:p>
        </p:txBody>
      </p:sp>
    </p:spTree>
    <p:extLst>
      <p:ext uri="{BB962C8B-B14F-4D97-AF65-F5344CB8AC3E}">
        <p14:creationId xmlns:p14="http://schemas.microsoft.com/office/powerpoint/2010/main" val="27710862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D3EA1044-FC35-424D-B6A2-F805A3CC10CC}" type="slidenum">
              <a:rPr lang="en-GB" altLang="en-US" smtClean="0"/>
              <a:pPr>
                <a:defRPr/>
              </a:pPr>
              <a:t>23</a:t>
            </a:fld>
            <a:endParaRPr lang="en-GB" altLang="en-US"/>
          </a:p>
        </p:txBody>
      </p:sp>
    </p:spTree>
    <p:extLst>
      <p:ext uri="{BB962C8B-B14F-4D97-AF65-F5344CB8AC3E}">
        <p14:creationId xmlns:p14="http://schemas.microsoft.com/office/powerpoint/2010/main" val="27710862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D3EA1044-FC35-424D-B6A2-F805A3CC10CC}" type="slidenum">
              <a:rPr lang="en-GB" altLang="en-US" smtClean="0"/>
              <a:pPr>
                <a:defRPr/>
              </a:pPr>
              <a:t>24</a:t>
            </a:fld>
            <a:endParaRPr lang="en-GB" altLang="en-US"/>
          </a:p>
        </p:txBody>
      </p:sp>
    </p:spTree>
    <p:extLst>
      <p:ext uri="{BB962C8B-B14F-4D97-AF65-F5344CB8AC3E}">
        <p14:creationId xmlns:p14="http://schemas.microsoft.com/office/powerpoint/2010/main" val="27710862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D3EA1044-FC35-424D-B6A2-F805A3CC10CC}" type="slidenum">
              <a:rPr lang="en-GB" altLang="en-US" smtClean="0"/>
              <a:pPr>
                <a:defRPr/>
              </a:pPr>
              <a:t>3</a:t>
            </a:fld>
            <a:endParaRPr lang="en-GB" altLang="en-US"/>
          </a:p>
        </p:txBody>
      </p:sp>
    </p:spTree>
    <p:extLst>
      <p:ext uri="{BB962C8B-B14F-4D97-AF65-F5344CB8AC3E}">
        <p14:creationId xmlns:p14="http://schemas.microsoft.com/office/powerpoint/2010/main" val="27710862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D3EA1044-FC35-424D-B6A2-F805A3CC10CC}" type="slidenum">
              <a:rPr lang="en-GB" altLang="en-US" smtClean="0"/>
              <a:pPr>
                <a:defRPr/>
              </a:pPr>
              <a:t>4</a:t>
            </a:fld>
            <a:endParaRPr lang="en-GB" altLang="en-US"/>
          </a:p>
        </p:txBody>
      </p:sp>
    </p:spTree>
    <p:extLst>
      <p:ext uri="{BB962C8B-B14F-4D97-AF65-F5344CB8AC3E}">
        <p14:creationId xmlns:p14="http://schemas.microsoft.com/office/powerpoint/2010/main" val="36865534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D3EA1044-FC35-424D-B6A2-F805A3CC10CC}" type="slidenum">
              <a:rPr lang="en-GB" altLang="en-US" smtClean="0"/>
              <a:pPr>
                <a:defRPr/>
              </a:pPr>
              <a:t>5</a:t>
            </a:fld>
            <a:endParaRPr lang="en-GB" altLang="en-US"/>
          </a:p>
        </p:txBody>
      </p:sp>
    </p:spTree>
    <p:extLst>
      <p:ext uri="{BB962C8B-B14F-4D97-AF65-F5344CB8AC3E}">
        <p14:creationId xmlns:p14="http://schemas.microsoft.com/office/powerpoint/2010/main" val="16901449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D3EA1044-FC35-424D-B6A2-F805A3CC10CC}" type="slidenum">
              <a:rPr lang="en-GB" altLang="en-US" smtClean="0"/>
              <a:pPr>
                <a:defRPr/>
              </a:pPr>
              <a:t>6</a:t>
            </a:fld>
            <a:endParaRPr lang="en-GB" altLang="en-US"/>
          </a:p>
        </p:txBody>
      </p:sp>
    </p:spTree>
    <p:extLst>
      <p:ext uri="{BB962C8B-B14F-4D97-AF65-F5344CB8AC3E}">
        <p14:creationId xmlns:p14="http://schemas.microsoft.com/office/powerpoint/2010/main" val="11062857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D3EA1044-FC35-424D-B6A2-F805A3CC10CC}" type="slidenum">
              <a:rPr lang="en-GB" altLang="en-US" smtClean="0"/>
              <a:pPr>
                <a:defRPr/>
              </a:pPr>
              <a:t>7</a:t>
            </a:fld>
            <a:endParaRPr lang="en-GB" altLang="en-US"/>
          </a:p>
        </p:txBody>
      </p:sp>
    </p:spTree>
    <p:extLst>
      <p:ext uri="{BB962C8B-B14F-4D97-AF65-F5344CB8AC3E}">
        <p14:creationId xmlns:p14="http://schemas.microsoft.com/office/powerpoint/2010/main" val="31109268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D3EA1044-FC35-424D-B6A2-F805A3CC10CC}" type="slidenum">
              <a:rPr lang="en-GB" altLang="en-US" smtClean="0"/>
              <a:pPr>
                <a:defRPr/>
              </a:pPr>
              <a:t>8</a:t>
            </a:fld>
            <a:endParaRPr lang="en-GB" altLang="en-US"/>
          </a:p>
        </p:txBody>
      </p:sp>
    </p:spTree>
    <p:extLst>
      <p:ext uri="{BB962C8B-B14F-4D97-AF65-F5344CB8AC3E}">
        <p14:creationId xmlns:p14="http://schemas.microsoft.com/office/powerpoint/2010/main" val="7305579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D3EA1044-FC35-424D-B6A2-F805A3CC10CC}" type="slidenum">
              <a:rPr lang="en-GB" altLang="en-US" smtClean="0"/>
              <a:pPr>
                <a:defRPr/>
              </a:pPr>
              <a:t>9</a:t>
            </a:fld>
            <a:endParaRPr lang="en-GB" altLang="en-US"/>
          </a:p>
        </p:txBody>
      </p:sp>
    </p:spTree>
    <p:extLst>
      <p:ext uri="{BB962C8B-B14F-4D97-AF65-F5344CB8AC3E}">
        <p14:creationId xmlns:p14="http://schemas.microsoft.com/office/powerpoint/2010/main" val="34822309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D3EA1044-FC35-424D-B6A2-F805A3CC10CC}" type="slidenum">
              <a:rPr lang="en-GB" altLang="en-US" smtClean="0"/>
              <a:pPr>
                <a:defRPr/>
              </a:pPr>
              <a:t>10</a:t>
            </a:fld>
            <a:endParaRPr lang="en-GB" altLang="en-US"/>
          </a:p>
        </p:txBody>
      </p:sp>
    </p:spTree>
    <p:extLst>
      <p:ext uri="{BB962C8B-B14F-4D97-AF65-F5344CB8AC3E}">
        <p14:creationId xmlns:p14="http://schemas.microsoft.com/office/powerpoint/2010/main" val="27710862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97147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Tree>
    <p:extLst>
      <p:ext uri="{BB962C8B-B14F-4D97-AF65-F5344CB8AC3E}">
        <p14:creationId xmlns:p14="http://schemas.microsoft.com/office/powerpoint/2010/main" val="6574509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839200" cy="838200"/>
          </a:xfrm>
          <a:prstGeom prst="rect">
            <a:avLst/>
          </a:prstGeom>
        </p:spPr>
        <p:txBody>
          <a:bodyPr/>
          <a:lstStyle/>
          <a:p>
            <a:r>
              <a:rPr lang="en-US" smtClean="0"/>
              <a:t>Click to edit Master title style</a:t>
            </a:r>
            <a:endParaRPr lang="de-AT"/>
          </a:p>
        </p:txBody>
      </p:sp>
      <p:sp>
        <p:nvSpPr>
          <p:cNvPr id="3" name="Content Placeholder 2"/>
          <p:cNvSpPr>
            <a:spLocks noGrp="1"/>
          </p:cNvSpPr>
          <p:nvPr>
            <p:ph idx="1"/>
          </p:nvPr>
        </p:nvSpPr>
        <p:spPr>
          <a:xfrm>
            <a:off x="152400" y="1143000"/>
            <a:ext cx="8839200" cy="502285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AT"/>
          </a:p>
        </p:txBody>
      </p:sp>
    </p:spTree>
    <p:extLst>
      <p:ext uri="{BB962C8B-B14F-4D97-AF65-F5344CB8AC3E}">
        <p14:creationId xmlns:p14="http://schemas.microsoft.com/office/powerpoint/2010/main" val="286576093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hteck 9"/>
          <p:cNvSpPr/>
          <p:nvPr userDrawn="1"/>
        </p:nvSpPr>
        <p:spPr>
          <a:xfrm>
            <a:off x="0" y="6092825"/>
            <a:ext cx="9144000" cy="765175"/>
          </a:xfrm>
          <a:prstGeom prst="rect">
            <a:avLst/>
          </a:prstGeom>
          <a:solidFill>
            <a:srgbClr val="0097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AT">
              <a:solidFill>
                <a:srgbClr val="008EC0"/>
              </a:solidFill>
            </a:endParaRPr>
          </a:p>
        </p:txBody>
      </p:sp>
      <p:pic>
        <p:nvPicPr>
          <p:cNvPr id="1027" name="Grafik 6"/>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1027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Grafik 1"/>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175" y="-1588"/>
            <a:ext cx="3208338" cy="1028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62" r:id="rId1"/>
  </p:sldLayoutIdLst>
  <p:timing>
    <p:tnLst>
      <p:par>
        <p:cTn id="1" dur="indefinite" restart="never" nodeType="tmRoot"/>
      </p:par>
    </p:tnLst>
  </p:timing>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Rechteck 4"/>
          <p:cNvSpPr/>
          <p:nvPr userDrawn="1"/>
        </p:nvSpPr>
        <p:spPr>
          <a:xfrm>
            <a:off x="0" y="1588"/>
            <a:ext cx="9144000" cy="1050925"/>
          </a:xfrm>
          <a:prstGeom prst="rect">
            <a:avLst/>
          </a:prstGeom>
          <a:solidFill>
            <a:srgbClr val="008E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AT"/>
          </a:p>
        </p:txBody>
      </p:sp>
      <p:pic>
        <p:nvPicPr>
          <p:cNvPr id="2051" name="Grafik 1"/>
          <p:cNvPicPr>
            <a:picLocks noChangeAspect="1"/>
          </p:cNvPicPr>
          <p:nvPr userDrawn="1"/>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813" y="7938"/>
            <a:ext cx="1052512" cy="104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Grafik 1"/>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7885113" y="6308725"/>
            <a:ext cx="1079500"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63" r:id="rId1"/>
    <p:sldLayoutId id="2147483665" r:id="rId2"/>
  </p:sldLayoutIdLst>
  <p:timing>
    <p:tnLst>
      <p:par>
        <p:cTn id="1" dur="indefinite" restart="never" nodeType="tmRoot"/>
      </p:par>
    </p:tnLst>
  </p:timing>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jpeg"/></Relationships>
</file>

<file path=ppt/slides/_rels/slide16.xml.rels><?xml version="1.0" encoding="UTF-8" standalone="yes"?>
<Relationships xmlns="http://schemas.openxmlformats.org/package/2006/relationships"><Relationship Id="rId2" Type="http://schemas.openxmlformats.org/officeDocument/2006/relationships/image" Target="../media/image29.tiff"/><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31.jpeg"/><Relationship Id="rId7" Type="http://schemas.openxmlformats.org/officeDocument/2006/relationships/image" Target="../media/image35.jpeg"/><Relationship Id="rId2" Type="http://schemas.openxmlformats.org/officeDocument/2006/relationships/image" Target="../media/image30.png"/><Relationship Id="rId1" Type="http://schemas.openxmlformats.org/officeDocument/2006/relationships/slideLayout" Target="../slideLayouts/slideLayout3.xml"/><Relationship Id="rId6" Type="http://schemas.openxmlformats.org/officeDocument/2006/relationships/image" Target="../media/image34.jpeg"/><Relationship Id="rId11" Type="http://schemas.openxmlformats.org/officeDocument/2006/relationships/image" Target="../media/image39.png"/><Relationship Id="rId5" Type="http://schemas.openxmlformats.org/officeDocument/2006/relationships/image" Target="../media/image33.jpeg"/><Relationship Id="rId10" Type="http://schemas.openxmlformats.org/officeDocument/2006/relationships/image" Target="../media/image38.jpeg"/><Relationship Id="rId4" Type="http://schemas.openxmlformats.org/officeDocument/2006/relationships/image" Target="../media/image32.jpeg"/><Relationship Id="rId9" Type="http://schemas.openxmlformats.org/officeDocument/2006/relationships/image" Target="../media/image37.jpeg"/></Relationships>
</file>

<file path=ppt/slides/_rels/slide19.xml.rels><?xml version="1.0" encoding="UTF-8" standalone="yes"?>
<Relationships xmlns="http://schemas.openxmlformats.org/package/2006/relationships"><Relationship Id="rId3" Type="http://schemas.openxmlformats.org/officeDocument/2006/relationships/hyperlink" Target="http://www.sciencedirect.com/science/journal/03032434/48" TargetMode="External"/><Relationship Id="rId2" Type="http://schemas.openxmlformats.org/officeDocument/2006/relationships/hyperlink" Target="http://www.sciencedirect.com/science/journal/03032434/45/part/PB" TargetMode="External"/><Relationship Id="rId1" Type="http://schemas.openxmlformats.org/officeDocument/2006/relationships/slideLayout" Target="../slideLayouts/slideLayout3.xml"/><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10" Type="http://schemas.openxmlformats.org/officeDocument/2006/relationships/image" Target="../media/image50.png"/><Relationship Id="rId4" Type="http://schemas.openxmlformats.org/officeDocument/2006/relationships/image" Target="../media/image44.png"/><Relationship Id="rId9" Type="http://schemas.openxmlformats.org/officeDocument/2006/relationships/image" Target="../media/image49.png"/></Relationships>
</file>

<file path=ppt/slides/_rels/slide2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2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10"/>
          <p:cNvSpPr>
            <a:spLocks noChangeArrowheads="1"/>
          </p:cNvSpPr>
          <p:nvPr/>
        </p:nvSpPr>
        <p:spPr bwMode="auto">
          <a:xfrm>
            <a:off x="539552" y="1340768"/>
            <a:ext cx="8352928" cy="216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0" bIns="0"/>
          <a:lstStyle>
            <a:lvl1pPr>
              <a:defRPr>
                <a:solidFill>
                  <a:schemeClr val="tx1"/>
                </a:solidFill>
                <a:latin typeface="Calibri" pitchFamily="34" charset="0"/>
                <a:cs typeface="Arial" charset="0"/>
              </a:defRPr>
            </a:lvl1pPr>
            <a:lvl2pPr marL="742950" indent="-285750">
              <a:defRPr>
                <a:solidFill>
                  <a:schemeClr val="tx1"/>
                </a:solidFill>
                <a:latin typeface="Calibri" pitchFamily="34" charset="0"/>
                <a:cs typeface="Arial" charset="0"/>
              </a:defRPr>
            </a:lvl2pPr>
            <a:lvl3pPr marL="1143000" indent="-228600">
              <a:defRPr>
                <a:solidFill>
                  <a:schemeClr val="tx1"/>
                </a:solidFill>
                <a:latin typeface="Calibri" pitchFamily="34" charset="0"/>
                <a:cs typeface="Arial" charset="0"/>
              </a:defRPr>
            </a:lvl3pPr>
            <a:lvl4pPr marL="1600200" indent="-228600">
              <a:defRPr>
                <a:solidFill>
                  <a:schemeClr val="tx1"/>
                </a:solidFill>
                <a:latin typeface="Calibri" pitchFamily="34" charset="0"/>
                <a:cs typeface="Arial" charset="0"/>
              </a:defRPr>
            </a:lvl4pPr>
            <a:lvl5pPr marL="2057400" indent="-22860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a:r>
              <a:rPr lang="en-GB" altLang="en-US" sz="3200" b="1" dirty="0">
                <a:solidFill>
                  <a:srgbClr val="008EC0"/>
                </a:solidFill>
              </a:rPr>
              <a:t>ESA </a:t>
            </a:r>
            <a:r>
              <a:rPr lang="en-GB" altLang="en-US" sz="3200" b="1" dirty="0" smtClean="0">
                <a:solidFill>
                  <a:srgbClr val="008EC0"/>
                </a:solidFill>
              </a:rPr>
              <a:t>CCI Soil Moisture</a:t>
            </a:r>
          </a:p>
          <a:p>
            <a:pPr algn="ctr"/>
            <a:endParaRPr lang="de-AT" altLang="en-US" sz="3200" b="1" dirty="0">
              <a:solidFill>
                <a:srgbClr val="008EC0"/>
              </a:solidFill>
            </a:endParaRPr>
          </a:p>
          <a:p>
            <a:pPr algn="ctr"/>
            <a:r>
              <a:rPr lang="de-AT" altLang="en-US" sz="3200" b="1" dirty="0" smtClean="0">
                <a:solidFill>
                  <a:srgbClr val="008EC0"/>
                </a:solidFill>
              </a:rPr>
              <a:t>Wouter Dorigo, Wolfgang </a:t>
            </a:r>
            <a:r>
              <a:rPr lang="de-AT" altLang="en-US" sz="3200" b="1" dirty="0" smtClean="0">
                <a:solidFill>
                  <a:srgbClr val="008EC0"/>
                </a:solidFill>
              </a:rPr>
              <a:t>Wagner, </a:t>
            </a:r>
          </a:p>
          <a:p>
            <a:pPr algn="ctr"/>
            <a:r>
              <a:rPr lang="de-AT" altLang="en-US" sz="3200" b="1" dirty="0" smtClean="0">
                <a:solidFill>
                  <a:srgbClr val="008EC0"/>
                </a:solidFill>
              </a:rPr>
              <a:t>and the rest of the CCI SM team </a:t>
            </a:r>
            <a:endParaRPr lang="en-GB" altLang="en-US" sz="3200" b="1" dirty="0" smtClean="0">
              <a:solidFill>
                <a:srgbClr val="008EC0"/>
              </a:solidFill>
            </a:endParaRPr>
          </a:p>
        </p:txBody>
      </p:sp>
      <p:pic>
        <p:nvPicPr>
          <p:cNvPr id="3" name="Bild 6" descr="PARTNERLOGOS_P2_noEODC"/>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3131839" y="4052049"/>
            <a:ext cx="3721423" cy="1974949"/>
          </a:xfrm>
          <a:prstGeom prst="rect">
            <a:avLst/>
          </a:prstGeom>
          <a:noFill/>
          <a:ln>
            <a:noFill/>
          </a:ln>
        </p:spPr>
      </p:pic>
      <p:pic>
        <p:nvPicPr>
          <p:cNvPr id="4" name="Picture 3"/>
          <p:cNvPicPr/>
          <p:nvPr/>
        </p:nvPicPr>
        <p:blipFill>
          <a:blip r:embed="rId3">
            <a:extLst>
              <a:ext uri="{28A0092B-C50C-407E-A947-70E740481C1C}">
                <a14:useLocalDpi xmlns:a14="http://schemas.microsoft.com/office/drawing/2010/main" val="0"/>
              </a:ext>
            </a:extLst>
          </a:blip>
          <a:stretch>
            <a:fillRect/>
          </a:stretch>
        </p:blipFill>
        <p:spPr>
          <a:xfrm>
            <a:off x="4266679" y="3284984"/>
            <a:ext cx="1241425" cy="626110"/>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4108563" y="1096136"/>
            <a:ext cx="5041836" cy="3340976"/>
          </a:xfrm>
          <a:prstGeom prst="rect">
            <a:avLst/>
          </a:prstGeom>
        </p:spPr>
      </p:pic>
      <p:sp>
        <p:nvSpPr>
          <p:cNvPr id="4148" name="Rectangle 2"/>
          <p:cNvSpPr txBox="1">
            <a:spLocks noChangeArrowheads="1"/>
          </p:cNvSpPr>
          <p:nvPr/>
        </p:nvSpPr>
        <p:spPr bwMode="auto">
          <a:xfrm>
            <a:off x="1368425" y="260350"/>
            <a:ext cx="7659687" cy="574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Calibri" pitchFamily="34" charset="0"/>
                <a:cs typeface="Arial" charset="0"/>
              </a:defRPr>
            </a:lvl1pPr>
            <a:lvl2pPr marL="742950" indent="-285750">
              <a:defRPr>
                <a:solidFill>
                  <a:schemeClr val="tx1"/>
                </a:solidFill>
                <a:latin typeface="Calibri" pitchFamily="34" charset="0"/>
                <a:cs typeface="Arial" charset="0"/>
              </a:defRPr>
            </a:lvl2pPr>
            <a:lvl3pPr marL="1143000" indent="-228600">
              <a:defRPr>
                <a:solidFill>
                  <a:schemeClr val="tx1"/>
                </a:solidFill>
                <a:latin typeface="Calibri" pitchFamily="34" charset="0"/>
                <a:cs typeface="Arial" charset="0"/>
              </a:defRPr>
            </a:lvl3pPr>
            <a:lvl4pPr marL="1600200" indent="-228600">
              <a:defRPr>
                <a:solidFill>
                  <a:schemeClr val="tx1"/>
                </a:solidFill>
                <a:latin typeface="Calibri" pitchFamily="34" charset="0"/>
                <a:cs typeface="Arial" charset="0"/>
              </a:defRPr>
            </a:lvl4pPr>
            <a:lvl5pPr marL="2057400" indent="-22860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GB" altLang="en-US" sz="2200" b="1" dirty="0" smtClean="0">
                <a:solidFill>
                  <a:schemeClr val="bg1"/>
                </a:solidFill>
                <a:latin typeface="Verdana" pitchFamily="34" charset="0"/>
              </a:rPr>
              <a:t>Improved coverage</a:t>
            </a:r>
            <a:endParaRPr lang="en-GB" altLang="en-US" sz="2200" b="1" dirty="0">
              <a:solidFill>
                <a:schemeClr val="bg1"/>
              </a:solidFill>
              <a:latin typeface="Verdana" pitchFamily="34" charset="0"/>
            </a:endParaRPr>
          </a:p>
        </p:txBody>
      </p:sp>
      <p:sp>
        <p:nvSpPr>
          <p:cNvPr id="5" name="Inhaltsplatzhalter 3"/>
          <p:cNvSpPr txBox="1">
            <a:spLocks/>
          </p:cNvSpPr>
          <p:nvPr/>
        </p:nvSpPr>
        <p:spPr bwMode="auto">
          <a:xfrm>
            <a:off x="188911" y="1122591"/>
            <a:ext cx="3237583" cy="5715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42900" indent="-342900" algn="l" rtl="0" eaLnBrk="1" fontAlgn="base" hangingPunct="1">
              <a:spcBef>
                <a:spcPct val="20000"/>
              </a:spcBef>
              <a:spcAft>
                <a:spcPct val="0"/>
              </a:spcAft>
              <a:buClr>
                <a:srgbClr val="0070AF"/>
              </a:buClr>
              <a:buSzPct val="85000"/>
              <a:buFont typeface="Wingdings" pitchFamily="2" charset="2"/>
              <a:buChar char="§"/>
              <a:defRPr sz="2000">
                <a:solidFill>
                  <a:schemeClr val="tx1"/>
                </a:solidFill>
                <a:latin typeface="+mn-lt"/>
                <a:ea typeface="+mn-ea"/>
                <a:cs typeface="+mn-cs"/>
              </a:defRPr>
            </a:lvl1pPr>
            <a:lvl2pPr marL="742950" indent="-285750" algn="l" rtl="0" eaLnBrk="1" fontAlgn="base" hangingPunct="1">
              <a:spcBef>
                <a:spcPct val="20000"/>
              </a:spcBef>
              <a:spcAft>
                <a:spcPct val="0"/>
              </a:spcAft>
              <a:buClr>
                <a:schemeClr val="tx2"/>
              </a:buClr>
              <a:buSzPct val="80000"/>
              <a:buChar char="•"/>
              <a:defRPr>
                <a:solidFill>
                  <a:schemeClr val="tx1"/>
                </a:solidFill>
                <a:latin typeface="+mn-lt"/>
              </a:defRPr>
            </a:lvl2pPr>
            <a:lvl3pPr marL="1143000" indent="-228600" algn="l" rtl="0" eaLnBrk="1" fontAlgn="base" hangingPunct="1">
              <a:spcBef>
                <a:spcPct val="20000"/>
              </a:spcBef>
              <a:spcAft>
                <a:spcPct val="0"/>
              </a:spcAft>
              <a:buClr>
                <a:schemeClr val="tx1"/>
              </a:buClr>
              <a:buSzPct val="70000"/>
              <a:buFont typeface="Arial" charset="0"/>
              <a:buChar char="–"/>
              <a:defRPr sz="16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lvl="0">
              <a:spcAft>
                <a:spcPts val="600"/>
              </a:spcAft>
              <a:defRPr/>
            </a:pPr>
            <a:r>
              <a:rPr lang="en-GB" b="1" dirty="0" smtClean="0"/>
              <a:t>NEW:</a:t>
            </a:r>
            <a:r>
              <a:rPr lang="en-GB" dirty="0" smtClean="0"/>
              <a:t> Example: introduction SMOS</a:t>
            </a:r>
          </a:p>
        </p:txBody>
      </p:sp>
      <p:sp>
        <p:nvSpPr>
          <p:cNvPr id="14" name="Rectangle 13"/>
          <p:cNvSpPr/>
          <p:nvPr/>
        </p:nvSpPr>
        <p:spPr>
          <a:xfrm>
            <a:off x="3347864" y="3964994"/>
            <a:ext cx="784189" cy="400110"/>
          </a:xfrm>
          <a:prstGeom prst="rect">
            <a:avLst/>
          </a:prstGeom>
        </p:spPr>
        <p:txBody>
          <a:bodyPr wrap="none">
            <a:spAutoFit/>
          </a:bodyPr>
          <a:lstStyle/>
          <a:p>
            <a:r>
              <a:rPr lang="en-GB" sz="2000" dirty="0">
                <a:solidFill>
                  <a:srgbClr val="008EC0"/>
                </a:solidFill>
              </a:rPr>
              <a:t>V03.0</a:t>
            </a:r>
          </a:p>
        </p:txBody>
      </p:sp>
      <p:pic>
        <p:nvPicPr>
          <p:cNvPr id="2" name="Picture 1"/>
          <p:cNvPicPr>
            <a:picLocks noChangeAspect="1"/>
          </p:cNvPicPr>
          <p:nvPr/>
        </p:nvPicPr>
        <p:blipFill rotWithShape="1">
          <a:blip r:embed="rId4"/>
          <a:srcRect t="9441" b="3166"/>
          <a:stretch/>
        </p:blipFill>
        <p:spPr>
          <a:xfrm>
            <a:off x="4115192" y="3921760"/>
            <a:ext cx="5035207" cy="2916000"/>
          </a:xfrm>
          <a:prstGeom prst="rect">
            <a:avLst/>
          </a:prstGeom>
        </p:spPr>
      </p:pic>
      <p:sp>
        <p:nvSpPr>
          <p:cNvPr id="4" name="Oval 3"/>
          <p:cNvSpPr/>
          <p:nvPr/>
        </p:nvSpPr>
        <p:spPr>
          <a:xfrm>
            <a:off x="6300192" y="4725144"/>
            <a:ext cx="864096" cy="72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Oval 8"/>
          <p:cNvSpPr/>
          <p:nvPr/>
        </p:nvSpPr>
        <p:spPr>
          <a:xfrm>
            <a:off x="6300192" y="2229248"/>
            <a:ext cx="864096" cy="72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0" name="Rectangle 9"/>
          <p:cNvSpPr/>
          <p:nvPr/>
        </p:nvSpPr>
        <p:spPr>
          <a:xfrm>
            <a:off x="3347864" y="1484784"/>
            <a:ext cx="784189" cy="400110"/>
          </a:xfrm>
          <a:prstGeom prst="rect">
            <a:avLst/>
          </a:prstGeom>
        </p:spPr>
        <p:txBody>
          <a:bodyPr wrap="none">
            <a:spAutoFit/>
          </a:bodyPr>
          <a:lstStyle/>
          <a:p>
            <a:r>
              <a:rPr lang="en-GB" sz="2000" dirty="0" smtClean="0">
                <a:solidFill>
                  <a:srgbClr val="008EC0"/>
                </a:solidFill>
              </a:rPr>
              <a:t>V02.2</a:t>
            </a:r>
            <a:endParaRPr lang="en-GB" sz="2000" dirty="0">
              <a:solidFill>
                <a:srgbClr val="008EC0"/>
              </a:solidFill>
            </a:endParaRPr>
          </a:p>
        </p:txBody>
      </p:sp>
      <p:sp>
        <p:nvSpPr>
          <p:cNvPr id="11" name="Oval 10"/>
          <p:cNvSpPr/>
          <p:nvPr/>
        </p:nvSpPr>
        <p:spPr>
          <a:xfrm>
            <a:off x="5652120" y="5728679"/>
            <a:ext cx="379046" cy="37566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2" name="Oval 11"/>
          <p:cNvSpPr/>
          <p:nvPr/>
        </p:nvSpPr>
        <p:spPr>
          <a:xfrm>
            <a:off x="5652120" y="3232783"/>
            <a:ext cx="379046" cy="37566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3" name="Oval 12"/>
          <p:cNvSpPr/>
          <p:nvPr/>
        </p:nvSpPr>
        <p:spPr>
          <a:xfrm>
            <a:off x="6713234" y="5589240"/>
            <a:ext cx="379046" cy="37566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5" name="Oval 14"/>
          <p:cNvSpPr/>
          <p:nvPr/>
        </p:nvSpPr>
        <p:spPr>
          <a:xfrm>
            <a:off x="6713234" y="3093344"/>
            <a:ext cx="379046" cy="37566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Tree>
    <p:extLst>
      <p:ext uri="{BB962C8B-B14F-4D97-AF65-F5344CB8AC3E}">
        <p14:creationId xmlns:p14="http://schemas.microsoft.com/office/powerpoint/2010/main" val="41670327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P spid="11" grpId="0" animBg="1"/>
      <p:bldP spid="12" grpId="0" animBg="1"/>
      <p:bldP spid="13" grpId="0" animBg="1"/>
      <p:bldP spid="1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8" name="Rectangle 2"/>
          <p:cNvSpPr txBox="1">
            <a:spLocks noChangeArrowheads="1"/>
          </p:cNvSpPr>
          <p:nvPr/>
        </p:nvSpPr>
        <p:spPr bwMode="auto">
          <a:xfrm>
            <a:off x="1368425" y="260350"/>
            <a:ext cx="7659687" cy="574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Calibri" pitchFamily="34" charset="0"/>
                <a:cs typeface="Arial" charset="0"/>
              </a:defRPr>
            </a:lvl1pPr>
            <a:lvl2pPr marL="742950" indent="-285750">
              <a:defRPr>
                <a:solidFill>
                  <a:schemeClr val="tx1"/>
                </a:solidFill>
                <a:latin typeface="Calibri" pitchFamily="34" charset="0"/>
                <a:cs typeface="Arial" charset="0"/>
              </a:defRPr>
            </a:lvl2pPr>
            <a:lvl3pPr marL="1143000" indent="-228600">
              <a:defRPr>
                <a:solidFill>
                  <a:schemeClr val="tx1"/>
                </a:solidFill>
                <a:latin typeface="Calibri" pitchFamily="34" charset="0"/>
                <a:cs typeface="Arial" charset="0"/>
              </a:defRPr>
            </a:lvl3pPr>
            <a:lvl4pPr marL="1600200" indent="-228600">
              <a:defRPr>
                <a:solidFill>
                  <a:schemeClr val="tx1"/>
                </a:solidFill>
                <a:latin typeface="Calibri" pitchFamily="34" charset="0"/>
                <a:cs typeface="Arial" charset="0"/>
              </a:defRPr>
            </a:lvl4pPr>
            <a:lvl5pPr marL="2057400" indent="-22860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GB" altLang="en-US" sz="2200" b="1" dirty="0" smtClean="0">
                <a:solidFill>
                  <a:schemeClr val="bg1"/>
                </a:solidFill>
                <a:latin typeface="Verdana" pitchFamily="34" charset="0"/>
              </a:rPr>
              <a:t>Cross-project activities: Earth2Observe</a:t>
            </a:r>
            <a:endParaRPr lang="en-GB" altLang="en-US" sz="2200" b="1" dirty="0">
              <a:solidFill>
                <a:schemeClr val="bg1"/>
              </a:solidFill>
              <a:latin typeface="Verdana" pitchFamily="34" charset="0"/>
            </a:endParaRPr>
          </a:p>
        </p:txBody>
      </p:sp>
      <p:sp>
        <p:nvSpPr>
          <p:cNvPr id="5" name="Inhaltsplatzhalter 3"/>
          <p:cNvSpPr txBox="1">
            <a:spLocks/>
          </p:cNvSpPr>
          <p:nvPr/>
        </p:nvSpPr>
        <p:spPr bwMode="auto">
          <a:xfrm>
            <a:off x="188912" y="1122591"/>
            <a:ext cx="8839200" cy="5715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42900" indent="-342900" algn="l" rtl="0" eaLnBrk="1" fontAlgn="base" hangingPunct="1">
              <a:spcBef>
                <a:spcPct val="20000"/>
              </a:spcBef>
              <a:spcAft>
                <a:spcPct val="0"/>
              </a:spcAft>
              <a:buClr>
                <a:srgbClr val="0070AF"/>
              </a:buClr>
              <a:buSzPct val="85000"/>
              <a:buFont typeface="Wingdings" pitchFamily="2" charset="2"/>
              <a:buChar char="§"/>
              <a:defRPr sz="2000">
                <a:solidFill>
                  <a:schemeClr val="tx1"/>
                </a:solidFill>
                <a:latin typeface="+mn-lt"/>
                <a:ea typeface="+mn-ea"/>
                <a:cs typeface="+mn-cs"/>
              </a:defRPr>
            </a:lvl1pPr>
            <a:lvl2pPr marL="742950" indent="-285750" algn="l" rtl="0" eaLnBrk="1" fontAlgn="base" hangingPunct="1">
              <a:spcBef>
                <a:spcPct val="20000"/>
              </a:spcBef>
              <a:spcAft>
                <a:spcPct val="0"/>
              </a:spcAft>
              <a:buClr>
                <a:schemeClr val="tx2"/>
              </a:buClr>
              <a:buSzPct val="80000"/>
              <a:buChar char="•"/>
              <a:defRPr>
                <a:solidFill>
                  <a:schemeClr val="tx1"/>
                </a:solidFill>
                <a:latin typeface="+mn-lt"/>
              </a:defRPr>
            </a:lvl2pPr>
            <a:lvl3pPr marL="1143000" indent="-228600" algn="l" rtl="0" eaLnBrk="1" fontAlgn="base" hangingPunct="1">
              <a:spcBef>
                <a:spcPct val="20000"/>
              </a:spcBef>
              <a:spcAft>
                <a:spcPct val="0"/>
              </a:spcAft>
              <a:buClr>
                <a:schemeClr val="tx1"/>
              </a:buClr>
              <a:buSzPct val="70000"/>
              <a:buFont typeface="Arial" charset="0"/>
              <a:buChar char="–"/>
              <a:defRPr sz="16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lvl="0">
              <a:spcAft>
                <a:spcPts val="600"/>
              </a:spcAft>
              <a:defRPr/>
            </a:pPr>
            <a:r>
              <a:rPr lang="en-GB" dirty="0" smtClean="0"/>
              <a:t>Water </a:t>
            </a:r>
            <a:r>
              <a:rPr lang="en-GB" dirty="0"/>
              <a:t>cycle reanalysis based on improved EO </a:t>
            </a:r>
            <a:r>
              <a:rPr lang="en-GB" dirty="0" smtClean="0"/>
              <a:t>products (SM, P, snow, etc.)</a:t>
            </a:r>
          </a:p>
          <a:p>
            <a:pPr lvl="0">
              <a:spcAft>
                <a:spcPts val="600"/>
              </a:spcAft>
              <a:defRPr/>
            </a:pPr>
            <a:r>
              <a:rPr lang="en-GB" dirty="0" smtClean="0"/>
              <a:t>Ensemble model benchmarking</a:t>
            </a:r>
          </a:p>
          <a:p>
            <a:pPr lvl="0">
              <a:spcAft>
                <a:spcPts val="600"/>
              </a:spcAft>
              <a:defRPr/>
            </a:pPr>
            <a:endParaRPr lang="de-AT" dirty="0" smtClean="0">
              <a:solidFill>
                <a:srgbClr val="FF0000"/>
              </a:solidFill>
            </a:endParaRPr>
          </a:p>
          <a:p>
            <a:pPr lvl="0">
              <a:spcAft>
                <a:spcPts val="600"/>
              </a:spcAft>
              <a:defRPr/>
            </a:pPr>
            <a:endParaRPr lang="de-AT" dirty="0">
              <a:solidFill>
                <a:srgbClr val="FF0000"/>
              </a:solidFill>
            </a:endParaRPr>
          </a:p>
          <a:p>
            <a:pPr lvl="0">
              <a:spcAft>
                <a:spcPts val="600"/>
              </a:spcAft>
              <a:defRPr/>
            </a:pPr>
            <a:endParaRPr lang="de-AT" dirty="0" smtClean="0">
              <a:solidFill>
                <a:srgbClr val="FF0000"/>
              </a:solidFill>
            </a:endParaRPr>
          </a:p>
          <a:p>
            <a:pPr lvl="0">
              <a:spcAft>
                <a:spcPts val="600"/>
              </a:spcAft>
              <a:defRPr/>
            </a:pPr>
            <a:endParaRPr lang="de-AT" dirty="0">
              <a:solidFill>
                <a:srgbClr val="FF0000"/>
              </a:solidFill>
            </a:endParaRPr>
          </a:p>
          <a:p>
            <a:pPr lvl="0">
              <a:spcAft>
                <a:spcPts val="600"/>
              </a:spcAft>
              <a:defRPr/>
            </a:pPr>
            <a:endParaRPr lang="de-AT" dirty="0" smtClean="0">
              <a:solidFill>
                <a:srgbClr val="FF0000"/>
              </a:solidFill>
            </a:endParaRPr>
          </a:p>
          <a:p>
            <a:pPr lvl="0">
              <a:spcAft>
                <a:spcPts val="600"/>
              </a:spcAft>
              <a:defRPr/>
            </a:pPr>
            <a:endParaRPr lang="de-AT" dirty="0" smtClean="0">
              <a:solidFill>
                <a:srgbClr val="FF0000"/>
              </a:solidFill>
            </a:endParaRPr>
          </a:p>
          <a:p>
            <a:pPr lvl="0">
              <a:spcAft>
                <a:spcPts val="600"/>
              </a:spcAft>
              <a:defRPr/>
            </a:pPr>
            <a:endParaRPr lang="de-AT" dirty="0">
              <a:solidFill>
                <a:srgbClr val="FF0000"/>
              </a:solidFill>
            </a:endParaRPr>
          </a:p>
          <a:p>
            <a:pPr lvl="0">
              <a:spcAft>
                <a:spcPts val="600"/>
              </a:spcAft>
              <a:defRPr/>
            </a:pPr>
            <a:endParaRPr lang="de-AT" dirty="0" smtClean="0"/>
          </a:p>
          <a:p>
            <a:pPr lvl="0">
              <a:spcAft>
                <a:spcPts val="600"/>
              </a:spcAft>
              <a:defRPr/>
            </a:pPr>
            <a:r>
              <a:rPr lang="de-AT" dirty="0" smtClean="0"/>
              <a:t>Hydrological </a:t>
            </a:r>
            <a:r>
              <a:rPr lang="de-AT" dirty="0" err="1" smtClean="0"/>
              <a:t>models</a:t>
            </a:r>
            <a:r>
              <a:rPr lang="de-AT" dirty="0" smtClean="0"/>
              <a:t> HTESSEL-</a:t>
            </a:r>
            <a:r>
              <a:rPr lang="de-AT" dirty="0" err="1" smtClean="0"/>
              <a:t>CaMa</a:t>
            </a:r>
            <a:r>
              <a:rPr lang="de-AT" dirty="0"/>
              <a:t>, JULES, LISFLOOD, ORCHIDEE, PCR – GLOBWB, SURFEX-TRIP, </a:t>
            </a:r>
            <a:r>
              <a:rPr lang="de-AT" dirty="0" err="1"/>
              <a:t>WaterWorld</a:t>
            </a:r>
            <a:r>
              <a:rPr lang="de-AT" dirty="0"/>
              <a:t>, SWBM, </a:t>
            </a:r>
            <a:r>
              <a:rPr lang="de-AT" dirty="0" smtClean="0"/>
              <a:t>W3RA, WaterGAP3</a:t>
            </a:r>
            <a:endParaRPr lang="de-AT" dirty="0">
              <a:solidFill>
                <a:srgbClr val="FF0000"/>
              </a:solidFill>
            </a:endParaRPr>
          </a:p>
          <a:p>
            <a:pPr lvl="0">
              <a:spcAft>
                <a:spcPts val="600"/>
              </a:spcAft>
              <a:defRPr/>
            </a:pPr>
            <a:endParaRPr lang="de-AT" dirty="0" smtClean="0">
              <a:solidFill>
                <a:srgbClr val="FF0000"/>
              </a:solidFill>
            </a:endParaRPr>
          </a:p>
        </p:txBody>
      </p:sp>
      <p:pic>
        <p:nvPicPr>
          <p:cNvPr id="2050" name="Picture 2" descr="eartH2Observ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4168" y="1713651"/>
            <a:ext cx="2381250" cy="69532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www.earth2observe.eu/wp-content/uploads/2014/01/projectObjective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19672" y="2348880"/>
            <a:ext cx="4592807" cy="30916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23151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8" name="Rectangle 2"/>
          <p:cNvSpPr txBox="1">
            <a:spLocks noChangeArrowheads="1"/>
          </p:cNvSpPr>
          <p:nvPr/>
        </p:nvSpPr>
        <p:spPr bwMode="auto">
          <a:xfrm>
            <a:off x="1259632" y="116632"/>
            <a:ext cx="7659687" cy="574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Calibri" pitchFamily="34" charset="0"/>
                <a:cs typeface="Arial" charset="0"/>
              </a:defRPr>
            </a:lvl1pPr>
            <a:lvl2pPr marL="742950" indent="-285750">
              <a:defRPr>
                <a:solidFill>
                  <a:schemeClr val="tx1"/>
                </a:solidFill>
                <a:latin typeface="Calibri" pitchFamily="34" charset="0"/>
                <a:cs typeface="Arial" charset="0"/>
              </a:defRPr>
            </a:lvl2pPr>
            <a:lvl3pPr marL="1143000" indent="-228600">
              <a:defRPr>
                <a:solidFill>
                  <a:schemeClr val="tx1"/>
                </a:solidFill>
                <a:latin typeface="Calibri" pitchFamily="34" charset="0"/>
                <a:cs typeface="Arial" charset="0"/>
              </a:defRPr>
            </a:lvl3pPr>
            <a:lvl4pPr marL="1600200" indent="-228600">
              <a:defRPr>
                <a:solidFill>
                  <a:schemeClr val="tx1"/>
                </a:solidFill>
                <a:latin typeface="Calibri" pitchFamily="34" charset="0"/>
                <a:cs typeface="Arial" charset="0"/>
              </a:defRPr>
            </a:lvl4pPr>
            <a:lvl5pPr marL="2057400" indent="-22860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GB" altLang="en-US" sz="2200" b="1" smtClean="0">
                <a:solidFill>
                  <a:schemeClr val="bg1"/>
                </a:solidFill>
                <a:latin typeface="Verdana" pitchFamily="34" charset="0"/>
              </a:rPr>
              <a:t>Current and planned applications – International initiatives</a:t>
            </a:r>
            <a:endParaRPr lang="en-GB" altLang="en-US" sz="2200" b="1" dirty="0">
              <a:solidFill>
                <a:schemeClr val="bg1"/>
              </a:solidFill>
              <a:latin typeface="Verdana" pitchFamily="34" charset="0"/>
            </a:endParaRPr>
          </a:p>
        </p:txBody>
      </p:sp>
      <p:sp>
        <p:nvSpPr>
          <p:cNvPr id="5" name="Inhaltsplatzhalter 3"/>
          <p:cNvSpPr txBox="1">
            <a:spLocks/>
          </p:cNvSpPr>
          <p:nvPr/>
        </p:nvSpPr>
        <p:spPr bwMode="auto">
          <a:xfrm>
            <a:off x="188912" y="1122591"/>
            <a:ext cx="8839200" cy="5715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42900" indent="-342900" algn="l" rtl="0" eaLnBrk="1" fontAlgn="base" hangingPunct="1">
              <a:spcBef>
                <a:spcPct val="20000"/>
              </a:spcBef>
              <a:spcAft>
                <a:spcPct val="0"/>
              </a:spcAft>
              <a:buClr>
                <a:srgbClr val="0070AF"/>
              </a:buClr>
              <a:buSzPct val="85000"/>
              <a:buFont typeface="Wingdings" pitchFamily="2" charset="2"/>
              <a:buChar char="§"/>
              <a:defRPr sz="2000">
                <a:solidFill>
                  <a:schemeClr val="tx1"/>
                </a:solidFill>
                <a:latin typeface="+mn-lt"/>
                <a:ea typeface="+mn-ea"/>
                <a:cs typeface="+mn-cs"/>
              </a:defRPr>
            </a:lvl1pPr>
            <a:lvl2pPr marL="742950" indent="-285750" algn="l" rtl="0" eaLnBrk="1" fontAlgn="base" hangingPunct="1">
              <a:spcBef>
                <a:spcPct val="20000"/>
              </a:spcBef>
              <a:spcAft>
                <a:spcPct val="0"/>
              </a:spcAft>
              <a:buClr>
                <a:schemeClr val="tx2"/>
              </a:buClr>
              <a:buSzPct val="80000"/>
              <a:buChar char="•"/>
              <a:defRPr>
                <a:solidFill>
                  <a:schemeClr val="tx1"/>
                </a:solidFill>
                <a:latin typeface="+mn-lt"/>
              </a:defRPr>
            </a:lvl2pPr>
            <a:lvl3pPr marL="1143000" indent="-228600" algn="l" rtl="0" eaLnBrk="1" fontAlgn="base" hangingPunct="1">
              <a:spcBef>
                <a:spcPct val="20000"/>
              </a:spcBef>
              <a:spcAft>
                <a:spcPct val="0"/>
              </a:spcAft>
              <a:buClr>
                <a:schemeClr val="tx1"/>
              </a:buClr>
              <a:buSzPct val="70000"/>
              <a:buFont typeface="Arial" charset="0"/>
              <a:buChar char="–"/>
              <a:defRPr sz="16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lvl="0">
              <a:spcAft>
                <a:spcPts val="600"/>
              </a:spcAft>
              <a:defRPr/>
            </a:pPr>
            <a:r>
              <a:rPr lang="de-AT" dirty="0" smtClean="0"/>
              <a:t>GEWEX Data and Assessment panel: benchmark activities to produce reference dataset of satellite soil moisture (similar as GPCP, Seaflux, landflux, etc.)</a:t>
            </a:r>
          </a:p>
          <a:p>
            <a:pPr lvl="0">
              <a:spcAft>
                <a:spcPts val="600"/>
              </a:spcAft>
              <a:defRPr/>
            </a:pPr>
            <a:r>
              <a:rPr lang="de-AT" dirty="0" smtClean="0"/>
              <a:t>Obs4MIPs (</a:t>
            </a:r>
            <a:r>
              <a:rPr lang="de-AT" dirty="0" err="1" smtClean="0"/>
              <a:t>planned</a:t>
            </a:r>
            <a:r>
              <a:rPr lang="de-AT" dirty="0" smtClean="0"/>
              <a:t> </a:t>
            </a:r>
            <a:r>
              <a:rPr lang="de-AT" dirty="0" err="1" smtClean="0"/>
              <a:t>for</a:t>
            </a:r>
            <a:r>
              <a:rPr lang="de-AT" dirty="0" smtClean="0"/>
              <a:t> March 2016)</a:t>
            </a:r>
          </a:p>
          <a:p>
            <a:pPr lvl="0">
              <a:spcAft>
                <a:spcPts val="600"/>
              </a:spcAft>
              <a:defRPr/>
            </a:pPr>
            <a:r>
              <a:rPr lang="de-AT" dirty="0" smtClean="0"/>
              <a:t>Fix </a:t>
            </a:r>
            <a:r>
              <a:rPr lang="de-AT" dirty="0" err="1" smtClean="0"/>
              <a:t>contribution</a:t>
            </a:r>
            <a:r>
              <a:rPr lang="de-AT" dirty="0" smtClean="0"/>
              <a:t> </a:t>
            </a:r>
            <a:r>
              <a:rPr lang="de-AT" dirty="0" err="1" smtClean="0"/>
              <a:t>to</a:t>
            </a:r>
            <a:r>
              <a:rPr lang="de-AT" dirty="0" smtClean="0"/>
              <a:t> </a:t>
            </a:r>
            <a:r>
              <a:rPr lang="de-AT" dirty="0" err="1" smtClean="0"/>
              <a:t>yearly</a:t>
            </a:r>
            <a:r>
              <a:rPr lang="de-AT" dirty="0" smtClean="0"/>
              <a:t> BAMS State </a:t>
            </a:r>
            <a:r>
              <a:rPr lang="de-AT" dirty="0" err="1" smtClean="0"/>
              <a:t>of</a:t>
            </a:r>
            <a:r>
              <a:rPr lang="de-AT" dirty="0" smtClean="0"/>
              <a:t> </a:t>
            </a:r>
            <a:r>
              <a:rPr lang="de-AT" dirty="0" err="1" smtClean="0"/>
              <a:t>the</a:t>
            </a:r>
            <a:r>
              <a:rPr lang="de-AT" dirty="0" smtClean="0"/>
              <a:t> </a:t>
            </a:r>
            <a:r>
              <a:rPr lang="de-AT" dirty="0" err="1" smtClean="0"/>
              <a:t>Climate</a:t>
            </a:r>
            <a:r>
              <a:rPr lang="de-AT" dirty="0" smtClean="0"/>
              <a:t> Report (</a:t>
            </a:r>
            <a:r>
              <a:rPr lang="de-AT" dirty="0" err="1" smtClean="0"/>
              <a:t>since</a:t>
            </a:r>
            <a:r>
              <a:rPr lang="de-AT" dirty="0" smtClean="0"/>
              <a:t> 2010)</a:t>
            </a:r>
          </a:p>
          <a:p>
            <a:pPr marL="0" lvl="0" indent="0">
              <a:spcAft>
                <a:spcPts val="600"/>
              </a:spcAft>
              <a:buNone/>
              <a:defRPr/>
            </a:pPr>
            <a:endParaRPr lang="de-AT" dirty="0" smtClean="0">
              <a:solidFill>
                <a:srgbClr val="FF0000"/>
              </a:solidFill>
            </a:endParaRPr>
          </a:p>
          <a:p>
            <a:pPr lvl="0">
              <a:spcAft>
                <a:spcPts val="600"/>
              </a:spcAft>
              <a:defRPr/>
            </a:pPr>
            <a:endParaRPr lang="de-AT" dirty="0" smtClean="0"/>
          </a:p>
          <a:p>
            <a:pPr lvl="0">
              <a:spcAft>
                <a:spcPts val="600"/>
              </a:spcAft>
              <a:defRPr/>
            </a:pPr>
            <a:endParaRPr lang="de-AT" dirty="0" smtClean="0">
              <a:solidFill>
                <a:srgbClr val="FF0000"/>
              </a:solidFill>
            </a:endParaRPr>
          </a:p>
          <a:p>
            <a:pPr lvl="0">
              <a:spcAft>
                <a:spcPts val="600"/>
              </a:spcAft>
              <a:defRPr/>
            </a:pPr>
            <a:endParaRPr lang="de-AT" dirty="0" smtClean="0">
              <a:solidFill>
                <a:srgbClr val="FF0000"/>
              </a:solidFill>
            </a:endParaRPr>
          </a:p>
          <a:p>
            <a:pPr lvl="0">
              <a:spcAft>
                <a:spcPts val="600"/>
              </a:spcAft>
              <a:defRPr/>
            </a:pPr>
            <a:endParaRPr lang="de-AT" dirty="0" smtClean="0">
              <a:solidFill>
                <a:srgbClr val="FF0000"/>
              </a:solidFill>
            </a:endParaRPr>
          </a:p>
        </p:txBody>
      </p:sp>
      <p:sp>
        <p:nvSpPr>
          <p:cNvPr id="7" name="Rectangle 6"/>
          <p:cNvSpPr/>
          <p:nvPr/>
        </p:nvSpPr>
        <p:spPr>
          <a:xfrm>
            <a:off x="0" y="6433591"/>
            <a:ext cx="4201343" cy="307777"/>
          </a:xfrm>
          <a:prstGeom prst="rect">
            <a:avLst/>
          </a:prstGeom>
        </p:spPr>
        <p:txBody>
          <a:bodyPr wrap="none">
            <a:spAutoFit/>
          </a:bodyPr>
          <a:lstStyle/>
          <a:p>
            <a:r>
              <a:rPr lang="en-GB" sz="1400" dirty="0" smtClean="0">
                <a:solidFill>
                  <a:srgbClr val="008EC0"/>
                </a:solidFill>
              </a:rPr>
              <a:t>[Dorigo et al., 2016, BAMS State of the climate in 2015]</a:t>
            </a:r>
            <a:endParaRPr lang="en-GB" sz="1400" dirty="0">
              <a:solidFill>
                <a:srgbClr val="008EC0"/>
              </a:solidFill>
            </a:endParaRPr>
          </a:p>
        </p:txBody>
      </p:sp>
      <p:pic>
        <p:nvPicPr>
          <p:cNvPr id="2" name="Picture 1"/>
          <p:cNvPicPr>
            <a:picLocks noChangeAspect="1"/>
          </p:cNvPicPr>
          <p:nvPr/>
        </p:nvPicPr>
        <p:blipFill>
          <a:blip r:embed="rId3"/>
          <a:stretch>
            <a:fillRect/>
          </a:stretch>
        </p:blipFill>
        <p:spPr>
          <a:xfrm>
            <a:off x="1259632" y="2680595"/>
            <a:ext cx="6912769" cy="3265802"/>
          </a:xfrm>
          <a:prstGeom prst="rect">
            <a:avLst/>
          </a:prstGeom>
        </p:spPr>
      </p:pic>
      <p:pic>
        <p:nvPicPr>
          <p:cNvPr id="1026" name="Picture 2" descr="Anomalies_2015_colorba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39466" y="5909627"/>
            <a:ext cx="5753100"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101286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827584" y="188640"/>
            <a:ext cx="8229600" cy="56673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defRPr/>
            </a:pPr>
            <a:r>
              <a:rPr lang="en-GB" altLang="en-US" sz="2200" b="1" dirty="0" smtClean="0">
                <a:solidFill>
                  <a:schemeClr val="bg1"/>
                </a:solidFill>
                <a:latin typeface="Verdana" pitchFamily="34" charset="0"/>
              </a:rPr>
              <a:t>Plans for product updates</a:t>
            </a:r>
            <a:endParaRPr lang="en-GB" altLang="de-DE" sz="2200" b="1" dirty="0">
              <a:solidFill>
                <a:schemeClr val="bg1"/>
              </a:solidFill>
              <a:latin typeface="Verdana" panose="020B0604030504040204" pitchFamily="34" charset="0"/>
              <a:ea typeface="+mn-ea"/>
              <a:cs typeface="Arial" panose="020B0604020202020204" pitchFamily="34" charset="0"/>
            </a:endParaRPr>
          </a:p>
        </p:txBody>
      </p:sp>
      <p:sp>
        <p:nvSpPr>
          <p:cNvPr id="5" name="Inhaltsplatzhalter 3"/>
          <p:cNvSpPr txBox="1">
            <a:spLocks/>
          </p:cNvSpPr>
          <p:nvPr/>
        </p:nvSpPr>
        <p:spPr bwMode="auto">
          <a:xfrm>
            <a:off x="127596" y="1119826"/>
            <a:ext cx="8839200" cy="50228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0070AF"/>
              </a:buClr>
              <a:buSzPct val="85000"/>
              <a:buFont typeface="Wingdings" pitchFamily="2" charset="2"/>
              <a:buChar char="§"/>
              <a:defRPr sz="2000">
                <a:solidFill>
                  <a:schemeClr val="tx1"/>
                </a:solidFill>
                <a:latin typeface="+mn-lt"/>
                <a:ea typeface="+mn-ea"/>
                <a:cs typeface="+mn-cs"/>
              </a:defRPr>
            </a:lvl1pPr>
            <a:lvl2pPr marL="742950" indent="-285750" algn="l" rtl="0" eaLnBrk="1" fontAlgn="base" hangingPunct="1">
              <a:spcBef>
                <a:spcPct val="20000"/>
              </a:spcBef>
              <a:spcAft>
                <a:spcPct val="0"/>
              </a:spcAft>
              <a:buClr>
                <a:schemeClr val="tx2"/>
              </a:buClr>
              <a:buSzPct val="80000"/>
              <a:buChar char="•"/>
              <a:defRPr>
                <a:solidFill>
                  <a:schemeClr val="tx1"/>
                </a:solidFill>
                <a:latin typeface="+mn-lt"/>
              </a:defRPr>
            </a:lvl2pPr>
            <a:lvl3pPr marL="1143000" indent="-228600" algn="l" rtl="0" eaLnBrk="1" fontAlgn="base" hangingPunct="1">
              <a:spcBef>
                <a:spcPct val="20000"/>
              </a:spcBef>
              <a:spcAft>
                <a:spcPct val="0"/>
              </a:spcAft>
              <a:buClr>
                <a:schemeClr val="tx1"/>
              </a:buClr>
              <a:buSzPct val="70000"/>
              <a:buFont typeface="Arial" charset="0"/>
              <a:buChar char="–"/>
              <a:defRPr sz="16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a:spcAft>
                <a:spcPts val="600"/>
              </a:spcAft>
              <a:defRPr/>
            </a:pPr>
            <a:r>
              <a:rPr lang="de-AT" kern="0" dirty="0" smtClean="0">
                <a:solidFill>
                  <a:srgbClr val="333333"/>
                </a:solidFill>
                <a:latin typeface="Arial"/>
              </a:rPr>
              <a:t>Integration of SMAP and reprocessed historical datasets</a:t>
            </a:r>
            <a:endParaRPr lang="de-AT" kern="0" dirty="0" smtClean="0">
              <a:solidFill>
                <a:srgbClr val="333333"/>
              </a:solidFill>
              <a:latin typeface="Arial"/>
            </a:endParaRPr>
          </a:p>
          <a:p>
            <a:pPr>
              <a:spcAft>
                <a:spcPts val="600"/>
              </a:spcAft>
              <a:defRPr/>
            </a:pPr>
            <a:r>
              <a:rPr lang="de-AT" kern="0" dirty="0" smtClean="0">
                <a:solidFill>
                  <a:srgbClr val="333333"/>
                </a:solidFill>
                <a:latin typeface="Arial"/>
              </a:rPr>
              <a:t>Novel </a:t>
            </a:r>
            <a:r>
              <a:rPr lang="de-AT" kern="0" dirty="0">
                <a:solidFill>
                  <a:srgbClr val="333333"/>
                </a:solidFill>
                <a:latin typeface="Arial"/>
              </a:rPr>
              <a:t>missions used for </a:t>
            </a:r>
            <a:r>
              <a:rPr lang="de-AT" kern="0" dirty="0" smtClean="0">
                <a:solidFill>
                  <a:srgbClr val="333333"/>
                </a:solidFill>
                <a:latin typeface="Arial"/>
              </a:rPr>
              <a:t>error </a:t>
            </a:r>
            <a:r>
              <a:rPr lang="de-AT" kern="0" dirty="0">
                <a:solidFill>
                  <a:srgbClr val="333333"/>
                </a:solidFill>
                <a:latin typeface="Arial"/>
              </a:rPr>
              <a:t>characterisation: </a:t>
            </a:r>
            <a:r>
              <a:rPr lang="de-AT" kern="0" dirty="0" smtClean="0">
                <a:solidFill>
                  <a:srgbClr val="333333"/>
                </a:solidFill>
                <a:latin typeface="Arial"/>
              </a:rPr>
              <a:t>SMAP</a:t>
            </a:r>
            <a:endParaRPr lang="de-AT" kern="0" dirty="0">
              <a:solidFill>
                <a:srgbClr val="333333"/>
              </a:solidFill>
              <a:latin typeface="Arial"/>
            </a:endParaRPr>
          </a:p>
          <a:p>
            <a:pPr lvl="0">
              <a:spcAft>
                <a:spcPts val="600"/>
              </a:spcAft>
              <a:defRPr/>
            </a:pPr>
            <a:r>
              <a:rPr lang="en-US" kern="0" dirty="0" smtClean="0">
                <a:solidFill>
                  <a:srgbClr val="333333"/>
                </a:solidFill>
                <a:latin typeface="Arial"/>
              </a:rPr>
              <a:t>Improved</a:t>
            </a:r>
            <a:r>
              <a:rPr lang="de-AT" kern="0" noProof="0" dirty="0" smtClean="0">
                <a:solidFill>
                  <a:srgbClr val="333333"/>
                </a:solidFill>
                <a:latin typeface="Arial"/>
              </a:rPr>
              <a:t> </a:t>
            </a:r>
            <a:r>
              <a:rPr lang="de-AT" kern="0" noProof="0" dirty="0" err="1" smtClean="0">
                <a:solidFill>
                  <a:srgbClr val="333333"/>
                </a:solidFill>
                <a:latin typeface="Arial"/>
              </a:rPr>
              <a:t>characterisation</a:t>
            </a:r>
            <a:r>
              <a:rPr lang="de-AT" kern="0" noProof="0" dirty="0" smtClean="0">
                <a:solidFill>
                  <a:srgbClr val="333333"/>
                </a:solidFill>
                <a:latin typeface="Arial"/>
              </a:rPr>
              <a:t> </a:t>
            </a:r>
            <a:r>
              <a:rPr lang="de-AT" kern="0" noProof="0" dirty="0" err="1" smtClean="0">
                <a:solidFill>
                  <a:srgbClr val="333333"/>
                </a:solidFill>
                <a:latin typeface="Arial"/>
              </a:rPr>
              <a:t>of</a:t>
            </a:r>
            <a:r>
              <a:rPr lang="de-AT" kern="0" noProof="0" dirty="0" smtClean="0">
                <a:solidFill>
                  <a:srgbClr val="333333"/>
                </a:solidFill>
                <a:latin typeface="Arial"/>
              </a:rPr>
              <a:t> </a:t>
            </a:r>
            <a:r>
              <a:rPr lang="de-AT" kern="0" noProof="0" dirty="0" err="1" smtClean="0">
                <a:solidFill>
                  <a:srgbClr val="333333"/>
                </a:solidFill>
                <a:latin typeface="Arial"/>
              </a:rPr>
              <a:t>errors</a:t>
            </a:r>
            <a:r>
              <a:rPr lang="de-AT" kern="0" noProof="0" dirty="0" smtClean="0">
                <a:solidFill>
                  <a:srgbClr val="333333"/>
                </a:solidFill>
                <a:latin typeface="Arial"/>
              </a:rPr>
              <a:t> </a:t>
            </a:r>
            <a:r>
              <a:rPr lang="de-AT" kern="0" noProof="0" dirty="0" err="1" smtClean="0">
                <a:solidFill>
                  <a:srgbClr val="333333"/>
                </a:solidFill>
                <a:latin typeface="Arial"/>
              </a:rPr>
              <a:t>and</a:t>
            </a:r>
            <a:r>
              <a:rPr lang="de-AT" kern="0" noProof="0" dirty="0" smtClean="0">
                <a:solidFill>
                  <a:srgbClr val="333333"/>
                </a:solidFill>
                <a:latin typeface="Arial"/>
              </a:rPr>
              <a:t> </a:t>
            </a:r>
            <a:r>
              <a:rPr lang="de-AT" kern="0" noProof="0" dirty="0" err="1" smtClean="0">
                <a:solidFill>
                  <a:srgbClr val="333333"/>
                </a:solidFill>
                <a:latin typeface="Arial"/>
              </a:rPr>
              <a:t>product</a:t>
            </a:r>
            <a:r>
              <a:rPr lang="de-AT" kern="0" noProof="0" dirty="0" smtClean="0">
                <a:solidFill>
                  <a:srgbClr val="333333"/>
                </a:solidFill>
                <a:latin typeface="Arial"/>
              </a:rPr>
              <a:t> </a:t>
            </a:r>
            <a:r>
              <a:rPr lang="de-AT" kern="0" noProof="0" dirty="0" err="1" smtClean="0">
                <a:solidFill>
                  <a:srgbClr val="333333"/>
                </a:solidFill>
                <a:latin typeface="Arial"/>
              </a:rPr>
              <a:t>improvements</a:t>
            </a:r>
            <a:r>
              <a:rPr lang="de-AT" kern="0" noProof="0" dirty="0" smtClean="0">
                <a:solidFill>
                  <a:srgbClr val="333333"/>
                </a:solidFill>
                <a:latin typeface="Arial"/>
              </a:rPr>
              <a:t> </a:t>
            </a:r>
            <a:r>
              <a:rPr lang="de-AT" kern="0" noProof="0" dirty="0" err="1" smtClean="0">
                <a:solidFill>
                  <a:srgbClr val="333333"/>
                </a:solidFill>
                <a:latin typeface="Arial"/>
              </a:rPr>
              <a:t>through</a:t>
            </a:r>
            <a:r>
              <a:rPr lang="de-AT" kern="0" noProof="0" dirty="0" smtClean="0">
                <a:solidFill>
                  <a:srgbClr val="333333"/>
                </a:solidFill>
                <a:latin typeface="Arial"/>
              </a:rPr>
              <a:t> </a:t>
            </a:r>
            <a:r>
              <a:rPr lang="de-AT" kern="0" noProof="0" dirty="0" err="1" smtClean="0">
                <a:solidFill>
                  <a:srgbClr val="333333"/>
                </a:solidFill>
                <a:latin typeface="Arial"/>
              </a:rPr>
              <a:t>novel</a:t>
            </a:r>
            <a:r>
              <a:rPr lang="de-AT" kern="0" noProof="0" dirty="0" smtClean="0">
                <a:solidFill>
                  <a:srgbClr val="333333"/>
                </a:solidFill>
                <a:latin typeface="Arial"/>
              </a:rPr>
              <a:t> </a:t>
            </a:r>
            <a:r>
              <a:rPr lang="de-AT" kern="0" noProof="0" dirty="0" err="1" smtClean="0">
                <a:solidFill>
                  <a:srgbClr val="333333"/>
                </a:solidFill>
                <a:latin typeface="Arial"/>
              </a:rPr>
              <a:t>methods</a:t>
            </a:r>
            <a:r>
              <a:rPr lang="de-AT" kern="0" noProof="0" dirty="0" smtClean="0">
                <a:solidFill>
                  <a:srgbClr val="333333"/>
                </a:solidFill>
                <a:latin typeface="Arial"/>
              </a:rPr>
              <a:t>: </a:t>
            </a:r>
            <a:r>
              <a:rPr lang="de-AT" kern="0" noProof="0" dirty="0" err="1" smtClean="0">
                <a:solidFill>
                  <a:srgbClr val="333333"/>
                </a:solidFill>
                <a:latin typeface="Arial"/>
              </a:rPr>
              <a:t>triple</a:t>
            </a:r>
            <a:r>
              <a:rPr lang="de-AT" kern="0" noProof="0" dirty="0" smtClean="0">
                <a:solidFill>
                  <a:srgbClr val="333333"/>
                </a:solidFill>
                <a:latin typeface="Arial"/>
              </a:rPr>
              <a:t> </a:t>
            </a:r>
            <a:r>
              <a:rPr lang="de-AT" kern="0" noProof="0" dirty="0" err="1" smtClean="0">
                <a:solidFill>
                  <a:srgbClr val="333333"/>
                </a:solidFill>
                <a:latin typeface="Arial"/>
              </a:rPr>
              <a:t>collocation</a:t>
            </a:r>
            <a:r>
              <a:rPr lang="de-AT" kern="0" noProof="0" dirty="0" smtClean="0">
                <a:solidFill>
                  <a:srgbClr val="333333"/>
                </a:solidFill>
                <a:latin typeface="Arial"/>
              </a:rPr>
              <a:t>, SM2RAIN, </a:t>
            </a:r>
            <a:r>
              <a:rPr lang="de-AT" kern="0" noProof="0" dirty="0" err="1" smtClean="0">
                <a:solidFill>
                  <a:srgbClr val="333333"/>
                </a:solidFill>
                <a:latin typeface="Arial"/>
              </a:rPr>
              <a:t>data</a:t>
            </a:r>
            <a:r>
              <a:rPr lang="de-AT" kern="0" noProof="0" dirty="0" smtClean="0">
                <a:solidFill>
                  <a:srgbClr val="333333"/>
                </a:solidFill>
                <a:latin typeface="Arial"/>
              </a:rPr>
              <a:t> </a:t>
            </a:r>
            <a:r>
              <a:rPr lang="de-AT" kern="0" noProof="0" dirty="0" err="1" smtClean="0">
                <a:solidFill>
                  <a:srgbClr val="333333"/>
                </a:solidFill>
                <a:latin typeface="Arial"/>
              </a:rPr>
              <a:t>assimilation</a:t>
            </a:r>
            <a:endParaRPr lang="de-AT" kern="0" noProof="0" dirty="0" smtClean="0">
              <a:solidFill>
                <a:srgbClr val="333333"/>
              </a:solidFill>
              <a:latin typeface="Arial"/>
            </a:endParaRPr>
          </a:p>
          <a:p>
            <a:pPr>
              <a:spcAft>
                <a:spcPts val="600"/>
              </a:spcAft>
              <a:defRPr/>
            </a:pPr>
            <a:r>
              <a:rPr lang="de-AT" kern="0" dirty="0">
                <a:solidFill>
                  <a:srgbClr val="333333"/>
                </a:solidFill>
                <a:latin typeface="Arial"/>
              </a:rPr>
              <a:t>CCI SM </a:t>
            </a:r>
            <a:r>
              <a:rPr lang="de-AT" kern="0" dirty="0" err="1">
                <a:solidFill>
                  <a:srgbClr val="333333"/>
                </a:solidFill>
                <a:latin typeface="Arial"/>
              </a:rPr>
              <a:t>products</a:t>
            </a:r>
            <a:r>
              <a:rPr lang="de-AT" kern="0" dirty="0">
                <a:solidFill>
                  <a:srgbClr val="333333"/>
                </a:solidFill>
                <a:latin typeface="Arial"/>
              </a:rPr>
              <a:t> </a:t>
            </a:r>
            <a:r>
              <a:rPr lang="de-AT" kern="0" dirty="0" err="1">
                <a:solidFill>
                  <a:srgbClr val="333333"/>
                </a:solidFill>
                <a:latin typeface="Arial"/>
              </a:rPr>
              <a:t>completely</a:t>
            </a:r>
            <a:r>
              <a:rPr lang="de-AT" kern="0" dirty="0">
                <a:solidFill>
                  <a:srgbClr val="333333"/>
                </a:solidFill>
                <a:latin typeface="Arial"/>
              </a:rPr>
              <a:t> </a:t>
            </a:r>
            <a:r>
              <a:rPr lang="de-AT" kern="0" dirty="0" err="1">
                <a:solidFill>
                  <a:srgbClr val="333333"/>
                </a:solidFill>
                <a:latin typeface="Arial"/>
              </a:rPr>
              <a:t>independent</a:t>
            </a:r>
            <a:r>
              <a:rPr lang="de-AT" kern="0" dirty="0">
                <a:solidFill>
                  <a:srgbClr val="333333"/>
                </a:solidFill>
                <a:latin typeface="Arial"/>
              </a:rPr>
              <a:t> </a:t>
            </a:r>
            <a:r>
              <a:rPr lang="de-AT" kern="0" dirty="0" err="1">
                <a:solidFill>
                  <a:srgbClr val="333333"/>
                </a:solidFill>
                <a:latin typeface="Arial"/>
              </a:rPr>
              <a:t>of</a:t>
            </a:r>
            <a:r>
              <a:rPr lang="de-AT" kern="0" dirty="0">
                <a:solidFill>
                  <a:srgbClr val="333333"/>
                </a:solidFill>
                <a:latin typeface="Arial"/>
              </a:rPr>
              <a:t> </a:t>
            </a:r>
            <a:r>
              <a:rPr lang="de-AT" kern="0" dirty="0" err="1">
                <a:solidFill>
                  <a:srgbClr val="333333"/>
                </a:solidFill>
                <a:latin typeface="Arial"/>
              </a:rPr>
              <a:t>land</a:t>
            </a:r>
            <a:r>
              <a:rPr lang="de-AT" kern="0" dirty="0">
                <a:solidFill>
                  <a:srgbClr val="333333"/>
                </a:solidFill>
                <a:latin typeface="Arial"/>
              </a:rPr>
              <a:t> </a:t>
            </a:r>
            <a:r>
              <a:rPr lang="de-AT" kern="0" dirty="0" err="1">
                <a:solidFill>
                  <a:srgbClr val="333333"/>
                </a:solidFill>
                <a:latin typeface="Arial"/>
              </a:rPr>
              <a:t>surface</a:t>
            </a:r>
            <a:r>
              <a:rPr lang="de-AT" kern="0" dirty="0">
                <a:solidFill>
                  <a:srgbClr val="333333"/>
                </a:solidFill>
                <a:latin typeface="Arial"/>
              </a:rPr>
              <a:t> </a:t>
            </a:r>
            <a:r>
              <a:rPr lang="de-AT" kern="0" dirty="0" err="1">
                <a:solidFill>
                  <a:srgbClr val="333333"/>
                </a:solidFill>
                <a:latin typeface="Arial"/>
              </a:rPr>
              <a:t>model</a:t>
            </a:r>
            <a:r>
              <a:rPr lang="de-AT" kern="0" dirty="0">
                <a:solidFill>
                  <a:srgbClr val="333333"/>
                </a:solidFill>
                <a:latin typeface="Arial"/>
              </a:rPr>
              <a:t> </a:t>
            </a:r>
            <a:r>
              <a:rPr lang="de-AT" kern="0" dirty="0" err="1">
                <a:solidFill>
                  <a:srgbClr val="333333"/>
                </a:solidFill>
                <a:latin typeface="Arial"/>
              </a:rPr>
              <a:t>estimates</a:t>
            </a:r>
            <a:r>
              <a:rPr lang="de-AT" kern="0" dirty="0">
                <a:solidFill>
                  <a:srgbClr val="333333"/>
                </a:solidFill>
                <a:latin typeface="Arial"/>
              </a:rPr>
              <a:t> (</a:t>
            </a:r>
            <a:r>
              <a:rPr lang="de-AT" kern="0" dirty="0" err="1">
                <a:solidFill>
                  <a:srgbClr val="333333"/>
                </a:solidFill>
                <a:latin typeface="Arial"/>
              </a:rPr>
              <a:t>currently</a:t>
            </a:r>
            <a:r>
              <a:rPr lang="de-AT" kern="0" dirty="0">
                <a:solidFill>
                  <a:srgbClr val="333333"/>
                </a:solidFill>
                <a:latin typeface="Arial"/>
              </a:rPr>
              <a:t> GLDAS-Noah </a:t>
            </a:r>
            <a:r>
              <a:rPr lang="de-AT" kern="0" dirty="0" err="1">
                <a:solidFill>
                  <a:srgbClr val="333333"/>
                </a:solidFill>
                <a:latin typeface="Arial"/>
              </a:rPr>
              <a:t>is</a:t>
            </a:r>
            <a:r>
              <a:rPr lang="de-AT" kern="0" dirty="0">
                <a:solidFill>
                  <a:srgbClr val="333333"/>
                </a:solidFill>
                <a:latin typeface="Arial"/>
              </a:rPr>
              <a:t> </a:t>
            </a:r>
            <a:r>
              <a:rPr lang="de-AT" kern="0" dirty="0" err="1">
                <a:solidFill>
                  <a:srgbClr val="333333"/>
                </a:solidFill>
                <a:latin typeface="Arial"/>
              </a:rPr>
              <a:t>being</a:t>
            </a:r>
            <a:r>
              <a:rPr lang="de-AT" kern="0" dirty="0">
                <a:solidFill>
                  <a:srgbClr val="333333"/>
                </a:solidFill>
                <a:latin typeface="Arial"/>
              </a:rPr>
              <a:t> </a:t>
            </a:r>
            <a:r>
              <a:rPr lang="de-AT" kern="0" dirty="0" err="1">
                <a:solidFill>
                  <a:srgbClr val="333333"/>
                </a:solidFill>
                <a:latin typeface="Arial"/>
              </a:rPr>
              <a:t>used</a:t>
            </a:r>
            <a:r>
              <a:rPr lang="de-AT" kern="0" dirty="0">
                <a:solidFill>
                  <a:srgbClr val="333333"/>
                </a:solidFill>
                <a:latin typeface="Arial"/>
              </a:rPr>
              <a:t> </a:t>
            </a:r>
            <a:r>
              <a:rPr lang="de-AT" kern="0" dirty="0" err="1">
                <a:solidFill>
                  <a:srgbClr val="333333"/>
                </a:solidFill>
                <a:latin typeface="Arial"/>
              </a:rPr>
              <a:t>as</a:t>
            </a:r>
            <a:r>
              <a:rPr lang="de-AT" kern="0" dirty="0">
                <a:solidFill>
                  <a:srgbClr val="333333"/>
                </a:solidFill>
                <a:latin typeface="Arial"/>
              </a:rPr>
              <a:t> </a:t>
            </a:r>
            <a:r>
              <a:rPr lang="de-AT" kern="0" dirty="0" err="1">
                <a:solidFill>
                  <a:srgbClr val="333333"/>
                </a:solidFill>
                <a:latin typeface="Arial"/>
              </a:rPr>
              <a:t>scaling</a:t>
            </a:r>
            <a:r>
              <a:rPr lang="de-AT" kern="0" dirty="0">
                <a:solidFill>
                  <a:srgbClr val="333333"/>
                </a:solidFill>
                <a:latin typeface="Arial"/>
              </a:rPr>
              <a:t> </a:t>
            </a:r>
            <a:r>
              <a:rPr lang="de-AT" kern="0" dirty="0" err="1">
                <a:solidFill>
                  <a:srgbClr val="333333"/>
                </a:solidFill>
                <a:latin typeface="Arial"/>
              </a:rPr>
              <a:t>reference</a:t>
            </a:r>
            <a:r>
              <a:rPr lang="de-AT" kern="0" dirty="0" smtClean="0">
                <a:solidFill>
                  <a:srgbClr val="333333"/>
                </a:solidFill>
                <a:latin typeface="Arial"/>
              </a:rPr>
              <a:t>)</a:t>
            </a:r>
          </a:p>
          <a:p>
            <a:pPr>
              <a:spcAft>
                <a:spcPts val="600"/>
              </a:spcAft>
              <a:defRPr/>
            </a:pPr>
            <a:r>
              <a:rPr lang="de-AT" kern="0" dirty="0" smtClean="0">
                <a:solidFill>
                  <a:srgbClr val="333333"/>
                </a:solidFill>
                <a:latin typeface="Arial"/>
              </a:rPr>
              <a:t>Root-zone </a:t>
            </a:r>
            <a:r>
              <a:rPr lang="de-AT" kern="0" dirty="0" err="1" smtClean="0">
                <a:solidFill>
                  <a:srgbClr val="333333"/>
                </a:solidFill>
                <a:latin typeface="Arial"/>
              </a:rPr>
              <a:t>soil</a:t>
            </a:r>
            <a:r>
              <a:rPr lang="de-AT" kern="0" dirty="0" smtClean="0">
                <a:solidFill>
                  <a:srgbClr val="333333"/>
                </a:solidFill>
                <a:latin typeface="Arial"/>
              </a:rPr>
              <a:t> </a:t>
            </a:r>
            <a:r>
              <a:rPr lang="de-AT" kern="0" dirty="0" err="1" smtClean="0">
                <a:solidFill>
                  <a:srgbClr val="333333"/>
                </a:solidFill>
                <a:latin typeface="Arial"/>
              </a:rPr>
              <a:t>moisture</a:t>
            </a:r>
            <a:r>
              <a:rPr lang="de-AT" kern="0" dirty="0" smtClean="0">
                <a:solidFill>
                  <a:srgbClr val="333333"/>
                </a:solidFill>
                <a:latin typeface="Arial"/>
              </a:rPr>
              <a:t> </a:t>
            </a:r>
            <a:r>
              <a:rPr lang="de-AT" kern="0" dirty="0" err="1" smtClean="0">
                <a:solidFill>
                  <a:srgbClr val="333333"/>
                </a:solidFill>
                <a:latin typeface="Arial"/>
              </a:rPr>
              <a:t>product</a:t>
            </a:r>
            <a:r>
              <a:rPr lang="de-AT" kern="0" dirty="0" smtClean="0">
                <a:solidFill>
                  <a:srgbClr val="333333"/>
                </a:solidFill>
                <a:latin typeface="Arial"/>
              </a:rPr>
              <a:t> </a:t>
            </a:r>
            <a:r>
              <a:rPr lang="de-AT" kern="0" dirty="0" err="1" smtClean="0">
                <a:solidFill>
                  <a:srgbClr val="333333"/>
                </a:solidFill>
                <a:latin typeface="Arial"/>
              </a:rPr>
              <a:t>from</a:t>
            </a:r>
            <a:r>
              <a:rPr lang="de-AT" kern="0" dirty="0" smtClean="0">
                <a:solidFill>
                  <a:srgbClr val="333333"/>
                </a:solidFill>
                <a:latin typeface="Arial"/>
              </a:rPr>
              <a:t> CCI SM</a:t>
            </a:r>
            <a:endParaRPr lang="de-AT" kern="0" dirty="0">
              <a:solidFill>
                <a:srgbClr val="333333"/>
              </a:solidFill>
              <a:latin typeface="Arial"/>
            </a:endParaRPr>
          </a:p>
          <a:p>
            <a:pPr lvl="0">
              <a:spcAft>
                <a:spcPts val="600"/>
              </a:spcAft>
              <a:defRPr/>
            </a:pPr>
            <a:endParaRPr lang="de-AT" kern="0" noProof="0" dirty="0" smtClean="0">
              <a:solidFill>
                <a:srgbClr val="333333"/>
              </a:solidFill>
              <a:latin typeface="Arial"/>
            </a:endParaRPr>
          </a:p>
          <a:p>
            <a:pPr lvl="0">
              <a:spcAft>
                <a:spcPts val="600"/>
              </a:spcAft>
              <a:defRPr/>
            </a:pPr>
            <a:endParaRPr kumimoji="0" lang="en-GB" sz="2000" i="0" u="none" strike="noStrike" kern="0" cap="none" spc="0" normalizeH="0" baseline="0" noProof="0" dirty="0">
              <a:ln>
                <a:noFill/>
              </a:ln>
              <a:solidFill>
                <a:srgbClr val="333333"/>
              </a:solidFill>
              <a:effectLst/>
              <a:uLnTx/>
              <a:uFillTx/>
              <a:latin typeface="Arial"/>
            </a:endParaRPr>
          </a:p>
        </p:txBody>
      </p:sp>
    </p:spTree>
    <p:extLst>
      <p:ext uri="{BB962C8B-B14F-4D97-AF65-F5344CB8AC3E}">
        <p14:creationId xmlns:p14="http://schemas.microsoft.com/office/powerpoint/2010/main" val="1495008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nhaltsplatzhalter 3"/>
          <p:cNvSpPr txBox="1">
            <a:spLocks/>
          </p:cNvSpPr>
          <p:nvPr/>
        </p:nvSpPr>
        <p:spPr bwMode="auto">
          <a:xfrm>
            <a:off x="127596" y="1119826"/>
            <a:ext cx="8839200" cy="50228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0070AF"/>
              </a:buClr>
              <a:buSzPct val="85000"/>
              <a:buFont typeface="Wingdings" pitchFamily="2" charset="2"/>
              <a:buChar char="§"/>
              <a:defRPr sz="2000">
                <a:solidFill>
                  <a:schemeClr val="tx1"/>
                </a:solidFill>
                <a:latin typeface="+mn-lt"/>
                <a:ea typeface="+mn-ea"/>
                <a:cs typeface="+mn-cs"/>
              </a:defRPr>
            </a:lvl1pPr>
            <a:lvl2pPr marL="742950" indent="-285750" algn="l" rtl="0" eaLnBrk="1" fontAlgn="base" hangingPunct="1">
              <a:spcBef>
                <a:spcPct val="20000"/>
              </a:spcBef>
              <a:spcAft>
                <a:spcPct val="0"/>
              </a:spcAft>
              <a:buClr>
                <a:schemeClr val="tx2"/>
              </a:buClr>
              <a:buSzPct val="80000"/>
              <a:buChar char="•"/>
              <a:defRPr>
                <a:solidFill>
                  <a:schemeClr val="tx1"/>
                </a:solidFill>
                <a:latin typeface="+mn-lt"/>
              </a:defRPr>
            </a:lvl2pPr>
            <a:lvl3pPr marL="1143000" indent="-228600" algn="l" rtl="0" eaLnBrk="1" fontAlgn="base" hangingPunct="1">
              <a:spcBef>
                <a:spcPct val="20000"/>
              </a:spcBef>
              <a:spcAft>
                <a:spcPct val="0"/>
              </a:spcAft>
              <a:buClr>
                <a:schemeClr val="tx1"/>
              </a:buClr>
              <a:buSzPct val="70000"/>
              <a:buFont typeface="Arial" charset="0"/>
              <a:buChar char="–"/>
              <a:defRPr sz="16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lvl="0">
              <a:spcAft>
                <a:spcPts val="600"/>
              </a:spcAft>
              <a:defRPr/>
            </a:pPr>
            <a:r>
              <a:rPr lang="de-AT" kern="0" dirty="0" err="1" smtClean="0">
                <a:solidFill>
                  <a:srgbClr val="333333"/>
                </a:solidFill>
                <a:latin typeface="Arial"/>
              </a:rPr>
              <a:t>Cyclic</a:t>
            </a:r>
            <a:r>
              <a:rPr lang="de-AT" kern="0" dirty="0" smtClean="0">
                <a:solidFill>
                  <a:srgbClr val="333333"/>
                </a:solidFill>
                <a:latin typeface="Arial"/>
              </a:rPr>
              <a:t> </a:t>
            </a:r>
            <a:r>
              <a:rPr lang="de-AT" kern="0" dirty="0" err="1" smtClean="0">
                <a:solidFill>
                  <a:srgbClr val="333333"/>
                </a:solidFill>
                <a:latin typeface="Arial"/>
              </a:rPr>
              <a:t>workflow</a:t>
            </a:r>
            <a:r>
              <a:rPr lang="de-AT" kern="0" dirty="0" smtClean="0">
                <a:solidFill>
                  <a:srgbClr val="333333"/>
                </a:solidFill>
                <a:latin typeface="Arial"/>
              </a:rPr>
              <a:t> </a:t>
            </a:r>
            <a:r>
              <a:rPr lang="de-AT" kern="0" dirty="0" err="1" smtClean="0">
                <a:solidFill>
                  <a:srgbClr val="333333"/>
                </a:solidFill>
                <a:latin typeface="Arial"/>
              </a:rPr>
              <a:t>of</a:t>
            </a:r>
            <a:r>
              <a:rPr lang="de-AT" kern="0" dirty="0" smtClean="0">
                <a:solidFill>
                  <a:srgbClr val="333333"/>
                </a:solidFill>
                <a:latin typeface="Arial"/>
              </a:rPr>
              <a:t> </a:t>
            </a:r>
            <a:r>
              <a:rPr lang="de-AT" kern="0" dirty="0" err="1" smtClean="0">
                <a:solidFill>
                  <a:srgbClr val="333333"/>
                </a:solidFill>
                <a:latin typeface="Arial"/>
              </a:rPr>
              <a:t>phase</a:t>
            </a:r>
            <a:r>
              <a:rPr lang="de-AT" kern="0" dirty="0" smtClean="0">
                <a:solidFill>
                  <a:srgbClr val="333333"/>
                </a:solidFill>
                <a:latin typeface="Arial"/>
              </a:rPr>
              <a:t> 2</a:t>
            </a:r>
          </a:p>
          <a:p>
            <a:pPr lvl="0">
              <a:spcAft>
                <a:spcPts val="600"/>
              </a:spcAft>
              <a:defRPr/>
            </a:pPr>
            <a:r>
              <a:rPr kumimoji="0" lang="de-AT" sz="2000" i="0" u="none" strike="noStrike" kern="0" cap="none" spc="0" normalizeH="0" baseline="0" noProof="0" dirty="0" smtClean="0">
                <a:ln>
                  <a:noFill/>
                </a:ln>
                <a:solidFill>
                  <a:srgbClr val="333333"/>
                </a:solidFill>
                <a:effectLst/>
                <a:uLnTx/>
                <a:uFillTx/>
                <a:latin typeface="Arial"/>
              </a:rPr>
              <a:t>Key users</a:t>
            </a:r>
            <a:r>
              <a:rPr lang="de-AT" kern="0" noProof="0" dirty="0">
                <a:solidFill>
                  <a:srgbClr val="333333"/>
                </a:solidFill>
                <a:latin typeface="Arial"/>
              </a:rPr>
              <a:t> </a:t>
            </a:r>
            <a:r>
              <a:rPr lang="de-AT" kern="0" noProof="0" dirty="0" smtClean="0">
                <a:solidFill>
                  <a:srgbClr val="333333"/>
                </a:solidFill>
                <a:latin typeface="Arial"/>
              </a:rPr>
              <a:t>with early access: CNR IRPI, Met Office </a:t>
            </a:r>
            <a:r>
              <a:rPr lang="de-AT" kern="0" dirty="0" err="1">
                <a:solidFill>
                  <a:srgbClr val="333333"/>
                </a:solidFill>
                <a:latin typeface="Arial"/>
              </a:rPr>
              <a:t>H</a:t>
            </a:r>
            <a:r>
              <a:rPr lang="de-AT" kern="0" noProof="0" dirty="0" smtClean="0">
                <a:solidFill>
                  <a:srgbClr val="333333"/>
                </a:solidFill>
                <a:latin typeface="Arial"/>
              </a:rPr>
              <a:t>adley </a:t>
            </a:r>
            <a:r>
              <a:rPr lang="de-AT" kern="0" noProof="0" dirty="0" smtClean="0">
                <a:solidFill>
                  <a:srgbClr val="333333"/>
                </a:solidFill>
                <a:latin typeface="Arial"/>
              </a:rPr>
              <a:t>Centre, MPI Meteorology, Meteo-France, ECMWF, MPI-BGC, Ghent University, LSCE, CRU, Wageningen University, University of Melbourne</a:t>
            </a:r>
            <a:endParaRPr kumimoji="0" lang="de-AT" sz="2000" i="0" u="none" strike="noStrike" kern="0" cap="none" spc="0" normalizeH="0" baseline="0" noProof="0" dirty="0" smtClean="0">
              <a:ln>
                <a:noFill/>
              </a:ln>
              <a:solidFill>
                <a:srgbClr val="333333"/>
              </a:solidFill>
              <a:effectLst/>
              <a:uLnTx/>
              <a:uFillTx/>
              <a:latin typeface="Arial"/>
            </a:endParaRPr>
          </a:p>
        </p:txBody>
      </p:sp>
      <p:pic>
        <p:nvPicPr>
          <p:cNvPr id="6" name="Picture 5"/>
          <p:cNvPicPr>
            <a:picLocks noChangeAspect="1"/>
          </p:cNvPicPr>
          <p:nvPr/>
        </p:nvPicPr>
        <p:blipFill>
          <a:blip r:embed="rId3"/>
          <a:stretch>
            <a:fillRect/>
          </a:stretch>
        </p:blipFill>
        <p:spPr>
          <a:xfrm>
            <a:off x="539552" y="2938035"/>
            <a:ext cx="8015288" cy="3803333"/>
          </a:xfrm>
          <a:prstGeom prst="rect">
            <a:avLst/>
          </a:prstGeom>
        </p:spPr>
      </p:pic>
      <p:sp>
        <p:nvSpPr>
          <p:cNvPr id="7" name="Title 1"/>
          <p:cNvSpPr txBox="1">
            <a:spLocks/>
          </p:cNvSpPr>
          <p:nvPr/>
        </p:nvSpPr>
        <p:spPr bwMode="auto">
          <a:xfrm>
            <a:off x="827584" y="218136"/>
            <a:ext cx="8229600" cy="56673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defRPr/>
            </a:pPr>
            <a:r>
              <a:rPr lang="en-GB" altLang="en-US" sz="2200" b="1" dirty="0" smtClean="0">
                <a:solidFill>
                  <a:schemeClr val="bg1"/>
                </a:solidFill>
                <a:latin typeface="Verdana" pitchFamily="34" charset="0"/>
              </a:rPr>
              <a:t>Plans for delivery</a:t>
            </a:r>
            <a:endParaRPr lang="en-GB" altLang="de-DE" sz="2200" b="1" dirty="0">
              <a:solidFill>
                <a:schemeClr val="bg1"/>
              </a:solidFill>
              <a:latin typeface="Verdana" panose="020B0604030504040204" pitchFamily="34" charset="0"/>
              <a:ea typeface="+mn-ea"/>
              <a:cs typeface="Arial" panose="020B0604020202020204" pitchFamily="34" charset="0"/>
            </a:endParaRPr>
          </a:p>
        </p:txBody>
      </p:sp>
    </p:spTree>
    <p:extLst>
      <p:ext uri="{BB962C8B-B14F-4D97-AF65-F5344CB8AC3E}">
        <p14:creationId xmlns:p14="http://schemas.microsoft.com/office/powerpoint/2010/main" val="29874261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8" name="Rectangle 2"/>
          <p:cNvSpPr txBox="1">
            <a:spLocks noChangeArrowheads="1"/>
          </p:cNvSpPr>
          <p:nvPr/>
        </p:nvSpPr>
        <p:spPr bwMode="auto">
          <a:xfrm>
            <a:off x="1368425" y="260350"/>
            <a:ext cx="6480175" cy="574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Calibri" pitchFamily="34" charset="0"/>
                <a:cs typeface="Arial" charset="0"/>
              </a:defRPr>
            </a:lvl1pPr>
            <a:lvl2pPr marL="742950" indent="-285750">
              <a:defRPr>
                <a:solidFill>
                  <a:schemeClr val="tx1"/>
                </a:solidFill>
                <a:latin typeface="Calibri" pitchFamily="34" charset="0"/>
                <a:cs typeface="Arial" charset="0"/>
              </a:defRPr>
            </a:lvl2pPr>
            <a:lvl3pPr marL="1143000" indent="-228600">
              <a:defRPr>
                <a:solidFill>
                  <a:schemeClr val="tx1"/>
                </a:solidFill>
                <a:latin typeface="Calibri" pitchFamily="34" charset="0"/>
                <a:cs typeface="Arial" charset="0"/>
              </a:defRPr>
            </a:lvl3pPr>
            <a:lvl4pPr marL="1600200" indent="-228600">
              <a:defRPr>
                <a:solidFill>
                  <a:schemeClr val="tx1"/>
                </a:solidFill>
                <a:latin typeface="Calibri" pitchFamily="34" charset="0"/>
                <a:cs typeface="Arial" charset="0"/>
              </a:defRPr>
            </a:lvl4pPr>
            <a:lvl5pPr marL="2057400" indent="-22860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GB" altLang="en-US" sz="2200" b="1" dirty="0" smtClean="0">
                <a:solidFill>
                  <a:schemeClr val="bg1"/>
                </a:solidFill>
                <a:latin typeface="Verdana" pitchFamily="34" charset="0"/>
              </a:rPr>
              <a:t>Future CCI SM production on EODC </a:t>
            </a:r>
            <a:endParaRPr lang="en-GB" altLang="en-US" sz="2200" b="1" dirty="0">
              <a:solidFill>
                <a:schemeClr val="bg1"/>
              </a:solidFill>
              <a:latin typeface="Verdana" pitchFamily="34" charset="0"/>
            </a:endParaRPr>
          </a:p>
        </p:txBody>
      </p:sp>
      <p:sp>
        <p:nvSpPr>
          <p:cNvPr id="5" name="Inhaltsplatzhalter 3"/>
          <p:cNvSpPr txBox="1">
            <a:spLocks/>
          </p:cNvSpPr>
          <p:nvPr/>
        </p:nvSpPr>
        <p:spPr bwMode="auto">
          <a:xfrm>
            <a:off x="5364088" y="2676753"/>
            <a:ext cx="3664024" cy="41608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42900" indent="-342900" algn="l" rtl="0" eaLnBrk="1" fontAlgn="base" hangingPunct="1">
              <a:spcBef>
                <a:spcPct val="20000"/>
              </a:spcBef>
              <a:spcAft>
                <a:spcPct val="0"/>
              </a:spcAft>
              <a:buClr>
                <a:srgbClr val="0070AF"/>
              </a:buClr>
              <a:buSzPct val="85000"/>
              <a:buFont typeface="Wingdings" pitchFamily="2" charset="2"/>
              <a:buChar char="§"/>
              <a:defRPr sz="2000">
                <a:solidFill>
                  <a:schemeClr val="tx1"/>
                </a:solidFill>
                <a:latin typeface="+mn-lt"/>
                <a:ea typeface="+mn-ea"/>
                <a:cs typeface="+mn-cs"/>
              </a:defRPr>
            </a:lvl1pPr>
            <a:lvl2pPr marL="742950" indent="-285750" algn="l" rtl="0" eaLnBrk="1" fontAlgn="base" hangingPunct="1">
              <a:spcBef>
                <a:spcPct val="20000"/>
              </a:spcBef>
              <a:spcAft>
                <a:spcPct val="0"/>
              </a:spcAft>
              <a:buClr>
                <a:schemeClr val="tx2"/>
              </a:buClr>
              <a:buSzPct val="80000"/>
              <a:buChar char="•"/>
              <a:defRPr>
                <a:solidFill>
                  <a:schemeClr val="tx1"/>
                </a:solidFill>
                <a:latin typeface="+mn-lt"/>
              </a:defRPr>
            </a:lvl2pPr>
            <a:lvl3pPr marL="1143000" indent="-228600" algn="l" rtl="0" eaLnBrk="1" fontAlgn="base" hangingPunct="1">
              <a:spcBef>
                <a:spcPct val="20000"/>
              </a:spcBef>
              <a:spcAft>
                <a:spcPct val="0"/>
              </a:spcAft>
              <a:buClr>
                <a:schemeClr val="tx1"/>
              </a:buClr>
              <a:buSzPct val="70000"/>
              <a:buFont typeface="Arial" charset="0"/>
              <a:buChar char="–"/>
              <a:defRPr sz="16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a:spcAft>
                <a:spcPts val="600"/>
              </a:spcAft>
              <a:defRPr/>
            </a:pPr>
            <a:r>
              <a:rPr lang="en-GB" dirty="0" smtClean="0"/>
              <a:t>Operate ECV production system on the EODC cloud platform hosted by TU Wien</a:t>
            </a:r>
          </a:p>
          <a:p>
            <a:pPr lvl="1">
              <a:spcAft>
                <a:spcPts val="600"/>
              </a:spcAft>
              <a:defRPr/>
            </a:pPr>
            <a:r>
              <a:rPr lang="en-GB" dirty="0" smtClean="0"/>
              <a:t>Virtual machines for R&amp;D</a:t>
            </a:r>
          </a:p>
          <a:p>
            <a:pPr lvl="1">
              <a:spcAft>
                <a:spcPts val="600"/>
              </a:spcAft>
              <a:defRPr/>
            </a:pPr>
            <a:r>
              <a:rPr lang="en-GB" dirty="0" smtClean="0"/>
              <a:t>Petabyte-scale data storage</a:t>
            </a:r>
          </a:p>
          <a:p>
            <a:pPr lvl="2">
              <a:spcAft>
                <a:spcPts val="600"/>
              </a:spcAft>
              <a:defRPr/>
            </a:pPr>
            <a:r>
              <a:rPr lang="en-GB" dirty="0" smtClean="0"/>
              <a:t>Scatterometers &amp; multi-frequency radiometers</a:t>
            </a:r>
          </a:p>
          <a:p>
            <a:pPr lvl="2">
              <a:spcAft>
                <a:spcPts val="600"/>
              </a:spcAft>
              <a:defRPr/>
            </a:pPr>
            <a:r>
              <a:rPr lang="en-GB" dirty="0" smtClean="0"/>
              <a:t>Sentinel-1, ENVISAT, …</a:t>
            </a:r>
          </a:p>
          <a:p>
            <a:pPr lvl="1">
              <a:spcAft>
                <a:spcPts val="600"/>
              </a:spcAft>
              <a:defRPr/>
            </a:pPr>
            <a:r>
              <a:rPr lang="en-GB" dirty="0" smtClean="0"/>
              <a:t>Supercomputer VSC-3</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038" y="1709518"/>
            <a:ext cx="5739166" cy="5101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874566" y="1226766"/>
            <a:ext cx="2335212" cy="155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122392" y="1124744"/>
            <a:ext cx="1608581" cy="584775"/>
          </a:xfrm>
          <a:prstGeom prst="rect">
            <a:avLst/>
          </a:prstGeom>
          <a:noFill/>
        </p:spPr>
        <p:txBody>
          <a:bodyPr wrap="none" rtlCol="0">
            <a:spAutoFit/>
          </a:bodyPr>
          <a:lstStyle/>
          <a:p>
            <a:pPr algn="r"/>
            <a:r>
              <a:rPr lang="en-GB" b="1" dirty="0" smtClean="0">
                <a:solidFill>
                  <a:srgbClr val="FF0000"/>
                </a:solidFill>
              </a:rPr>
              <a:t>VSC-3</a:t>
            </a:r>
          </a:p>
          <a:p>
            <a:pPr algn="r"/>
            <a:r>
              <a:rPr lang="en-GB" sz="1400" dirty="0" smtClean="0"/>
              <a:t>Worldwide Rank 85</a:t>
            </a:r>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40152" y="1424297"/>
            <a:ext cx="2376264" cy="1140607"/>
          </a:xfrm>
          <a:prstGeom prst="rect">
            <a:avLst/>
          </a:prstGeom>
        </p:spPr>
      </p:pic>
      <p:sp>
        <p:nvSpPr>
          <p:cNvPr id="7" name="TextBox 6"/>
          <p:cNvSpPr txBox="1"/>
          <p:nvPr/>
        </p:nvSpPr>
        <p:spPr>
          <a:xfrm>
            <a:off x="5724128" y="1124744"/>
            <a:ext cx="3056991" cy="338554"/>
          </a:xfrm>
          <a:prstGeom prst="rect">
            <a:avLst/>
          </a:prstGeom>
          <a:noFill/>
        </p:spPr>
        <p:txBody>
          <a:bodyPr wrap="none" rtlCol="0">
            <a:spAutoFit/>
          </a:bodyPr>
          <a:lstStyle/>
          <a:p>
            <a:r>
              <a:rPr lang="en-GB" sz="1600" dirty="0" smtClean="0"/>
              <a:t>Cooperation for Earth Observation</a:t>
            </a:r>
          </a:p>
        </p:txBody>
      </p:sp>
    </p:spTree>
    <p:extLst>
      <p:ext uri="{BB962C8B-B14F-4D97-AF65-F5344CB8AC3E}">
        <p14:creationId xmlns:p14="http://schemas.microsoft.com/office/powerpoint/2010/main" val="12477672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1"/>
          <p:cNvPicPr>
            <a:picLocks noChangeAspect="1"/>
          </p:cNvPicPr>
          <p:nvPr/>
        </p:nvPicPr>
        <p:blipFill rotWithShape="1">
          <a:blip r:embed="rId2" cstate="print">
            <a:extLst>
              <a:ext uri="{28A0092B-C50C-407E-A947-70E740481C1C}">
                <a14:useLocalDpi xmlns:a14="http://schemas.microsoft.com/office/drawing/2010/main" val="0"/>
              </a:ext>
            </a:extLst>
          </a:blip>
          <a:srcRect l="4326" t="15502" r="4326" b="6600"/>
          <a:stretch/>
        </p:blipFill>
        <p:spPr>
          <a:xfrm>
            <a:off x="971600" y="2780928"/>
            <a:ext cx="6624736" cy="3997685"/>
          </a:xfrm>
          <a:prstGeom prst="rect">
            <a:avLst/>
          </a:prstGeom>
        </p:spPr>
      </p:pic>
      <p:sp>
        <p:nvSpPr>
          <p:cNvPr id="4099" name="Title 1"/>
          <p:cNvSpPr>
            <a:spLocks noGrp="1"/>
          </p:cNvSpPr>
          <p:nvPr>
            <p:ph type="title"/>
          </p:nvPr>
        </p:nvSpPr>
        <p:spPr bwMode="auto">
          <a:xfrm>
            <a:off x="827584" y="218136"/>
            <a:ext cx="8229600" cy="566738"/>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defRPr/>
            </a:pPr>
            <a:r>
              <a:rPr lang="en-GB" altLang="en-US" sz="2200" b="1" dirty="0" smtClean="0">
                <a:solidFill>
                  <a:schemeClr val="bg1"/>
                </a:solidFill>
                <a:latin typeface="Verdana" pitchFamily="34" charset="0"/>
              </a:rPr>
              <a:t>Engaging with </a:t>
            </a:r>
            <a:r>
              <a:rPr lang="en-GB" altLang="en-US" sz="2200" b="1" dirty="0">
                <a:solidFill>
                  <a:schemeClr val="bg1"/>
                </a:solidFill>
                <a:latin typeface="Verdana" pitchFamily="34" charset="0"/>
              </a:rPr>
              <a:t>climate </a:t>
            </a:r>
            <a:r>
              <a:rPr lang="en-GB" altLang="en-US" sz="2200" b="1" dirty="0" smtClean="0">
                <a:solidFill>
                  <a:schemeClr val="bg1"/>
                </a:solidFill>
                <a:latin typeface="Verdana" pitchFamily="34" charset="0"/>
              </a:rPr>
              <a:t>research community</a:t>
            </a:r>
            <a:endParaRPr lang="en-GB" altLang="de-DE" sz="2200" b="1" dirty="0">
              <a:solidFill>
                <a:schemeClr val="bg1"/>
              </a:solidFill>
              <a:latin typeface="Verdana" panose="020B0604030504040204" pitchFamily="34" charset="0"/>
              <a:ea typeface="+mn-ea"/>
              <a:cs typeface="Arial" panose="020B0604020202020204" pitchFamily="34" charset="0"/>
            </a:endParaRPr>
          </a:p>
        </p:txBody>
      </p:sp>
      <p:sp>
        <p:nvSpPr>
          <p:cNvPr id="7" name="Inhaltsplatzhalter 3"/>
          <p:cNvSpPr txBox="1">
            <a:spLocks/>
          </p:cNvSpPr>
          <p:nvPr/>
        </p:nvSpPr>
        <p:spPr bwMode="auto">
          <a:xfrm>
            <a:off x="127596" y="1119826"/>
            <a:ext cx="8839200" cy="166110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0070AF"/>
              </a:buClr>
              <a:buSzPct val="85000"/>
              <a:buFont typeface="Wingdings" pitchFamily="2" charset="2"/>
              <a:buChar char="§"/>
              <a:defRPr sz="2000">
                <a:solidFill>
                  <a:schemeClr val="tx1"/>
                </a:solidFill>
                <a:latin typeface="+mn-lt"/>
                <a:ea typeface="+mn-ea"/>
                <a:cs typeface="+mn-cs"/>
              </a:defRPr>
            </a:lvl1pPr>
            <a:lvl2pPr marL="742950" indent="-285750" algn="l" rtl="0" eaLnBrk="1" fontAlgn="base" hangingPunct="1">
              <a:spcBef>
                <a:spcPct val="20000"/>
              </a:spcBef>
              <a:spcAft>
                <a:spcPct val="0"/>
              </a:spcAft>
              <a:buClr>
                <a:schemeClr val="tx2"/>
              </a:buClr>
              <a:buSzPct val="80000"/>
              <a:buChar char="•"/>
              <a:defRPr>
                <a:solidFill>
                  <a:schemeClr val="tx1"/>
                </a:solidFill>
                <a:latin typeface="+mn-lt"/>
              </a:defRPr>
            </a:lvl2pPr>
            <a:lvl3pPr marL="1143000" indent="-228600" algn="l" rtl="0" eaLnBrk="1" fontAlgn="base" hangingPunct="1">
              <a:spcBef>
                <a:spcPct val="20000"/>
              </a:spcBef>
              <a:spcAft>
                <a:spcPct val="0"/>
              </a:spcAft>
              <a:buClr>
                <a:schemeClr val="tx1"/>
              </a:buClr>
              <a:buSzPct val="70000"/>
              <a:buFont typeface="Arial" charset="0"/>
              <a:buChar char="–"/>
              <a:defRPr sz="16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lvl="0">
              <a:spcAft>
                <a:spcPts val="600"/>
              </a:spcAft>
              <a:defRPr/>
            </a:pPr>
            <a:r>
              <a:rPr lang="en-GB" kern="0" dirty="0" smtClean="0">
                <a:solidFill>
                  <a:srgbClr val="333333"/>
                </a:solidFill>
                <a:latin typeface="Arial"/>
              </a:rPr>
              <a:t>Total registered users as of today: </a:t>
            </a:r>
            <a:r>
              <a:rPr lang="de-AT" kern="0" dirty="0" smtClean="0">
                <a:solidFill>
                  <a:srgbClr val="333333"/>
                </a:solidFill>
                <a:latin typeface="Arial"/>
              </a:rPr>
              <a:t>2190</a:t>
            </a:r>
            <a:endParaRPr kumimoji="0" lang="de-AT" sz="2000" i="0" u="none" strike="noStrike" kern="0" cap="none" spc="0" normalizeH="0" baseline="0" noProof="0" dirty="0" smtClean="0">
              <a:ln>
                <a:noFill/>
              </a:ln>
              <a:solidFill>
                <a:srgbClr val="333333"/>
              </a:solidFill>
              <a:effectLst/>
              <a:uLnTx/>
              <a:uFillTx/>
              <a:latin typeface="Arial"/>
            </a:endParaRPr>
          </a:p>
        </p:txBody>
      </p:sp>
    </p:spTree>
    <p:extLst>
      <p:ext uri="{BB962C8B-B14F-4D97-AF65-F5344CB8AC3E}">
        <p14:creationId xmlns:p14="http://schemas.microsoft.com/office/powerpoint/2010/main" val="3038178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itle 1"/>
          <p:cNvSpPr>
            <a:spLocks noGrp="1"/>
          </p:cNvSpPr>
          <p:nvPr>
            <p:ph type="title"/>
          </p:nvPr>
        </p:nvSpPr>
        <p:spPr bwMode="auto">
          <a:xfrm>
            <a:off x="827584" y="218136"/>
            <a:ext cx="8229600" cy="566738"/>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defRPr/>
            </a:pPr>
            <a:r>
              <a:rPr lang="en-GB" altLang="en-US" sz="2200" b="1" dirty="0" smtClean="0">
                <a:solidFill>
                  <a:schemeClr val="bg1"/>
                </a:solidFill>
                <a:latin typeface="Verdana" pitchFamily="34" charset="0"/>
              </a:rPr>
              <a:t>Engaging with climate research community</a:t>
            </a:r>
            <a:endParaRPr lang="en-GB" altLang="de-DE" sz="2200" b="1" dirty="0">
              <a:solidFill>
                <a:schemeClr val="bg1"/>
              </a:solidFill>
              <a:latin typeface="Verdana" panose="020B0604030504040204" pitchFamily="34" charset="0"/>
              <a:ea typeface="+mn-ea"/>
              <a:cs typeface="Arial" panose="020B0604020202020204" pitchFamily="34" charset="0"/>
            </a:endParaRPr>
          </a:p>
        </p:txBody>
      </p:sp>
      <p:sp>
        <p:nvSpPr>
          <p:cNvPr id="7" name="Inhaltsplatzhalter 3"/>
          <p:cNvSpPr txBox="1">
            <a:spLocks/>
          </p:cNvSpPr>
          <p:nvPr/>
        </p:nvSpPr>
        <p:spPr bwMode="auto">
          <a:xfrm>
            <a:off x="127596" y="1119826"/>
            <a:ext cx="8839200" cy="166110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0070AF"/>
              </a:buClr>
              <a:buSzPct val="85000"/>
              <a:buFont typeface="Wingdings" pitchFamily="2" charset="2"/>
              <a:buChar char="§"/>
              <a:defRPr sz="2000">
                <a:solidFill>
                  <a:schemeClr val="tx1"/>
                </a:solidFill>
                <a:latin typeface="+mn-lt"/>
                <a:ea typeface="+mn-ea"/>
                <a:cs typeface="+mn-cs"/>
              </a:defRPr>
            </a:lvl1pPr>
            <a:lvl2pPr marL="742950" indent="-285750" algn="l" rtl="0" eaLnBrk="1" fontAlgn="base" hangingPunct="1">
              <a:spcBef>
                <a:spcPct val="20000"/>
              </a:spcBef>
              <a:spcAft>
                <a:spcPct val="0"/>
              </a:spcAft>
              <a:buClr>
                <a:schemeClr val="tx2"/>
              </a:buClr>
              <a:buSzPct val="80000"/>
              <a:buChar char="•"/>
              <a:defRPr>
                <a:solidFill>
                  <a:schemeClr val="tx1"/>
                </a:solidFill>
                <a:latin typeface="+mn-lt"/>
              </a:defRPr>
            </a:lvl2pPr>
            <a:lvl3pPr marL="1143000" indent="-228600" algn="l" rtl="0" eaLnBrk="1" fontAlgn="base" hangingPunct="1">
              <a:spcBef>
                <a:spcPct val="20000"/>
              </a:spcBef>
              <a:spcAft>
                <a:spcPct val="0"/>
              </a:spcAft>
              <a:buClr>
                <a:schemeClr val="tx1"/>
              </a:buClr>
              <a:buSzPct val="70000"/>
              <a:buFont typeface="Arial" charset="0"/>
              <a:buChar char="–"/>
              <a:defRPr sz="16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lvl="0">
              <a:spcAft>
                <a:spcPts val="600"/>
              </a:spcAft>
              <a:defRPr/>
            </a:pPr>
            <a:r>
              <a:rPr kumimoji="0" lang="de-AT" sz="2000" i="0" u="none" strike="noStrike" kern="0" cap="none" spc="0" normalizeH="0" baseline="0" noProof="0" dirty="0" smtClean="0">
                <a:ln>
                  <a:noFill/>
                </a:ln>
                <a:solidFill>
                  <a:srgbClr val="333333"/>
                </a:solidFill>
                <a:effectLst/>
                <a:uLnTx/>
                <a:uFillTx/>
                <a:latin typeface="Arial"/>
              </a:rPr>
              <a:t>R</a:t>
            </a:r>
            <a:r>
              <a:rPr kumimoji="0" lang="de-AT" sz="2000" i="0" u="none" strike="noStrike" kern="0" cap="none" spc="0" normalizeH="0" noProof="0" dirty="0" smtClean="0">
                <a:ln>
                  <a:noFill/>
                </a:ln>
                <a:solidFill>
                  <a:srgbClr val="333333"/>
                </a:solidFill>
                <a:effectLst/>
                <a:uLnTx/>
                <a:uFillTx/>
                <a:latin typeface="Arial"/>
              </a:rPr>
              <a:t>elease </a:t>
            </a:r>
            <a:r>
              <a:rPr kumimoji="0" lang="de-AT" sz="2000" i="0" u="none" strike="noStrike" kern="0" cap="none" spc="0" normalizeH="0" noProof="0" dirty="0" smtClean="0">
                <a:ln>
                  <a:noFill/>
                </a:ln>
                <a:solidFill>
                  <a:srgbClr val="333333"/>
                </a:solidFill>
                <a:effectLst/>
                <a:uLnTx/>
                <a:uFillTx/>
                <a:latin typeface="Arial"/>
              </a:rPr>
              <a:t>v0.1 June 2012</a:t>
            </a:r>
          </a:p>
          <a:p>
            <a:pPr lvl="0">
              <a:spcAft>
                <a:spcPts val="600"/>
              </a:spcAft>
              <a:defRPr/>
            </a:pPr>
            <a:r>
              <a:rPr lang="de-AT" kern="0" baseline="0" dirty="0" smtClean="0">
                <a:solidFill>
                  <a:srgbClr val="333333"/>
                </a:solidFill>
                <a:latin typeface="Arial"/>
              </a:rPr>
              <a:t>R</a:t>
            </a:r>
            <a:r>
              <a:rPr lang="de-AT" kern="0" dirty="0" smtClean="0">
                <a:solidFill>
                  <a:srgbClr val="333333"/>
                </a:solidFill>
                <a:latin typeface="Arial"/>
              </a:rPr>
              <a:t>elease v02.0 </a:t>
            </a:r>
            <a:r>
              <a:rPr lang="de-AT" kern="0" dirty="0" err="1" smtClean="0">
                <a:solidFill>
                  <a:srgbClr val="333333"/>
                </a:solidFill>
                <a:latin typeface="Arial"/>
              </a:rPr>
              <a:t>July</a:t>
            </a:r>
            <a:r>
              <a:rPr lang="de-AT" kern="0" dirty="0" smtClean="0">
                <a:solidFill>
                  <a:srgbClr val="333333"/>
                </a:solidFill>
                <a:latin typeface="Arial"/>
              </a:rPr>
              <a:t> 2014</a:t>
            </a:r>
          </a:p>
          <a:p>
            <a:pPr lvl="0">
              <a:spcAft>
                <a:spcPts val="600"/>
              </a:spcAft>
              <a:defRPr/>
            </a:pPr>
            <a:r>
              <a:rPr lang="de-AT" kern="0" dirty="0">
                <a:solidFill>
                  <a:srgbClr val="333333"/>
                </a:solidFill>
                <a:latin typeface="Arial"/>
              </a:rPr>
              <a:t>Release </a:t>
            </a:r>
            <a:r>
              <a:rPr lang="de-AT" kern="0" dirty="0" smtClean="0">
                <a:solidFill>
                  <a:srgbClr val="333333"/>
                </a:solidFill>
                <a:latin typeface="Arial"/>
              </a:rPr>
              <a:t>v02.2 </a:t>
            </a:r>
            <a:r>
              <a:rPr lang="de-AT" kern="0" dirty="0" err="1" smtClean="0">
                <a:solidFill>
                  <a:srgbClr val="333333"/>
                </a:solidFill>
                <a:latin typeface="Arial"/>
              </a:rPr>
              <a:t>January</a:t>
            </a:r>
            <a:r>
              <a:rPr lang="de-AT" kern="0" dirty="0" smtClean="0">
                <a:solidFill>
                  <a:srgbClr val="333333"/>
                </a:solidFill>
                <a:latin typeface="Arial"/>
              </a:rPr>
              <a:t> 2016</a:t>
            </a:r>
            <a:endParaRPr lang="de-AT" kern="0" dirty="0">
              <a:solidFill>
                <a:srgbClr val="333333"/>
              </a:solidFill>
              <a:latin typeface="Arial"/>
            </a:endParaRPr>
          </a:p>
        </p:txBody>
      </p:sp>
      <p:graphicFrame>
        <p:nvGraphicFramePr>
          <p:cNvPr id="13" name="Diagramm 8"/>
          <p:cNvGraphicFramePr>
            <a:graphicFrameLocks/>
          </p:cNvGraphicFramePr>
          <p:nvPr>
            <p:extLst>
              <p:ext uri="{D42A27DB-BD31-4B8C-83A1-F6EECF244321}">
                <p14:modId xmlns:p14="http://schemas.microsoft.com/office/powerpoint/2010/main" val="197789062"/>
              </p:ext>
            </p:extLst>
          </p:nvPr>
        </p:nvGraphicFramePr>
        <p:xfrm>
          <a:off x="-112316" y="2213052"/>
          <a:ext cx="9346407" cy="4512466"/>
        </p:xfrm>
        <a:graphic>
          <a:graphicData uri="http://schemas.openxmlformats.org/drawingml/2006/chart">
            <c:chart xmlns:c="http://schemas.openxmlformats.org/drawingml/2006/chart" xmlns:r="http://schemas.openxmlformats.org/officeDocument/2006/relationships" r:id="rId2"/>
          </a:graphicData>
        </a:graphic>
      </p:graphicFrame>
      <p:sp>
        <p:nvSpPr>
          <p:cNvPr id="14" name="Textfeld 1"/>
          <p:cNvSpPr txBox="1">
            <a:spLocks noChangeArrowheads="1"/>
          </p:cNvSpPr>
          <p:nvPr/>
        </p:nvSpPr>
        <p:spPr bwMode="auto">
          <a:xfrm>
            <a:off x="0" y="6577409"/>
            <a:ext cx="36718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de-AT" altLang="de-DE" sz="1400" dirty="0"/>
              <a:t>User </a:t>
            </a:r>
            <a:r>
              <a:rPr lang="de-AT" altLang="de-DE" sz="1400" dirty="0" err="1"/>
              <a:t>statistics</a:t>
            </a:r>
            <a:r>
              <a:rPr lang="de-AT" altLang="de-DE" sz="1400" dirty="0"/>
              <a:t> </a:t>
            </a:r>
            <a:r>
              <a:rPr lang="de-AT" altLang="de-DE" sz="1400" dirty="0" err="1"/>
              <a:t>as</a:t>
            </a:r>
            <a:r>
              <a:rPr lang="de-AT" altLang="de-DE" sz="1400" dirty="0"/>
              <a:t> of </a:t>
            </a:r>
            <a:r>
              <a:rPr lang="de-AT" altLang="de-DE" sz="1400" dirty="0" smtClean="0"/>
              <a:t>16.02.2016</a:t>
            </a:r>
            <a:endParaRPr lang="de-AT" altLang="de-DE" sz="1400" dirty="0"/>
          </a:p>
        </p:txBody>
      </p:sp>
      <p:cxnSp>
        <p:nvCxnSpPr>
          <p:cNvPr id="15" name="Gerade Verbindung mit Pfeil 10"/>
          <p:cNvCxnSpPr/>
          <p:nvPr/>
        </p:nvCxnSpPr>
        <p:spPr>
          <a:xfrm>
            <a:off x="5436096" y="4517308"/>
            <a:ext cx="0" cy="443477"/>
          </a:xfrm>
          <a:prstGeom prst="straightConnector1">
            <a:avLst/>
          </a:prstGeom>
          <a:ln>
            <a:solidFill>
              <a:srgbClr val="FF0000"/>
            </a:solidFill>
            <a:tailEnd type="arrow"/>
          </a:ln>
        </p:spPr>
        <p:style>
          <a:lnRef idx="3">
            <a:schemeClr val="accent1"/>
          </a:lnRef>
          <a:fillRef idx="0">
            <a:schemeClr val="accent1"/>
          </a:fillRef>
          <a:effectRef idx="2">
            <a:schemeClr val="accent1"/>
          </a:effectRef>
          <a:fontRef idx="minor">
            <a:schemeClr val="tx1"/>
          </a:fontRef>
        </p:style>
      </p:cxnSp>
      <p:sp>
        <p:nvSpPr>
          <p:cNvPr id="16" name="Textfeld 12"/>
          <p:cNvSpPr txBox="1">
            <a:spLocks noChangeArrowheads="1"/>
          </p:cNvSpPr>
          <p:nvPr/>
        </p:nvSpPr>
        <p:spPr bwMode="auto">
          <a:xfrm>
            <a:off x="7812360" y="2726553"/>
            <a:ext cx="122555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r>
              <a:rPr lang="de-AT" altLang="de-DE" b="1" dirty="0" smtClean="0">
                <a:solidFill>
                  <a:srgbClr val="FF0000"/>
                </a:solidFill>
              </a:rPr>
              <a:t>New  </a:t>
            </a:r>
            <a:endParaRPr lang="de-AT" altLang="de-DE" b="1" dirty="0">
              <a:solidFill>
                <a:srgbClr val="FF0000"/>
              </a:solidFill>
            </a:endParaRPr>
          </a:p>
          <a:p>
            <a:pPr algn="ctr"/>
            <a:r>
              <a:rPr lang="de-AT" altLang="de-DE" b="1" dirty="0" smtClean="0">
                <a:solidFill>
                  <a:srgbClr val="FF0000"/>
                </a:solidFill>
              </a:rPr>
              <a:t>Data Release</a:t>
            </a:r>
            <a:r>
              <a:rPr lang="de-AT" altLang="de-DE" b="1" dirty="0">
                <a:solidFill>
                  <a:srgbClr val="FF0000"/>
                </a:solidFill>
              </a:rPr>
              <a:t>!</a:t>
            </a:r>
          </a:p>
        </p:txBody>
      </p:sp>
      <p:cxnSp>
        <p:nvCxnSpPr>
          <p:cNvPr id="17" name="Gerade Verbindung mit Pfeil 7"/>
          <p:cNvCxnSpPr/>
          <p:nvPr/>
        </p:nvCxnSpPr>
        <p:spPr>
          <a:xfrm>
            <a:off x="8748464" y="3649883"/>
            <a:ext cx="0" cy="443477"/>
          </a:xfrm>
          <a:prstGeom prst="straightConnector1">
            <a:avLst/>
          </a:prstGeom>
          <a:ln>
            <a:solidFill>
              <a:srgbClr val="FF0000"/>
            </a:solidFill>
            <a:tailEnd type="arrow"/>
          </a:ln>
        </p:spPr>
        <p:style>
          <a:lnRef idx="3">
            <a:schemeClr val="accent1"/>
          </a:lnRef>
          <a:fillRef idx="0">
            <a:schemeClr val="accent1"/>
          </a:fillRef>
          <a:effectRef idx="2">
            <a:schemeClr val="accent1"/>
          </a:effectRef>
          <a:fontRef idx="minor">
            <a:schemeClr val="tx1"/>
          </a:fontRef>
        </p:style>
      </p:cxnSp>
      <p:cxnSp>
        <p:nvCxnSpPr>
          <p:cNvPr id="18" name="Gerade Verbindung mit Pfeil 9"/>
          <p:cNvCxnSpPr/>
          <p:nvPr/>
        </p:nvCxnSpPr>
        <p:spPr>
          <a:xfrm>
            <a:off x="755576" y="4093360"/>
            <a:ext cx="0" cy="443477"/>
          </a:xfrm>
          <a:prstGeom prst="straightConnector1">
            <a:avLst/>
          </a:prstGeom>
          <a:ln>
            <a:solidFill>
              <a:srgbClr val="FF0000"/>
            </a:solidFill>
            <a:tailEnd type="arrow"/>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428590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additive="base">
                                        <p:cTn id="17" dur="500" fill="hold"/>
                                        <p:tgtEl>
                                          <p:spTgt spid="17"/>
                                        </p:tgtEl>
                                        <p:attrNameLst>
                                          <p:attrName>ppt_x</p:attrName>
                                        </p:attrNameLst>
                                      </p:cBhvr>
                                      <p:tavLst>
                                        <p:tav tm="0">
                                          <p:val>
                                            <p:strVal val="#ppt_x"/>
                                          </p:val>
                                        </p:tav>
                                        <p:tav tm="100000">
                                          <p:val>
                                            <p:strVal val="#ppt_x"/>
                                          </p:val>
                                        </p:tav>
                                      </p:tavLst>
                                    </p:anim>
                                    <p:anim calcmode="lin" valueType="num">
                                      <p:cBhvr additive="base">
                                        <p:cTn id="1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additive="base">
                                        <p:cTn id="23" dur="500" fill="hold"/>
                                        <p:tgtEl>
                                          <p:spTgt spid="18"/>
                                        </p:tgtEl>
                                        <p:attrNameLst>
                                          <p:attrName>ppt_x</p:attrName>
                                        </p:attrNameLst>
                                      </p:cBhvr>
                                      <p:tavLst>
                                        <p:tav tm="0">
                                          <p:val>
                                            <p:strVal val="#ppt_x"/>
                                          </p:val>
                                        </p:tav>
                                        <p:tav tm="100000">
                                          <p:val>
                                            <p:strVal val="#ppt_x"/>
                                          </p:val>
                                        </p:tav>
                                      </p:tavLst>
                                    </p:anim>
                                    <p:anim calcmode="lin" valueType="num">
                                      <p:cBhvr additive="base">
                                        <p:cTn id="2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2"/>
          <a:stretch>
            <a:fillRect/>
          </a:stretch>
        </p:blipFill>
        <p:spPr>
          <a:xfrm>
            <a:off x="5797551" y="2708275"/>
            <a:ext cx="1171575" cy="2600325"/>
          </a:xfrm>
          <a:prstGeom prst="rect">
            <a:avLst/>
          </a:prstGeom>
        </p:spPr>
      </p:pic>
      <p:sp>
        <p:nvSpPr>
          <p:cNvPr id="9218" name="Title 1"/>
          <p:cNvSpPr>
            <a:spLocks noGrp="1"/>
          </p:cNvSpPr>
          <p:nvPr>
            <p:ph type="title"/>
          </p:nvPr>
        </p:nvSpPr>
        <p:spPr bwMode="auto">
          <a:xfrm>
            <a:off x="590550" y="260350"/>
            <a:ext cx="8229600" cy="11430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defRPr/>
            </a:pPr>
            <a:r>
              <a:rPr lang="en-GB" altLang="de-DE" sz="2800" b="1" dirty="0" smtClean="0">
                <a:solidFill>
                  <a:schemeClr val="bg1"/>
                </a:solidFill>
                <a:ea typeface="+mn-ea"/>
                <a:cs typeface="Arial" panose="020B0604020202020204" pitchFamily="34" charset="0"/>
              </a:rPr>
              <a:t>GEO Societal </a:t>
            </a:r>
            <a:r>
              <a:rPr lang="en-GB" altLang="de-DE" sz="2800" b="1" dirty="0">
                <a:solidFill>
                  <a:schemeClr val="bg1"/>
                </a:solidFill>
                <a:ea typeface="+mn-ea"/>
                <a:cs typeface="Arial" panose="020B0604020202020204" pitchFamily="34" charset="0"/>
              </a:rPr>
              <a:t>B</a:t>
            </a:r>
            <a:r>
              <a:rPr lang="en-GB" altLang="de-DE" sz="2800" b="1" dirty="0" smtClean="0">
                <a:solidFill>
                  <a:schemeClr val="bg1"/>
                </a:solidFill>
                <a:ea typeface="+mn-ea"/>
                <a:cs typeface="Arial" panose="020B0604020202020204" pitchFamily="34" charset="0"/>
              </a:rPr>
              <a:t>enefit </a:t>
            </a:r>
            <a:r>
              <a:rPr lang="en-GB" altLang="de-DE" sz="2800" b="1" dirty="0">
                <a:solidFill>
                  <a:schemeClr val="bg1"/>
                </a:solidFill>
                <a:ea typeface="+mn-ea"/>
                <a:cs typeface="Arial" panose="020B0604020202020204" pitchFamily="34" charset="0"/>
              </a:rPr>
              <a:t>A</a:t>
            </a:r>
            <a:r>
              <a:rPr lang="en-GB" altLang="de-DE" sz="2800" b="1" dirty="0" smtClean="0">
                <a:solidFill>
                  <a:schemeClr val="bg1"/>
                </a:solidFill>
                <a:ea typeface="+mn-ea"/>
                <a:cs typeface="Arial" panose="020B0604020202020204" pitchFamily="34" charset="0"/>
              </a:rPr>
              <a:t>reas</a:t>
            </a:r>
            <a:endParaRPr lang="en-GB" altLang="de-DE" sz="2800" b="1" dirty="0">
              <a:solidFill>
                <a:schemeClr val="bg1"/>
              </a:solidFill>
              <a:ea typeface="+mn-ea"/>
              <a:cs typeface="Arial" panose="020B0604020202020204" pitchFamily="34" charset="0"/>
            </a:endParaRPr>
          </a:p>
        </p:txBody>
      </p:sp>
      <p:grpSp>
        <p:nvGrpSpPr>
          <p:cNvPr id="10244" name="Gruppieren 6"/>
          <p:cNvGrpSpPr>
            <a:grpSpLocks/>
          </p:cNvGrpSpPr>
          <p:nvPr/>
        </p:nvGrpSpPr>
        <p:grpSpPr bwMode="auto">
          <a:xfrm>
            <a:off x="755650" y="1268413"/>
            <a:ext cx="1800225" cy="1439862"/>
            <a:chOff x="6876256" y="1052736"/>
            <a:chExt cx="2231571" cy="1673678"/>
          </a:xfrm>
        </p:grpSpPr>
        <p:pic>
          <p:nvPicPr>
            <p:cNvPr id="8" name="Picture 5" descr="http://pixabay.com/static/uploads/photo/2012/03/02/11/11/clouds-21162_640.jpg"/>
            <p:cNvPicPr>
              <a:picLocks noChangeAspect="1" noChangeArrowheads="1"/>
            </p:cNvPicPr>
            <p:nvPr/>
          </p:nvPicPr>
          <p:blipFill>
            <a:blip r:embed="rId3" cstate="screen">
              <a:lum bright="20000"/>
            </a:blip>
            <a:srcRect/>
            <a:stretch>
              <a:fillRect/>
            </a:stretch>
          </p:blipFill>
          <p:spPr bwMode="auto">
            <a:xfrm>
              <a:off x="6876256" y="1052736"/>
              <a:ext cx="2231571" cy="1673678"/>
            </a:xfrm>
            <a:prstGeom prst="ellipse">
              <a:avLst/>
            </a:prstGeom>
            <a:ln>
              <a:noFill/>
            </a:ln>
            <a:effectLst>
              <a:softEdge rad="112500"/>
            </a:effectLst>
          </p:spPr>
        </p:pic>
        <p:sp>
          <p:nvSpPr>
            <p:cNvPr id="10266" name="Textfeld 5"/>
            <p:cNvSpPr txBox="1">
              <a:spLocks noChangeArrowheads="1"/>
            </p:cNvSpPr>
            <p:nvPr/>
          </p:nvSpPr>
          <p:spPr bwMode="auto">
            <a:xfrm>
              <a:off x="7165058" y="1557338"/>
              <a:ext cx="1533560" cy="572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de-AT" altLang="de-DE" sz="2600" b="1" dirty="0" err="1"/>
                <a:t>Climate</a:t>
              </a:r>
              <a:endParaRPr lang="de-AT" altLang="de-DE" sz="2600" b="1" dirty="0"/>
            </a:p>
          </p:txBody>
        </p:sp>
      </p:grpSp>
      <p:grpSp>
        <p:nvGrpSpPr>
          <p:cNvPr id="10245" name="Gruppieren 9"/>
          <p:cNvGrpSpPr>
            <a:grpSpLocks/>
          </p:cNvGrpSpPr>
          <p:nvPr/>
        </p:nvGrpSpPr>
        <p:grpSpPr bwMode="auto">
          <a:xfrm>
            <a:off x="3276600" y="1052513"/>
            <a:ext cx="2051050" cy="1368425"/>
            <a:chOff x="6667500" y="1124744"/>
            <a:chExt cx="2476500" cy="1847851"/>
          </a:xfrm>
        </p:grpSpPr>
        <p:pic>
          <p:nvPicPr>
            <p:cNvPr id="11" name="Picture 5" descr="https://encrypted-tbn0.gstatic.com/images?q=tbn:ANd9GcQGg637KzYLj5hq5pLQ5hUYpB_z1xyhygZoD4HiINtKXft7b1n-qw"/>
            <p:cNvPicPr>
              <a:picLocks noChangeAspect="1" noChangeArrowheads="1"/>
            </p:cNvPicPr>
            <p:nvPr/>
          </p:nvPicPr>
          <p:blipFill>
            <a:blip r:embed="rId4" cstate="screen"/>
            <a:srcRect/>
            <a:stretch>
              <a:fillRect/>
            </a:stretch>
          </p:blipFill>
          <p:spPr bwMode="auto">
            <a:xfrm>
              <a:off x="6667500" y="1124744"/>
              <a:ext cx="2476500" cy="1847851"/>
            </a:xfrm>
            <a:prstGeom prst="ellipse">
              <a:avLst/>
            </a:prstGeom>
            <a:ln>
              <a:noFill/>
            </a:ln>
            <a:effectLst>
              <a:softEdge rad="112500"/>
            </a:effectLst>
          </p:spPr>
        </p:pic>
        <p:sp>
          <p:nvSpPr>
            <p:cNvPr id="10264" name="Textfeld 4"/>
            <p:cNvSpPr txBox="1">
              <a:spLocks noChangeArrowheads="1"/>
            </p:cNvSpPr>
            <p:nvPr/>
          </p:nvSpPr>
          <p:spPr bwMode="auto">
            <a:xfrm>
              <a:off x="7173053" y="1752491"/>
              <a:ext cx="1250807" cy="664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de-AT" altLang="de-DE" sz="2600" b="1" dirty="0" err="1"/>
                <a:t>Water</a:t>
              </a:r>
              <a:endParaRPr lang="de-AT" altLang="de-DE" sz="2600" b="1" dirty="0"/>
            </a:p>
          </p:txBody>
        </p:sp>
      </p:grpSp>
      <p:pic>
        <p:nvPicPr>
          <p:cNvPr id="13" name="Picture 2" descr="http://upload.wikimedia.org/wikipedia/commons/9/95/Tropical_forest.JPG"/>
          <p:cNvPicPr>
            <a:picLocks noChangeAspect="1" noChangeArrowheads="1"/>
          </p:cNvPicPr>
          <p:nvPr/>
        </p:nvPicPr>
        <p:blipFill>
          <a:blip r:embed="rId5" cstate="screen">
            <a:lum bright="30000"/>
          </a:blip>
          <a:srcRect/>
          <a:stretch>
            <a:fillRect/>
          </a:stretch>
        </p:blipFill>
        <p:spPr bwMode="auto">
          <a:xfrm>
            <a:off x="6156176" y="1052736"/>
            <a:ext cx="2267744" cy="1700808"/>
          </a:xfrm>
          <a:prstGeom prst="ellipse">
            <a:avLst/>
          </a:prstGeom>
          <a:ln>
            <a:noFill/>
          </a:ln>
          <a:effectLst>
            <a:softEdge rad="112500"/>
          </a:effectLst>
        </p:spPr>
      </p:pic>
      <p:sp>
        <p:nvSpPr>
          <p:cNvPr id="10247" name="Textfeld 4"/>
          <p:cNvSpPr txBox="1">
            <a:spLocks noChangeArrowheads="1"/>
          </p:cNvSpPr>
          <p:nvPr/>
        </p:nvSpPr>
        <p:spPr bwMode="auto">
          <a:xfrm>
            <a:off x="6372225" y="1638300"/>
            <a:ext cx="1757469"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de-AT" altLang="de-DE" sz="2600" b="1" dirty="0" err="1"/>
              <a:t>Ecosystems</a:t>
            </a:r>
            <a:endParaRPr lang="de-AT" altLang="de-DE" sz="2600" b="1" dirty="0"/>
          </a:p>
        </p:txBody>
      </p:sp>
      <p:grpSp>
        <p:nvGrpSpPr>
          <p:cNvPr id="10248" name="Gruppieren 21"/>
          <p:cNvGrpSpPr>
            <a:grpSpLocks/>
          </p:cNvGrpSpPr>
          <p:nvPr/>
        </p:nvGrpSpPr>
        <p:grpSpPr bwMode="auto">
          <a:xfrm>
            <a:off x="34925" y="2924175"/>
            <a:ext cx="2354263" cy="1441450"/>
            <a:chOff x="179512" y="3717032"/>
            <a:chExt cx="2353310" cy="1440160"/>
          </a:xfrm>
        </p:grpSpPr>
        <p:pic>
          <p:nvPicPr>
            <p:cNvPr id="15" name="Picture 6" descr="http://upload.wikimedia.org/wikipedia/commons/a/a4/Hurricane_Katrina_August_28_2005_NASA.jpg"/>
            <p:cNvPicPr>
              <a:picLocks noChangeAspect="1" noChangeArrowheads="1"/>
            </p:cNvPicPr>
            <p:nvPr/>
          </p:nvPicPr>
          <p:blipFill>
            <a:blip r:embed="rId6" cstate="screen">
              <a:lum bright="20000"/>
            </a:blip>
            <a:srcRect b="18825"/>
            <a:stretch>
              <a:fillRect/>
            </a:stretch>
          </p:blipFill>
          <p:spPr bwMode="auto">
            <a:xfrm>
              <a:off x="179512" y="3717032"/>
              <a:ext cx="2353310" cy="1440160"/>
            </a:xfrm>
            <a:prstGeom prst="ellipse">
              <a:avLst/>
            </a:prstGeom>
            <a:ln>
              <a:noFill/>
            </a:ln>
            <a:effectLst>
              <a:softEdge rad="112500"/>
            </a:effectLst>
          </p:spPr>
        </p:pic>
        <p:sp>
          <p:nvSpPr>
            <p:cNvPr id="10262" name="Textfeld 4"/>
            <p:cNvSpPr txBox="1">
              <a:spLocks noChangeArrowheads="1"/>
            </p:cNvSpPr>
            <p:nvPr/>
          </p:nvSpPr>
          <p:spPr bwMode="auto">
            <a:xfrm>
              <a:off x="539552" y="4221088"/>
              <a:ext cx="1656184" cy="492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de-AT" altLang="de-DE" sz="2600" b="1" dirty="0" err="1"/>
                <a:t>Disasters</a:t>
              </a:r>
              <a:endParaRPr lang="de-AT" altLang="de-DE" sz="2600" b="1" dirty="0"/>
            </a:p>
          </p:txBody>
        </p:sp>
      </p:grpSp>
      <p:grpSp>
        <p:nvGrpSpPr>
          <p:cNvPr id="10249" name="Gruppieren 22"/>
          <p:cNvGrpSpPr>
            <a:grpSpLocks/>
          </p:cNvGrpSpPr>
          <p:nvPr/>
        </p:nvGrpSpPr>
        <p:grpSpPr bwMode="auto">
          <a:xfrm>
            <a:off x="395288" y="4652963"/>
            <a:ext cx="2397125" cy="1512887"/>
            <a:chOff x="1907704" y="5373216"/>
            <a:chExt cx="2397170" cy="1512168"/>
          </a:xfrm>
        </p:grpSpPr>
        <p:pic>
          <p:nvPicPr>
            <p:cNvPr id="17" name="Picture 4" descr="http://upload.wikimedia.org/wikipedia/commons/2/2d/PikiWiki_Israel_5995_modern_desert_agriculture.jpg"/>
            <p:cNvPicPr>
              <a:picLocks noChangeAspect="1" noChangeArrowheads="1"/>
            </p:cNvPicPr>
            <p:nvPr/>
          </p:nvPicPr>
          <p:blipFill>
            <a:blip r:embed="rId7" cstate="print">
              <a:lum bright="30000"/>
            </a:blip>
            <a:srcRect/>
            <a:stretch>
              <a:fillRect/>
            </a:stretch>
          </p:blipFill>
          <p:spPr bwMode="auto">
            <a:xfrm>
              <a:off x="1907704" y="5373216"/>
              <a:ext cx="2397170" cy="1512168"/>
            </a:xfrm>
            <a:prstGeom prst="ellipse">
              <a:avLst/>
            </a:prstGeom>
            <a:ln>
              <a:noFill/>
            </a:ln>
            <a:effectLst>
              <a:softEdge rad="112500"/>
            </a:effectLst>
          </p:spPr>
        </p:pic>
        <p:sp>
          <p:nvSpPr>
            <p:cNvPr id="10260" name="Textfeld 4"/>
            <p:cNvSpPr txBox="1">
              <a:spLocks noChangeArrowheads="1"/>
            </p:cNvSpPr>
            <p:nvPr/>
          </p:nvSpPr>
          <p:spPr bwMode="auto">
            <a:xfrm>
              <a:off x="2224857" y="5857453"/>
              <a:ext cx="1724671" cy="492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de-AT" altLang="de-DE" sz="2600" b="1" dirty="0" err="1"/>
                <a:t>Agriculture</a:t>
              </a:r>
              <a:endParaRPr lang="de-AT" altLang="de-DE" sz="2600" b="1" dirty="0"/>
            </a:p>
          </p:txBody>
        </p:sp>
      </p:grpSp>
      <p:grpSp>
        <p:nvGrpSpPr>
          <p:cNvPr id="10250" name="Gruppieren 18"/>
          <p:cNvGrpSpPr>
            <a:grpSpLocks/>
          </p:cNvGrpSpPr>
          <p:nvPr/>
        </p:nvGrpSpPr>
        <p:grpSpPr bwMode="auto">
          <a:xfrm>
            <a:off x="2987675" y="5516563"/>
            <a:ext cx="2078038" cy="1341437"/>
            <a:chOff x="323528" y="5085184"/>
            <a:chExt cx="2366228" cy="1512168"/>
          </a:xfrm>
        </p:grpSpPr>
        <p:pic>
          <p:nvPicPr>
            <p:cNvPr id="20" name="Picture 6" descr="http://s0.geograph.org.uk/geophotos/02/52/65/2526511_d23a3f47.jpg"/>
            <p:cNvPicPr>
              <a:picLocks noChangeAspect="1" noChangeArrowheads="1"/>
            </p:cNvPicPr>
            <p:nvPr/>
          </p:nvPicPr>
          <p:blipFill>
            <a:blip r:embed="rId8" cstate="print">
              <a:lum bright="20000"/>
            </a:blip>
            <a:srcRect/>
            <a:stretch>
              <a:fillRect/>
            </a:stretch>
          </p:blipFill>
          <p:spPr bwMode="auto">
            <a:xfrm>
              <a:off x="323528" y="5085184"/>
              <a:ext cx="2366228" cy="1512168"/>
            </a:xfrm>
            <a:prstGeom prst="ellipse">
              <a:avLst/>
            </a:prstGeom>
            <a:ln>
              <a:noFill/>
            </a:ln>
            <a:effectLst>
              <a:softEdge rad="112500"/>
            </a:effectLst>
          </p:spPr>
        </p:pic>
        <p:sp>
          <p:nvSpPr>
            <p:cNvPr id="10258" name="Textfeld 4"/>
            <p:cNvSpPr txBox="1">
              <a:spLocks noChangeArrowheads="1"/>
            </p:cNvSpPr>
            <p:nvPr/>
          </p:nvSpPr>
          <p:spPr bwMode="auto">
            <a:xfrm>
              <a:off x="921599" y="5589240"/>
              <a:ext cx="1282758" cy="555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de-AT" altLang="de-DE" sz="2600" b="1" dirty="0" err="1"/>
                <a:t>Energy</a:t>
              </a:r>
              <a:endParaRPr lang="de-AT" altLang="de-DE" sz="2600" b="1" dirty="0"/>
            </a:p>
          </p:txBody>
        </p:sp>
      </p:grpSp>
      <p:grpSp>
        <p:nvGrpSpPr>
          <p:cNvPr id="10251" name="Gruppieren 23"/>
          <p:cNvGrpSpPr>
            <a:grpSpLocks/>
          </p:cNvGrpSpPr>
          <p:nvPr/>
        </p:nvGrpSpPr>
        <p:grpSpPr bwMode="auto">
          <a:xfrm>
            <a:off x="7019925" y="3068638"/>
            <a:ext cx="2124075" cy="1387475"/>
            <a:chOff x="323528" y="3140968"/>
            <a:chExt cx="2330186" cy="1386871"/>
          </a:xfrm>
        </p:grpSpPr>
        <p:pic>
          <p:nvPicPr>
            <p:cNvPr id="25" name="Picture 4" descr="http://pixabay.com/static/uploads/photo/2013/07/18/14/59/people-164186_640.jpg"/>
            <p:cNvPicPr>
              <a:picLocks noChangeAspect="1" noChangeArrowheads="1"/>
            </p:cNvPicPr>
            <p:nvPr/>
          </p:nvPicPr>
          <p:blipFill>
            <a:blip r:embed="rId9" cstate="print">
              <a:lum bright="30000"/>
            </a:blip>
            <a:srcRect t="17556" b="36161"/>
            <a:stretch>
              <a:fillRect/>
            </a:stretch>
          </p:blipFill>
          <p:spPr bwMode="auto">
            <a:xfrm>
              <a:off x="323528" y="3140968"/>
              <a:ext cx="2330186" cy="1386871"/>
            </a:xfrm>
            <a:prstGeom prst="ellipse">
              <a:avLst/>
            </a:prstGeom>
            <a:ln>
              <a:noFill/>
            </a:ln>
            <a:effectLst>
              <a:softEdge rad="112500"/>
            </a:effectLst>
          </p:spPr>
        </p:pic>
        <p:sp>
          <p:nvSpPr>
            <p:cNvPr id="10256" name="Textfeld 4"/>
            <p:cNvSpPr txBox="1">
              <a:spLocks noChangeArrowheads="1"/>
            </p:cNvSpPr>
            <p:nvPr/>
          </p:nvSpPr>
          <p:spPr bwMode="auto">
            <a:xfrm>
              <a:off x="639561" y="3573016"/>
              <a:ext cx="1628184" cy="492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de-AT" altLang="de-DE" sz="2600" b="1" dirty="0" err="1"/>
                <a:t>Weather</a:t>
              </a:r>
              <a:endParaRPr lang="de-AT" altLang="de-DE" sz="2600" b="1" dirty="0"/>
            </a:p>
          </p:txBody>
        </p:sp>
      </p:grpSp>
      <p:grpSp>
        <p:nvGrpSpPr>
          <p:cNvPr id="10252" name="Gruppieren 26"/>
          <p:cNvGrpSpPr>
            <a:grpSpLocks/>
          </p:cNvGrpSpPr>
          <p:nvPr/>
        </p:nvGrpSpPr>
        <p:grpSpPr bwMode="auto">
          <a:xfrm>
            <a:off x="6334125" y="5084763"/>
            <a:ext cx="1909763" cy="1368425"/>
            <a:chOff x="251520" y="1196752"/>
            <a:chExt cx="2269670" cy="1512168"/>
          </a:xfrm>
        </p:grpSpPr>
        <p:pic>
          <p:nvPicPr>
            <p:cNvPr id="28" name="Picture 8" descr="File:Dr. Joel Montgomery.jpg"/>
            <p:cNvPicPr>
              <a:picLocks noChangeAspect="1" noChangeArrowheads="1"/>
            </p:cNvPicPr>
            <p:nvPr/>
          </p:nvPicPr>
          <p:blipFill>
            <a:blip r:embed="rId10" cstate="print">
              <a:lum bright="10000"/>
            </a:blip>
            <a:srcRect/>
            <a:stretch>
              <a:fillRect/>
            </a:stretch>
          </p:blipFill>
          <p:spPr bwMode="auto">
            <a:xfrm>
              <a:off x="251520" y="1196752"/>
              <a:ext cx="2269670" cy="1512168"/>
            </a:xfrm>
            <a:prstGeom prst="ellipse">
              <a:avLst/>
            </a:prstGeom>
            <a:ln>
              <a:noFill/>
            </a:ln>
            <a:effectLst>
              <a:softEdge rad="112500"/>
            </a:effectLst>
          </p:spPr>
        </p:pic>
        <p:sp>
          <p:nvSpPr>
            <p:cNvPr id="10254" name="Textfeld 4"/>
            <p:cNvSpPr txBox="1">
              <a:spLocks noChangeArrowheads="1"/>
            </p:cNvSpPr>
            <p:nvPr/>
          </p:nvSpPr>
          <p:spPr bwMode="auto">
            <a:xfrm>
              <a:off x="755576" y="1772816"/>
              <a:ext cx="1312995" cy="544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de-AT" altLang="de-DE" sz="2600" b="1" dirty="0" err="1"/>
                <a:t>Health</a:t>
              </a:r>
              <a:endParaRPr lang="de-AT" altLang="de-DE" sz="2600" b="1" dirty="0"/>
            </a:p>
          </p:txBody>
        </p:sp>
      </p:grpSp>
      <p:pic>
        <p:nvPicPr>
          <p:cNvPr id="2" name="Grafik 1"/>
          <p:cNvPicPr>
            <a:picLocks noChangeAspect="1"/>
          </p:cNvPicPr>
          <p:nvPr/>
        </p:nvPicPr>
        <p:blipFill>
          <a:blip r:embed="rId11"/>
          <a:stretch>
            <a:fillRect/>
          </a:stretch>
        </p:blipFill>
        <p:spPr>
          <a:xfrm>
            <a:off x="2684885" y="2657568"/>
            <a:ext cx="3019425" cy="2752725"/>
          </a:xfrm>
          <a:prstGeom prst="rect">
            <a:avLst/>
          </a:prstGeom>
        </p:spPr>
      </p:pic>
    </p:spTree>
    <p:extLst>
      <p:ext uri="{BB962C8B-B14F-4D97-AF65-F5344CB8AC3E}">
        <p14:creationId xmlns:p14="http://schemas.microsoft.com/office/powerpoint/2010/main" val="298018027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itle 1"/>
          <p:cNvSpPr>
            <a:spLocks noGrp="1"/>
          </p:cNvSpPr>
          <p:nvPr>
            <p:ph type="title"/>
          </p:nvPr>
        </p:nvSpPr>
        <p:spPr bwMode="auto">
          <a:xfrm>
            <a:off x="827584" y="218136"/>
            <a:ext cx="8229600" cy="566738"/>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defRPr/>
            </a:pPr>
            <a:r>
              <a:rPr lang="en-GB" altLang="en-US" sz="2200" b="1" dirty="0" smtClean="0">
                <a:solidFill>
                  <a:schemeClr val="bg1"/>
                </a:solidFill>
                <a:latin typeface="Verdana" pitchFamily="34" charset="0"/>
              </a:rPr>
              <a:t>Special issue on soil moisture in JAG</a:t>
            </a:r>
            <a:endParaRPr lang="en-GB" altLang="de-DE" sz="2200" b="1" dirty="0">
              <a:solidFill>
                <a:schemeClr val="bg1"/>
              </a:solidFill>
              <a:latin typeface="Verdana" panose="020B0604030504040204" pitchFamily="34" charset="0"/>
              <a:ea typeface="+mn-ea"/>
              <a:cs typeface="Arial" panose="020B0604020202020204" pitchFamily="34" charset="0"/>
            </a:endParaRPr>
          </a:p>
        </p:txBody>
      </p:sp>
      <p:sp>
        <p:nvSpPr>
          <p:cNvPr id="7" name="Inhaltsplatzhalter 3"/>
          <p:cNvSpPr txBox="1">
            <a:spLocks/>
          </p:cNvSpPr>
          <p:nvPr/>
        </p:nvSpPr>
        <p:spPr bwMode="auto">
          <a:xfrm>
            <a:off x="127596" y="1119826"/>
            <a:ext cx="4372396" cy="50228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0070AF"/>
              </a:buClr>
              <a:buSzPct val="85000"/>
              <a:buFont typeface="Wingdings" pitchFamily="2" charset="2"/>
              <a:buChar char="§"/>
              <a:defRPr sz="2000">
                <a:solidFill>
                  <a:schemeClr val="tx1"/>
                </a:solidFill>
                <a:latin typeface="+mn-lt"/>
                <a:ea typeface="+mn-ea"/>
                <a:cs typeface="+mn-cs"/>
              </a:defRPr>
            </a:lvl1pPr>
            <a:lvl2pPr marL="742950" indent="-285750" algn="l" rtl="0" eaLnBrk="1" fontAlgn="base" hangingPunct="1">
              <a:spcBef>
                <a:spcPct val="20000"/>
              </a:spcBef>
              <a:spcAft>
                <a:spcPct val="0"/>
              </a:spcAft>
              <a:buClr>
                <a:schemeClr val="tx2"/>
              </a:buClr>
              <a:buSzPct val="80000"/>
              <a:buChar char="•"/>
              <a:defRPr>
                <a:solidFill>
                  <a:schemeClr val="tx1"/>
                </a:solidFill>
                <a:latin typeface="+mn-lt"/>
              </a:defRPr>
            </a:lvl2pPr>
            <a:lvl3pPr marL="1143000" indent="-228600" algn="l" rtl="0" eaLnBrk="1" fontAlgn="base" hangingPunct="1">
              <a:spcBef>
                <a:spcPct val="20000"/>
              </a:spcBef>
              <a:spcAft>
                <a:spcPct val="0"/>
              </a:spcAft>
              <a:buClr>
                <a:schemeClr val="tx1"/>
              </a:buClr>
              <a:buSzPct val="70000"/>
              <a:buFont typeface="Arial" charset="0"/>
              <a:buChar char="–"/>
              <a:defRPr sz="16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indent="0">
              <a:buNone/>
            </a:pPr>
            <a:r>
              <a:rPr lang="en-US" dirty="0" smtClean="0"/>
              <a:t>26 </a:t>
            </a:r>
            <a:r>
              <a:rPr lang="en-US" dirty="0"/>
              <a:t>contributions in total, </a:t>
            </a:r>
            <a:r>
              <a:rPr lang="en-US" dirty="0" smtClean="0"/>
              <a:t>separated </a:t>
            </a:r>
            <a:r>
              <a:rPr lang="en-US" dirty="0"/>
              <a:t>into two parts:</a:t>
            </a:r>
          </a:p>
          <a:p>
            <a:r>
              <a:rPr lang="en-US" dirty="0" smtClean="0"/>
              <a:t>Part </a:t>
            </a:r>
            <a:r>
              <a:rPr lang="en-US" dirty="0"/>
              <a:t>1 primarily focuses on single sensor soil moisture retrievals and product validation </a:t>
            </a:r>
            <a:r>
              <a:rPr lang="en-US" dirty="0" smtClean="0"/>
              <a:t>(</a:t>
            </a:r>
            <a:r>
              <a:rPr lang="en-US" dirty="0" smtClean="0">
                <a:hlinkClick r:id="rId2"/>
              </a:rPr>
              <a:t>www.sciencedirect.com/science/journal/03032434/45/part/PB</a:t>
            </a:r>
            <a:r>
              <a:rPr lang="en-US" dirty="0" smtClean="0"/>
              <a:t>)</a:t>
            </a:r>
            <a:endParaRPr lang="en-US" dirty="0"/>
          </a:p>
          <a:p>
            <a:r>
              <a:rPr lang="en-US" dirty="0" smtClean="0"/>
              <a:t>Part </a:t>
            </a:r>
            <a:r>
              <a:rPr lang="en-US" dirty="0"/>
              <a:t>2 focuses on soil moisture applications, in particular those using the long-term </a:t>
            </a:r>
            <a:r>
              <a:rPr lang="en-US" b="1" dirty="0"/>
              <a:t>ESA CCI Soil Moisture </a:t>
            </a:r>
            <a:r>
              <a:rPr lang="en-US" dirty="0"/>
              <a:t>dataset. </a:t>
            </a:r>
            <a:r>
              <a:rPr lang="en-US" dirty="0" smtClean="0"/>
              <a:t>(</a:t>
            </a:r>
            <a:r>
              <a:rPr lang="en-US" dirty="0" smtClean="0">
                <a:hlinkClick r:id="rId3"/>
              </a:rPr>
              <a:t>www.sciencedirect.com/science/journal/03032434/48</a:t>
            </a:r>
            <a:r>
              <a:rPr lang="en-US" dirty="0" smtClean="0"/>
              <a:t>)</a:t>
            </a:r>
          </a:p>
          <a:p>
            <a:endParaRPr kumimoji="0" lang="de-AT" sz="2000" i="0" u="none" strike="noStrike" kern="0" cap="none" spc="0" normalizeH="0" baseline="0" noProof="0" dirty="0" smtClean="0">
              <a:ln>
                <a:noFill/>
              </a:ln>
              <a:solidFill>
                <a:srgbClr val="333333"/>
              </a:solidFill>
              <a:effectLst/>
              <a:uLnTx/>
              <a:uFillTx/>
              <a:latin typeface="Arial"/>
            </a:endParaRPr>
          </a:p>
        </p:txBody>
      </p:sp>
      <p:pic>
        <p:nvPicPr>
          <p:cNvPr id="2" name="Picture 1"/>
          <p:cNvPicPr>
            <a:picLocks noChangeAspect="1"/>
          </p:cNvPicPr>
          <p:nvPr/>
        </p:nvPicPr>
        <p:blipFill>
          <a:blip r:embed="rId4"/>
          <a:stretch>
            <a:fillRect/>
          </a:stretch>
        </p:blipFill>
        <p:spPr>
          <a:xfrm>
            <a:off x="4499992" y="1111434"/>
            <a:ext cx="4368832" cy="5707761"/>
          </a:xfrm>
          <a:prstGeom prst="rect">
            <a:avLst/>
          </a:prstGeom>
        </p:spPr>
      </p:pic>
    </p:spTree>
    <p:extLst>
      <p:ext uri="{BB962C8B-B14F-4D97-AF65-F5344CB8AC3E}">
        <p14:creationId xmlns:p14="http://schemas.microsoft.com/office/powerpoint/2010/main" val="109196570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8" name="Rectangle 2"/>
          <p:cNvSpPr txBox="1">
            <a:spLocks noChangeArrowheads="1"/>
          </p:cNvSpPr>
          <p:nvPr/>
        </p:nvSpPr>
        <p:spPr bwMode="auto">
          <a:xfrm>
            <a:off x="1368425" y="260350"/>
            <a:ext cx="7452047" cy="574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Calibri" pitchFamily="34" charset="0"/>
                <a:cs typeface="Arial" charset="0"/>
              </a:defRPr>
            </a:lvl1pPr>
            <a:lvl2pPr marL="742950" indent="-285750">
              <a:defRPr>
                <a:solidFill>
                  <a:schemeClr val="tx1"/>
                </a:solidFill>
                <a:latin typeface="Calibri" pitchFamily="34" charset="0"/>
                <a:cs typeface="Arial" charset="0"/>
              </a:defRPr>
            </a:lvl2pPr>
            <a:lvl3pPr marL="1143000" indent="-228600">
              <a:defRPr>
                <a:solidFill>
                  <a:schemeClr val="tx1"/>
                </a:solidFill>
                <a:latin typeface="Calibri" pitchFamily="34" charset="0"/>
                <a:cs typeface="Arial" charset="0"/>
              </a:defRPr>
            </a:lvl3pPr>
            <a:lvl4pPr marL="1600200" indent="-228600">
              <a:defRPr>
                <a:solidFill>
                  <a:schemeClr val="tx1"/>
                </a:solidFill>
                <a:latin typeface="Calibri" pitchFamily="34" charset="0"/>
                <a:cs typeface="Arial" charset="0"/>
              </a:defRPr>
            </a:lvl4pPr>
            <a:lvl5pPr marL="2057400" indent="-22860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GB" altLang="en-US" sz="2200" b="1" smtClean="0">
                <a:solidFill>
                  <a:schemeClr val="bg1"/>
                </a:solidFill>
                <a:latin typeface="Verdana" pitchFamily="34" charset="0"/>
              </a:rPr>
              <a:t>Overview - Available coarse resolution data</a:t>
            </a:r>
            <a:endParaRPr lang="en-GB" altLang="en-US" sz="2200" b="1" dirty="0">
              <a:solidFill>
                <a:schemeClr val="bg1"/>
              </a:solidFill>
              <a:latin typeface="Verdana" pitchFamily="34" charset="0"/>
            </a:endParaRPr>
          </a:p>
        </p:txBody>
      </p:sp>
      <p:sp>
        <p:nvSpPr>
          <p:cNvPr id="5" name="Inhaltsplatzhalter 3"/>
          <p:cNvSpPr txBox="1">
            <a:spLocks/>
          </p:cNvSpPr>
          <p:nvPr/>
        </p:nvSpPr>
        <p:spPr bwMode="auto">
          <a:xfrm>
            <a:off x="152400" y="1143000"/>
            <a:ext cx="8839200" cy="50228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0070AF"/>
              </a:buClr>
              <a:buSzPct val="85000"/>
              <a:buFont typeface="Wingdings" pitchFamily="2" charset="2"/>
              <a:buChar char="§"/>
              <a:defRPr sz="2000">
                <a:solidFill>
                  <a:schemeClr val="tx1"/>
                </a:solidFill>
                <a:latin typeface="+mn-lt"/>
                <a:ea typeface="+mn-ea"/>
                <a:cs typeface="+mn-cs"/>
              </a:defRPr>
            </a:lvl1pPr>
            <a:lvl2pPr marL="742950" indent="-285750" algn="l" rtl="0" eaLnBrk="1" fontAlgn="base" hangingPunct="1">
              <a:spcBef>
                <a:spcPct val="20000"/>
              </a:spcBef>
              <a:spcAft>
                <a:spcPct val="0"/>
              </a:spcAft>
              <a:buClr>
                <a:schemeClr val="tx2"/>
              </a:buClr>
              <a:buSzPct val="80000"/>
              <a:buChar char="•"/>
              <a:defRPr>
                <a:solidFill>
                  <a:schemeClr val="tx1"/>
                </a:solidFill>
                <a:latin typeface="+mn-lt"/>
              </a:defRPr>
            </a:lvl2pPr>
            <a:lvl3pPr marL="1143000" indent="-228600" algn="l" rtl="0" eaLnBrk="1" fontAlgn="base" hangingPunct="1">
              <a:spcBef>
                <a:spcPct val="20000"/>
              </a:spcBef>
              <a:spcAft>
                <a:spcPct val="0"/>
              </a:spcAft>
              <a:buClr>
                <a:schemeClr val="tx1"/>
              </a:buClr>
              <a:buSzPct val="70000"/>
              <a:buFont typeface="Arial" charset="0"/>
              <a:buChar char="–"/>
              <a:defRPr sz="16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lvl="0">
              <a:spcAft>
                <a:spcPts val="600"/>
              </a:spcAft>
              <a:defRPr/>
            </a:pPr>
            <a:r>
              <a:rPr lang="en-GB" dirty="0" smtClean="0"/>
              <a:t>The CDR makes </a:t>
            </a:r>
            <a:r>
              <a:rPr lang="en-GB" dirty="0"/>
              <a:t>best use of existing European and international programmes</a:t>
            </a:r>
            <a:endParaRPr kumimoji="0" lang="en-GB" sz="2000" i="0" u="none" strike="noStrike" kern="0" cap="none" spc="0" normalizeH="0" baseline="0" noProof="0" dirty="0">
              <a:ln>
                <a:noFill/>
              </a:ln>
              <a:solidFill>
                <a:srgbClr val="333333"/>
              </a:solidFill>
              <a:effectLst/>
              <a:uLnTx/>
              <a:uFillTx/>
              <a:latin typeface="Arial"/>
            </a:endParaRPr>
          </a:p>
        </p:txBody>
      </p:sp>
      <p:pic>
        <p:nvPicPr>
          <p:cNvPr id="7" name="Picture 6" descr="R:\Projects\WACMOS\06_figs\overview_satellites_v20121002_cropped.tif"/>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90541" y="1628800"/>
            <a:ext cx="5557723" cy="4389120"/>
          </a:xfrm>
          <a:prstGeom prst="rect">
            <a:avLst/>
          </a:prstGeom>
          <a:noFill/>
          <a:extLst/>
        </p:spPr>
      </p:pic>
      <p:sp>
        <p:nvSpPr>
          <p:cNvPr id="2" name="Rectangle 1"/>
          <p:cNvSpPr/>
          <p:nvPr/>
        </p:nvSpPr>
        <p:spPr>
          <a:xfrm>
            <a:off x="1259632" y="1628800"/>
            <a:ext cx="4680520" cy="194421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1259633" y="5045812"/>
            <a:ext cx="4680519" cy="112003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716226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bwMode="auto">
          <a:xfrm>
            <a:off x="468313" y="198438"/>
            <a:ext cx="8229600" cy="11430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defRPr/>
            </a:pPr>
            <a:r>
              <a:rPr lang="en-GB" altLang="de-DE" sz="2200" b="1" dirty="0" smtClean="0">
                <a:solidFill>
                  <a:schemeClr val="bg1"/>
                </a:solidFill>
                <a:latin typeface="Verdana" panose="020B0604030504040204" pitchFamily="34" charset="0"/>
                <a:ea typeface="+mn-ea"/>
                <a:cs typeface="Arial" panose="020B0604020202020204" pitchFamily="34" charset="0"/>
              </a:rPr>
              <a:t>Latest user requirements (2015/16)</a:t>
            </a:r>
            <a:endParaRPr lang="en-GB" altLang="de-DE" sz="2200" b="1" dirty="0">
              <a:solidFill>
                <a:schemeClr val="bg1"/>
              </a:solidFill>
              <a:latin typeface="Verdana" panose="020B0604030504040204" pitchFamily="34" charset="0"/>
              <a:ea typeface="+mn-ea"/>
              <a:cs typeface="Arial" panose="020B0604020202020204" pitchFamily="34" charset="0"/>
            </a:endParaRPr>
          </a:p>
        </p:txBody>
      </p:sp>
      <p:sp>
        <p:nvSpPr>
          <p:cNvPr id="5" name="Content Placeholder 2"/>
          <p:cNvSpPr>
            <a:spLocks noGrp="1"/>
          </p:cNvSpPr>
          <p:nvPr>
            <p:ph idx="1"/>
          </p:nvPr>
        </p:nvSpPr>
        <p:spPr bwMode="auto">
          <a:xfrm>
            <a:off x="468313" y="1196752"/>
            <a:ext cx="8229600" cy="566124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nSpc>
                <a:spcPct val="130000"/>
              </a:lnSpc>
            </a:pPr>
            <a:r>
              <a:rPr lang="en-GB" altLang="de-DE" sz="1800" dirty="0" smtClean="0"/>
              <a:t>Still</a:t>
            </a:r>
            <a:r>
              <a:rPr lang="en-GB" altLang="de-DE" sz="1800" b="1" dirty="0" smtClean="0"/>
              <a:t>, regional applications </a:t>
            </a:r>
            <a:r>
              <a:rPr lang="en-GB" altLang="de-DE" sz="1800" dirty="0" smtClean="0"/>
              <a:t>lead (57%), followed by global (33%) and local (10%)</a:t>
            </a:r>
          </a:p>
          <a:p>
            <a:pPr>
              <a:lnSpc>
                <a:spcPct val="130000"/>
              </a:lnSpc>
            </a:pPr>
            <a:r>
              <a:rPr lang="en-GB" altLang="de-DE" sz="1800" dirty="0" smtClean="0"/>
              <a:t>Data usage is still mainly for Trend analysis and comparison with own product, followed by </a:t>
            </a:r>
            <a:r>
              <a:rPr lang="en-GB" altLang="de-DE" sz="1800" b="1" dirty="0" smtClean="0"/>
              <a:t>validation (new!)</a:t>
            </a:r>
            <a:r>
              <a:rPr lang="en-GB" altLang="de-DE" sz="1800" dirty="0" smtClean="0"/>
              <a:t>. </a:t>
            </a:r>
          </a:p>
          <a:p>
            <a:pPr>
              <a:lnSpc>
                <a:spcPct val="130000"/>
              </a:lnSpc>
            </a:pPr>
            <a:r>
              <a:rPr lang="en-GB" altLang="de-DE" sz="1800" dirty="0" smtClean="0"/>
              <a:t>Unit of soil moisture: </a:t>
            </a:r>
            <a:r>
              <a:rPr lang="en-GB" altLang="de-DE" sz="1800" b="1" dirty="0" smtClean="0"/>
              <a:t>mm (new!)</a:t>
            </a:r>
            <a:r>
              <a:rPr lang="en-GB" altLang="de-DE" sz="1800" dirty="0" smtClean="0"/>
              <a:t> is now preferred over m3/m3 followed by % of saturation</a:t>
            </a:r>
          </a:p>
          <a:p>
            <a:pPr>
              <a:lnSpc>
                <a:spcPct val="130000"/>
              </a:lnSpc>
            </a:pPr>
            <a:r>
              <a:rPr lang="en-GB" altLang="de-DE" sz="1800" b="1" dirty="0"/>
              <a:t>C</a:t>
            </a:r>
            <a:r>
              <a:rPr lang="en-GB" altLang="de-DE" sz="1800" b="1" dirty="0" smtClean="0"/>
              <a:t>lear interest in Root Zone Soil Moisture product </a:t>
            </a:r>
            <a:r>
              <a:rPr lang="en-GB" altLang="de-DE" sz="1800" dirty="0" smtClean="0"/>
              <a:t>(80%) was confirmed</a:t>
            </a:r>
          </a:p>
          <a:p>
            <a:pPr>
              <a:lnSpc>
                <a:spcPct val="130000"/>
              </a:lnSpc>
            </a:pPr>
            <a:r>
              <a:rPr lang="en-GB" altLang="de-DE" sz="1800" dirty="0" smtClean="0"/>
              <a:t>Knowledge of product accuracy and </a:t>
            </a:r>
            <a:r>
              <a:rPr lang="en-GB" altLang="de-DE" sz="1800" b="1" dirty="0" smtClean="0"/>
              <a:t>stability</a:t>
            </a:r>
            <a:r>
              <a:rPr lang="en-GB" altLang="de-DE" sz="1800" dirty="0" smtClean="0"/>
              <a:t> gets more important</a:t>
            </a:r>
          </a:p>
          <a:p>
            <a:pPr>
              <a:lnSpc>
                <a:spcPct val="130000"/>
              </a:lnSpc>
            </a:pPr>
            <a:r>
              <a:rPr lang="en-GB" altLang="de-DE" sz="1800" b="1" dirty="0" smtClean="0"/>
              <a:t>Daily</a:t>
            </a:r>
            <a:r>
              <a:rPr lang="en-GB" altLang="de-DE" sz="1800" dirty="0" smtClean="0"/>
              <a:t> is the preferred temporal resolution</a:t>
            </a:r>
          </a:p>
          <a:p>
            <a:pPr>
              <a:lnSpc>
                <a:spcPct val="130000"/>
              </a:lnSpc>
            </a:pPr>
            <a:r>
              <a:rPr lang="en-GB" altLang="de-DE" sz="1800" b="1" dirty="0" smtClean="0"/>
              <a:t>Higher spatial resolution (1 km  and 0.1 degree) </a:t>
            </a:r>
            <a:r>
              <a:rPr lang="en-GB" altLang="de-DE" sz="1800" dirty="0" smtClean="0"/>
              <a:t>would be welcomed</a:t>
            </a:r>
          </a:p>
          <a:p>
            <a:pPr>
              <a:lnSpc>
                <a:spcPct val="130000"/>
              </a:lnSpc>
            </a:pPr>
            <a:r>
              <a:rPr lang="en-GB" altLang="de-DE" sz="1800" dirty="0" smtClean="0"/>
              <a:t>Delivery </a:t>
            </a:r>
            <a:r>
              <a:rPr lang="en-GB" altLang="de-DE" sz="1800" dirty="0" smtClean="0"/>
              <a:t>via Online Catalogue and Server is of interest besides the FTP provision</a:t>
            </a:r>
          </a:p>
          <a:p>
            <a:pPr marL="0" indent="0">
              <a:lnSpc>
                <a:spcPct val="130000"/>
              </a:lnSpc>
              <a:buNone/>
            </a:pPr>
            <a:r>
              <a:rPr lang="en-GB" altLang="de-DE" sz="1800" dirty="0" smtClean="0"/>
              <a:t> </a:t>
            </a:r>
          </a:p>
          <a:p>
            <a:pPr>
              <a:lnSpc>
                <a:spcPct val="130000"/>
              </a:lnSpc>
            </a:pPr>
            <a:endParaRPr lang="en-GB" altLang="de-DE" sz="1800" dirty="0" smtClean="0"/>
          </a:p>
          <a:p>
            <a:pPr>
              <a:lnSpc>
                <a:spcPct val="130000"/>
              </a:lnSpc>
            </a:pPr>
            <a:endParaRPr lang="en-GB" altLang="de-DE" sz="1800" dirty="0" smtClean="0"/>
          </a:p>
          <a:p>
            <a:pPr>
              <a:lnSpc>
                <a:spcPct val="130000"/>
              </a:lnSpc>
            </a:pPr>
            <a:endParaRPr lang="en-GB" altLang="de-DE" sz="1800" dirty="0" smtClean="0"/>
          </a:p>
          <a:p>
            <a:pPr>
              <a:lnSpc>
                <a:spcPct val="130000"/>
              </a:lnSpc>
            </a:pPr>
            <a:endParaRPr lang="en-GB" altLang="de-DE" sz="1800" dirty="0" smtClean="0"/>
          </a:p>
          <a:p>
            <a:pPr>
              <a:lnSpc>
                <a:spcPct val="130000"/>
              </a:lnSpc>
            </a:pPr>
            <a:endParaRPr lang="en-GB" altLang="de-DE" sz="1800" dirty="0" smtClean="0"/>
          </a:p>
          <a:p>
            <a:pPr>
              <a:lnSpc>
                <a:spcPct val="130000"/>
              </a:lnSpc>
            </a:pPr>
            <a:endParaRPr lang="en-GB" altLang="de-DE" sz="1800" dirty="0" smtClean="0"/>
          </a:p>
        </p:txBody>
      </p:sp>
    </p:spTree>
    <p:extLst>
      <p:ext uri="{BB962C8B-B14F-4D97-AF65-F5344CB8AC3E}">
        <p14:creationId xmlns:p14="http://schemas.microsoft.com/office/powerpoint/2010/main" val="20878301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nhaltsplatzhalter 3"/>
          <p:cNvSpPr txBox="1">
            <a:spLocks/>
          </p:cNvSpPr>
          <p:nvPr/>
        </p:nvSpPr>
        <p:spPr bwMode="auto">
          <a:xfrm>
            <a:off x="127596" y="1119826"/>
            <a:ext cx="8839200" cy="50228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0070AF"/>
              </a:buClr>
              <a:buSzPct val="85000"/>
              <a:buFont typeface="Wingdings" pitchFamily="2" charset="2"/>
              <a:buChar char="§"/>
              <a:defRPr sz="2000">
                <a:solidFill>
                  <a:schemeClr val="tx1"/>
                </a:solidFill>
                <a:latin typeface="+mn-lt"/>
                <a:ea typeface="+mn-ea"/>
                <a:cs typeface="+mn-cs"/>
              </a:defRPr>
            </a:lvl1pPr>
            <a:lvl2pPr marL="742950" indent="-285750" algn="l" rtl="0" eaLnBrk="1" fontAlgn="base" hangingPunct="1">
              <a:spcBef>
                <a:spcPct val="20000"/>
              </a:spcBef>
              <a:spcAft>
                <a:spcPct val="0"/>
              </a:spcAft>
              <a:buClr>
                <a:schemeClr val="tx2"/>
              </a:buClr>
              <a:buSzPct val="80000"/>
              <a:buChar char="•"/>
              <a:defRPr>
                <a:solidFill>
                  <a:schemeClr val="tx1"/>
                </a:solidFill>
                <a:latin typeface="+mn-lt"/>
              </a:defRPr>
            </a:lvl2pPr>
            <a:lvl3pPr marL="1143000" indent="-228600" algn="l" rtl="0" eaLnBrk="1" fontAlgn="base" hangingPunct="1">
              <a:spcBef>
                <a:spcPct val="20000"/>
              </a:spcBef>
              <a:spcAft>
                <a:spcPct val="0"/>
              </a:spcAft>
              <a:buClr>
                <a:schemeClr val="tx1"/>
              </a:buClr>
              <a:buSzPct val="70000"/>
              <a:buFont typeface="Arial" charset="0"/>
              <a:buChar char="–"/>
              <a:defRPr sz="16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lvl="0">
              <a:spcAft>
                <a:spcPts val="0"/>
              </a:spcAft>
              <a:defRPr/>
            </a:pPr>
            <a:r>
              <a:rPr lang="en-GB" kern="0" dirty="0" smtClean="0">
                <a:latin typeface="Arial"/>
              </a:rPr>
              <a:t>ESA CCI Living Planet fellowship by Matthias Forkel / Wouter Dorigo</a:t>
            </a:r>
          </a:p>
          <a:p>
            <a:pPr lvl="0">
              <a:spcAft>
                <a:spcPts val="0"/>
              </a:spcAft>
              <a:defRPr/>
            </a:pPr>
            <a:r>
              <a:rPr lang="en-GB" kern="0" dirty="0" smtClean="0">
                <a:latin typeface="Arial"/>
              </a:rPr>
              <a:t>CCI4SOFIE: </a:t>
            </a:r>
            <a:r>
              <a:rPr lang="en-US" kern="0" dirty="0">
                <a:latin typeface="Arial"/>
              </a:rPr>
              <a:t>CCI data for assessing </a:t>
            </a:r>
            <a:r>
              <a:rPr lang="en-US" kern="0" dirty="0" err="1">
                <a:latin typeface="Arial"/>
              </a:rPr>
              <a:t>SOil</a:t>
            </a:r>
            <a:r>
              <a:rPr lang="en-US" kern="0" dirty="0">
                <a:latin typeface="Arial"/>
              </a:rPr>
              <a:t> moisture controls on </a:t>
            </a:r>
            <a:r>
              <a:rPr lang="en-US" kern="0" dirty="0" err="1">
                <a:latin typeface="Arial"/>
              </a:rPr>
              <a:t>FIre</a:t>
            </a:r>
            <a:r>
              <a:rPr lang="en-US" kern="0" dirty="0">
                <a:latin typeface="Arial"/>
              </a:rPr>
              <a:t> </a:t>
            </a:r>
            <a:r>
              <a:rPr lang="en-US" kern="0" dirty="0" smtClean="0">
                <a:latin typeface="Arial"/>
              </a:rPr>
              <a:t>Emissions</a:t>
            </a:r>
          </a:p>
          <a:p>
            <a:pPr marL="756000" lvl="1">
              <a:spcAft>
                <a:spcPts val="0"/>
              </a:spcAft>
              <a:defRPr/>
            </a:pPr>
            <a:r>
              <a:rPr lang="en-US" kern="0" dirty="0" smtClean="0">
                <a:latin typeface="Arial"/>
              </a:rPr>
              <a:t>CCI Soil Moisture</a:t>
            </a:r>
          </a:p>
          <a:p>
            <a:pPr marL="756000" lvl="1">
              <a:spcAft>
                <a:spcPts val="0"/>
              </a:spcAft>
              <a:defRPr/>
            </a:pPr>
            <a:r>
              <a:rPr lang="en-US" kern="0" dirty="0" smtClean="0">
                <a:latin typeface="Arial"/>
              </a:rPr>
              <a:t>CCI fire / burnt area</a:t>
            </a:r>
          </a:p>
          <a:p>
            <a:pPr marL="756000" lvl="1">
              <a:spcAft>
                <a:spcPts val="0"/>
              </a:spcAft>
              <a:defRPr/>
            </a:pPr>
            <a:r>
              <a:rPr lang="pt-BR" kern="0" dirty="0" smtClean="0">
                <a:latin typeface="Arial"/>
              </a:rPr>
              <a:t>CCI </a:t>
            </a:r>
            <a:r>
              <a:rPr lang="pt-BR" kern="0" dirty="0" err="1">
                <a:latin typeface="Arial"/>
              </a:rPr>
              <a:t>aerosol</a:t>
            </a:r>
            <a:r>
              <a:rPr lang="pt-BR" kern="0" dirty="0">
                <a:latin typeface="Arial"/>
              </a:rPr>
              <a:t>, CCI </a:t>
            </a:r>
            <a:r>
              <a:rPr lang="pt-BR" kern="0" dirty="0" err="1">
                <a:latin typeface="Arial"/>
              </a:rPr>
              <a:t>greenhouse</a:t>
            </a:r>
            <a:r>
              <a:rPr lang="pt-BR" kern="0" dirty="0">
                <a:latin typeface="Arial"/>
              </a:rPr>
              <a:t> gases</a:t>
            </a:r>
            <a:endParaRPr lang="en-US" kern="0" dirty="0" smtClean="0">
              <a:latin typeface="Arial"/>
            </a:endParaRPr>
          </a:p>
          <a:p>
            <a:pPr marL="756000" lvl="1">
              <a:spcAft>
                <a:spcPts val="0"/>
              </a:spcAft>
              <a:defRPr/>
            </a:pPr>
            <a:r>
              <a:rPr lang="en-US" kern="0" dirty="0" smtClean="0">
                <a:latin typeface="Arial"/>
              </a:rPr>
              <a:t>CCI land cover</a:t>
            </a:r>
          </a:p>
          <a:p>
            <a:pPr marL="756000" lvl="1">
              <a:spcAft>
                <a:spcPts val="0"/>
              </a:spcAft>
              <a:defRPr/>
            </a:pPr>
            <a:r>
              <a:rPr lang="en-US" kern="0" dirty="0" smtClean="0">
                <a:latin typeface="Arial"/>
              </a:rPr>
              <a:t>DUE </a:t>
            </a:r>
            <a:r>
              <a:rPr lang="en-US" kern="0" dirty="0" err="1">
                <a:latin typeface="Arial"/>
              </a:rPr>
              <a:t>GlobEmission</a:t>
            </a:r>
            <a:r>
              <a:rPr lang="en-US" kern="0" dirty="0">
                <a:latin typeface="Arial"/>
              </a:rPr>
              <a:t>, </a:t>
            </a:r>
            <a:endParaRPr lang="en-US" kern="0" dirty="0" smtClean="0">
              <a:latin typeface="Arial"/>
            </a:endParaRPr>
          </a:p>
          <a:p>
            <a:pPr marL="756000" lvl="1">
              <a:spcAft>
                <a:spcPts val="0"/>
              </a:spcAft>
              <a:defRPr/>
            </a:pPr>
            <a:r>
              <a:rPr lang="en-US" kern="0" dirty="0" smtClean="0">
                <a:latin typeface="Arial"/>
              </a:rPr>
              <a:t>STSE </a:t>
            </a:r>
            <a:r>
              <a:rPr lang="en-US" kern="0" dirty="0">
                <a:latin typeface="Arial"/>
              </a:rPr>
              <a:t>BIOMASAR</a:t>
            </a:r>
            <a:endParaRPr lang="en-US" kern="0" dirty="0" smtClean="0">
              <a:latin typeface="Arial"/>
            </a:endParaRPr>
          </a:p>
          <a:p>
            <a:pPr marL="756000" lvl="1">
              <a:spcAft>
                <a:spcPts val="0"/>
              </a:spcAft>
              <a:defRPr/>
            </a:pPr>
            <a:r>
              <a:rPr lang="en-US" kern="0" dirty="0" smtClean="0">
                <a:latin typeface="Arial"/>
              </a:rPr>
              <a:t>Vegetation productivity data (LAI, </a:t>
            </a:r>
            <a:r>
              <a:rPr lang="en-US" kern="0" dirty="0" err="1" smtClean="0">
                <a:latin typeface="Arial"/>
              </a:rPr>
              <a:t>fAPAR</a:t>
            </a:r>
            <a:r>
              <a:rPr lang="en-US" kern="0" dirty="0" smtClean="0">
                <a:latin typeface="Arial"/>
              </a:rPr>
              <a:t>, VOD)</a:t>
            </a:r>
          </a:p>
          <a:p>
            <a:pPr marL="756000" lvl="1">
              <a:spcAft>
                <a:spcPts val="0"/>
              </a:spcAft>
              <a:defRPr/>
            </a:pPr>
            <a:r>
              <a:rPr lang="en-US" kern="0" dirty="0" err="1" smtClean="0">
                <a:latin typeface="Arial"/>
              </a:rPr>
              <a:t>LPJml</a:t>
            </a:r>
            <a:r>
              <a:rPr lang="en-US" kern="0" dirty="0" smtClean="0">
                <a:latin typeface="Arial"/>
              </a:rPr>
              <a:t>-SPITFIRE  </a:t>
            </a:r>
          </a:p>
        </p:txBody>
      </p:sp>
      <p:sp>
        <p:nvSpPr>
          <p:cNvPr id="7" name="Title 1"/>
          <p:cNvSpPr txBox="1">
            <a:spLocks/>
          </p:cNvSpPr>
          <p:nvPr/>
        </p:nvSpPr>
        <p:spPr bwMode="auto">
          <a:xfrm>
            <a:off x="827584" y="218136"/>
            <a:ext cx="8229600" cy="56673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defRPr/>
            </a:pPr>
            <a:r>
              <a:rPr lang="en-GB" altLang="en-US" sz="2200" b="1" dirty="0" smtClean="0">
                <a:solidFill>
                  <a:schemeClr val="bg1"/>
                </a:solidFill>
                <a:latin typeface="Verdana" pitchFamily="34" charset="0"/>
              </a:rPr>
              <a:t>Cross-CCI/ECV interactions</a:t>
            </a:r>
            <a:endParaRPr lang="en-GB" altLang="en-US" sz="2200" b="1" dirty="0">
              <a:solidFill>
                <a:schemeClr val="bg1"/>
              </a:solidFill>
              <a:latin typeface="Verdana" pitchFamily="34" charset="0"/>
            </a:endParaRPr>
          </a:p>
        </p:txBody>
      </p:sp>
      <p:pic>
        <p:nvPicPr>
          <p:cNvPr id="2" name="Picture 1"/>
          <p:cNvPicPr>
            <a:picLocks noChangeAspect="1"/>
          </p:cNvPicPr>
          <p:nvPr/>
        </p:nvPicPr>
        <p:blipFill>
          <a:blip r:embed="rId3"/>
          <a:stretch>
            <a:fillRect/>
          </a:stretch>
        </p:blipFill>
        <p:spPr>
          <a:xfrm>
            <a:off x="323528" y="4784759"/>
            <a:ext cx="7920880" cy="2051404"/>
          </a:xfrm>
          <a:prstGeom prst="rect">
            <a:avLst/>
          </a:prstGeom>
        </p:spPr>
      </p:pic>
    </p:spTree>
    <p:extLst>
      <p:ext uri="{BB962C8B-B14F-4D97-AF65-F5344CB8AC3E}">
        <p14:creationId xmlns:p14="http://schemas.microsoft.com/office/powerpoint/2010/main" val="36753423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3314" name="Picture 2" descr="R:\Projects_work\CCI\ESA_CCI_SM\v02.1\000_ancillary\observation density\combined\esaccism_v02.0_combined_valid_observations_19781101-1987083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1268760"/>
            <a:ext cx="3184795" cy="1800000"/>
          </a:xfrm>
          <a:prstGeom prst="rect">
            <a:avLst/>
          </a:prstGeom>
          <a:noFill/>
          <a:extLst>
            <a:ext uri="{909E8E84-426E-40DD-AFC4-6F175D3DCCD1}">
              <a14:hiddenFill xmlns:a14="http://schemas.microsoft.com/office/drawing/2010/main">
                <a:solidFill>
                  <a:srgbClr val="FFFFFF"/>
                </a:solidFill>
              </a14:hiddenFill>
            </a:ext>
          </a:extLst>
        </p:spPr>
      </p:pic>
      <p:sp>
        <p:nvSpPr>
          <p:cNvPr id="4148" name="Rectangle 2"/>
          <p:cNvSpPr txBox="1">
            <a:spLocks noChangeArrowheads="1"/>
          </p:cNvSpPr>
          <p:nvPr/>
        </p:nvSpPr>
        <p:spPr bwMode="auto">
          <a:xfrm>
            <a:off x="1368425" y="260350"/>
            <a:ext cx="7756750" cy="574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Calibri" pitchFamily="34" charset="0"/>
                <a:cs typeface="Arial" charset="0"/>
              </a:defRPr>
            </a:lvl1pPr>
            <a:lvl2pPr marL="742950" indent="-285750">
              <a:defRPr>
                <a:solidFill>
                  <a:schemeClr val="tx1"/>
                </a:solidFill>
                <a:latin typeface="Calibri" pitchFamily="34" charset="0"/>
                <a:cs typeface="Arial" charset="0"/>
              </a:defRPr>
            </a:lvl2pPr>
            <a:lvl3pPr marL="1143000" indent="-228600">
              <a:defRPr>
                <a:solidFill>
                  <a:schemeClr val="tx1"/>
                </a:solidFill>
                <a:latin typeface="Calibri" pitchFamily="34" charset="0"/>
                <a:cs typeface="Arial" charset="0"/>
              </a:defRPr>
            </a:lvl3pPr>
            <a:lvl4pPr marL="1600200" indent="-228600">
              <a:defRPr>
                <a:solidFill>
                  <a:schemeClr val="tx1"/>
                </a:solidFill>
                <a:latin typeface="Calibri" pitchFamily="34" charset="0"/>
                <a:cs typeface="Arial" charset="0"/>
              </a:defRPr>
            </a:lvl4pPr>
            <a:lvl5pPr marL="2057400" indent="-22860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GB" altLang="en-US" sz="2200" b="1">
                <a:solidFill>
                  <a:schemeClr val="bg1"/>
                </a:solidFill>
                <a:latin typeface="Verdana" pitchFamily="34" charset="0"/>
              </a:rPr>
              <a:t>Specification – spatiotemporal coverage</a:t>
            </a:r>
          </a:p>
          <a:p>
            <a:pPr algn="ctr" eaLnBrk="1" hangingPunct="1"/>
            <a:endParaRPr lang="en-GB" altLang="en-US" sz="2200" b="1" dirty="0">
              <a:solidFill>
                <a:schemeClr val="bg1"/>
              </a:solidFill>
              <a:latin typeface="Verdana" pitchFamily="34" charset="0"/>
            </a:endParaRPr>
          </a:p>
        </p:txBody>
      </p:sp>
      <p:sp>
        <p:nvSpPr>
          <p:cNvPr id="2" name="TextBox 1"/>
          <p:cNvSpPr txBox="1"/>
          <p:nvPr/>
        </p:nvSpPr>
        <p:spPr>
          <a:xfrm>
            <a:off x="131256" y="1187460"/>
            <a:ext cx="2808312" cy="338554"/>
          </a:xfrm>
          <a:prstGeom prst="rect">
            <a:avLst/>
          </a:prstGeom>
          <a:solidFill>
            <a:schemeClr val="bg1"/>
          </a:solidFill>
        </p:spPr>
        <p:txBody>
          <a:bodyPr wrap="square" rtlCol="0">
            <a:spAutoFit/>
          </a:bodyPr>
          <a:lstStyle/>
          <a:p>
            <a:pPr algn="ctr"/>
            <a:r>
              <a:rPr lang="de-AT" sz="1600" smtClean="0"/>
              <a:t>1978/11– 1987/08</a:t>
            </a:r>
            <a:endParaRPr lang="en-GB" sz="1600" dirty="0" smtClean="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87824" y="1268960"/>
            <a:ext cx="3184795" cy="180000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40152" y="1268960"/>
            <a:ext cx="3184795" cy="1800000"/>
          </a:xfrm>
          <a:prstGeom prst="rect">
            <a:avLst/>
          </a:prstGeom>
        </p:spPr>
      </p:pic>
      <p:sp>
        <p:nvSpPr>
          <p:cNvPr id="16" name="TextBox 15"/>
          <p:cNvSpPr txBox="1"/>
          <p:nvPr/>
        </p:nvSpPr>
        <p:spPr>
          <a:xfrm>
            <a:off x="3076894" y="1187460"/>
            <a:ext cx="2808312" cy="338554"/>
          </a:xfrm>
          <a:prstGeom prst="rect">
            <a:avLst/>
          </a:prstGeom>
          <a:solidFill>
            <a:schemeClr val="bg1"/>
          </a:solidFill>
        </p:spPr>
        <p:txBody>
          <a:bodyPr wrap="square" rtlCol="0">
            <a:spAutoFit/>
          </a:bodyPr>
          <a:lstStyle/>
          <a:p>
            <a:pPr algn="ctr"/>
            <a:r>
              <a:rPr lang="de-AT" sz="1600" smtClean="0"/>
              <a:t>1987/09 – 1991/06</a:t>
            </a:r>
            <a:endParaRPr lang="en-GB" sz="1600" dirty="0" smtClean="0"/>
          </a:p>
        </p:txBody>
      </p:sp>
      <p:sp>
        <p:nvSpPr>
          <p:cNvPr id="17" name="TextBox 16"/>
          <p:cNvSpPr txBox="1"/>
          <p:nvPr/>
        </p:nvSpPr>
        <p:spPr>
          <a:xfrm>
            <a:off x="6042602" y="1187460"/>
            <a:ext cx="2808312" cy="338554"/>
          </a:xfrm>
          <a:prstGeom prst="rect">
            <a:avLst/>
          </a:prstGeom>
          <a:solidFill>
            <a:schemeClr val="bg1"/>
          </a:solidFill>
        </p:spPr>
        <p:txBody>
          <a:bodyPr wrap="square" rtlCol="0">
            <a:spAutoFit/>
          </a:bodyPr>
          <a:lstStyle/>
          <a:p>
            <a:pPr algn="ctr"/>
            <a:r>
              <a:rPr lang="de-AT" sz="1600" smtClean="0"/>
              <a:t>1991/087– 1997/12</a:t>
            </a:r>
            <a:endParaRPr lang="en-GB" sz="1600" dirty="0" smtClean="0"/>
          </a:p>
        </p:txBody>
      </p:sp>
      <p:pic>
        <p:nvPicPr>
          <p:cNvPr id="13315" name="Picture 3" descr="R:\Projects_work\CCI\ESA_CCI_SM\v02.1\000_ancillary\observation density\combined\esaccism_v02.0_combined_valid_observations_19980101-20020630.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825" y="3212976"/>
            <a:ext cx="3185023" cy="1800000"/>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126070" y="3068960"/>
            <a:ext cx="2808312" cy="338554"/>
          </a:xfrm>
          <a:prstGeom prst="rect">
            <a:avLst/>
          </a:prstGeom>
          <a:solidFill>
            <a:schemeClr val="bg1"/>
          </a:solidFill>
        </p:spPr>
        <p:txBody>
          <a:bodyPr wrap="square" rtlCol="0">
            <a:spAutoFit/>
          </a:bodyPr>
          <a:lstStyle/>
          <a:p>
            <a:pPr algn="ctr"/>
            <a:r>
              <a:rPr lang="de-AT" sz="1600" smtClean="0"/>
              <a:t>1998/01-2002/06</a:t>
            </a:r>
            <a:endParaRPr lang="en-GB" sz="1600" dirty="0" smtClean="0"/>
          </a:p>
        </p:txBody>
      </p:sp>
      <p:pic>
        <p:nvPicPr>
          <p:cNvPr id="13316" name="Picture 4" descr="R:\Projects_work\CCI\ESA_CCI_SM\v02.1\000_ancillary\observation density\combined\esaccism_v02.0_combined_valid_observations_20020701-20061231.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971153" y="3213176"/>
            <a:ext cx="3185023" cy="1800000"/>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3108088" y="3059668"/>
            <a:ext cx="2808312" cy="338554"/>
          </a:xfrm>
          <a:prstGeom prst="rect">
            <a:avLst/>
          </a:prstGeom>
          <a:solidFill>
            <a:schemeClr val="bg1"/>
          </a:solidFill>
        </p:spPr>
        <p:txBody>
          <a:bodyPr wrap="square" rtlCol="0">
            <a:spAutoFit/>
          </a:bodyPr>
          <a:lstStyle/>
          <a:p>
            <a:pPr algn="ctr"/>
            <a:r>
              <a:rPr lang="de-AT" sz="1600" smtClean="0"/>
              <a:t>2002/07 – 2006/12</a:t>
            </a:r>
            <a:endParaRPr lang="en-GB" sz="1600" dirty="0" smtClean="0"/>
          </a:p>
        </p:txBody>
      </p:sp>
      <p:pic>
        <p:nvPicPr>
          <p:cNvPr id="13317" name="Picture 5" descr="R:\Projects_work\CCI\ESA_CCI_SM\v02.1\000_ancillary\observation density\combined\esaccism_v02.0_combined_valid_observations_20070101-20111003.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940152" y="3213176"/>
            <a:ext cx="3185023" cy="1800000"/>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6041850" y="3037766"/>
            <a:ext cx="2808312" cy="338554"/>
          </a:xfrm>
          <a:prstGeom prst="rect">
            <a:avLst/>
          </a:prstGeom>
          <a:solidFill>
            <a:schemeClr val="bg1"/>
          </a:solidFill>
        </p:spPr>
        <p:txBody>
          <a:bodyPr wrap="square" rtlCol="0">
            <a:spAutoFit/>
          </a:bodyPr>
          <a:lstStyle/>
          <a:p>
            <a:pPr algn="ctr"/>
            <a:r>
              <a:rPr lang="de-AT" sz="1600" smtClean="0"/>
              <a:t>2007/01 - 2011/10</a:t>
            </a:r>
            <a:endParaRPr lang="en-GB" sz="1600" dirty="0" smtClean="0"/>
          </a:p>
        </p:txBody>
      </p:sp>
      <p:pic>
        <p:nvPicPr>
          <p:cNvPr id="13318" name="Picture 6" descr="R:\Projects_work\CCI\ESA_CCI_SM\v02.1\000_ancillary\observation density\combined\esaccism_v02.0_combined_valid_observations_20111004-2012070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 y="5085384"/>
            <a:ext cx="3185023" cy="1800000"/>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p:cNvSpPr txBox="1"/>
          <p:nvPr/>
        </p:nvSpPr>
        <p:spPr>
          <a:xfrm>
            <a:off x="125318" y="4931876"/>
            <a:ext cx="2808312" cy="338554"/>
          </a:xfrm>
          <a:prstGeom prst="rect">
            <a:avLst/>
          </a:prstGeom>
          <a:solidFill>
            <a:schemeClr val="bg1"/>
          </a:solidFill>
        </p:spPr>
        <p:txBody>
          <a:bodyPr wrap="square" rtlCol="0">
            <a:spAutoFit/>
          </a:bodyPr>
          <a:lstStyle/>
          <a:p>
            <a:pPr algn="ctr"/>
            <a:r>
              <a:rPr lang="de-AT" sz="1600" smtClean="0"/>
              <a:t>2011/11 - 2012/07</a:t>
            </a:r>
            <a:endParaRPr lang="en-GB" sz="1600" dirty="0" smtClean="0"/>
          </a:p>
        </p:txBody>
      </p:sp>
      <p:pic>
        <p:nvPicPr>
          <p:cNvPr id="13319" name="Picture 7" descr="R:\Projects_work\CCI\ESA_CCI_SM\v02.1\000_ancillary\observation density\combined\esaccism_v02.0_combined_valid_observations_20120702-2013123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987824" y="5058000"/>
            <a:ext cx="3185023" cy="1800000"/>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p:cNvSpPr txBox="1"/>
          <p:nvPr/>
        </p:nvSpPr>
        <p:spPr>
          <a:xfrm>
            <a:off x="3101398" y="4931876"/>
            <a:ext cx="2808312" cy="338554"/>
          </a:xfrm>
          <a:prstGeom prst="rect">
            <a:avLst/>
          </a:prstGeom>
          <a:solidFill>
            <a:schemeClr val="bg1"/>
          </a:solidFill>
        </p:spPr>
        <p:txBody>
          <a:bodyPr wrap="square" rtlCol="0">
            <a:spAutoFit/>
          </a:bodyPr>
          <a:lstStyle/>
          <a:p>
            <a:pPr algn="ctr"/>
            <a:r>
              <a:rPr lang="de-AT" sz="1600" smtClean="0"/>
              <a:t>2012/08 - 2014/12</a:t>
            </a:r>
            <a:endParaRPr lang="en-GB" sz="1600" dirty="0" smtClean="0"/>
          </a:p>
        </p:txBody>
      </p:sp>
      <p:pic>
        <p:nvPicPr>
          <p:cNvPr id="13320" name="Picture 8" descr="R:\Projects_work\CCI\ESA_CCI_SM\v02.1\000_ancillary\observation density\combined\esaccism_v02.0_combined_valid_observations_19781101-20131231.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940152" y="5085384"/>
            <a:ext cx="3185023" cy="1800000"/>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p:cNvSpPr txBox="1"/>
          <p:nvPr/>
        </p:nvSpPr>
        <p:spPr>
          <a:xfrm>
            <a:off x="6049000" y="4936900"/>
            <a:ext cx="2808312" cy="338554"/>
          </a:xfrm>
          <a:prstGeom prst="rect">
            <a:avLst/>
          </a:prstGeom>
          <a:solidFill>
            <a:schemeClr val="bg1"/>
          </a:solidFill>
        </p:spPr>
        <p:txBody>
          <a:bodyPr wrap="square" rtlCol="0">
            <a:spAutoFit/>
          </a:bodyPr>
          <a:lstStyle/>
          <a:p>
            <a:pPr algn="ctr"/>
            <a:r>
              <a:rPr lang="de-AT" sz="1600" smtClean="0"/>
              <a:t>1978/11 - 2014/12</a:t>
            </a:r>
            <a:endParaRPr lang="en-GB" sz="1600" dirty="0" smtClean="0"/>
          </a:p>
        </p:txBody>
      </p:sp>
    </p:spTree>
    <p:extLst>
      <p:ext uri="{BB962C8B-B14F-4D97-AF65-F5344CB8AC3E}">
        <p14:creationId xmlns:p14="http://schemas.microsoft.com/office/powerpoint/2010/main" val="31436194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148" name="Rectangle 2"/>
          <p:cNvSpPr txBox="1">
            <a:spLocks noChangeArrowheads="1"/>
          </p:cNvSpPr>
          <p:nvPr/>
        </p:nvSpPr>
        <p:spPr bwMode="auto">
          <a:xfrm>
            <a:off x="1368425" y="260350"/>
            <a:ext cx="7659687" cy="574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Calibri" pitchFamily="34" charset="0"/>
                <a:cs typeface="Arial" charset="0"/>
              </a:defRPr>
            </a:lvl1pPr>
            <a:lvl2pPr marL="742950" indent="-285750">
              <a:defRPr>
                <a:solidFill>
                  <a:schemeClr val="tx1"/>
                </a:solidFill>
                <a:latin typeface="Calibri" pitchFamily="34" charset="0"/>
                <a:cs typeface="Arial" charset="0"/>
              </a:defRPr>
            </a:lvl2pPr>
            <a:lvl3pPr marL="1143000" indent="-228600">
              <a:defRPr>
                <a:solidFill>
                  <a:schemeClr val="tx1"/>
                </a:solidFill>
                <a:latin typeface="Calibri" pitchFamily="34" charset="0"/>
                <a:cs typeface="Arial" charset="0"/>
              </a:defRPr>
            </a:lvl3pPr>
            <a:lvl4pPr marL="1600200" indent="-228600">
              <a:defRPr>
                <a:solidFill>
                  <a:schemeClr val="tx1"/>
                </a:solidFill>
                <a:latin typeface="Calibri" pitchFamily="34" charset="0"/>
                <a:cs typeface="Arial" charset="0"/>
              </a:defRPr>
            </a:lvl4pPr>
            <a:lvl5pPr marL="2057400" indent="-22860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GB" altLang="en-US" sz="2200" b="1" smtClean="0">
                <a:solidFill>
                  <a:schemeClr val="bg1"/>
                </a:solidFill>
                <a:latin typeface="Verdana" pitchFamily="34" charset="0"/>
              </a:rPr>
              <a:t>Validation – </a:t>
            </a:r>
            <a:r>
              <a:rPr lang="en-GB" altLang="en-US" sz="2200" b="1" i="1" smtClean="0">
                <a:solidFill>
                  <a:schemeClr val="bg1"/>
                </a:solidFill>
                <a:latin typeface="Verdana" pitchFamily="34" charset="0"/>
              </a:rPr>
              <a:t>in situ: </a:t>
            </a:r>
            <a:r>
              <a:rPr lang="en-GB" altLang="en-US" sz="2200" b="1" smtClean="0">
                <a:solidFill>
                  <a:schemeClr val="bg1"/>
                </a:solidFill>
                <a:latin typeface="Verdana" pitchFamily="34" charset="0"/>
              </a:rPr>
              <a:t>different product versions</a:t>
            </a:r>
            <a:endParaRPr lang="en-GB" altLang="en-US" sz="2200" b="1" dirty="0">
              <a:solidFill>
                <a:schemeClr val="bg1"/>
              </a:solidFill>
              <a:latin typeface="Verdana" pitchFamily="34" charset="0"/>
            </a:endParaRPr>
          </a:p>
        </p:txBody>
      </p:sp>
      <p:sp>
        <p:nvSpPr>
          <p:cNvPr id="5" name="Inhaltsplatzhalter 3"/>
          <p:cNvSpPr txBox="1">
            <a:spLocks/>
          </p:cNvSpPr>
          <p:nvPr/>
        </p:nvSpPr>
        <p:spPr bwMode="auto">
          <a:xfrm>
            <a:off x="188912" y="1122591"/>
            <a:ext cx="8839200" cy="5715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42900" indent="-342900" algn="l" rtl="0" eaLnBrk="1" fontAlgn="base" hangingPunct="1">
              <a:spcBef>
                <a:spcPct val="20000"/>
              </a:spcBef>
              <a:spcAft>
                <a:spcPct val="0"/>
              </a:spcAft>
              <a:buClr>
                <a:srgbClr val="0070AF"/>
              </a:buClr>
              <a:buSzPct val="85000"/>
              <a:buFont typeface="Wingdings" pitchFamily="2" charset="2"/>
              <a:buChar char="§"/>
              <a:defRPr sz="2000">
                <a:solidFill>
                  <a:schemeClr val="tx1"/>
                </a:solidFill>
                <a:latin typeface="+mn-lt"/>
                <a:ea typeface="+mn-ea"/>
                <a:cs typeface="+mn-cs"/>
              </a:defRPr>
            </a:lvl1pPr>
            <a:lvl2pPr marL="742950" indent="-285750" algn="l" rtl="0" eaLnBrk="1" fontAlgn="base" hangingPunct="1">
              <a:spcBef>
                <a:spcPct val="20000"/>
              </a:spcBef>
              <a:spcAft>
                <a:spcPct val="0"/>
              </a:spcAft>
              <a:buClr>
                <a:schemeClr val="tx2"/>
              </a:buClr>
              <a:buSzPct val="80000"/>
              <a:buChar char="•"/>
              <a:defRPr>
                <a:solidFill>
                  <a:schemeClr val="tx1"/>
                </a:solidFill>
                <a:latin typeface="+mn-lt"/>
              </a:defRPr>
            </a:lvl2pPr>
            <a:lvl3pPr marL="1143000" indent="-228600" algn="l" rtl="0" eaLnBrk="1" fontAlgn="base" hangingPunct="1">
              <a:spcBef>
                <a:spcPct val="20000"/>
              </a:spcBef>
              <a:spcAft>
                <a:spcPct val="0"/>
              </a:spcAft>
              <a:buClr>
                <a:schemeClr val="tx1"/>
              </a:buClr>
              <a:buSzPct val="70000"/>
              <a:buFont typeface="Arial" charset="0"/>
              <a:buChar char="–"/>
              <a:defRPr sz="16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lvl="0">
              <a:spcAft>
                <a:spcPts val="600"/>
              </a:spcAft>
              <a:defRPr/>
            </a:pPr>
            <a:endParaRPr lang="en-GB" smtClean="0">
              <a:solidFill>
                <a:srgbClr val="FF0000"/>
              </a:solidFill>
            </a:endParaRPr>
          </a:p>
        </p:txBody>
      </p:sp>
      <p:grpSp>
        <p:nvGrpSpPr>
          <p:cNvPr id="40" name="Group 39"/>
          <p:cNvGrpSpPr/>
          <p:nvPr/>
        </p:nvGrpSpPr>
        <p:grpSpPr>
          <a:xfrm>
            <a:off x="275737" y="1101481"/>
            <a:ext cx="8100526" cy="5254626"/>
            <a:chOff x="300525" y="911225"/>
            <a:chExt cx="8100526" cy="5254626"/>
          </a:xfrm>
        </p:grpSpPr>
        <p:grpSp>
          <p:nvGrpSpPr>
            <p:cNvPr id="42" name="Group 41"/>
            <p:cNvGrpSpPr/>
            <p:nvPr/>
          </p:nvGrpSpPr>
          <p:grpSpPr>
            <a:xfrm>
              <a:off x="300525" y="981075"/>
              <a:ext cx="8100526" cy="5184776"/>
              <a:chOff x="300525" y="981075"/>
              <a:chExt cx="8100526" cy="5184776"/>
            </a:xfrm>
          </p:grpSpPr>
          <p:grpSp>
            <p:nvGrpSpPr>
              <p:cNvPr id="51" name="Group 50"/>
              <p:cNvGrpSpPr>
                <a:grpSpLocks/>
              </p:cNvGrpSpPr>
              <p:nvPr/>
            </p:nvGrpSpPr>
            <p:grpSpPr bwMode="auto">
              <a:xfrm>
                <a:off x="733425" y="981075"/>
                <a:ext cx="7667626" cy="5184776"/>
                <a:chOff x="733425" y="980728"/>
                <a:chExt cx="7654999" cy="5106293"/>
              </a:xfrm>
            </p:grpSpPr>
            <p:pic>
              <p:nvPicPr>
                <p:cNvPr id="62" name="Picture 61"/>
                <p:cNvPicPr>
                  <a:picLocks noChangeAspect="1" noChangeArrowheads="1"/>
                </p:cNvPicPr>
                <p:nvPr/>
              </p:nvPicPr>
              <p:blipFill>
                <a:blip r:embed="rId3">
                  <a:extLst>
                    <a:ext uri="{28A0092B-C50C-407E-A947-70E740481C1C}">
                      <a14:useLocalDpi xmlns:a14="http://schemas.microsoft.com/office/drawing/2010/main" val="0"/>
                    </a:ext>
                  </a:extLst>
                </a:blip>
                <a:srcRect l="67397" t="40941" r="8224" b="33742"/>
                <a:stretch>
                  <a:fillRect/>
                </a:stretch>
              </p:blipFill>
              <p:spPr bwMode="auto">
                <a:xfrm>
                  <a:off x="827584" y="980728"/>
                  <a:ext cx="7181851" cy="2451241"/>
                </a:xfrm>
                <a:prstGeom prst="rect">
                  <a:avLst/>
                </a:prstGeom>
                <a:noFill/>
                <a:ln>
                  <a:noFill/>
                </a:ln>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3" name="Picture 62"/>
                <p:cNvPicPr>
                  <a:picLocks noChangeAspect="1" noChangeArrowheads="1"/>
                </p:cNvPicPr>
                <p:nvPr/>
              </p:nvPicPr>
              <p:blipFill>
                <a:blip r:embed="rId4">
                  <a:extLst>
                    <a:ext uri="{28A0092B-C50C-407E-A947-70E740481C1C}">
                      <a14:useLocalDpi xmlns:a14="http://schemas.microsoft.com/office/drawing/2010/main" val="0"/>
                    </a:ext>
                  </a:extLst>
                </a:blip>
                <a:srcRect l="67281" t="67352" r="8185" b="6055"/>
                <a:stretch>
                  <a:fillRect/>
                </a:stretch>
              </p:blipFill>
              <p:spPr bwMode="auto">
                <a:xfrm>
                  <a:off x="733425" y="3431969"/>
                  <a:ext cx="7452714" cy="2655052"/>
                </a:xfrm>
                <a:prstGeom prst="rect">
                  <a:avLst/>
                </a:prstGeom>
                <a:noFill/>
                <a:ln>
                  <a:noFill/>
                </a:ln>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64" name="Straight Connector 63"/>
                <p:cNvCxnSpPr/>
                <p:nvPr/>
              </p:nvCxnSpPr>
              <p:spPr bwMode="auto">
                <a:xfrm>
                  <a:off x="1115383" y="2420684"/>
                  <a:ext cx="7273041" cy="0"/>
                </a:xfrm>
                <a:prstGeom prst="line">
                  <a:avLst/>
                </a:prstGeom>
                <a:solidFill>
                  <a:srgbClr val="00B8FF"/>
                </a:solidFill>
                <a:ln w="9525" cap="flat" cmpd="sng" algn="ctr">
                  <a:solidFill>
                    <a:schemeClr val="bg1">
                      <a:lumMod val="50000"/>
                    </a:schemeClr>
                  </a:solidFill>
                  <a:prstDash val="lgDash"/>
                  <a:round/>
                  <a:headEnd type="none" w="med" len="med"/>
                  <a:tailEnd type="none" w="med" len="med"/>
                </a:ln>
                <a:effectLst/>
              </p:spPr>
            </p:cxnSp>
            <p:cxnSp>
              <p:nvCxnSpPr>
                <p:cNvPr id="65" name="Straight Connector 64"/>
                <p:cNvCxnSpPr/>
                <p:nvPr/>
              </p:nvCxnSpPr>
              <p:spPr bwMode="auto">
                <a:xfrm>
                  <a:off x="1115383" y="2067340"/>
                  <a:ext cx="7273041" cy="0"/>
                </a:xfrm>
                <a:prstGeom prst="line">
                  <a:avLst/>
                </a:prstGeom>
                <a:solidFill>
                  <a:srgbClr val="00B8FF"/>
                </a:solidFill>
                <a:ln w="9525" cap="flat" cmpd="sng" algn="ctr">
                  <a:solidFill>
                    <a:schemeClr val="bg1">
                      <a:lumMod val="50000"/>
                    </a:schemeClr>
                  </a:solidFill>
                  <a:prstDash val="lgDash"/>
                  <a:round/>
                  <a:headEnd type="none" w="med" len="med"/>
                  <a:tailEnd type="none" w="med" len="med"/>
                </a:ln>
                <a:effectLst/>
              </p:spPr>
            </p:cxnSp>
            <p:pic>
              <p:nvPicPr>
                <p:cNvPr id="66" name="Picture 65"/>
                <p:cNvPicPr>
                  <a:picLocks noChangeAspect="1" noChangeArrowheads="1"/>
                </p:cNvPicPr>
                <p:nvPr/>
              </p:nvPicPr>
              <p:blipFill>
                <a:blip r:embed="rId5">
                  <a:extLst>
                    <a:ext uri="{28A0092B-C50C-407E-A947-70E740481C1C}">
                      <a14:useLocalDpi xmlns:a14="http://schemas.microsoft.com/office/drawing/2010/main" val="0"/>
                    </a:ext>
                  </a:extLst>
                </a:blip>
                <a:srcRect l="74686" t="68170" r="14253" b="5951"/>
                <a:stretch>
                  <a:fillRect/>
                </a:stretch>
              </p:blipFill>
              <p:spPr bwMode="auto">
                <a:xfrm>
                  <a:off x="4890488" y="3552825"/>
                  <a:ext cx="3295651" cy="2534196"/>
                </a:xfrm>
                <a:prstGeom prst="rect">
                  <a:avLst/>
                </a:prstGeom>
                <a:noFill/>
                <a:ln>
                  <a:noFill/>
                </a:ln>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67" name="Straight Connector 66"/>
                <p:cNvCxnSpPr/>
                <p:nvPr/>
              </p:nvCxnSpPr>
              <p:spPr bwMode="auto">
                <a:xfrm>
                  <a:off x="1044063" y="5012918"/>
                  <a:ext cx="7273042" cy="0"/>
                </a:xfrm>
                <a:prstGeom prst="line">
                  <a:avLst/>
                </a:prstGeom>
                <a:solidFill>
                  <a:srgbClr val="00B8FF"/>
                </a:solidFill>
                <a:ln w="9525" cap="flat" cmpd="sng" algn="ctr">
                  <a:solidFill>
                    <a:schemeClr val="bg1">
                      <a:lumMod val="50000"/>
                    </a:schemeClr>
                  </a:solidFill>
                  <a:prstDash val="lgDash"/>
                  <a:round/>
                  <a:headEnd type="none" w="med" len="med"/>
                  <a:tailEnd type="none" w="med" len="med"/>
                </a:ln>
                <a:effectLst/>
              </p:spPr>
            </p:cxnSp>
            <p:cxnSp>
              <p:nvCxnSpPr>
                <p:cNvPr id="68" name="Straight Connector 67"/>
                <p:cNvCxnSpPr/>
                <p:nvPr/>
              </p:nvCxnSpPr>
              <p:spPr bwMode="auto">
                <a:xfrm>
                  <a:off x="1044063" y="4647066"/>
                  <a:ext cx="7273042" cy="0"/>
                </a:xfrm>
                <a:prstGeom prst="line">
                  <a:avLst/>
                </a:prstGeom>
                <a:solidFill>
                  <a:srgbClr val="00B8FF"/>
                </a:solidFill>
                <a:ln w="9525" cap="flat" cmpd="sng" algn="ctr">
                  <a:solidFill>
                    <a:schemeClr val="bg1">
                      <a:lumMod val="50000"/>
                    </a:schemeClr>
                  </a:solidFill>
                  <a:prstDash val="lgDash"/>
                  <a:round/>
                  <a:headEnd type="none" w="med" len="med"/>
                  <a:tailEnd type="none" w="med" len="med"/>
                </a:ln>
                <a:effectLst/>
              </p:spPr>
            </p:cxnSp>
            <p:cxnSp>
              <p:nvCxnSpPr>
                <p:cNvPr id="69" name="Straight Connector 68"/>
                <p:cNvCxnSpPr/>
                <p:nvPr/>
              </p:nvCxnSpPr>
              <p:spPr bwMode="auto">
                <a:xfrm>
                  <a:off x="1044063" y="4299975"/>
                  <a:ext cx="7273042" cy="0"/>
                </a:xfrm>
                <a:prstGeom prst="line">
                  <a:avLst/>
                </a:prstGeom>
                <a:solidFill>
                  <a:srgbClr val="00B8FF"/>
                </a:solidFill>
                <a:ln w="9525" cap="flat" cmpd="sng" algn="ctr">
                  <a:solidFill>
                    <a:schemeClr val="bg1">
                      <a:lumMod val="50000"/>
                    </a:schemeClr>
                  </a:solidFill>
                  <a:prstDash val="lgDash"/>
                  <a:round/>
                  <a:headEnd type="none" w="med" len="med"/>
                  <a:tailEnd type="none" w="med" len="med"/>
                </a:ln>
                <a:effectLst/>
              </p:spPr>
            </p:cxnSp>
            <p:cxnSp>
              <p:nvCxnSpPr>
                <p:cNvPr id="70" name="Straight Connector 69"/>
                <p:cNvCxnSpPr/>
                <p:nvPr/>
              </p:nvCxnSpPr>
              <p:spPr bwMode="auto">
                <a:xfrm>
                  <a:off x="1115383" y="1717123"/>
                  <a:ext cx="7273041" cy="0"/>
                </a:xfrm>
                <a:prstGeom prst="line">
                  <a:avLst/>
                </a:prstGeom>
                <a:solidFill>
                  <a:srgbClr val="00B8FF"/>
                </a:solidFill>
                <a:ln w="9525" cap="flat" cmpd="sng" algn="ctr">
                  <a:solidFill>
                    <a:schemeClr val="bg1">
                      <a:lumMod val="50000"/>
                    </a:schemeClr>
                  </a:solidFill>
                  <a:prstDash val="lgDash"/>
                  <a:round/>
                  <a:headEnd type="none" w="med" len="med"/>
                  <a:tailEnd type="none" w="med" len="med"/>
                </a:ln>
                <a:effectLst/>
              </p:spPr>
            </p:cxnSp>
          </p:grpSp>
          <p:grpSp>
            <p:nvGrpSpPr>
              <p:cNvPr id="52" name="Group 51"/>
              <p:cNvGrpSpPr/>
              <p:nvPr/>
            </p:nvGrpSpPr>
            <p:grpSpPr>
              <a:xfrm>
                <a:off x="300525" y="1235076"/>
                <a:ext cx="336393" cy="4642196"/>
                <a:chOff x="300525" y="1235076"/>
                <a:chExt cx="336393" cy="4642196"/>
              </a:xfrm>
            </p:grpSpPr>
            <p:sp>
              <p:nvSpPr>
                <p:cNvPr id="60" name="TextBox 1"/>
                <p:cNvSpPr txBox="1">
                  <a:spLocks noChangeArrowheads="1"/>
                </p:cNvSpPr>
                <p:nvPr/>
              </p:nvSpPr>
              <p:spPr bwMode="auto">
                <a:xfrm rot="16200000">
                  <a:off x="-504825" y="2040426"/>
                  <a:ext cx="1943100" cy="332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eaLnBrk="1" hangingPunct="1">
                    <a:lnSpc>
                      <a:spcPct val="104000"/>
                    </a:lnSpc>
                    <a:spcBef>
                      <a:spcPts val="600"/>
                    </a:spcBef>
                    <a:spcAft>
                      <a:spcPts val="600"/>
                    </a:spcAft>
                    <a:buClr>
                      <a:srgbClr val="000000"/>
                    </a:buClr>
                    <a:buSzPct val="100000"/>
                    <a:buFont typeface="Times New Roman" pitchFamily="18" charset="0"/>
                    <a:buNone/>
                  </a:pPr>
                  <a:r>
                    <a:rPr lang="en-GB" altLang="de-DE" sz="1500" smtClean="0">
                      <a:solidFill>
                        <a:schemeClr val="tx1"/>
                      </a:solidFill>
                      <a:latin typeface="Calibri" pitchFamily="34" charset="0"/>
                    </a:rPr>
                    <a:t>ABS all months</a:t>
                  </a:r>
                  <a:endParaRPr lang="en-GB" altLang="de-DE" sz="1500">
                    <a:solidFill>
                      <a:schemeClr val="tx1"/>
                    </a:solidFill>
                    <a:latin typeface="Calibri" pitchFamily="34" charset="0"/>
                  </a:endParaRPr>
                </a:p>
              </p:txBody>
            </p:sp>
            <p:sp>
              <p:nvSpPr>
                <p:cNvPr id="61" name="TextBox 1"/>
                <p:cNvSpPr txBox="1">
                  <a:spLocks noChangeArrowheads="1"/>
                </p:cNvSpPr>
                <p:nvPr/>
              </p:nvSpPr>
              <p:spPr bwMode="auto">
                <a:xfrm rot="16200000">
                  <a:off x="-500062" y="4740292"/>
                  <a:ext cx="1943100" cy="330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eaLnBrk="1" hangingPunct="1">
                    <a:lnSpc>
                      <a:spcPct val="104000"/>
                    </a:lnSpc>
                    <a:spcBef>
                      <a:spcPts val="600"/>
                    </a:spcBef>
                    <a:spcAft>
                      <a:spcPts val="600"/>
                    </a:spcAft>
                    <a:buClr>
                      <a:srgbClr val="000000"/>
                    </a:buClr>
                    <a:buSzPct val="100000"/>
                    <a:buFont typeface="Times New Roman" pitchFamily="18" charset="0"/>
                    <a:buNone/>
                  </a:pPr>
                  <a:r>
                    <a:rPr lang="en-GB" altLang="de-DE" sz="1500" smtClean="0">
                      <a:solidFill>
                        <a:schemeClr val="tx1"/>
                      </a:solidFill>
                      <a:latin typeface="Calibri" pitchFamily="34" charset="0"/>
                    </a:rPr>
                    <a:t>ABS winter</a:t>
                  </a:r>
                  <a:endParaRPr lang="en-GB" altLang="de-DE" sz="1500">
                    <a:solidFill>
                      <a:schemeClr val="tx1"/>
                    </a:solidFill>
                    <a:latin typeface="Calibri" pitchFamily="34" charset="0"/>
                  </a:endParaRPr>
                </a:p>
              </p:txBody>
            </p:sp>
          </p:grpSp>
          <p:sp>
            <p:nvSpPr>
              <p:cNvPr id="53" name="TextBox 1"/>
              <p:cNvSpPr txBox="1">
                <a:spLocks noChangeArrowheads="1"/>
              </p:cNvSpPr>
              <p:nvPr/>
            </p:nvSpPr>
            <p:spPr bwMode="auto">
              <a:xfrm rot="16200000">
                <a:off x="-349783" y="2010208"/>
                <a:ext cx="2375918" cy="461665"/>
              </a:xfrm>
              <a:prstGeom prst="rect">
                <a:avLst/>
              </a:prstGeom>
              <a:solidFill>
                <a:schemeClr val="bg1"/>
              </a:solidFill>
              <a:ln>
                <a:noFill/>
              </a:ln>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eaLnBrk="1" hangingPunct="1">
                  <a:lnSpc>
                    <a:spcPct val="100000"/>
                  </a:lnSpc>
                  <a:spcBef>
                    <a:spcPts val="0"/>
                  </a:spcBef>
                  <a:spcAft>
                    <a:spcPts val="0"/>
                  </a:spcAft>
                  <a:buClr>
                    <a:srgbClr val="000000"/>
                  </a:buClr>
                  <a:buSzPct val="100000"/>
                  <a:buFont typeface="Times New Roman" pitchFamily="18" charset="0"/>
                  <a:buNone/>
                </a:pPr>
                <a:r>
                  <a:rPr lang="en-GB" altLang="de-DE" sz="1200" smtClean="0">
                    <a:solidFill>
                      <a:schemeClr val="tx1">
                        <a:lumMod val="85000"/>
                        <a:lumOff val="15000"/>
                      </a:schemeClr>
                    </a:solidFill>
                    <a:latin typeface="Calibri" pitchFamily="34" charset="0"/>
                  </a:rPr>
                  <a:t>cor</a:t>
                </a:r>
              </a:p>
              <a:p>
                <a:pPr algn="ctr" defTabSz="361950" eaLnBrk="1" hangingPunct="1">
                  <a:lnSpc>
                    <a:spcPct val="100000"/>
                  </a:lnSpc>
                  <a:spcBef>
                    <a:spcPts val="0"/>
                  </a:spcBef>
                  <a:spcAft>
                    <a:spcPts val="0"/>
                  </a:spcAft>
                  <a:buClr>
                    <a:srgbClr val="000000"/>
                  </a:buClr>
                  <a:buSzPct val="100000"/>
                  <a:buFont typeface="Times New Roman" pitchFamily="18" charset="0"/>
                  <a:buNone/>
                </a:pPr>
                <a:r>
                  <a:rPr lang="en-GB" altLang="de-DE" sz="1200" smtClean="0">
                    <a:solidFill>
                      <a:schemeClr val="tx1">
                        <a:lumMod val="85000"/>
                        <a:lumOff val="15000"/>
                      </a:schemeClr>
                    </a:solidFill>
                    <a:latin typeface="Calibri" pitchFamily="34" charset="0"/>
                  </a:rPr>
                  <a:t>0.0	0.2	0.4	0.6	0.8	1.0</a:t>
                </a:r>
                <a:endParaRPr lang="en-GB" altLang="de-DE" sz="1200">
                  <a:solidFill>
                    <a:schemeClr val="tx1">
                      <a:lumMod val="85000"/>
                      <a:lumOff val="15000"/>
                    </a:schemeClr>
                  </a:solidFill>
                  <a:latin typeface="Calibri" pitchFamily="34" charset="0"/>
                </a:endParaRPr>
              </a:p>
            </p:txBody>
          </p:sp>
          <p:sp>
            <p:nvSpPr>
              <p:cNvPr id="54" name="Rectangle 53"/>
              <p:cNvSpPr/>
              <p:nvPr/>
            </p:nvSpPr>
            <p:spPr bwMode="auto">
              <a:xfrm>
                <a:off x="1331640" y="3570188"/>
                <a:ext cx="6624736" cy="60708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indent="0" algn="l" defTabSz="457200" rtl="0" eaLnBrk="1" fontAlgn="base" latinLnBrk="0" hangingPunct="1">
                  <a:lnSpc>
                    <a:spcPct val="104000"/>
                  </a:lnSpc>
                  <a:spcBef>
                    <a:spcPct val="0"/>
                  </a:spcBef>
                  <a:spcAft>
                    <a:spcPct val="0"/>
                  </a:spcAft>
                  <a:buClr>
                    <a:srgbClr val="000000"/>
                  </a:buClr>
                  <a:buSzPct val="100000"/>
                  <a:buFont typeface="Times New Roman" pitchFamily="16" charset="0"/>
                  <a:buNone/>
                  <a:tabLst/>
                </a:pPr>
                <a:endParaRPr kumimoji="0" lang="en-GB" sz="2400" b="0" i="0" u="none" strike="noStrike" cap="none" normalizeH="0" baseline="0" smtClean="0">
                  <a:ln>
                    <a:noFill/>
                  </a:ln>
                  <a:solidFill>
                    <a:schemeClr val="bg1"/>
                  </a:solidFill>
                  <a:effectLst/>
                  <a:latin typeface="Times New Roman" pitchFamily="16" charset="0"/>
                </a:endParaRPr>
              </a:p>
            </p:txBody>
          </p:sp>
          <p:sp>
            <p:nvSpPr>
              <p:cNvPr id="55" name="TextBox 1"/>
              <p:cNvSpPr txBox="1">
                <a:spLocks noChangeArrowheads="1"/>
              </p:cNvSpPr>
              <p:nvPr/>
            </p:nvSpPr>
            <p:spPr bwMode="auto">
              <a:xfrm rot="16200000">
                <a:off x="-390116" y="4674504"/>
                <a:ext cx="2375918" cy="461665"/>
              </a:xfrm>
              <a:prstGeom prst="rect">
                <a:avLst/>
              </a:prstGeom>
              <a:solidFill>
                <a:schemeClr val="bg1"/>
              </a:solidFill>
              <a:ln>
                <a:noFill/>
              </a:ln>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eaLnBrk="1" hangingPunct="1">
                  <a:lnSpc>
                    <a:spcPct val="100000"/>
                  </a:lnSpc>
                  <a:spcBef>
                    <a:spcPts val="0"/>
                  </a:spcBef>
                  <a:spcAft>
                    <a:spcPts val="0"/>
                  </a:spcAft>
                  <a:buClr>
                    <a:srgbClr val="000000"/>
                  </a:buClr>
                  <a:buSzPct val="100000"/>
                  <a:buFont typeface="Times New Roman" pitchFamily="18" charset="0"/>
                  <a:buNone/>
                </a:pPr>
                <a:r>
                  <a:rPr lang="en-GB" altLang="de-DE" sz="1200" smtClean="0">
                    <a:solidFill>
                      <a:schemeClr val="tx1"/>
                    </a:solidFill>
                    <a:latin typeface="Calibri" pitchFamily="34" charset="0"/>
                  </a:rPr>
                  <a:t>cor</a:t>
                </a:r>
              </a:p>
              <a:p>
                <a:pPr algn="ctr" defTabSz="361950" eaLnBrk="1" hangingPunct="1">
                  <a:lnSpc>
                    <a:spcPct val="100000"/>
                  </a:lnSpc>
                  <a:spcBef>
                    <a:spcPts val="0"/>
                  </a:spcBef>
                  <a:spcAft>
                    <a:spcPts val="0"/>
                  </a:spcAft>
                  <a:buClr>
                    <a:srgbClr val="000000"/>
                  </a:buClr>
                  <a:buSzPct val="100000"/>
                  <a:buFont typeface="Times New Roman" pitchFamily="18" charset="0"/>
                  <a:buNone/>
                </a:pPr>
                <a:r>
                  <a:rPr lang="en-GB" altLang="de-DE" sz="1200" smtClean="0">
                    <a:solidFill>
                      <a:schemeClr val="tx1"/>
                    </a:solidFill>
                    <a:latin typeface="Calibri" pitchFamily="34" charset="0"/>
                  </a:rPr>
                  <a:t>0.0	0.2	0.4	0.6	0.8	1.0</a:t>
                </a:r>
                <a:endParaRPr lang="en-GB" altLang="de-DE" sz="1200">
                  <a:solidFill>
                    <a:schemeClr val="tx1"/>
                  </a:solidFill>
                  <a:latin typeface="Calibri" pitchFamily="34" charset="0"/>
                </a:endParaRPr>
              </a:p>
            </p:txBody>
          </p:sp>
          <p:sp>
            <p:nvSpPr>
              <p:cNvPr id="56" name="TextBox 1"/>
              <p:cNvSpPr txBox="1">
                <a:spLocks noChangeArrowheads="1"/>
              </p:cNvSpPr>
              <p:nvPr/>
            </p:nvSpPr>
            <p:spPr bwMode="auto">
              <a:xfrm rot="16200000">
                <a:off x="1421886" y="3062856"/>
                <a:ext cx="832345" cy="1196088"/>
              </a:xfrm>
              <a:prstGeom prst="rect">
                <a:avLst/>
              </a:prstGeom>
              <a:solidFill>
                <a:schemeClr val="bg1"/>
              </a:solidFill>
              <a:ln>
                <a:noFill/>
              </a:ln>
            </p:spPr>
            <p:txBody>
              <a:bodyPr wrap="square" lIns="0" tIns="72000" rIns="3600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66700" eaLnBrk="1" hangingPunct="1">
                  <a:lnSpc>
                    <a:spcPct val="100000"/>
                  </a:lnSpc>
                  <a:spcBef>
                    <a:spcPts val="0"/>
                  </a:spcBef>
                  <a:spcAft>
                    <a:spcPts val="0"/>
                  </a:spcAft>
                  <a:buClr>
                    <a:srgbClr val="000000"/>
                  </a:buClr>
                  <a:buSzPct val="100000"/>
                  <a:buFont typeface="Times New Roman" pitchFamily="18" charset="0"/>
                  <a:buNone/>
                </a:pPr>
                <a:r>
                  <a:rPr lang="en-GB" altLang="de-DE" sz="1000" smtClean="0">
                    <a:solidFill>
                      <a:schemeClr val="tx1">
                        <a:lumMod val="85000"/>
                        <a:lumOff val="15000"/>
                      </a:schemeClr>
                    </a:solidFill>
                    <a:latin typeface="Calibri" pitchFamily="34" charset="0"/>
                  </a:rPr>
                  <a:t>ECV SM</a:t>
                </a:r>
              </a:p>
              <a:p>
                <a:pPr algn="r" defTabSz="266700" eaLnBrk="1" hangingPunct="1">
                  <a:lnSpc>
                    <a:spcPct val="100000"/>
                  </a:lnSpc>
                  <a:spcBef>
                    <a:spcPts val="0"/>
                  </a:spcBef>
                  <a:spcAft>
                    <a:spcPts val="0"/>
                  </a:spcAft>
                  <a:buClr>
                    <a:srgbClr val="000000"/>
                  </a:buClr>
                  <a:buSzPct val="100000"/>
                  <a:buFont typeface="Times New Roman" pitchFamily="18" charset="0"/>
                  <a:buNone/>
                </a:pPr>
                <a:endParaRPr lang="en-GB" altLang="de-DE" sz="1000" smtClean="0">
                  <a:solidFill>
                    <a:schemeClr val="tx1">
                      <a:lumMod val="85000"/>
                      <a:lumOff val="15000"/>
                    </a:schemeClr>
                  </a:solidFill>
                  <a:latin typeface="Calibri" pitchFamily="34" charset="0"/>
                </a:endParaRPr>
              </a:p>
              <a:p>
                <a:pPr algn="r" defTabSz="266700" eaLnBrk="1" hangingPunct="1">
                  <a:lnSpc>
                    <a:spcPct val="100000"/>
                  </a:lnSpc>
                  <a:spcBef>
                    <a:spcPts val="0"/>
                  </a:spcBef>
                  <a:spcAft>
                    <a:spcPts val="0"/>
                  </a:spcAft>
                  <a:buClr>
                    <a:srgbClr val="000000"/>
                  </a:buClr>
                  <a:buSzPct val="100000"/>
                  <a:buFont typeface="Times New Roman" pitchFamily="18" charset="0"/>
                  <a:buNone/>
                </a:pPr>
                <a:endParaRPr lang="en-GB" altLang="de-DE" sz="1000" smtClean="0">
                  <a:solidFill>
                    <a:schemeClr val="tx1">
                      <a:lumMod val="85000"/>
                      <a:lumOff val="15000"/>
                    </a:schemeClr>
                  </a:solidFill>
                  <a:latin typeface="Calibri" pitchFamily="34" charset="0"/>
                </a:endParaRPr>
              </a:p>
              <a:p>
                <a:pPr algn="r" defTabSz="266700" eaLnBrk="1" hangingPunct="1">
                  <a:lnSpc>
                    <a:spcPct val="100000"/>
                  </a:lnSpc>
                  <a:spcBef>
                    <a:spcPts val="0"/>
                  </a:spcBef>
                  <a:spcAft>
                    <a:spcPts val="0"/>
                  </a:spcAft>
                  <a:buClr>
                    <a:srgbClr val="000000"/>
                  </a:buClr>
                  <a:buSzPct val="100000"/>
                  <a:buFont typeface="Times New Roman" pitchFamily="18" charset="0"/>
                  <a:buNone/>
                </a:pPr>
                <a:r>
                  <a:rPr lang="en-GB" altLang="de-DE" sz="1000" smtClean="0">
                    <a:solidFill>
                      <a:schemeClr val="tx1">
                        <a:lumMod val="85000"/>
                        <a:lumOff val="15000"/>
                      </a:schemeClr>
                    </a:solidFill>
                    <a:latin typeface="Calibri" pitchFamily="34" charset="0"/>
                  </a:rPr>
                  <a:t>ECV SM02.0</a:t>
                </a:r>
              </a:p>
              <a:p>
                <a:pPr algn="r" defTabSz="266700" eaLnBrk="1" hangingPunct="1">
                  <a:lnSpc>
                    <a:spcPct val="100000"/>
                  </a:lnSpc>
                  <a:spcBef>
                    <a:spcPts val="0"/>
                  </a:spcBef>
                  <a:spcAft>
                    <a:spcPts val="0"/>
                  </a:spcAft>
                  <a:buClr>
                    <a:srgbClr val="000000"/>
                  </a:buClr>
                  <a:buSzPct val="100000"/>
                  <a:buFont typeface="Times New Roman" pitchFamily="18" charset="0"/>
                  <a:buNone/>
                </a:pPr>
                <a:r>
                  <a:rPr lang="en-GB" altLang="de-DE" sz="1000" smtClean="0">
                    <a:solidFill>
                      <a:schemeClr val="tx1">
                        <a:lumMod val="85000"/>
                        <a:lumOff val="15000"/>
                      </a:schemeClr>
                    </a:solidFill>
                    <a:latin typeface="Calibri" pitchFamily="34" charset="0"/>
                  </a:rPr>
                  <a:t> </a:t>
                </a:r>
              </a:p>
              <a:p>
                <a:pPr algn="r" defTabSz="266700" eaLnBrk="1" hangingPunct="1">
                  <a:lnSpc>
                    <a:spcPct val="100000"/>
                  </a:lnSpc>
                  <a:spcBef>
                    <a:spcPts val="0"/>
                  </a:spcBef>
                  <a:spcAft>
                    <a:spcPts val="0"/>
                  </a:spcAft>
                  <a:buClr>
                    <a:srgbClr val="000000"/>
                  </a:buClr>
                  <a:buSzPct val="100000"/>
                  <a:buFont typeface="Times New Roman" pitchFamily="18" charset="0"/>
                  <a:buNone/>
                </a:pPr>
                <a:endParaRPr lang="en-GB" altLang="de-DE" sz="1000" smtClean="0">
                  <a:solidFill>
                    <a:schemeClr val="tx1">
                      <a:lumMod val="85000"/>
                      <a:lumOff val="15000"/>
                    </a:schemeClr>
                  </a:solidFill>
                  <a:latin typeface="Calibri" pitchFamily="34" charset="0"/>
                </a:endParaRPr>
              </a:p>
              <a:p>
                <a:pPr algn="r" defTabSz="266700" eaLnBrk="1" hangingPunct="1">
                  <a:lnSpc>
                    <a:spcPct val="100000"/>
                  </a:lnSpc>
                  <a:spcBef>
                    <a:spcPts val="0"/>
                  </a:spcBef>
                  <a:spcAft>
                    <a:spcPts val="0"/>
                  </a:spcAft>
                  <a:buClr>
                    <a:srgbClr val="000000"/>
                  </a:buClr>
                  <a:buSzPct val="100000"/>
                  <a:buFont typeface="Times New Roman" pitchFamily="18" charset="0"/>
                  <a:buNone/>
                </a:pPr>
                <a:r>
                  <a:rPr lang="en-GB" altLang="de-DE" sz="1000" smtClean="0">
                    <a:solidFill>
                      <a:schemeClr val="tx1">
                        <a:lumMod val="85000"/>
                        <a:lumOff val="15000"/>
                      </a:schemeClr>
                    </a:solidFill>
                    <a:latin typeface="Calibri" pitchFamily="34" charset="0"/>
                  </a:rPr>
                  <a:t>ERA Land</a:t>
                </a:r>
                <a:endParaRPr lang="en-GB" altLang="de-DE" sz="1000">
                  <a:solidFill>
                    <a:schemeClr val="tx1">
                      <a:lumMod val="85000"/>
                      <a:lumOff val="15000"/>
                    </a:schemeClr>
                  </a:solidFill>
                  <a:latin typeface="Calibri" pitchFamily="34" charset="0"/>
                </a:endParaRPr>
              </a:p>
            </p:txBody>
          </p:sp>
          <p:sp>
            <p:nvSpPr>
              <p:cNvPr id="57" name="TextBox 1"/>
              <p:cNvSpPr txBox="1">
                <a:spLocks noChangeArrowheads="1"/>
              </p:cNvSpPr>
              <p:nvPr/>
            </p:nvSpPr>
            <p:spPr bwMode="auto">
              <a:xfrm rot="16200000">
                <a:off x="3241704" y="3062857"/>
                <a:ext cx="832345" cy="1196088"/>
              </a:xfrm>
              <a:prstGeom prst="rect">
                <a:avLst/>
              </a:prstGeom>
              <a:solidFill>
                <a:schemeClr val="bg1"/>
              </a:solidFill>
              <a:ln>
                <a:noFill/>
              </a:ln>
            </p:spPr>
            <p:txBody>
              <a:bodyPr wrap="square" lIns="0" tIns="72000" rIns="3600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66700" eaLnBrk="1" hangingPunct="1">
                  <a:lnSpc>
                    <a:spcPct val="100000"/>
                  </a:lnSpc>
                  <a:spcBef>
                    <a:spcPts val="0"/>
                  </a:spcBef>
                  <a:spcAft>
                    <a:spcPts val="0"/>
                  </a:spcAft>
                  <a:buClr>
                    <a:srgbClr val="000000"/>
                  </a:buClr>
                  <a:buSzPct val="100000"/>
                  <a:buFont typeface="Times New Roman" pitchFamily="18" charset="0"/>
                  <a:buNone/>
                </a:pPr>
                <a:r>
                  <a:rPr lang="en-GB" altLang="de-DE" sz="1000" smtClean="0">
                    <a:solidFill>
                      <a:schemeClr val="tx1">
                        <a:lumMod val="85000"/>
                        <a:lumOff val="15000"/>
                      </a:schemeClr>
                    </a:solidFill>
                    <a:latin typeface="Calibri" pitchFamily="34" charset="0"/>
                  </a:rPr>
                  <a:t>ECV SM</a:t>
                </a:r>
              </a:p>
              <a:p>
                <a:pPr algn="r" defTabSz="266700" eaLnBrk="1" hangingPunct="1">
                  <a:lnSpc>
                    <a:spcPct val="100000"/>
                  </a:lnSpc>
                  <a:spcBef>
                    <a:spcPts val="0"/>
                  </a:spcBef>
                  <a:spcAft>
                    <a:spcPts val="0"/>
                  </a:spcAft>
                  <a:buClr>
                    <a:srgbClr val="000000"/>
                  </a:buClr>
                  <a:buSzPct val="100000"/>
                  <a:buFont typeface="Times New Roman" pitchFamily="18" charset="0"/>
                  <a:buNone/>
                </a:pPr>
                <a:endParaRPr lang="en-GB" altLang="de-DE" sz="1000" smtClean="0">
                  <a:solidFill>
                    <a:schemeClr val="tx1">
                      <a:lumMod val="85000"/>
                      <a:lumOff val="15000"/>
                    </a:schemeClr>
                  </a:solidFill>
                  <a:latin typeface="Calibri" pitchFamily="34" charset="0"/>
                </a:endParaRPr>
              </a:p>
              <a:p>
                <a:pPr algn="r" defTabSz="266700" eaLnBrk="1" hangingPunct="1">
                  <a:lnSpc>
                    <a:spcPct val="100000"/>
                  </a:lnSpc>
                  <a:spcBef>
                    <a:spcPts val="0"/>
                  </a:spcBef>
                  <a:spcAft>
                    <a:spcPts val="0"/>
                  </a:spcAft>
                  <a:buClr>
                    <a:srgbClr val="000000"/>
                  </a:buClr>
                  <a:buSzPct val="100000"/>
                  <a:buFont typeface="Times New Roman" pitchFamily="18" charset="0"/>
                  <a:buNone/>
                </a:pPr>
                <a:endParaRPr lang="en-GB" altLang="de-DE" sz="1000" smtClean="0">
                  <a:solidFill>
                    <a:schemeClr val="tx1">
                      <a:lumMod val="85000"/>
                      <a:lumOff val="15000"/>
                    </a:schemeClr>
                  </a:solidFill>
                  <a:latin typeface="Calibri" pitchFamily="34" charset="0"/>
                </a:endParaRPr>
              </a:p>
              <a:p>
                <a:pPr algn="r" defTabSz="266700" eaLnBrk="1" hangingPunct="1">
                  <a:lnSpc>
                    <a:spcPct val="100000"/>
                  </a:lnSpc>
                  <a:spcBef>
                    <a:spcPts val="0"/>
                  </a:spcBef>
                  <a:spcAft>
                    <a:spcPts val="0"/>
                  </a:spcAft>
                  <a:buClr>
                    <a:srgbClr val="000000"/>
                  </a:buClr>
                  <a:buSzPct val="100000"/>
                  <a:buFont typeface="Times New Roman" pitchFamily="18" charset="0"/>
                  <a:buNone/>
                </a:pPr>
                <a:r>
                  <a:rPr lang="en-GB" altLang="de-DE" sz="1000" smtClean="0">
                    <a:solidFill>
                      <a:schemeClr val="tx1">
                        <a:lumMod val="85000"/>
                        <a:lumOff val="15000"/>
                      </a:schemeClr>
                    </a:solidFill>
                    <a:latin typeface="Calibri" pitchFamily="34" charset="0"/>
                  </a:rPr>
                  <a:t>ECV SM02.0</a:t>
                </a:r>
              </a:p>
              <a:p>
                <a:pPr algn="r" defTabSz="266700" eaLnBrk="1" hangingPunct="1">
                  <a:lnSpc>
                    <a:spcPct val="100000"/>
                  </a:lnSpc>
                  <a:spcBef>
                    <a:spcPts val="0"/>
                  </a:spcBef>
                  <a:spcAft>
                    <a:spcPts val="0"/>
                  </a:spcAft>
                  <a:buClr>
                    <a:srgbClr val="000000"/>
                  </a:buClr>
                  <a:buSzPct val="100000"/>
                  <a:buFont typeface="Times New Roman" pitchFamily="18" charset="0"/>
                  <a:buNone/>
                </a:pPr>
                <a:r>
                  <a:rPr lang="en-GB" altLang="de-DE" sz="1000" smtClean="0">
                    <a:solidFill>
                      <a:schemeClr val="tx1">
                        <a:lumMod val="85000"/>
                        <a:lumOff val="15000"/>
                      </a:schemeClr>
                    </a:solidFill>
                    <a:latin typeface="Calibri" pitchFamily="34" charset="0"/>
                  </a:rPr>
                  <a:t> </a:t>
                </a:r>
              </a:p>
              <a:p>
                <a:pPr algn="r" defTabSz="266700" eaLnBrk="1" hangingPunct="1">
                  <a:lnSpc>
                    <a:spcPct val="100000"/>
                  </a:lnSpc>
                  <a:spcBef>
                    <a:spcPts val="0"/>
                  </a:spcBef>
                  <a:spcAft>
                    <a:spcPts val="0"/>
                  </a:spcAft>
                  <a:buClr>
                    <a:srgbClr val="000000"/>
                  </a:buClr>
                  <a:buSzPct val="100000"/>
                  <a:buFont typeface="Times New Roman" pitchFamily="18" charset="0"/>
                  <a:buNone/>
                </a:pPr>
                <a:endParaRPr lang="en-GB" altLang="de-DE" sz="1000" smtClean="0">
                  <a:solidFill>
                    <a:schemeClr val="tx1">
                      <a:lumMod val="85000"/>
                      <a:lumOff val="15000"/>
                    </a:schemeClr>
                  </a:solidFill>
                  <a:latin typeface="Calibri" pitchFamily="34" charset="0"/>
                </a:endParaRPr>
              </a:p>
              <a:p>
                <a:pPr algn="r" defTabSz="266700" eaLnBrk="1" hangingPunct="1">
                  <a:lnSpc>
                    <a:spcPct val="100000"/>
                  </a:lnSpc>
                  <a:spcBef>
                    <a:spcPts val="0"/>
                  </a:spcBef>
                  <a:spcAft>
                    <a:spcPts val="0"/>
                  </a:spcAft>
                  <a:buClr>
                    <a:srgbClr val="000000"/>
                  </a:buClr>
                  <a:buSzPct val="100000"/>
                  <a:buFont typeface="Times New Roman" pitchFamily="18" charset="0"/>
                  <a:buNone/>
                </a:pPr>
                <a:r>
                  <a:rPr lang="en-GB" altLang="de-DE" sz="1000" smtClean="0">
                    <a:solidFill>
                      <a:schemeClr val="tx1">
                        <a:lumMod val="85000"/>
                        <a:lumOff val="15000"/>
                      </a:schemeClr>
                    </a:solidFill>
                    <a:latin typeface="Calibri" pitchFamily="34" charset="0"/>
                  </a:rPr>
                  <a:t>ERA Land</a:t>
                </a:r>
                <a:endParaRPr lang="en-GB" altLang="de-DE" sz="1000">
                  <a:solidFill>
                    <a:schemeClr val="tx1">
                      <a:lumMod val="85000"/>
                      <a:lumOff val="15000"/>
                    </a:schemeClr>
                  </a:solidFill>
                  <a:latin typeface="Calibri" pitchFamily="34" charset="0"/>
                </a:endParaRPr>
              </a:p>
            </p:txBody>
          </p:sp>
          <p:sp>
            <p:nvSpPr>
              <p:cNvPr id="58" name="TextBox 1"/>
              <p:cNvSpPr txBox="1">
                <a:spLocks noChangeArrowheads="1"/>
              </p:cNvSpPr>
              <p:nvPr/>
            </p:nvSpPr>
            <p:spPr bwMode="auto">
              <a:xfrm rot="16200000">
                <a:off x="5080011" y="3062856"/>
                <a:ext cx="832345" cy="1196088"/>
              </a:xfrm>
              <a:prstGeom prst="rect">
                <a:avLst/>
              </a:prstGeom>
              <a:solidFill>
                <a:schemeClr val="bg1"/>
              </a:solidFill>
              <a:ln>
                <a:noFill/>
              </a:ln>
            </p:spPr>
            <p:txBody>
              <a:bodyPr wrap="square" lIns="0" tIns="72000" rIns="3600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66700" eaLnBrk="1" hangingPunct="1">
                  <a:lnSpc>
                    <a:spcPct val="100000"/>
                  </a:lnSpc>
                  <a:spcBef>
                    <a:spcPts val="0"/>
                  </a:spcBef>
                  <a:spcAft>
                    <a:spcPts val="0"/>
                  </a:spcAft>
                  <a:buClr>
                    <a:srgbClr val="000000"/>
                  </a:buClr>
                  <a:buSzPct val="100000"/>
                  <a:buFont typeface="Times New Roman" pitchFamily="18" charset="0"/>
                  <a:buNone/>
                </a:pPr>
                <a:r>
                  <a:rPr lang="en-GB" altLang="de-DE" sz="1000" smtClean="0">
                    <a:solidFill>
                      <a:schemeClr val="tx1">
                        <a:lumMod val="85000"/>
                        <a:lumOff val="15000"/>
                      </a:schemeClr>
                    </a:solidFill>
                    <a:latin typeface="Calibri" pitchFamily="34" charset="0"/>
                  </a:rPr>
                  <a:t>ECV SM</a:t>
                </a:r>
              </a:p>
              <a:p>
                <a:pPr algn="r" defTabSz="266700" eaLnBrk="1" hangingPunct="1">
                  <a:lnSpc>
                    <a:spcPct val="100000"/>
                  </a:lnSpc>
                  <a:spcBef>
                    <a:spcPts val="0"/>
                  </a:spcBef>
                  <a:spcAft>
                    <a:spcPts val="0"/>
                  </a:spcAft>
                  <a:buClr>
                    <a:srgbClr val="000000"/>
                  </a:buClr>
                  <a:buSzPct val="100000"/>
                  <a:buFont typeface="Times New Roman" pitchFamily="18" charset="0"/>
                  <a:buNone/>
                </a:pPr>
                <a:endParaRPr lang="en-GB" altLang="de-DE" sz="1000" smtClean="0">
                  <a:solidFill>
                    <a:schemeClr val="tx1">
                      <a:lumMod val="85000"/>
                      <a:lumOff val="15000"/>
                    </a:schemeClr>
                  </a:solidFill>
                  <a:latin typeface="Calibri" pitchFamily="34" charset="0"/>
                </a:endParaRPr>
              </a:p>
              <a:p>
                <a:pPr algn="r" defTabSz="266700" eaLnBrk="1" hangingPunct="1">
                  <a:lnSpc>
                    <a:spcPct val="100000"/>
                  </a:lnSpc>
                  <a:spcBef>
                    <a:spcPts val="0"/>
                  </a:spcBef>
                  <a:spcAft>
                    <a:spcPts val="0"/>
                  </a:spcAft>
                  <a:buClr>
                    <a:srgbClr val="000000"/>
                  </a:buClr>
                  <a:buSzPct val="100000"/>
                  <a:buFont typeface="Times New Roman" pitchFamily="18" charset="0"/>
                  <a:buNone/>
                </a:pPr>
                <a:endParaRPr lang="en-GB" altLang="de-DE" sz="1000" smtClean="0">
                  <a:solidFill>
                    <a:schemeClr val="tx1">
                      <a:lumMod val="85000"/>
                      <a:lumOff val="15000"/>
                    </a:schemeClr>
                  </a:solidFill>
                  <a:latin typeface="Calibri" pitchFamily="34" charset="0"/>
                </a:endParaRPr>
              </a:p>
              <a:p>
                <a:pPr algn="r" defTabSz="266700" eaLnBrk="1" hangingPunct="1">
                  <a:lnSpc>
                    <a:spcPct val="100000"/>
                  </a:lnSpc>
                  <a:spcBef>
                    <a:spcPts val="0"/>
                  </a:spcBef>
                  <a:spcAft>
                    <a:spcPts val="0"/>
                  </a:spcAft>
                  <a:buClr>
                    <a:srgbClr val="000000"/>
                  </a:buClr>
                  <a:buSzPct val="100000"/>
                  <a:buFont typeface="Times New Roman" pitchFamily="18" charset="0"/>
                  <a:buNone/>
                </a:pPr>
                <a:r>
                  <a:rPr lang="en-GB" altLang="de-DE" sz="1000" smtClean="0">
                    <a:solidFill>
                      <a:schemeClr val="tx1">
                        <a:lumMod val="85000"/>
                        <a:lumOff val="15000"/>
                      </a:schemeClr>
                    </a:solidFill>
                    <a:latin typeface="Calibri" pitchFamily="34" charset="0"/>
                  </a:rPr>
                  <a:t>ECV SM02.0</a:t>
                </a:r>
              </a:p>
              <a:p>
                <a:pPr algn="r" defTabSz="266700" eaLnBrk="1" hangingPunct="1">
                  <a:lnSpc>
                    <a:spcPct val="100000"/>
                  </a:lnSpc>
                  <a:spcBef>
                    <a:spcPts val="0"/>
                  </a:spcBef>
                  <a:spcAft>
                    <a:spcPts val="0"/>
                  </a:spcAft>
                  <a:buClr>
                    <a:srgbClr val="000000"/>
                  </a:buClr>
                  <a:buSzPct val="100000"/>
                  <a:buFont typeface="Times New Roman" pitchFamily="18" charset="0"/>
                  <a:buNone/>
                </a:pPr>
                <a:r>
                  <a:rPr lang="en-GB" altLang="de-DE" sz="1000" smtClean="0">
                    <a:solidFill>
                      <a:schemeClr val="tx1">
                        <a:lumMod val="85000"/>
                        <a:lumOff val="15000"/>
                      </a:schemeClr>
                    </a:solidFill>
                    <a:latin typeface="Calibri" pitchFamily="34" charset="0"/>
                  </a:rPr>
                  <a:t> </a:t>
                </a:r>
              </a:p>
              <a:p>
                <a:pPr algn="r" defTabSz="266700" eaLnBrk="1" hangingPunct="1">
                  <a:lnSpc>
                    <a:spcPct val="100000"/>
                  </a:lnSpc>
                  <a:spcBef>
                    <a:spcPts val="0"/>
                  </a:spcBef>
                  <a:spcAft>
                    <a:spcPts val="0"/>
                  </a:spcAft>
                  <a:buClr>
                    <a:srgbClr val="000000"/>
                  </a:buClr>
                  <a:buSzPct val="100000"/>
                  <a:buFont typeface="Times New Roman" pitchFamily="18" charset="0"/>
                  <a:buNone/>
                </a:pPr>
                <a:endParaRPr lang="en-GB" altLang="de-DE" sz="1000" smtClean="0">
                  <a:solidFill>
                    <a:schemeClr val="tx1">
                      <a:lumMod val="85000"/>
                      <a:lumOff val="15000"/>
                    </a:schemeClr>
                  </a:solidFill>
                  <a:latin typeface="Calibri" pitchFamily="34" charset="0"/>
                </a:endParaRPr>
              </a:p>
              <a:p>
                <a:pPr algn="r" defTabSz="266700" eaLnBrk="1" hangingPunct="1">
                  <a:lnSpc>
                    <a:spcPct val="100000"/>
                  </a:lnSpc>
                  <a:spcBef>
                    <a:spcPts val="0"/>
                  </a:spcBef>
                  <a:spcAft>
                    <a:spcPts val="0"/>
                  </a:spcAft>
                  <a:buClr>
                    <a:srgbClr val="000000"/>
                  </a:buClr>
                  <a:buSzPct val="100000"/>
                  <a:buFont typeface="Times New Roman" pitchFamily="18" charset="0"/>
                  <a:buNone/>
                </a:pPr>
                <a:r>
                  <a:rPr lang="en-GB" altLang="de-DE" sz="1000" smtClean="0">
                    <a:solidFill>
                      <a:schemeClr val="tx1">
                        <a:lumMod val="85000"/>
                        <a:lumOff val="15000"/>
                      </a:schemeClr>
                    </a:solidFill>
                    <a:latin typeface="Calibri" pitchFamily="34" charset="0"/>
                  </a:rPr>
                  <a:t>ERA Land</a:t>
                </a:r>
                <a:endParaRPr lang="en-GB" altLang="de-DE" sz="1000">
                  <a:solidFill>
                    <a:schemeClr val="tx1">
                      <a:lumMod val="85000"/>
                      <a:lumOff val="15000"/>
                    </a:schemeClr>
                  </a:solidFill>
                  <a:latin typeface="Calibri" pitchFamily="34" charset="0"/>
                </a:endParaRPr>
              </a:p>
            </p:txBody>
          </p:sp>
          <p:sp>
            <p:nvSpPr>
              <p:cNvPr id="59" name="TextBox 1"/>
              <p:cNvSpPr txBox="1">
                <a:spLocks noChangeArrowheads="1"/>
              </p:cNvSpPr>
              <p:nvPr/>
            </p:nvSpPr>
            <p:spPr bwMode="auto">
              <a:xfrm rot="16200000">
                <a:off x="6916760" y="3062856"/>
                <a:ext cx="832345" cy="1196088"/>
              </a:xfrm>
              <a:prstGeom prst="rect">
                <a:avLst/>
              </a:prstGeom>
              <a:solidFill>
                <a:schemeClr val="bg1"/>
              </a:solidFill>
              <a:ln>
                <a:noFill/>
              </a:ln>
            </p:spPr>
            <p:txBody>
              <a:bodyPr wrap="square" lIns="0" tIns="72000" rIns="3600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66700" eaLnBrk="1" hangingPunct="1">
                  <a:lnSpc>
                    <a:spcPct val="100000"/>
                  </a:lnSpc>
                  <a:spcBef>
                    <a:spcPts val="0"/>
                  </a:spcBef>
                  <a:spcAft>
                    <a:spcPts val="0"/>
                  </a:spcAft>
                  <a:buClr>
                    <a:srgbClr val="000000"/>
                  </a:buClr>
                  <a:buSzPct val="100000"/>
                  <a:buFont typeface="Times New Roman" pitchFamily="18" charset="0"/>
                  <a:buNone/>
                </a:pPr>
                <a:r>
                  <a:rPr lang="en-GB" altLang="de-DE" sz="1000" smtClean="0">
                    <a:solidFill>
                      <a:schemeClr val="tx1">
                        <a:lumMod val="85000"/>
                        <a:lumOff val="15000"/>
                      </a:schemeClr>
                    </a:solidFill>
                    <a:latin typeface="Calibri" pitchFamily="34" charset="0"/>
                  </a:rPr>
                  <a:t>ECV SM</a:t>
                </a:r>
              </a:p>
              <a:p>
                <a:pPr algn="r" defTabSz="266700" eaLnBrk="1" hangingPunct="1">
                  <a:lnSpc>
                    <a:spcPct val="100000"/>
                  </a:lnSpc>
                  <a:spcBef>
                    <a:spcPts val="0"/>
                  </a:spcBef>
                  <a:spcAft>
                    <a:spcPts val="0"/>
                  </a:spcAft>
                  <a:buClr>
                    <a:srgbClr val="000000"/>
                  </a:buClr>
                  <a:buSzPct val="100000"/>
                  <a:buFont typeface="Times New Roman" pitchFamily="18" charset="0"/>
                  <a:buNone/>
                </a:pPr>
                <a:endParaRPr lang="en-GB" altLang="de-DE" sz="1000" smtClean="0">
                  <a:solidFill>
                    <a:schemeClr val="tx1">
                      <a:lumMod val="85000"/>
                      <a:lumOff val="15000"/>
                    </a:schemeClr>
                  </a:solidFill>
                  <a:latin typeface="Calibri" pitchFamily="34" charset="0"/>
                </a:endParaRPr>
              </a:p>
              <a:p>
                <a:pPr algn="r" defTabSz="266700" eaLnBrk="1" hangingPunct="1">
                  <a:lnSpc>
                    <a:spcPct val="100000"/>
                  </a:lnSpc>
                  <a:spcBef>
                    <a:spcPts val="0"/>
                  </a:spcBef>
                  <a:spcAft>
                    <a:spcPts val="0"/>
                  </a:spcAft>
                  <a:buClr>
                    <a:srgbClr val="000000"/>
                  </a:buClr>
                  <a:buSzPct val="100000"/>
                  <a:buFont typeface="Times New Roman" pitchFamily="18" charset="0"/>
                  <a:buNone/>
                </a:pPr>
                <a:endParaRPr lang="en-GB" altLang="de-DE" sz="1000" smtClean="0">
                  <a:solidFill>
                    <a:schemeClr val="tx1">
                      <a:lumMod val="85000"/>
                      <a:lumOff val="15000"/>
                    </a:schemeClr>
                  </a:solidFill>
                  <a:latin typeface="Calibri" pitchFamily="34" charset="0"/>
                </a:endParaRPr>
              </a:p>
              <a:p>
                <a:pPr algn="r" defTabSz="266700" eaLnBrk="1" hangingPunct="1">
                  <a:lnSpc>
                    <a:spcPct val="100000"/>
                  </a:lnSpc>
                  <a:spcBef>
                    <a:spcPts val="0"/>
                  </a:spcBef>
                  <a:spcAft>
                    <a:spcPts val="0"/>
                  </a:spcAft>
                  <a:buClr>
                    <a:srgbClr val="000000"/>
                  </a:buClr>
                  <a:buSzPct val="100000"/>
                  <a:buFont typeface="Times New Roman" pitchFamily="18" charset="0"/>
                  <a:buNone/>
                </a:pPr>
                <a:r>
                  <a:rPr lang="en-GB" altLang="de-DE" sz="1000" smtClean="0">
                    <a:solidFill>
                      <a:schemeClr val="tx1">
                        <a:lumMod val="85000"/>
                        <a:lumOff val="15000"/>
                      </a:schemeClr>
                    </a:solidFill>
                    <a:latin typeface="Calibri" pitchFamily="34" charset="0"/>
                  </a:rPr>
                  <a:t>ECV SM02.0</a:t>
                </a:r>
              </a:p>
              <a:p>
                <a:pPr algn="r" defTabSz="266700" eaLnBrk="1" hangingPunct="1">
                  <a:lnSpc>
                    <a:spcPct val="100000"/>
                  </a:lnSpc>
                  <a:spcBef>
                    <a:spcPts val="0"/>
                  </a:spcBef>
                  <a:spcAft>
                    <a:spcPts val="0"/>
                  </a:spcAft>
                  <a:buClr>
                    <a:srgbClr val="000000"/>
                  </a:buClr>
                  <a:buSzPct val="100000"/>
                  <a:buFont typeface="Times New Roman" pitchFamily="18" charset="0"/>
                  <a:buNone/>
                </a:pPr>
                <a:r>
                  <a:rPr lang="en-GB" altLang="de-DE" sz="1000" smtClean="0">
                    <a:solidFill>
                      <a:schemeClr val="tx1">
                        <a:lumMod val="85000"/>
                        <a:lumOff val="15000"/>
                      </a:schemeClr>
                    </a:solidFill>
                    <a:latin typeface="Calibri" pitchFamily="34" charset="0"/>
                  </a:rPr>
                  <a:t> </a:t>
                </a:r>
              </a:p>
              <a:p>
                <a:pPr algn="r" defTabSz="266700" eaLnBrk="1" hangingPunct="1">
                  <a:lnSpc>
                    <a:spcPct val="100000"/>
                  </a:lnSpc>
                  <a:spcBef>
                    <a:spcPts val="0"/>
                  </a:spcBef>
                  <a:spcAft>
                    <a:spcPts val="0"/>
                  </a:spcAft>
                  <a:buClr>
                    <a:srgbClr val="000000"/>
                  </a:buClr>
                  <a:buSzPct val="100000"/>
                  <a:buFont typeface="Times New Roman" pitchFamily="18" charset="0"/>
                  <a:buNone/>
                </a:pPr>
                <a:endParaRPr lang="en-GB" altLang="de-DE" sz="1000" smtClean="0">
                  <a:solidFill>
                    <a:schemeClr val="tx1">
                      <a:lumMod val="85000"/>
                      <a:lumOff val="15000"/>
                    </a:schemeClr>
                  </a:solidFill>
                  <a:latin typeface="Calibri" pitchFamily="34" charset="0"/>
                </a:endParaRPr>
              </a:p>
              <a:p>
                <a:pPr algn="r" defTabSz="266700" eaLnBrk="1" hangingPunct="1">
                  <a:lnSpc>
                    <a:spcPct val="100000"/>
                  </a:lnSpc>
                  <a:spcBef>
                    <a:spcPts val="0"/>
                  </a:spcBef>
                  <a:spcAft>
                    <a:spcPts val="0"/>
                  </a:spcAft>
                  <a:buClr>
                    <a:srgbClr val="000000"/>
                  </a:buClr>
                  <a:buSzPct val="100000"/>
                  <a:buFont typeface="Times New Roman" pitchFamily="18" charset="0"/>
                  <a:buNone/>
                </a:pPr>
                <a:r>
                  <a:rPr lang="en-GB" altLang="de-DE" sz="1000" smtClean="0">
                    <a:solidFill>
                      <a:schemeClr val="tx1">
                        <a:lumMod val="85000"/>
                        <a:lumOff val="15000"/>
                      </a:schemeClr>
                    </a:solidFill>
                    <a:latin typeface="Calibri" pitchFamily="34" charset="0"/>
                  </a:rPr>
                  <a:t>ERA Land</a:t>
                </a:r>
                <a:endParaRPr lang="en-GB" altLang="de-DE" sz="1000">
                  <a:solidFill>
                    <a:schemeClr val="tx1">
                      <a:lumMod val="85000"/>
                      <a:lumOff val="15000"/>
                    </a:schemeClr>
                  </a:solidFill>
                  <a:latin typeface="Calibri" pitchFamily="34" charset="0"/>
                </a:endParaRPr>
              </a:p>
            </p:txBody>
          </p:sp>
        </p:grpSp>
        <p:sp>
          <p:nvSpPr>
            <p:cNvPr id="43" name="TextBox 1"/>
            <p:cNvSpPr txBox="1">
              <a:spLocks noChangeArrowheads="1"/>
            </p:cNvSpPr>
            <p:nvPr/>
          </p:nvSpPr>
          <p:spPr bwMode="auto">
            <a:xfrm>
              <a:off x="1187624" y="911225"/>
              <a:ext cx="1224136" cy="476412"/>
            </a:xfrm>
            <a:prstGeom prst="rect">
              <a:avLst/>
            </a:prstGeom>
            <a:solidFill>
              <a:schemeClr val="bg1"/>
            </a:solidFill>
            <a:ln>
              <a:noFill/>
            </a:ln>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eaLnBrk="1" hangingPunct="1">
                <a:lnSpc>
                  <a:spcPct val="104000"/>
                </a:lnSpc>
                <a:spcBef>
                  <a:spcPts val="600"/>
                </a:spcBef>
                <a:spcAft>
                  <a:spcPts val="600"/>
                </a:spcAft>
                <a:buClr>
                  <a:srgbClr val="000000"/>
                </a:buClr>
                <a:buSzPct val="100000"/>
                <a:buFont typeface="Times New Roman" pitchFamily="18" charset="0"/>
                <a:buNone/>
              </a:pPr>
              <a:r>
                <a:rPr lang="en-GB" altLang="de-DE" sz="1200" smtClean="0">
                  <a:solidFill>
                    <a:schemeClr val="tx1"/>
                  </a:solidFill>
                  <a:latin typeface="Calibri" pitchFamily="34" charset="0"/>
                </a:rPr>
                <a:t>0.05 m NH</a:t>
              </a:r>
              <a:br>
                <a:rPr lang="en-GB" altLang="de-DE" sz="1200" smtClean="0">
                  <a:solidFill>
                    <a:schemeClr val="tx1"/>
                  </a:solidFill>
                  <a:latin typeface="Calibri" pitchFamily="34" charset="0"/>
                </a:rPr>
              </a:br>
              <a:r>
                <a:rPr lang="en-GB" altLang="de-DE" sz="1200" smtClean="0">
                  <a:solidFill>
                    <a:schemeClr val="tx1"/>
                  </a:solidFill>
                  <a:latin typeface="Calibri" pitchFamily="34" charset="0"/>
                </a:rPr>
                <a:t># 976</a:t>
              </a:r>
              <a:endParaRPr lang="en-GB" altLang="de-DE" sz="1200">
                <a:solidFill>
                  <a:schemeClr val="tx1"/>
                </a:solidFill>
                <a:latin typeface="Calibri" pitchFamily="34" charset="0"/>
              </a:endParaRPr>
            </a:p>
          </p:txBody>
        </p:sp>
        <p:sp>
          <p:nvSpPr>
            <p:cNvPr id="44" name="TextBox 1"/>
            <p:cNvSpPr txBox="1">
              <a:spLocks noChangeArrowheads="1"/>
            </p:cNvSpPr>
            <p:nvPr/>
          </p:nvSpPr>
          <p:spPr bwMode="auto">
            <a:xfrm>
              <a:off x="3059832" y="911225"/>
              <a:ext cx="1224136" cy="476412"/>
            </a:xfrm>
            <a:prstGeom prst="rect">
              <a:avLst/>
            </a:prstGeom>
            <a:solidFill>
              <a:schemeClr val="bg1"/>
            </a:solidFill>
            <a:ln>
              <a:noFill/>
            </a:ln>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eaLnBrk="1" hangingPunct="1">
                <a:lnSpc>
                  <a:spcPct val="104000"/>
                </a:lnSpc>
                <a:spcBef>
                  <a:spcPts val="600"/>
                </a:spcBef>
                <a:spcAft>
                  <a:spcPts val="600"/>
                </a:spcAft>
                <a:buClr>
                  <a:srgbClr val="000000"/>
                </a:buClr>
                <a:buSzPct val="100000"/>
                <a:buFont typeface="Times New Roman" pitchFamily="18" charset="0"/>
                <a:buNone/>
              </a:pPr>
              <a:r>
                <a:rPr lang="en-GB" altLang="de-DE" sz="1200" smtClean="0">
                  <a:solidFill>
                    <a:schemeClr val="tx1"/>
                  </a:solidFill>
                  <a:latin typeface="Calibri" pitchFamily="34" charset="0"/>
                </a:rPr>
                <a:t>0.10 m NH</a:t>
              </a:r>
              <a:br>
                <a:rPr lang="en-GB" altLang="de-DE" sz="1200" smtClean="0">
                  <a:solidFill>
                    <a:schemeClr val="tx1"/>
                  </a:solidFill>
                  <a:latin typeface="Calibri" pitchFamily="34" charset="0"/>
                </a:rPr>
              </a:br>
              <a:r>
                <a:rPr lang="en-GB" altLang="de-DE" sz="1200" smtClean="0">
                  <a:solidFill>
                    <a:schemeClr val="tx1"/>
                  </a:solidFill>
                  <a:latin typeface="Calibri" pitchFamily="34" charset="0"/>
                </a:rPr>
                <a:t># 149</a:t>
              </a:r>
              <a:endParaRPr lang="en-GB" altLang="de-DE" sz="1200">
                <a:solidFill>
                  <a:schemeClr val="tx1"/>
                </a:solidFill>
                <a:latin typeface="Calibri" pitchFamily="34" charset="0"/>
              </a:endParaRPr>
            </a:p>
          </p:txBody>
        </p:sp>
        <p:sp>
          <p:nvSpPr>
            <p:cNvPr id="45" name="TextBox 1"/>
            <p:cNvSpPr txBox="1">
              <a:spLocks noChangeArrowheads="1"/>
            </p:cNvSpPr>
            <p:nvPr/>
          </p:nvSpPr>
          <p:spPr bwMode="auto">
            <a:xfrm>
              <a:off x="4891789" y="911225"/>
              <a:ext cx="1224136" cy="476412"/>
            </a:xfrm>
            <a:prstGeom prst="rect">
              <a:avLst/>
            </a:prstGeom>
            <a:solidFill>
              <a:schemeClr val="bg1"/>
            </a:solidFill>
            <a:ln>
              <a:noFill/>
            </a:ln>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eaLnBrk="1" hangingPunct="1">
                <a:lnSpc>
                  <a:spcPct val="104000"/>
                </a:lnSpc>
                <a:spcBef>
                  <a:spcPts val="600"/>
                </a:spcBef>
                <a:spcAft>
                  <a:spcPts val="600"/>
                </a:spcAft>
                <a:buClr>
                  <a:srgbClr val="000000"/>
                </a:buClr>
                <a:buSzPct val="100000"/>
                <a:buFont typeface="Times New Roman" pitchFamily="18" charset="0"/>
                <a:buNone/>
              </a:pPr>
              <a:r>
                <a:rPr lang="en-GB" altLang="de-DE" sz="1200" smtClean="0">
                  <a:solidFill>
                    <a:schemeClr val="tx1"/>
                  </a:solidFill>
                  <a:latin typeface="Calibri" pitchFamily="34" charset="0"/>
                </a:rPr>
                <a:t>0.05 m SH</a:t>
              </a:r>
              <a:br>
                <a:rPr lang="en-GB" altLang="de-DE" sz="1200" smtClean="0">
                  <a:solidFill>
                    <a:schemeClr val="tx1"/>
                  </a:solidFill>
                  <a:latin typeface="Calibri" pitchFamily="34" charset="0"/>
                </a:rPr>
              </a:br>
              <a:r>
                <a:rPr lang="en-GB" altLang="de-DE" sz="1200" smtClean="0">
                  <a:solidFill>
                    <a:schemeClr val="tx1"/>
                  </a:solidFill>
                  <a:latin typeface="Calibri" pitchFamily="34" charset="0"/>
                </a:rPr>
                <a:t># 34</a:t>
              </a:r>
              <a:endParaRPr lang="en-GB" altLang="de-DE" sz="1200">
                <a:solidFill>
                  <a:schemeClr val="tx1"/>
                </a:solidFill>
                <a:latin typeface="Calibri" pitchFamily="34" charset="0"/>
              </a:endParaRPr>
            </a:p>
          </p:txBody>
        </p:sp>
        <p:sp>
          <p:nvSpPr>
            <p:cNvPr id="46" name="TextBox 1"/>
            <p:cNvSpPr txBox="1">
              <a:spLocks noChangeArrowheads="1"/>
            </p:cNvSpPr>
            <p:nvPr/>
          </p:nvSpPr>
          <p:spPr bwMode="auto">
            <a:xfrm>
              <a:off x="6797300" y="911225"/>
              <a:ext cx="1224136" cy="476412"/>
            </a:xfrm>
            <a:prstGeom prst="rect">
              <a:avLst/>
            </a:prstGeom>
            <a:solidFill>
              <a:schemeClr val="bg1"/>
            </a:solidFill>
            <a:ln>
              <a:noFill/>
            </a:ln>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eaLnBrk="1" hangingPunct="1">
                <a:lnSpc>
                  <a:spcPct val="104000"/>
                </a:lnSpc>
                <a:spcBef>
                  <a:spcPts val="600"/>
                </a:spcBef>
                <a:spcAft>
                  <a:spcPts val="600"/>
                </a:spcAft>
                <a:buClr>
                  <a:srgbClr val="000000"/>
                </a:buClr>
                <a:buSzPct val="100000"/>
                <a:buFont typeface="Times New Roman" pitchFamily="18" charset="0"/>
                <a:buNone/>
              </a:pPr>
              <a:r>
                <a:rPr lang="en-GB" altLang="de-DE" sz="1200" dirty="0" smtClean="0">
                  <a:solidFill>
                    <a:schemeClr val="tx1"/>
                  </a:solidFill>
                  <a:latin typeface="Calibri" pitchFamily="34" charset="0"/>
                </a:rPr>
                <a:t>0.10 m SH</a:t>
              </a:r>
              <a:br>
                <a:rPr lang="en-GB" altLang="de-DE" sz="1200" dirty="0" smtClean="0">
                  <a:solidFill>
                    <a:schemeClr val="tx1"/>
                  </a:solidFill>
                  <a:latin typeface="Calibri" pitchFamily="34" charset="0"/>
                </a:rPr>
              </a:br>
              <a:r>
                <a:rPr lang="en-GB" altLang="de-DE" sz="1200" dirty="0" smtClean="0">
                  <a:solidFill>
                    <a:schemeClr val="tx1"/>
                  </a:solidFill>
                  <a:latin typeface="Calibri" pitchFamily="34" charset="0"/>
                </a:rPr>
                <a:t># 18</a:t>
              </a:r>
              <a:endParaRPr lang="en-GB" altLang="de-DE" sz="1200" dirty="0">
                <a:solidFill>
                  <a:schemeClr val="tx1"/>
                </a:solidFill>
                <a:latin typeface="Calibri" pitchFamily="34" charset="0"/>
              </a:endParaRPr>
            </a:p>
          </p:txBody>
        </p:sp>
      </p:grpSp>
      <p:sp>
        <p:nvSpPr>
          <p:cNvPr id="41" name="Rectangle 40"/>
          <p:cNvSpPr/>
          <p:nvPr/>
        </p:nvSpPr>
        <p:spPr>
          <a:xfrm>
            <a:off x="7968471" y="1275286"/>
            <a:ext cx="882799" cy="276999"/>
          </a:xfrm>
          <a:prstGeom prst="rect">
            <a:avLst/>
          </a:prstGeom>
        </p:spPr>
        <p:txBody>
          <a:bodyPr wrap="non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1200" dirty="0" smtClean="0">
                <a:solidFill>
                  <a:prstClr val="black"/>
                </a:solidFill>
                <a:latin typeface="Calibri" pitchFamily="34" charset="0"/>
              </a:rPr>
              <a:t>(# stations)</a:t>
            </a:r>
            <a:endParaRPr lang="en-US" dirty="0"/>
          </a:p>
        </p:txBody>
      </p:sp>
      <p:pic>
        <p:nvPicPr>
          <p:cNvPr id="9217" name="Picture 1"/>
          <p:cNvPicPr>
            <a:picLocks noChangeAspect="1" noChangeArrowheads="1"/>
          </p:cNvPicPr>
          <p:nvPr/>
        </p:nvPicPr>
        <p:blipFill rotWithShape="1">
          <a:blip r:embed="rId6">
            <a:extLst>
              <a:ext uri="{28A0092B-C50C-407E-A947-70E740481C1C}">
                <a14:useLocalDpi xmlns:a14="http://schemas.microsoft.com/office/drawing/2010/main" val="0"/>
              </a:ext>
            </a:extLst>
          </a:blip>
          <a:srcRect t="4" b="66398"/>
          <a:stretch/>
        </p:blipFill>
        <p:spPr bwMode="auto">
          <a:xfrm>
            <a:off x="214833" y="4132716"/>
            <a:ext cx="7958811" cy="27118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1" name="Rectangle 70"/>
          <p:cNvSpPr/>
          <p:nvPr/>
        </p:nvSpPr>
        <p:spPr>
          <a:xfrm>
            <a:off x="6024900" y="6505599"/>
            <a:ext cx="2092432" cy="307777"/>
          </a:xfrm>
          <a:prstGeom prst="rect">
            <a:avLst/>
          </a:prstGeom>
        </p:spPr>
        <p:txBody>
          <a:bodyPr wrap="none">
            <a:spAutoFit/>
          </a:bodyPr>
          <a:lstStyle/>
          <a:p>
            <a:r>
              <a:rPr lang="en-GB" sz="1400" smtClean="0">
                <a:solidFill>
                  <a:srgbClr val="008EC0"/>
                </a:solidFill>
              </a:rPr>
              <a:t>[Mittelbach et al., in prep]</a:t>
            </a:r>
            <a:endParaRPr lang="en-GB" sz="1400" dirty="0">
              <a:solidFill>
                <a:srgbClr val="008EC0"/>
              </a:solidFill>
            </a:endParaRPr>
          </a:p>
        </p:txBody>
      </p:sp>
    </p:spTree>
    <p:extLst>
      <p:ext uri="{BB962C8B-B14F-4D97-AF65-F5344CB8AC3E}">
        <p14:creationId xmlns:p14="http://schemas.microsoft.com/office/powerpoint/2010/main" val="13914083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148" name="Rectangle 2"/>
          <p:cNvSpPr txBox="1">
            <a:spLocks noChangeArrowheads="1"/>
          </p:cNvSpPr>
          <p:nvPr/>
        </p:nvSpPr>
        <p:spPr bwMode="auto">
          <a:xfrm>
            <a:off x="1259632" y="116632"/>
            <a:ext cx="7659687" cy="574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Calibri" pitchFamily="34" charset="0"/>
                <a:cs typeface="Arial" charset="0"/>
              </a:defRPr>
            </a:lvl1pPr>
            <a:lvl2pPr marL="742950" indent="-285750">
              <a:defRPr>
                <a:solidFill>
                  <a:schemeClr val="tx1"/>
                </a:solidFill>
                <a:latin typeface="Calibri" pitchFamily="34" charset="0"/>
                <a:cs typeface="Arial" charset="0"/>
              </a:defRPr>
            </a:lvl2pPr>
            <a:lvl3pPr marL="1143000" indent="-228600">
              <a:defRPr>
                <a:solidFill>
                  <a:schemeClr val="tx1"/>
                </a:solidFill>
                <a:latin typeface="Calibri" pitchFamily="34" charset="0"/>
                <a:cs typeface="Arial" charset="0"/>
              </a:defRPr>
            </a:lvl3pPr>
            <a:lvl4pPr marL="1600200" indent="-228600">
              <a:defRPr>
                <a:solidFill>
                  <a:schemeClr val="tx1"/>
                </a:solidFill>
                <a:latin typeface="Calibri" pitchFamily="34" charset="0"/>
                <a:cs typeface="Arial" charset="0"/>
              </a:defRPr>
            </a:lvl4pPr>
            <a:lvl5pPr marL="2057400" indent="-22860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GB" altLang="en-US" sz="2200" b="1" dirty="0" smtClean="0">
                <a:solidFill>
                  <a:srgbClr val="FF0000"/>
                </a:solidFill>
                <a:latin typeface="Verdana" pitchFamily="34" charset="0"/>
              </a:rPr>
              <a:t>Current and planned applications – </a:t>
            </a:r>
          </a:p>
          <a:p>
            <a:pPr algn="ctr" eaLnBrk="1" hangingPunct="1"/>
            <a:r>
              <a:rPr lang="en-GB" altLang="en-US" sz="2200" b="1" dirty="0" smtClean="0">
                <a:solidFill>
                  <a:srgbClr val="FF0000"/>
                </a:solidFill>
                <a:latin typeface="Verdana" pitchFamily="34" charset="0"/>
              </a:rPr>
              <a:t>National initiatives</a:t>
            </a:r>
            <a:endParaRPr lang="en-GB" altLang="en-US" sz="2200" b="1" dirty="0">
              <a:solidFill>
                <a:srgbClr val="FF0000"/>
              </a:solidFill>
              <a:latin typeface="Verdana" pitchFamily="34" charset="0"/>
            </a:endParaRPr>
          </a:p>
        </p:txBody>
      </p:sp>
      <p:sp>
        <p:nvSpPr>
          <p:cNvPr id="5" name="Inhaltsplatzhalter 3"/>
          <p:cNvSpPr txBox="1">
            <a:spLocks/>
          </p:cNvSpPr>
          <p:nvPr/>
        </p:nvSpPr>
        <p:spPr bwMode="auto">
          <a:xfrm>
            <a:off x="219266" y="1114400"/>
            <a:ext cx="8839200" cy="5715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42900" indent="-342900" algn="l" rtl="0" eaLnBrk="1" fontAlgn="base" hangingPunct="1">
              <a:spcBef>
                <a:spcPct val="20000"/>
              </a:spcBef>
              <a:spcAft>
                <a:spcPct val="0"/>
              </a:spcAft>
              <a:buClr>
                <a:srgbClr val="0070AF"/>
              </a:buClr>
              <a:buSzPct val="85000"/>
              <a:buFont typeface="Wingdings" pitchFamily="2" charset="2"/>
              <a:buChar char="§"/>
              <a:defRPr sz="2000">
                <a:solidFill>
                  <a:schemeClr val="tx1"/>
                </a:solidFill>
                <a:latin typeface="+mn-lt"/>
                <a:ea typeface="+mn-ea"/>
                <a:cs typeface="+mn-cs"/>
              </a:defRPr>
            </a:lvl1pPr>
            <a:lvl2pPr marL="742950" indent="-285750" algn="l" rtl="0" eaLnBrk="1" fontAlgn="base" hangingPunct="1">
              <a:spcBef>
                <a:spcPct val="20000"/>
              </a:spcBef>
              <a:spcAft>
                <a:spcPct val="0"/>
              </a:spcAft>
              <a:buClr>
                <a:schemeClr val="tx2"/>
              </a:buClr>
              <a:buSzPct val="80000"/>
              <a:buChar char="•"/>
              <a:defRPr>
                <a:solidFill>
                  <a:schemeClr val="tx1"/>
                </a:solidFill>
                <a:latin typeface="+mn-lt"/>
              </a:defRPr>
            </a:lvl2pPr>
            <a:lvl3pPr marL="1143000" indent="-228600" algn="l" rtl="0" eaLnBrk="1" fontAlgn="base" hangingPunct="1">
              <a:spcBef>
                <a:spcPct val="20000"/>
              </a:spcBef>
              <a:spcAft>
                <a:spcPct val="0"/>
              </a:spcAft>
              <a:buClr>
                <a:schemeClr val="tx1"/>
              </a:buClr>
              <a:buSzPct val="70000"/>
              <a:buFont typeface="Arial" charset="0"/>
              <a:buChar char="–"/>
              <a:defRPr sz="16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lvl="0">
              <a:spcAft>
                <a:spcPts val="600"/>
              </a:spcAft>
              <a:defRPr/>
            </a:pPr>
            <a:r>
              <a:rPr lang="de-AT" dirty="0" smtClean="0"/>
              <a:t>Key </a:t>
            </a:r>
            <a:r>
              <a:rPr lang="de-AT" dirty="0" err="1" smtClean="0"/>
              <a:t>dataset</a:t>
            </a:r>
            <a:r>
              <a:rPr lang="de-AT" dirty="0" smtClean="0"/>
              <a:t> in EOWAVE </a:t>
            </a:r>
            <a:r>
              <a:rPr lang="de-AT" dirty="0" err="1" smtClean="0"/>
              <a:t>poject</a:t>
            </a:r>
            <a:r>
              <a:rPr lang="de-AT" dirty="0" smtClean="0"/>
              <a:t> (Science Award Vienna University </a:t>
            </a:r>
            <a:r>
              <a:rPr lang="de-AT" dirty="0" err="1" smtClean="0"/>
              <a:t>of</a:t>
            </a:r>
            <a:r>
              <a:rPr lang="de-AT" dirty="0" smtClean="0"/>
              <a:t> Technology): </a:t>
            </a:r>
            <a:r>
              <a:rPr lang="de-AT" dirty="0" err="1" smtClean="0"/>
              <a:t>role</a:t>
            </a:r>
            <a:r>
              <a:rPr lang="de-AT" dirty="0" smtClean="0"/>
              <a:t> </a:t>
            </a:r>
            <a:r>
              <a:rPr lang="de-AT" dirty="0" err="1" smtClean="0"/>
              <a:t>of</a:t>
            </a:r>
            <a:r>
              <a:rPr lang="de-AT" dirty="0" smtClean="0"/>
              <a:t> </a:t>
            </a:r>
            <a:r>
              <a:rPr lang="de-AT" dirty="0" err="1" smtClean="0"/>
              <a:t>soil</a:t>
            </a:r>
            <a:r>
              <a:rPr lang="de-AT" dirty="0" smtClean="0"/>
              <a:t> </a:t>
            </a:r>
            <a:r>
              <a:rPr lang="de-AT" dirty="0" err="1" smtClean="0"/>
              <a:t>moisture</a:t>
            </a:r>
            <a:r>
              <a:rPr lang="de-AT" dirty="0" smtClean="0"/>
              <a:t> in </a:t>
            </a:r>
            <a:r>
              <a:rPr lang="de-AT" dirty="0" err="1" smtClean="0"/>
              <a:t>driving</a:t>
            </a:r>
            <a:r>
              <a:rPr lang="de-AT" dirty="0" smtClean="0"/>
              <a:t> </a:t>
            </a:r>
            <a:r>
              <a:rPr lang="de-AT" dirty="0" err="1" smtClean="0"/>
              <a:t>ecosystem</a:t>
            </a:r>
            <a:r>
              <a:rPr lang="de-AT" dirty="0" smtClean="0"/>
              <a:t> </a:t>
            </a:r>
            <a:r>
              <a:rPr lang="de-AT" dirty="0" err="1" smtClean="0"/>
              <a:t>dynamics</a:t>
            </a:r>
            <a:r>
              <a:rPr lang="de-AT" dirty="0" smtClean="0"/>
              <a:t> in </a:t>
            </a:r>
            <a:r>
              <a:rPr lang="de-AT" dirty="0" err="1" smtClean="0"/>
              <a:t>past</a:t>
            </a:r>
            <a:r>
              <a:rPr lang="de-AT" dirty="0" smtClean="0"/>
              <a:t>, </a:t>
            </a:r>
            <a:r>
              <a:rPr lang="de-AT" dirty="0" err="1" smtClean="0"/>
              <a:t>present</a:t>
            </a:r>
            <a:r>
              <a:rPr lang="de-AT" dirty="0" smtClean="0"/>
              <a:t>, </a:t>
            </a:r>
            <a:r>
              <a:rPr lang="de-AT" dirty="0" err="1" smtClean="0"/>
              <a:t>and</a:t>
            </a:r>
            <a:r>
              <a:rPr lang="de-AT" dirty="0" smtClean="0"/>
              <a:t> </a:t>
            </a:r>
            <a:r>
              <a:rPr lang="de-AT" dirty="0" err="1" smtClean="0"/>
              <a:t>future</a:t>
            </a:r>
            <a:endParaRPr lang="de-AT" dirty="0" smtClean="0"/>
          </a:p>
          <a:p>
            <a:pPr lvl="0">
              <a:spcAft>
                <a:spcPts val="600"/>
              </a:spcAft>
              <a:defRPr/>
            </a:pPr>
            <a:r>
              <a:rPr lang="de-AT" dirty="0" smtClean="0"/>
              <a:t>Key </a:t>
            </a:r>
            <a:r>
              <a:rPr lang="de-AT" dirty="0" err="1"/>
              <a:t>dataset</a:t>
            </a:r>
            <a:r>
              <a:rPr lang="de-AT" dirty="0"/>
              <a:t> </a:t>
            </a:r>
            <a:r>
              <a:rPr lang="de-AT" dirty="0" smtClean="0"/>
              <a:t>in SAT-EX </a:t>
            </a:r>
            <a:r>
              <a:rPr lang="de-AT" dirty="0" err="1" smtClean="0"/>
              <a:t>project</a:t>
            </a:r>
            <a:r>
              <a:rPr lang="de-AT" dirty="0" smtClean="0"/>
              <a:t> (</a:t>
            </a:r>
            <a:r>
              <a:rPr lang="de-AT" dirty="0" err="1" smtClean="0"/>
              <a:t>Belgian</a:t>
            </a:r>
            <a:r>
              <a:rPr lang="de-AT" dirty="0" smtClean="0"/>
              <a:t> Space Office): </a:t>
            </a:r>
            <a:r>
              <a:rPr lang="de-AT" dirty="0" err="1" smtClean="0"/>
              <a:t>impact</a:t>
            </a:r>
            <a:r>
              <a:rPr lang="de-AT" dirty="0" smtClean="0"/>
              <a:t> </a:t>
            </a:r>
            <a:r>
              <a:rPr lang="de-AT" dirty="0" err="1" smtClean="0"/>
              <a:t>of</a:t>
            </a:r>
            <a:r>
              <a:rPr lang="de-AT" dirty="0" smtClean="0"/>
              <a:t> </a:t>
            </a:r>
            <a:r>
              <a:rPr lang="de-AT" dirty="0" err="1" smtClean="0"/>
              <a:t>climate</a:t>
            </a:r>
            <a:r>
              <a:rPr lang="de-AT" dirty="0" smtClean="0"/>
              <a:t> extremes on </a:t>
            </a:r>
            <a:r>
              <a:rPr lang="de-AT" dirty="0" err="1" smtClean="0"/>
              <a:t>vegetation</a:t>
            </a:r>
            <a:r>
              <a:rPr lang="de-AT" dirty="0" smtClean="0"/>
              <a:t> </a:t>
            </a:r>
            <a:r>
              <a:rPr lang="de-AT" dirty="0" err="1" smtClean="0"/>
              <a:t>growth</a:t>
            </a:r>
            <a:endParaRPr lang="de-AT" dirty="0" smtClean="0"/>
          </a:p>
          <a:p>
            <a:pPr lvl="0">
              <a:spcAft>
                <a:spcPts val="600"/>
              </a:spcAft>
              <a:defRPr/>
            </a:pPr>
            <a:r>
              <a:rPr lang="de-AT" dirty="0" smtClean="0"/>
              <a:t>TU Wien </a:t>
            </a:r>
            <a:r>
              <a:rPr lang="de-AT" dirty="0" err="1" smtClean="0"/>
              <a:t>has</a:t>
            </a:r>
            <a:r>
              <a:rPr lang="de-AT" dirty="0" smtClean="0"/>
              <a:t> </a:t>
            </a:r>
            <a:r>
              <a:rPr lang="de-AT" dirty="0" err="1" smtClean="0"/>
              <a:t>recently</a:t>
            </a:r>
            <a:r>
              <a:rPr lang="de-AT" dirty="0" smtClean="0"/>
              <a:t> </a:t>
            </a:r>
            <a:r>
              <a:rPr lang="de-AT" dirty="0" err="1" smtClean="0"/>
              <a:t>joined</a:t>
            </a:r>
            <a:endParaRPr lang="de-AT" dirty="0" smtClean="0"/>
          </a:p>
          <a:p>
            <a:pPr lvl="0">
              <a:spcAft>
                <a:spcPts val="600"/>
              </a:spcAft>
              <a:defRPr/>
            </a:pPr>
            <a:endParaRPr lang="de-AT" dirty="0" smtClean="0">
              <a:solidFill>
                <a:srgbClr val="FF0000"/>
              </a:solidFill>
            </a:endParaRPr>
          </a:p>
          <a:p>
            <a:pPr lvl="0">
              <a:spcAft>
                <a:spcPts val="600"/>
              </a:spcAft>
              <a:defRPr/>
            </a:pPr>
            <a:endParaRPr lang="de-AT" dirty="0"/>
          </a:p>
          <a:p>
            <a:pPr lvl="0">
              <a:spcAft>
                <a:spcPts val="600"/>
              </a:spcAft>
              <a:defRPr/>
            </a:pPr>
            <a:endParaRPr lang="de-AT" dirty="0" smtClean="0">
              <a:solidFill>
                <a:srgbClr val="FF0000"/>
              </a:solidFill>
            </a:endParaRPr>
          </a:p>
          <a:p>
            <a:pPr lvl="0">
              <a:spcAft>
                <a:spcPts val="600"/>
              </a:spcAft>
              <a:defRPr/>
            </a:pPr>
            <a:endParaRPr lang="de-AT" dirty="0">
              <a:solidFill>
                <a:srgbClr val="FF0000"/>
              </a:solidFill>
            </a:endParaRPr>
          </a:p>
          <a:p>
            <a:pPr lvl="0">
              <a:spcAft>
                <a:spcPts val="600"/>
              </a:spcAft>
              <a:defRPr/>
            </a:pPr>
            <a:endParaRPr lang="de-AT" dirty="0" smtClean="0">
              <a:solidFill>
                <a:srgbClr val="FF0000"/>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5736" y="3990181"/>
            <a:ext cx="4098456" cy="2142907"/>
          </a:xfrm>
          <a:prstGeom prst="rect">
            <a:avLst/>
          </a:prstGeom>
        </p:spPr>
      </p:pic>
    </p:spTree>
    <p:extLst>
      <p:ext uri="{BB962C8B-B14F-4D97-AF65-F5344CB8AC3E}">
        <p14:creationId xmlns:p14="http://schemas.microsoft.com/office/powerpoint/2010/main" val="27155108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8" name="Rectangle 2"/>
          <p:cNvSpPr txBox="1">
            <a:spLocks noChangeArrowheads="1"/>
          </p:cNvSpPr>
          <p:nvPr/>
        </p:nvSpPr>
        <p:spPr bwMode="auto">
          <a:xfrm>
            <a:off x="1368425" y="260350"/>
            <a:ext cx="7623175" cy="574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Calibri" pitchFamily="34" charset="0"/>
                <a:cs typeface="Arial" charset="0"/>
              </a:defRPr>
            </a:lvl1pPr>
            <a:lvl2pPr marL="742950" indent="-285750">
              <a:defRPr>
                <a:solidFill>
                  <a:schemeClr val="tx1"/>
                </a:solidFill>
                <a:latin typeface="Calibri" pitchFamily="34" charset="0"/>
                <a:cs typeface="Arial" charset="0"/>
              </a:defRPr>
            </a:lvl2pPr>
            <a:lvl3pPr marL="1143000" indent="-228600">
              <a:defRPr>
                <a:solidFill>
                  <a:schemeClr val="tx1"/>
                </a:solidFill>
                <a:latin typeface="Calibri" pitchFamily="34" charset="0"/>
                <a:cs typeface="Arial" charset="0"/>
              </a:defRPr>
            </a:lvl3pPr>
            <a:lvl4pPr marL="1600200" indent="-228600">
              <a:defRPr>
                <a:solidFill>
                  <a:schemeClr val="tx1"/>
                </a:solidFill>
                <a:latin typeface="Calibri" pitchFamily="34" charset="0"/>
                <a:cs typeface="Arial" charset="0"/>
              </a:defRPr>
            </a:lvl4pPr>
            <a:lvl5pPr marL="2057400" indent="-22860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GB" altLang="en-US" sz="2200" b="1" dirty="0" smtClean="0">
                <a:solidFill>
                  <a:schemeClr val="bg1"/>
                </a:solidFill>
                <a:latin typeface="Verdana" pitchFamily="34" charset="0"/>
              </a:rPr>
              <a:t>Specification - v02.2 (latest public version)</a:t>
            </a:r>
            <a:endParaRPr lang="en-GB" altLang="en-US" sz="2200" b="1" dirty="0">
              <a:solidFill>
                <a:schemeClr val="bg1"/>
              </a:solidFill>
              <a:latin typeface="Verdana" pitchFamily="34" charset="0"/>
            </a:endParaRPr>
          </a:p>
        </p:txBody>
      </p:sp>
      <p:sp>
        <p:nvSpPr>
          <p:cNvPr id="5" name="Inhaltsplatzhalter 3"/>
          <p:cNvSpPr txBox="1">
            <a:spLocks/>
          </p:cNvSpPr>
          <p:nvPr/>
        </p:nvSpPr>
        <p:spPr bwMode="auto">
          <a:xfrm>
            <a:off x="152400" y="1143000"/>
            <a:ext cx="8839200" cy="5715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42900" indent="-342900" algn="l" rtl="0" eaLnBrk="1" fontAlgn="base" hangingPunct="1">
              <a:spcBef>
                <a:spcPct val="20000"/>
              </a:spcBef>
              <a:spcAft>
                <a:spcPct val="0"/>
              </a:spcAft>
              <a:buClr>
                <a:srgbClr val="0070AF"/>
              </a:buClr>
              <a:buSzPct val="85000"/>
              <a:buFont typeface="Wingdings" pitchFamily="2" charset="2"/>
              <a:buChar char="§"/>
              <a:defRPr sz="2000">
                <a:solidFill>
                  <a:schemeClr val="tx1"/>
                </a:solidFill>
                <a:latin typeface="+mn-lt"/>
                <a:ea typeface="+mn-ea"/>
                <a:cs typeface="+mn-cs"/>
              </a:defRPr>
            </a:lvl1pPr>
            <a:lvl2pPr marL="742950" indent="-285750" algn="l" rtl="0" eaLnBrk="1" fontAlgn="base" hangingPunct="1">
              <a:spcBef>
                <a:spcPct val="20000"/>
              </a:spcBef>
              <a:spcAft>
                <a:spcPct val="0"/>
              </a:spcAft>
              <a:buClr>
                <a:schemeClr val="tx2"/>
              </a:buClr>
              <a:buSzPct val="80000"/>
              <a:buChar char="•"/>
              <a:defRPr>
                <a:solidFill>
                  <a:schemeClr val="tx1"/>
                </a:solidFill>
                <a:latin typeface="+mn-lt"/>
              </a:defRPr>
            </a:lvl2pPr>
            <a:lvl3pPr marL="1143000" indent="-228600" algn="l" rtl="0" eaLnBrk="1" fontAlgn="base" hangingPunct="1">
              <a:spcBef>
                <a:spcPct val="20000"/>
              </a:spcBef>
              <a:spcAft>
                <a:spcPct val="0"/>
              </a:spcAft>
              <a:buClr>
                <a:schemeClr val="tx1"/>
              </a:buClr>
              <a:buSzPct val="70000"/>
              <a:buFont typeface="Arial" charset="0"/>
              <a:buChar char="–"/>
              <a:defRPr sz="16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lvl="0">
              <a:spcAft>
                <a:spcPts val="600"/>
              </a:spcAft>
              <a:defRPr/>
            </a:pPr>
            <a:r>
              <a:rPr lang="en-GB" dirty="0" smtClean="0"/>
              <a:t>Temporal extent from Nov 1978 – Dec 2014 (Global Product 36 Years)</a:t>
            </a:r>
          </a:p>
          <a:p>
            <a:pPr lvl="0">
              <a:spcAft>
                <a:spcPts val="600"/>
              </a:spcAft>
              <a:defRPr/>
            </a:pPr>
            <a:r>
              <a:rPr lang="en-GB" dirty="0"/>
              <a:t>Input data volume size ~ 200 GB from 9 satellite </a:t>
            </a:r>
            <a:r>
              <a:rPr lang="en-GB" dirty="0" smtClean="0"/>
              <a:t>sensors</a:t>
            </a:r>
          </a:p>
          <a:p>
            <a:pPr lvl="0">
              <a:spcAft>
                <a:spcPts val="600"/>
              </a:spcAft>
              <a:defRPr/>
            </a:pPr>
            <a:r>
              <a:rPr lang="en-GB" dirty="0" smtClean="0"/>
              <a:t>0.25°</a:t>
            </a:r>
          </a:p>
          <a:p>
            <a:pPr lvl="0">
              <a:spcAft>
                <a:spcPts val="600"/>
              </a:spcAft>
              <a:defRPr/>
            </a:pPr>
            <a:r>
              <a:rPr lang="en-GB" dirty="0" smtClean="0"/>
              <a:t>Daily files (not </a:t>
            </a:r>
            <a:r>
              <a:rPr lang="en-GB" smtClean="0"/>
              <a:t>necessarily coverage)</a:t>
            </a:r>
            <a:endParaRPr lang="en-GB" dirty="0" smtClean="0"/>
          </a:p>
          <a:p>
            <a:pPr lvl="0">
              <a:spcAft>
                <a:spcPts val="600"/>
              </a:spcAft>
              <a:defRPr/>
            </a:pPr>
            <a:endParaRPr lang="en-GB" dirty="0"/>
          </a:p>
          <a:p>
            <a:pPr lvl="0">
              <a:spcAft>
                <a:spcPts val="600"/>
              </a:spcAft>
              <a:defRPr/>
            </a:pPr>
            <a:endParaRPr lang="en-GB" dirty="0" smtClean="0"/>
          </a:p>
          <a:p>
            <a:pPr lvl="0">
              <a:spcAft>
                <a:spcPts val="600"/>
              </a:spcAft>
              <a:defRPr/>
            </a:pPr>
            <a:endParaRPr lang="en-GB" dirty="0"/>
          </a:p>
          <a:p>
            <a:pPr lvl="0">
              <a:spcAft>
                <a:spcPts val="600"/>
              </a:spcAft>
              <a:defRPr/>
            </a:pPr>
            <a:endParaRPr lang="en-GB" dirty="0" smtClean="0"/>
          </a:p>
          <a:p>
            <a:pPr lvl="0">
              <a:spcAft>
                <a:spcPts val="600"/>
              </a:spcAft>
              <a:defRPr/>
            </a:pPr>
            <a:endParaRPr lang="en-GB" dirty="0" smtClean="0"/>
          </a:p>
          <a:p>
            <a:pPr lvl="0">
              <a:spcAft>
                <a:spcPts val="600"/>
              </a:spcAft>
              <a:defRPr/>
            </a:pPr>
            <a:r>
              <a:rPr lang="en-GB" dirty="0" smtClean="0"/>
              <a:t>Generates </a:t>
            </a:r>
            <a:r>
              <a:rPr lang="en-GB" dirty="0"/>
              <a:t>3 </a:t>
            </a:r>
            <a:r>
              <a:rPr lang="en-GB" dirty="0" smtClean="0"/>
              <a:t>products:</a:t>
            </a:r>
            <a:endParaRPr lang="en-GB" dirty="0"/>
          </a:p>
          <a:p>
            <a:pPr lvl="1">
              <a:spcAft>
                <a:spcPts val="600"/>
              </a:spcAft>
              <a:defRPr/>
            </a:pPr>
            <a:r>
              <a:rPr lang="en-GB" dirty="0"/>
              <a:t>Passive Product:  </a:t>
            </a:r>
            <a:r>
              <a:rPr lang="en-GB" dirty="0" smtClean="0"/>
              <a:t>1978/11-2014/12, ~ </a:t>
            </a:r>
            <a:r>
              <a:rPr lang="en-GB" dirty="0"/>
              <a:t>33 </a:t>
            </a:r>
            <a:r>
              <a:rPr lang="en-GB" dirty="0" smtClean="0"/>
              <a:t>GB </a:t>
            </a:r>
            <a:endParaRPr lang="en-GB" dirty="0"/>
          </a:p>
          <a:p>
            <a:pPr lvl="1">
              <a:spcAft>
                <a:spcPts val="600"/>
              </a:spcAft>
              <a:defRPr/>
            </a:pPr>
            <a:r>
              <a:rPr lang="en-GB" dirty="0" smtClean="0"/>
              <a:t>Active Product: 1991/07-2014/12, </a:t>
            </a:r>
            <a:r>
              <a:rPr lang="en-GB" dirty="0"/>
              <a:t>~ 23 </a:t>
            </a:r>
            <a:r>
              <a:rPr lang="en-GB" dirty="0" smtClean="0"/>
              <a:t>GB </a:t>
            </a:r>
          </a:p>
          <a:p>
            <a:pPr lvl="1">
              <a:spcAft>
                <a:spcPts val="600"/>
              </a:spcAft>
              <a:defRPr/>
            </a:pPr>
            <a:r>
              <a:rPr lang="en-GB" dirty="0" smtClean="0"/>
              <a:t>Combined </a:t>
            </a:r>
            <a:r>
              <a:rPr lang="en-GB" dirty="0"/>
              <a:t>Product </a:t>
            </a:r>
            <a:r>
              <a:rPr lang="en-GB" dirty="0" smtClean="0"/>
              <a:t>: 1978/11-2014/12, ~ </a:t>
            </a:r>
            <a:r>
              <a:rPr lang="en-GB" dirty="0"/>
              <a:t>27 GB</a:t>
            </a:r>
            <a:endParaRPr lang="en-GB" dirty="0" smtClean="0"/>
          </a:p>
          <a:p>
            <a:pPr lvl="0">
              <a:spcAft>
                <a:spcPts val="600"/>
              </a:spcAft>
              <a:defRPr/>
            </a:pPr>
            <a:endParaRPr lang="en-GB" dirty="0" smtClean="0"/>
          </a:p>
          <a:p>
            <a:pPr marL="0" lvl="0" indent="0">
              <a:spcAft>
                <a:spcPts val="600"/>
              </a:spcAft>
              <a:buNone/>
              <a:defRPr/>
            </a:pPr>
            <a:endParaRPr lang="en-GB" dirty="0"/>
          </a:p>
          <a:p>
            <a:pPr lvl="0">
              <a:spcAft>
                <a:spcPts val="600"/>
              </a:spcAft>
              <a:defRPr/>
            </a:pPr>
            <a:endParaRPr lang="en-GB" dirty="0" smtClean="0"/>
          </a:p>
          <a:p>
            <a:pPr lvl="0">
              <a:spcAft>
                <a:spcPts val="600"/>
              </a:spcAft>
              <a:defRPr/>
            </a:pPr>
            <a:endParaRPr lang="en-GB"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4413" y="2599445"/>
            <a:ext cx="8548067" cy="2413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51247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8" name="Rectangle 2"/>
          <p:cNvSpPr txBox="1">
            <a:spLocks noChangeArrowheads="1"/>
          </p:cNvSpPr>
          <p:nvPr/>
        </p:nvSpPr>
        <p:spPr bwMode="auto">
          <a:xfrm>
            <a:off x="1368425" y="260350"/>
            <a:ext cx="7623175" cy="574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Calibri" pitchFamily="34" charset="0"/>
                <a:cs typeface="Arial" charset="0"/>
              </a:defRPr>
            </a:lvl1pPr>
            <a:lvl2pPr marL="742950" indent="-285750">
              <a:defRPr>
                <a:solidFill>
                  <a:schemeClr val="tx1"/>
                </a:solidFill>
                <a:latin typeface="Calibri" pitchFamily="34" charset="0"/>
                <a:cs typeface="Arial" charset="0"/>
              </a:defRPr>
            </a:lvl2pPr>
            <a:lvl3pPr marL="1143000" indent="-228600">
              <a:defRPr>
                <a:solidFill>
                  <a:schemeClr val="tx1"/>
                </a:solidFill>
                <a:latin typeface="Calibri" pitchFamily="34" charset="0"/>
                <a:cs typeface="Arial" charset="0"/>
              </a:defRPr>
            </a:lvl3pPr>
            <a:lvl4pPr marL="1600200" indent="-228600">
              <a:defRPr>
                <a:solidFill>
                  <a:schemeClr val="tx1"/>
                </a:solidFill>
                <a:latin typeface="Calibri" pitchFamily="34" charset="0"/>
                <a:cs typeface="Arial" charset="0"/>
              </a:defRPr>
            </a:lvl4pPr>
            <a:lvl5pPr marL="2057400" indent="-22860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GB" altLang="en-US" sz="2200" b="1" dirty="0" smtClean="0">
                <a:solidFill>
                  <a:schemeClr val="bg1"/>
                </a:solidFill>
                <a:latin typeface="Verdana" pitchFamily="34" charset="0"/>
              </a:rPr>
              <a:t>Specification - v03.0 (internal release soon)</a:t>
            </a:r>
            <a:endParaRPr lang="en-GB" altLang="en-US" sz="2200" b="1" dirty="0">
              <a:solidFill>
                <a:schemeClr val="bg1"/>
              </a:solidFill>
              <a:latin typeface="Verdana" pitchFamily="34" charset="0"/>
            </a:endParaRPr>
          </a:p>
        </p:txBody>
      </p:sp>
      <p:sp>
        <p:nvSpPr>
          <p:cNvPr id="5" name="Inhaltsplatzhalter 3"/>
          <p:cNvSpPr txBox="1">
            <a:spLocks/>
          </p:cNvSpPr>
          <p:nvPr/>
        </p:nvSpPr>
        <p:spPr bwMode="auto">
          <a:xfrm>
            <a:off x="152400" y="1143000"/>
            <a:ext cx="8839200" cy="5715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42900" indent="-342900" algn="l" rtl="0" eaLnBrk="1" fontAlgn="base" hangingPunct="1">
              <a:spcBef>
                <a:spcPct val="20000"/>
              </a:spcBef>
              <a:spcAft>
                <a:spcPct val="0"/>
              </a:spcAft>
              <a:buClr>
                <a:srgbClr val="0070AF"/>
              </a:buClr>
              <a:buSzPct val="85000"/>
              <a:buFont typeface="Wingdings" pitchFamily="2" charset="2"/>
              <a:buChar char="§"/>
              <a:defRPr sz="2000">
                <a:solidFill>
                  <a:schemeClr val="tx1"/>
                </a:solidFill>
                <a:latin typeface="+mn-lt"/>
                <a:ea typeface="+mn-ea"/>
                <a:cs typeface="+mn-cs"/>
              </a:defRPr>
            </a:lvl1pPr>
            <a:lvl2pPr marL="742950" indent="-285750" algn="l" rtl="0" eaLnBrk="1" fontAlgn="base" hangingPunct="1">
              <a:spcBef>
                <a:spcPct val="20000"/>
              </a:spcBef>
              <a:spcAft>
                <a:spcPct val="0"/>
              </a:spcAft>
              <a:buClr>
                <a:schemeClr val="tx2"/>
              </a:buClr>
              <a:buSzPct val="80000"/>
              <a:buChar char="•"/>
              <a:defRPr>
                <a:solidFill>
                  <a:schemeClr val="tx1"/>
                </a:solidFill>
                <a:latin typeface="+mn-lt"/>
              </a:defRPr>
            </a:lvl2pPr>
            <a:lvl3pPr marL="1143000" indent="-228600" algn="l" rtl="0" eaLnBrk="1" fontAlgn="base" hangingPunct="1">
              <a:spcBef>
                <a:spcPct val="20000"/>
              </a:spcBef>
              <a:spcAft>
                <a:spcPct val="0"/>
              </a:spcAft>
              <a:buClr>
                <a:schemeClr val="tx1"/>
              </a:buClr>
              <a:buSzPct val="70000"/>
              <a:buFont typeface="Arial" charset="0"/>
              <a:buChar char="–"/>
              <a:defRPr sz="16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lvl="0">
              <a:spcAft>
                <a:spcPts val="600"/>
              </a:spcAft>
              <a:defRPr/>
            </a:pPr>
            <a:r>
              <a:rPr lang="en-GB" dirty="0" smtClean="0"/>
              <a:t>Temporal extent from Nov 1978 – Dec 2015 (Global Product 37 Years)</a:t>
            </a:r>
          </a:p>
          <a:p>
            <a:pPr lvl="0">
              <a:spcAft>
                <a:spcPts val="600"/>
              </a:spcAft>
              <a:defRPr/>
            </a:pPr>
            <a:r>
              <a:rPr lang="en-GB" dirty="0"/>
              <a:t>Input data </a:t>
            </a:r>
            <a:r>
              <a:rPr lang="en-GB" dirty="0" smtClean="0"/>
              <a:t>from </a:t>
            </a:r>
            <a:r>
              <a:rPr lang="en-GB" b="1" dirty="0" smtClean="0"/>
              <a:t>11</a:t>
            </a:r>
            <a:r>
              <a:rPr lang="en-GB" dirty="0" smtClean="0"/>
              <a:t> </a:t>
            </a:r>
            <a:r>
              <a:rPr lang="en-GB" dirty="0"/>
              <a:t>satellite </a:t>
            </a:r>
            <a:r>
              <a:rPr lang="en-GB" dirty="0" smtClean="0"/>
              <a:t>sensors (</a:t>
            </a:r>
            <a:r>
              <a:rPr lang="en-GB" b="1" dirty="0" smtClean="0"/>
              <a:t>NEW</a:t>
            </a:r>
            <a:r>
              <a:rPr lang="en-GB" dirty="0" smtClean="0"/>
              <a:t>: SMOS, </a:t>
            </a:r>
            <a:r>
              <a:rPr lang="en-GB" dirty="0" err="1" smtClean="0"/>
              <a:t>MetOp</a:t>
            </a:r>
            <a:r>
              <a:rPr lang="en-GB" dirty="0" smtClean="0"/>
              <a:t>-B ASCAT)</a:t>
            </a:r>
          </a:p>
          <a:p>
            <a:pPr lvl="0">
              <a:spcAft>
                <a:spcPts val="600"/>
              </a:spcAft>
              <a:defRPr/>
            </a:pPr>
            <a:r>
              <a:rPr lang="en-GB" b="1" dirty="0" smtClean="0"/>
              <a:t>NEW</a:t>
            </a:r>
            <a:r>
              <a:rPr lang="en-GB" dirty="0" smtClean="0"/>
              <a:t>: Processing in Python</a:t>
            </a:r>
          </a:p>
          <a:p>
            <a:pPr lvl="0">
              <a:spcAft>
                <a:spcPts val="600"/>
              </a:spcAft>
              <a:defRPr/>
            </a:pPr>
            <a:endParaRPr lang="en-GB" dirty="0"/>
          </a:p>
          <a:p>
            <a:pPr lvl="0">
              <a:spcAft>
                <a:spcPts val="600"/>
              </a:spcAft>
              <a:defRPr/>
            </a:pPr>
            <a:endParaRPr lang="en-GB" dirty="0" smtClean="0"/>
          </a:p>
          <a:p>
            <a:pPr lvl="0">
              <a:spcAft>
                <a:spcPts val="600"/>
              </a:spcAft>
              <a:defRPr/>
            </a:pPr>
            <a:endParaRPr lang="en-GB" dirty="0"/>
          </a:p>
          <a:p>
            <a:pPr lvl="0">
              <a:spcAft>
                <a:spcPts val="600"/>
              </a:spcAft>
              <a:defRPr/>
            </a:pPr>
            <a:endParaRPr lang="en-GB" dirty="0" smtClean="0"/>
          </a:p>
          <a:p>
            <a:pPr lvl="0">
              <a:spcAft>
                <a:spcPts val="600"/>
              </a:spcAft>
              <a:defRPr/>
            </a:pPr>
            <a:endParaRPr lang="en-GB" dirty="0"/>
          </a:p>
          <a:p>
            <a:pPr lvl="0">
              <a:spcAft>
                <a:spcPts val="600"/>
              </a:spcAft>
              <a:defRPr/>
            </a:pPr>
            <a:r>
              <a:rPr lang="en-GB" dirty="0" smtClean="0"/>
              <a:t>Generates </a:t>
            </a:r>
            <a:r>
              <a:rPr lang="en-GB" dirty="0"/>
              <a:t>3 </a:t>
            </a:r>
            <a:r>
              <a:rPr lang="en-GB" dirty="0" smtClean="0"/>
              <a:t>products:</a:t>
            </a:r>
            <a:endParaRPr lang="en-GB" dirty="0"/>
          </a:p>
          <a:p>
            <a:pPr lvl="1">
              <a:spcAft>
                <a:spcPts val="600"/>
              </a:spcAft>
              <a:defRPr/>
            </a:pPr>
            <a:r>
              <a:rPr lang="en-GB" dirty="0"/>
              <a:t>Passive Product:  </a:t>
            </a:r>
            <a:r>
              <a:rPr lang="en-GB" dirty="0" smtClean="0"/>
              <a:t>1978/11-2015/12, ~ </a:t>
            </a:r>
            <a:r>
              <a:rPr lang="en-GB" dirty="0"/>
              <a:t>33 </a:t>
            </a:r>
            <a:r>
              <a:rPr lang="en-GB" dirty="0" smtClean="0"/>
              <a:t>GB </a:t>
            </a:r>
            <a:endParaRPr lang="en-GB" dirty="0"/>
          </a:p>
          <a:p>
            <a:pPr lvl="1">
              <a:spcAft>
                <a:spcPts val="600"/>
              </a:spcAft>
              <a:defRPr/>
            </a:pPr>
            <a:r>
              <a:rPr lang="en-GB" dirty="0" smtClean="0"/>
              <a:t>Active Product: 1991/07-2015/12, </a:t>
            </a:r>
            <a:r>
              <a:rPr lang="en-GB" dirty="0"/>
              <a:t>~ 23 </a:t>
            </a:r>
            <a:r>
              <a:rPr lang="en-GB" dirty="0" smtClean="0"/>
              <a:t>GB </a:t>
            </a:r>
          </a:p>
          <a:p>
            <a:pPr lvl="1">
              <a:spcAft>
                <a:spcPts val="600"/>
              </a:spcAft>
              <a:defRPr/>
            </a:pPr>
            <a:r>
              <a:rPr lang="en-GB" dirty="0" smtClean="0"/>
              <a:t>Combined </a:t>
            </a:r>
            <a:r>
              <a:rPr lang="en-GB" dirty="0"/>
              <a:t>Product </a:t>
            </a:r>
            <a:r>
              <a:rPr lang="en-GB" dirty="0" smtClean="0"/>
              <a:t>: 1978/11-2015/12, ~ </a:t>
            </a:r>
            <a:r>
              <a:rPr lang="en-GB" dirty="0"/>
              <a:t>27 GB</a:t>
            </a:r>
            <a:endParaRPr lang="en-GB" dirty="0" smtClean="0"/>
          </a:p>
          <a:p>
            <a:pPr lvl="0">
              <a:spcAft>
                <a:spcPts val="600"/>
              </a:spcAft>
              <a:defRPr/>
            </a:pPr>
            <a:endParaRPr lang="en-GB" dirty="0" smtClean="0"/>
          </a:p>
          <a:p>
            <a:pPr marL="0" lvl="0" indent="0">
              <a:spcAft>
                <a:spcPts val="600"/>
              </a:spcAft>
              <a:buNone/>
              <a:defRPr/>
            </a:pPr>
            <a:endParaRPr lang="en-GB" dirty="0"/>
          </a:p>
          <a:p>
            <a:pPr lvl="0">
              <a:spcAft>
                <a:spcPts val="600"/>
              </a:spcAft>
              <a:defRPr/>
            </a:pPr>
            <a:endParaRPr lang="en-GB" dirty="0" smtClean="0"/>
          </a:p>
          <a:p>
            <a:pPr lvl="0">
              <a:spcAft>
                <a:spcPts val="600"/>
              </a:spcAft>
              <a:defRPr/>
            </a:pPr>
            <a:endParaRPr lang="en-GB" dirty="0"/>
          </a:p>
        </p:txBody>
      </p:sp>
      <p:pic>
        <p:nvPicPr>
          <p:cNvPr id="2" name="Picture 1"/>
          <p:cNvPicPr>
            <a:picLocks noChangeAspect="1"/>
          </p:cNvPicPr>
          <p:nvPr/>
        </p:nvPicPr>
        <p:blipFill>
          <a:blip r:embed="rId3"/>
          <a:stretch>
            <a:fillRect/>
          </a:stretch>
        </p:blipFill>
        <p:spPr>
          <a:xfrm>
            <a:off x="4569714" y="3425952"/>
            <a:ext cx="4572" cy="6096"/>
          </a:xfrm>
          <a:prstGeom prst="rect">
            <a:avLst/>
          </a:prstGeom>
        </p:spPr>
      </p:pic>
      <p:pic>
        <p:nvPicPr>
          <p:cNvPr id="3" name="Picture 2"/>
          <p:cNvPicPr>
            <a:picLocks noChangeAspect="1"/>
          </p:cNvPicPr>
          <p:nvPr/>
        </p:nvPicPr>
        <p:blipFill>
          <a:blip r:embed="rId4"/>
          <a:stretch>
            <a:fillRect/>
          </a:stretch>
        </p:blipFill>
        <p:spPr>
          <a:xfrm>
            <a:off x="633214" y="2452876"/>
            <a:ext cx="7877572" cy="1952248"/>
          </a:xfrm>
          <a:prstGeom prst="rect">
            <a:avLst/>
          </a:prstGeom>
        </p:spPr>
      </p:pic>
    </p:spTree>
    <p:extLst>
      <p:ext uri="{BB962C8B-B14F-4D97-AF65-F5344CB8AC3E}">
        <p14:creationId xmlns:p14="http://schemas.microsoft.com/office/powerpoint/2010/main" val="23452167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8" name="Rectangle 2"/>
          <p:cNvSpPr txBox="1">
            <a:spLocks noChangeArrowheads="1"/>
          </p:cNvSpPr>
          <p:nvPr/>
        </p:nvSpPr>
        <p:spPr bwMode="auto">
          <a:xfrm>
            <a:off x="971601" y="260714"/>
            <a:ext cx="8172400" cy="574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Calibri" pitchFamily="34" charset="0"/>
                <a:cs typeface="Arial" charset="0"/>
              </a:defRPr>
            </a:lvl1pPr>
            <a:lvl2pPr marL="742950" indent="-285750">
              <a:defRPr>
                <a:solidFill>
                  <a:schemeClr val="tx1"/>
                </a:solidFill>
                <a:latin typeface="Calibri" pitchFamily="34" charset="0"/>
                <a:cs typeface="Arial" charset="0"/>
              </a:defRPr>
            </a:lvl2pPr>
            <a:lvl3pPr marL="1143000" indent="-228600">
              <a:defRPr>
                <a:solidFill>
                  <a:schemeClr val="tx1"/>
                </a:solidFill>
                <a:latin typeface="Calibri" pitchFamily="34" charset="0"/>
                <a:cs typeface="Arial" charset="0"/>
              </a:defRPr>
            </a:lvl3pPr>
            <a:lvl4pPr marL="1600200" indent="-228600">
              <a:defRPr>
                <a:solidFill>
                  <a:schemeClr val="tx1"/>
                </a:solidFill>
                <a:latin typeface="Calibri" pitchFamily="34" charset="0"/>
                <a:cs typeface="Arial" charset="0"/>
              </a:defRPr>
            </a:lvl4pPr>
            <a:lvl5pPr marL="2057400" indent="-22860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GB" altLang="en-US" sz="2200" b="1" dirty="0" smtClean="0">
                <a:solidFill>
                  <a:schemeClr val="bg1"/>
                </a:solidFill>
                <a:latin typeface="Verdana" pitchFamily="34" charset="0"/>
              </a:rPr>
              <a:t>Scientific improvements: </a:t>
            </a:r>
          </a:p>
          <a:p>
            <a:pPr algn="ctr" eaLnBrk="1" hangingPunct="1"/>
            <a:r>
              <a:rPr lang="en-GB" altLang="en-US" sz="2200" b="1" dirty="0" smtClean="0">
                <a:solidFill>
                  <a:schemeClr val="bg1"/>
                </a:solidFill>
                <a:latin typeface="Verdana" pitchFamily="34" charset="0"/>
              </a:rPr>
              <a:t>merging active and passive</a:t>
            </a:r>
            <a:endParaRPr lang="en-GB" altLang="en-US" sz="2200" b="1" dirty="0">
              <a:solidFill>
                <a:schemeClr val="bg1"/>
              </a:solidFill>
              <a:latin typeface="Verdana" pitchFamily="34" charset="0"/>
            </a:endParaRPr>
          </a:p>
        </p:txBody>
      </p:sp>
      <p:sp>
        <p:nvSpPr>
          <p:cNvPr id="5" name="Inhaltsplatzhalter 3"/>
          <p:cNvSpPr txBox="1">
            <a:spLocks/>
          </p:cNvSpPr>
          <p:nvPr/>
        </p:nvSpPr>
        <p:spPr bwMode="auto">
          <a:xfrm>
            <a:off x="152400" y="1143000"/>
            <a:ext cx="3123456" cy="5715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42900" indent="-342900" algn="l" rtl="0" eaLnBrk="1" fontAlgn="base" hangingPunct="1">
              <a:spcBef>
                <a:spcPct val="20000"/>
              </a:spcBef>
              <a:spcAft>
                <a:spcPct val="0"/>
              </a:spcAft>
              <a:buClr>
                <a:srgbClr val="0070AF"/>
              </a:buClr>
              <a:buSzPct val="85000"/>
              <a:buFont typeface="Wingdings" pitchFamily="2" charset="2"/>
              <a:buChar char="§"/>
              <a:defRPr sz="2000">
                <a:solidFill>
                  <a:schemeClr val="tx1"/>
                </a:solidFill>
                <a:latin typeface="+mn-lt"/>
                <a:ea typeface="+mn-ea"/>
                <a:cs typeface="+mn-cs"/>
              </a:defRPr>
            </a:lvl1pPr>
            <a:lvl2pPr marL="742950" indent="-285750" algn="l" rtl="0" eaLnBrk="1" fontAlgn="base" hangingPunct="1">
              <a:spcBef>
                <a:spcPct val="20000"/>
              </a:spcBef>
              <a:spcAft>
                <a:spcPct val="0"/>
              </a:spcAft>
              <a:buClr>
                <a:schemeClr val="tx2"/>
              </a:buClr>
              <a:buSzPct val="80000"/>
              <a:buChar char="•"/>
              <a:defRPr>
                <a:solidFill>
                  <a:schemeClr val="tx1"/>
                </a:solidFill>
                <a:latin typeface="+mn-lt"/>
              </a:defRPr>
            </a:lvl2pPr>
            <a:lvl3pPr marL="1143000" indent="-228600" algn="l" rtl="0" eaLnBrk="1" fontAlgn="base" hangingPunct="1">
              <a:spcBef>
                <a:spcPct val="20000"/>
              </a:spcBef>
              <a:spcAft>
                <a:spcPct val="0"/>
              </a:spcAft>
              <a:buClr>
                <a:schemeClr val="tx1"/>
              </a:buClr>
              <a:buSzPct val="70000"/>
              <a:buFont typeface="Arial" charset="0"/>
              <a:buChar char="–"/>
              <a:defRPr sz="16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r>
              <a:rPr lang="de-AT" dirty="0"/>
              <a:t>So </a:t>
            </a:r>
            <a:r>
              <a:rPr lang="de-AT" dirty="0" err="1"/>
              <a:t>far</a:t>
            </a:r>
            <a:r>
              <a:rPr lang="de-AT" dirty="0"/>
              <a:t>: </a:t>
            </a:r>
            <a:r>
              <a:rPr lang="de-AT" dirty="0" err="1"/>
              <a:t>based</a:t>
            </a:r>
            <a:r>
              <a:rPr lang="de-AT" dirty="0"/>
              <a:t> on </a:t>
            </a:r>
            <a:r>
              <a:rPr lang="de-AT" dirty="0" err="1"/>
              <a:t>correlation</a:t>
            </a:r>
            <a:r>
              <a:rPr lang="de-AT" dirty="0"/>
              <a:t> </a:t>
            </a:r>
            <a:r>
              <a:rPr lang="de-AT" dirty="0" err="1"/>
              <a:t>between</a:t>
            </a:r>
            <a:r>
              <a:rPr lang="de-AT" dirty="0"/>
              <a:t> </a:t>
            </a:r>
            <a:r>
              <a:rPr lang="de-AT" dirty="0" err="1"/>
              <a:t>active</a:t>
            </a:r>
            <a:r>
              <a:rPr lang="de-AT" dirty="0"/>
              <a:t> / passive </a:t>
            </a:r>
            <a:r>
              <a:rPr lang="de-AT" dirty="0" err="1"/>
              <a:t>data</a:t>
            </a:r>
            <a:r>
              <a:rPr lang="de-AT" dirty="0"/>
              <a:t> (</a:t>
            </a:r>
            <a:r>
              <a:rPr lang="de-AT" dirty="0" err="1"/>
              <a:t>deliniation</a:t>
            </a:r>
            <a:r>
              <a:rPr lang="de-AT" dirty="0"/>
              <a:t> </a:t>
            </a:r>
            <a:r>
              <a:rPr lang="de-AT" dirty="0" err="1"/>
              <a:t>of</a:t>
            </a:r>
            <a:r>
              <a:rPr lang="de-AT" dirty="0"/>
              <a:t> </a:t>
            </a:r>
            <a:r>
              <a:rPr lang="de-AT" dirty="0" err="1"/>
              <a:t>transition</a:t>
            </a:r>
            <a:r>
              <a:rPr lang="de-AT" dirty="0"/>
              <a:t> </a:t>
            </a:r>
            <a:r>
              <a:rPr lang="de-AT" dirty="0" err="1"/>
              <a:t>zones</a:t>
            </a:r>
            <a:r>
              <a:rPr lang="de-AT" dirty="0"/>
              <a:t>) </a:t>
            </a:r>
            <a:r>
              <a:rPr lang="de-AT" dirty="0" err="1"/>
              <a:t>and</a:t>
            </a:r>
            <a:r>
              <a:rPr lang="de-AT" dirty="0"/>
              <a:t> </a:t>
            </a:r>
            <a:r>
              <a:rPr lang="de-AT" dirty="0" err="1"/>
              <a:t>vegetation</a:t>
            </a:r>
            <a:r>
              <a:rPr lang="de-AT" dirty="0"/>
              <a:t> </a:t>
            </a:r>
            <a:r>
              <a:rPr lang="de-AT" dirty="0" err="1"/>
              <a:t>optical</a:t>
            </a:r>
            <a:r>
              <a:rPr lang="de-AT" dirty="0"/>
              <a:t> </a:t>
            </a:r>
            <a:r>
              <a:rPr lang="de-AT" dirty="0" err="1"/>
              <a:t>depth</a:t>
            </a:r>
            <a:r>
              <a:rPr lang="de-AT" dirty="0"/>
              <a:t> (</a:t>
            </a:r>
            <a:r>
              <a:rPr lang="de-AT" dirty="0" err="1"/>
              <a:t>selection</a:t>
            </a:r>
            <a:r>
              <a:rPr lang="de-AT" dirty="0"/>
              <a:t> </a:t>
            </a:r>
            <a:r>
              <a:rPr lang="de-AT" dirty="0" err="1"/>
              <a:t>of</a:t>
            </a:r>
            <a:r>
              <a:rPr lang="de-AT" dirty="0"/>
              <a:t> </a:t>
            </a:r>
            <a:r>
              <a:rPr lang="de-AT" dirty="0" err="1"/>
              <a:t>either</a:t>
            </a:r>
            <a:r>
              <a:rPr lang="de-AT" dirty="0"/>
              <a:t> </a:t>
            </a:r>
            <a:r>
              <a:rPr lang="de-AT" dirty="0" err="1"/>
              <a:t>active</a:t>
            </a:r>
            <a:r>
              <a:rPr lang="de-AT" dirty="0"/>
              <a:t> </a:t>
            </a:r>
            <a:r>
              <a:rPr lang="de-AT" dirty="0" err="1"/>
              <a:t>or</a:t>
            </a:r>
            <a:r>
              <a:rPr lang="de-AT" dirty="0"/>
              <a:t> passive </a:t>
            </a:r>
            <a:r>
              <a:rPr lang="de-AT" dirty="0" err="1"/>
              <a:t>data</a:t>
            </a:r>
            <a:r>
              <a:rPr lang="de-AT" dirty="0" smtClean="0"/>
              <a:t>)</a:t>
            </a:r>
          </a:p>
          <a:p>
            <a:endParaRPr lang="de-AT" dirty="0"/>
          </a:p>
          <a:p>
            <a:pPr lvl="0">
              <a:spcAft>
                <a:spcPts val="600"/>
              </a:spcAft>
              <a:defRPr/>
            </a:pPr>
            <a:r>
              <a:rPr lang="en-GB" b="1" dirty="0" smtClean="0"/>
              <a:t>NEW</a:t>
            </a:r>
            <a:r>
              <a:rPr lang="en-GB" dirty="0" smtClean="0"/>
              <a:t>: weighted average based on the signal-to-noise ratio of the input data sets</a:t>
            </a:r>
          </a:p>
          <a:p>
            <a:pPr marL="0" lvl="0" indent="0">
              <a:spcAft>
                <a:spcPts val="600"/>
              </a:spcAft>
              <a:buNone/>
              <a:defRPr/>
            </a:pPr>
            <a:endParaRPr lang="en-GB" dirty="0"/>
          </a:p>
          <a:p>
            <a:pPr lvl="0">
              <a:spcAft>
                <a:spcPts val="600"/>
              </a:spcAft>
              <a:defRPr/>
            </a:pPr>
            <a:endParaRPr lang="en-GB" dirty="0" smtClean="0"/>
          </a:p>
          <a:p>
            <a:pPr lvl="0">
              <a:spcAft>
                <a:spcPts val="600"/>
              </a:spcAft>
              <a:defRPr/>
            </a:pPr>
            <a:endParaRPr lang="en-GB" dirty="0"/>
          </a:p>
        </p:txBody>
      </p:sp>
      <p:pic>
        <p:nvPicPr>
          <p:cNvPr id="6" name="Picture 2"/>
          <p:cNvPicPr>
            <a:picLocks noChangeAspect="1" noChangeArrowheads="1"/>
          </p:cNvPicPr>
          <p:nvPr/>
        </p:nvPicPr>
        <p:blipFill>
          <a:blip r:embed="rId3" cstate="print"/>
          <a:srcRect/>
          <a:stretch>
            <a:fillRect/>
          </a:stretch>
        </p:blipFill>
        <p:spPr bwMode="auto">
          <a:xfrm>
            <a:off x="395536" y="5445224"/>
            <a:ext cx="2996208" cy="404730"/>
          </a:xfrm>
          <a:prstGeom prst="rect">
            <a:avLst/>
          </a:prstGeom>
          <a:noFill/>
          <a:ln w="9525">
            <a:noFill/>
            <a:miter lim="800000"/>
            <a:headEnd/>
            <a:tailEnd/>
          </a:ln>
        </p:spPr>
      </p:pic>
      <p:pic>
        <p:nvPicPr>
          <p:cNvPr id="7" name="Picture 2"/>
          <p:cNvPicPr>
            <a:picLocks noChangeAspect="1" noChangeArrowheads="1"/>
          </p:cNvPicPr>
          <p:nvPr/>
        </p:nvPicPr>
        <p:blipFill>
          <a:blip r:embed="rId4" cstate="print"/>
          <a:srcRect/>
          <a:stretch>
            <a:fillRect/>
          </a:stretch>
        </p:blipFill>
        <p:spPr bwMode="auto">
          <a:xfrm>
            <a:off x="3807024" y="1268760"/>
            <a:ext cx="5184576" cy="4810619"/>
          </a:xfrm>
          <a:prstGeom prst="rect">
            <a:avLst/>
          </a:prstGeom>
          <a:noFill/>
          <a:ln w="9525">
            <a:noFill/>
            <a:miter lim="800000"/>
            <a:headEnd/>
            <a:tailEnd/>
          </a:ln>
        </p:spPr>
      </p:pic>
      <p:sp>
        <p:nvSpPr>
          <p:cNvPr id="8" name="Textfeld 7"/>
          <p:cNvSpPr txBox="1"/>
          <p:nvPr/>
        </p:nvSpPr>
        <p:spPr>
          <a:xfrm>
            <a:off x="3879032" y="6207695"/>
            <a:ext cx="3861320" cy="646331"/>
          </a:xfrm>
          <a:prstGeom prst="rect">
            <a:avLst/>
          </a:prstGeom>
          <a:noFill/>
        </p:spPr>
        <p:txBody>
          <a:bodyPr wrap="square" rtlCol="0">
            <a:spAutoFit/>
          </a:bodyPr>
          <a:lstStyle/>
          <a:p>
            <a:r>
              <a:rPr lang="en-GB" sz="1200" dirty="0" smtClean="0">
                <a:solidFill>
                  <a:srgbClr val="0097CC"/>
                </a:solidFill>
              </a:rPr>
              <a:t>Weights assigned to ASCAT: Significant differences mostly in transition regions  </a:t>
            </a:r>
            <a:r>
              <a:rPr lang="en-GB" sz="1200" dirty="0" smtClean="0">
                <a:solidFill>
                  <a:srgbClr val="0097CC"/>
                </a:solidFill>
                <a:sym typeface="Wingdings" pitchFamily="2" charset="2"/>
              </a:rPr>
              <a:t> gradual changes instead of sharp boundaries</a:t>
            </a:r>
            <a:endParaRPr lang="de-AT" sz="1200" dirty="0" smtClean="0">
              <a:solidFill>
                <a:srgbClr val="0097CC"/>
              </a:solidFill>
            </a:endParaRPr>
          </a:p>
        </p:txBody>
      </p:sp>
    </p:spTree>
    <p:extLst>
      <p:ext uri="{BB962C8B-B14F-4D97-AF65-F5344CB8AC3E}">
        <p14:creationId xmlns:p14="http://schemas.microsoft.com/office/powerpoint/2010/main" val="42224870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8" name="Rectangle 2"/>
          <p:cNvSpPr txBox="1">
            <a:spLocks noChangeArrowheads="1"/>
          </p:cNvSpPr>
          <p:nvPr/>
        </p:nvSpPr>
        <p:spPr bwMode="auto">
          <a:xfrm>
            <a:off x="1368425" y="260350"/>
            <a:ext cx="7623175" cy="574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Calibri" pitchFamily="34" charset="0"/>
                <a:cs typeface="Arial" charset="0"/>
              </a:defRPr>
            </a:lvl1pPr>
            <a:lvl2pPr marL="742950" indent="-285750">
              <a:defRPr>
                <a:solidFill>
                  <a:schemeClr val="tx1"/>
                </a:solidFill>
                <a:latin typeface="Calibri" pitchFamily="34" charset="0"/>
                <a:cs typeface="Arial" charset="0"/>
              </a:defRPr>
            </a:lvl2pPr>
            <a:lvl3pPr marL="1143000" indent="-228600">
              <a:defRPr>
                <a:solidFill>
                  <a:schemeClr val="tx1"/>
                </a:solidFill>
                <a:latin typeface="Calibri" pitchFamily="34" charset="0"/>
                <a:cs typeface="Arial" charset="0"/>
              </a:defRPr>
            </a:lvl3pPr>
            <a:lvl4pPr marL="1600200" indent="-228600">
              <a:defRPr>
                <a:solidFill>
                  <a:schemeClr val="tx1"/>
                </a:solidFill>
                <a:latin typeface="Calibri" pitchFamily="34" charset="0"/>
                <a:cs typeface="Arial" charset="0"/>
              </a:defRPr>
            </a:lvl4pPr>
            <a:lvl5pPr marL="2057400" indent="-22860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GB" altLang="en-US" sz="2200" b="1" dirty="0" smtClean="0">
                <a:solidFill>
                  <a:schemeClr val="bg1"/>
                </a:solidFill>
                <a:latin typeface="Verdana" pitchFamily="34" charset="0"/>
              </a:rPr>
              <a:t>Scientific improvements:</a:t>
            </a:r>
          </a:p>
          <a:p>
            <a:pPr algn="ctr" eaLnBrk="1" hangingPunct="1"/>
            <a:r>
              <a:rPr lang="en-GB" altLang="en-US" sz="2200" b="1" dirty="0" smtClean="0">
                <a:solidFill>
                  <a:schemeClr val="bg1"/>
                </a:solidFill>
                <a:latin typeface="Verdana" pitchFamily="34" charset="0"/>
              </a:rPr>
              <a:t>Merging active </a:t>
            </a:r>
            <a:r>
              <a:rPr lang="en-GB" altLang="en-US" sz="2200" b="1" smtClean="0">
                <a:solidFill>
                  <a:schemeClr val="bg1"/>
                </a:solidFill>
                <a:latin typeface="Verdana" pitchFamily="34" charset="0"/>
              </a:rPr>
              <a:t>and passive</a:t>
            </a:r>
            <a:endParaRPr lang="en-GB" altLang="en-US" sz="2200" b="1" dirty="0">
              <a:solidFill>
                <a:schemeClr val="bg1"/>
              </a:solidFill>
              <a:latin typeface="Verdana" pitchFamily="34" charset="0"/>
            </a:endParaRPr>
          </a:p>
        </p:txBody>
      </p:sp>
      <p:sp>
        <p:nvSpPr>
          <p:cNvPr id="5" name="Inhaltsplatzhalter 3"/>
          <p:cNvSpPr txBox="1">
            <a:spLocks/>
          </p:cNvSpPr>
          <p:nvPr/>
        </p:nvSpPr>
        <p:spPr bwMode="auto">
          <a:xfrm>
            <a:off x="152400" y="1143000"/>
            <a:ext cx="7443936" cy="5715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42900" indent="-342900" algn="l" rtl="0" eaLnBrk="1" fontAlgn="base" hangingPunct="1">
              <a:spcBef>
                <a:spcPct val="20000"/>
              </a:spcBef>
              <a:spcAft>
                <a:spcPct val="0"/>
              </a:spcAft>
              <a:buClr>
                <a:srgbClr val="0070AF"/>
              </a:buClr>
              <a:buSzPct val="85000"/>
              <a:buFont typeface="Wingdings" pitchFamily="2" charset="2"/>
              <a:buChar char="§"/>
              <a:defRPr sz="2000">
                <a:solidFill>
                  <a:schemeClr val="tx1"/>
                </a:solidFill>
                <a:latin typeface="+mn-lt"/>
                <a:ea typeface="+mn-ea"/>
                <a:cs typeface="+mn-cs"/>
              </a:defRPr>
            </a:lvl1pPr>
            <a:lvl2pPr marL="742950" indent="-285750" algn="l" rtl="0" eaLnBrk="1" fontAlgn="base" hangingPunct="1">
              <a:spcBef>
                <a:spcPct val="20000"/>
              </a:spcBef>
              <a:spcAft>
                <a:spcPct val="0"/>
              </a:spcAft>
              <a:buClr>
                <a:schemeClr val="tx2"/>
              </a:buClr>
              <a:buSzPct val="80000"/>
              <a:buChar char="•"/>
              <a:defRPr>
                <a:solidFill>
                  <a:schemeClr val="tx1"/>
                </a:solidFill>
                <a:latin typeface="+mn-lt"/>
              </a:defRPr>
            </a:lvl2pPr>
            <a:lvl3pPr marL="1143000" indent="-228600" algn="l" rtl="0" eaLnBrk="1" fontAlgn="base" hangingPunct="1">
              <a:spcBef>
                <a:spcPct val="20000"/>
              </a:spcBef>
              <a:spcAft>
                <a:spcPct val="0"/>
              </a:spcAft>
              <a:buClr>
                <a:schemeClr val="tx1"/>
              </a:buClr>
              <a:buSzPct val="70000"/>
              <a:buFont typeface="Arial" charset="0"/>
              <a:buChar char="–"/>
              <a:defRPr sz="16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r>
              <a:rPr lang="en-US" b="1" dirty="0" smtClean="0"/>
              <a:t>NEW</a:t>
            </a:r>
            <a:r>
              <a:rPr lang="en-US" dirty="0" smtClean="0"/>
              <a:t>: Signal-to-noise ratio computed with triple collocatio</a:t>
            </a:r>
            <a:r>
              <a:rPr lang="en-US" dirty="0"/>
              <a:t>n</a:t>
            </a:r>
            <a:endParaRPr lang="en-US" dirty="0" smtClean="0"/>
          </a:p>
          <a:p>
            <a:r>
              <a:rPr lang="en-US" dirty="0" smtClean="0"/>
              <a:t>Quality </a:t>
            </a:r>
            <a:r>
              <a:rPr lang="en-US" dirty="0"/>
              <a:t>of land surface model (LSM) data often comparable to the quality of satellite data</a:t>
            </a:r>
          </a:p>
          <a:p>
            <a:endParaRPr lang="de-AT" dirty="0"/>
          </a:p>
          <a:p>
            <a:pPr marL="0" lvl="0" indent="0">
              <a:spcAft>
                <a:spcPts val="600"/>
              </a:spcAft>
              <a:buNone/>
              <a:defRPr/>
            </a:pPr>
            <a:endParaRPr lang="en-GB" dirty="0"/>
          </a:p>
          <a:p>
            <a:pPr lvl="0">
              <a:spcAft>
                <a:spcPts val="600"/>
              </a:spcAft>
              <a:defRPr/>
            </a:pPr>
            <a:endParaRPr lang="en-GB" dirty="0" smtClean="0"/>
          </a:p>
          <a:p>
            <a:pPr lvl="0">
              <a:spcAft>
                <a:spcPts val="600"/>
              </a:spcAft>
              <a:defRPr/>
            </a:pPr>
            <a:endParaRPr lang="en-GB" dirty="0"/>
          </a:p>
        </p:txBody>
      </p:sp>
      <p:sp>
        <p:nvSpPr>
          <p:cNvPr id="9" name="Textfeld 6"/>
          <p:cNvSpPr txBox="1"/>
          <p:nvPr/>
        </p:nvSpPr>
        <p:spPr>
          <a:xfrm>
            <a:off x="2555776" y="6536377"/>
            <a:ext cx="4320480" cy="276999"/>
          </a:xfrm>
          <a:prstGeom prst="rect">
            <a:avLst/>
          </a:prstGeom>
          <a:noFill/>
        </p:spPr>
        <p:txBody>
          <a:bodyPr wrap="square" rtlCol="0">
            <a:spAutoFit/>
          </a:bodyPr>
          <a:lstStyle/>
          <a:p>
            <a:r>
              <a:rPr lang="en-GB" sz="1200" dirty="0" smtClean="0">
                <a:solidFill>
                  <a:srgbClr val="008EC0"/>
                </a:solidFill>
              </a:rPr>
              <a:t>Global SNR estimates [dB] for ASCAT, AMSR-E and GLDAS-Noah</a:t>
            </a:r>
            <a:endParaRPr lang="de-AT" sz="1200" dirty="0" smtClean="0">
              <a:solidFill>
                <a:srgbClr val="008EC0"/>
              </a:solidFill>
            </a:endParaRPr>
          </a:p>
        </p:txBody>
      </p:sp>
      <p:pic>
        <p:nvPicPr>
          <p:cNvPr id="10" name="Picture 2"/>
          <p:cNvPicPr>
            <a:picLocks noChangeAspect="1" noChangeArrowheads="1"/>
          </p:cNvPicPr>
          <p:nvPr/>
        </p:nvPicPr>
        <p:blipFill>
          <a:blip r:embed="rId3" cstate="print"/>
          <a:srcRect/>
          <a:stretch>
            <a:fillRect/>
          </a:stretch>
        </p:blipFill>
        <p:spPr bwMode="auto">
          <a:xfrm>
            <a:off x="395536" y="2247517"/>
            <a:ext cx="8596064" cy="4161827"/>
          </a:xfrm>
          <a:prstGeom prst="rect">
            <a:avLst/>
          </a:prstGeom>
          <a:noFill/>
          <a:ln w="9525">
            <a:noFill/>
            <a:miter lim="800000"/>
            <a:headEnd/>
            <a:tailEnd/>
          </a:ln>
        </p:spPr>
      </p:pic>
    </p:spTree>
    <p:extLst>
      <p:ext uri="{BB962C8B-B14F-4D97-AF65-F5344CB8AC3E}">
        <p14:creationId xmlns:p14="http://schemas.microsoft.com/office/powerpoint/2010/main" val="4016333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8" name="Rectangle 2"/>
          <p:cNvSpPr txBox="1">
            <a:spLocks noChangeArrowheads="1"/>
          </p:cNvSpPr>
          <p:nvPr/>
        </p:nvSpPr>
        <p:spPr bwMode="auto">
          <a:xfrm>
            <a:off x="1368425" y="260350"/>
            <a:ext cx="7623175" cy="574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Calibri" pitchFamily="34" charset="0"/>
                <a:cs typeface="Arial" charset="0"/>
              </a:defRPr>
            </a:lvl1pPr>
            <a:lvl2pPr marL="742950" indent="-285750">
              <a:defRPr>
                <a:solidFill>
                  <a:schemeClr val="tx1"/>
                </a:solidFill>
                <a:latin typeface="Calibri" pitchFamily="34" charset="0"/>
                <a:cs typeface="Arial" charset="0"/>
              </a:defRPr>
            </a:lvl2pPr>
            <a:lvl3pPr marL="1143000" indent="-228600">
              <a:defRPr>
                <a:solidFill>
                  <a:schemeClr val="tx1"/>
                </a:solidFill>
                <a:latin typeface="Calibri" pitchFamily="34" charset="0"/>
                <a:cs typeface="Arial" charset="0"/>
              </a:defRPr>
            </a:lvl3pPr>
            <a:lvl4pPr marL="1600200" indent="-228600">
              <a:defRPr>
                <a:solidFill>
                  <a:schemeClr val="tx1"/>
                </a:solidFill>
                <a:latin typeface="Calibri" pitchFamily="34" charset="0"/>
                <a:cs typeface="Arial" charset="0"/>
              </a:defRPr>
            </a:lvl4pPr>
            <a:lvl5pPr marL="2057400" indent="-22860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GB" altLang="en-US" sz="2200" b="1" dirty="0" smtClean="0">
                <a:solidFill>
                  <a:schemeClr val="bg1"/>
                </a:solidFill>
                <a:latin typeface="Verdana" pitchFamily="34" charset="0"/>
              </a:rPr>
              <a:t>Scientific improvements</a:t>
            </a:r>
            <a:endParaRPr lang="en-GB" altLang="en-US" sz="2200" b="1" dirty="0">
              <a:solidFill>
                <a:schemeClr val="bg1"/>
              </a:solidFill>
              <a:latin typeface="Verdana" pitchFamily="34" charset="0"/>
            </a:endParaRPr>
          </a:p>
        </p:txBody>
      </p:sp>
      <p:sp>
        <p:nvSpPr>
          <p:cNvPr id="5" name="Inhaltsplatzhalter 3"/>
          <p:cNvSpPr txBox="1">
            <a:spLocks/>
          </p:cNvSpPr>
          <p:nvPr/>
        </p:nvSpPr>
        <p:spPr bwMode="auto">
          <a:xfrm>
            <a:off x="152400" y="1143000"/>
            <a:ext cx="8991600" cy="5715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42900" indent="-342900" algn="l" rtl="0" eaLnBrk="1" fontAlgn="base" hangingPunct="1">
              <a:spcBef>
                <a:spcPct val="20000"/>
              </a:spcBef>
              <a:spcAft>
                <a:spcPct val="0"/>
              </a:spcAft>
              <a:buClr>
                <a:srgbClr val="0070AF"/>
              </a:buClr>
              <a:buSzPct val="85000"/>
              <a:buFont typeface="Wingdings" pitchFamily="2" charset="2"/>
              <a:buChar char="§"/>
              <a:defRPr sz="2000">
                <a:solidFill>
                  <a:schemeClr val="tx1"/>
                </a:solidFill>
                <a:latin typeface="+mn-lt"/>
                <a:ea typeface="+mn-ea"/>
                <a:cs typeface="+mn-cs"/>
              </a:defRPr>
            </a:lvl1pPr>
            <a:lvl2pPr marL="742950" indent="-285750" algn="l" rtl="0" eaLnBrk="1" fontAlgn="base" hangingPunct="1">
              <a:spcBef>
                <a:spcPct val="20000"/>
              </a:spcBef>
              <a:spcAft>
                <a:spcPct val="0"/>
              </a:spcAft>
              <a:buClr>
                <a:schemeClr val="tx2"/>
              </a:buClr>
              <a:buSzPct val="80000"/>
              <a:buChar char="•"/>
              <a:defRPr>
                <a:solidFill>
                  <a:schemeClr val="tx1"/>
                </a:solidFill>
                <a:latin typeface="+mn-lt"/>
              </a:defRPr>
            </a:lvl2pPr>
            <a:lvl3pPr marL="1143000" indent="-228600" algn="l" rtl="0" eaLnBrk="1" fontAlgn="base" hangingPunct="1">
              <a:spcBef>
                <a:spcPct val="20000"/>
              </a:spcBef>
              <a:spcAft>
                <a:spcPct val="0"/>
              </a:spcAft>
              <a:buClr>
                <a:schemeClr val="tx1"/>
              </a:buClr>
              <a:buSzPct val="70000"/>
              <a:buFont typeface="Arial" charset="0"/>
              <a:buChar char="–"/>
              <a:defRPr sz="16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r>
              <a:rPr lang="en-US" dirty="0"/>
              <a:t>Correlation </a:t>
            </a:r>
            <a:r>
              <a:rPr lang="en-US" dirty="0" smtClean="0"/>
              <a:t>improvement (</a:t>
            </a:r>
            <a:r>
              <a:rPr lang="en-US" b="1" dirty="0" smtClean="0"/>
              <a:t>absolute</a:t>
            </a:r>
            <a:r>
              <a:rPr lang="en-US" dirty="0" smtClean="0"/>
              <a:t>) </a:t>
            </a:r>
            <a:r>
              <a:rPr lang="en-US" dirty="0"/>
              <a:t>between old and new blending scheme for the </a:t>
            </a:r>
            <a:r>
              <a:rPr lang="en-US" dirty="0" smtClean="0"/>
              <a:t>ASCAT </a:t>
            </a:r>
            <a:r>
              <a:rPr lang="en-US" dirty="0"/>
              <a:t>/ AMSR-E </a:t>
            </a:r>
            <a:r>
              <a:rPr lang="en-US" dirty="0" smtClean="0"/>
              <a:t>period (reference</a:t>
            </a:r>
            <a:r>
              <a:rPr lang="en-US" dirty="0"/>
              <a:t>: </a:t>
            </a:r>
            <a:r>
              <a:rPr lang="en-US" dirty="0" smtClean="0"/>
              <a:t>ERA-Land)</a:t>
            </a:r>
            <a:r>
              <a:rPr lang="en-US" dirty="0"/>
              <a:t/>
            </a:r>
            <a:br>
              <a:rPr lang="en-US" dirty="0"/>
            </a:br>
            <a:endParaRPr lang="de-AT" dirty="0"/>
          </a:p>
          <a:p>
            <a:pPr marL="0" lvl="0" indent="0">
              <a:spcAft>
                <a:spcPts val="600"/>
              </a:spcAft>
              <a:buNone/>
              <a:defRPr/>
            </a:pPr>
            <a:endParaRPr lang="en-GB" dirty="0"/>
          </a:p>
          <a:p>
            <a:pPr lvl="0">
              <a:spcAft>
                <a:spcPts val="600"/>
              </a:spcAft>
              <a:defRPr/>
            </a:pPr>
            <a:endParaRPr lang="en-GB" dirty="0" smtClean="0"/>
          </a:p>
          <a:p>
            <a:pPr lvl="0">
              <a:spcAft>
                <a:spcPts val="600"/>
              </a:spcAft>
              <a:defRPr/>
            </a:pPr>
            <a:endParaRPr lang="en-GB" dirty="0"/>
          </a:p>
        </p:txBody>
      </p:sp>
      <p:pic>
        <p:nvPicPr>
          <p:cNvPr id="2" name="Picture 1"/>
          <p:cNvPicPr>
            <a:picLocks noChangeAspect="1"/>
          </p:cNvPicPr>
          <p:nvPr/>
        </p:nvPicPr>
        <p:blipFill>
          <a:blip r:embed="rId3"/>
          <a:stretch>
            <a:fillRect/>
          </a:stretch>
        </p:blipFill>
        <p:spPr>
          <a:xfrm>
            <a:off x="152400" y="1988840"/>
            <a:ext cx="8640000" cy="4320000"/>
          </a:xfrm>
          <a:prstGeom prst="rect">
            <a:avLst/>
          </a:prstGeom>
        </p:spPr>
      </p:pic>
    </p:spTree>
    <p:extLst>
      <p:ext uri="{BB962C8B-B14F-4D97-AF65-F5344CB8AC3E}">
        <p14:creationId xmlns:p14="http://schemas.microsoft.com/office/powerpoint/2010/main" val="35696726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8" name="Rectangle 2"/>
          <p:cNvSpPr txBox="1">
            <a:spLocks noChangeArrowheads="1"/>
          </p:cNvSpPr>
          <p:nvPr/>
        </p:nvSpPr>
        <p:spPr bwMode="auto">
          <a:xfrm>
            <a:off x="1368425" y="260350"/>
            <a:ext cx="7623175" cy="574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Calibri" pitchFamily="34" charset="0"/>
                <a:cs typeface="Arial" charset="0"/>
              </a:defRPr>
            </a:lvl1pPr>
            <a:lvl2pPr marL="742950" indent="-285750">
              <a:defRPr>
                <a:solidFill>
                  <a:schemeClr val="tx1"/>
                </a:solidFill>
                <a:latin typeface="Calibri" pitchFamily="34" charset="0"/>
                <a:cs typeface="Arial" charset="0"/>
              </a:defRPr>
            </a:lvl2pPr>
            <a:lvl3pPr marL="1143000" indent="-228600">
              <a:defRPr>
                <a:solidFill>
                  <a:schemeClr val="tx1"/>
                </a:solidFill>
                <a:latin typeface="Calibri" pitchFamily="34" charset="0"/>
                <a:cs typeface="Arial" charset="0"/>
              </a:defRPr>
            </a:lvl3pPr>
            <a:lvl4pPr marL="1600200" indent="-228600">
              <a:defRPr>
                <a:solidFill>
                  <a:schemeClr val="tx1"/>
                </a:solidFill>
                <a:latin typeface="Calibri" pitchFamily="34" charset="0"/>
                <a:cs typeface="Arial" charset="0"/>
              </a:defRPr>
            </a:lvl4pPr>
            <a:lvl5pPr marL="2057400" indent="-22860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GB" altLang="en-US" sz="2200" b="1" dirty="0" smtClean="0">
                <a:solidFill>
                  <a:schemeClr val="bg1"/>
                </a:solidFill>
                <a:latin typeface="Verdana" pitchFamily="34" charset="0"/>
              </a:rPr>
              <a:t>Scientific improvements</a:t>
            </a:r>
            <a:endParaRPr lang="en-GB" altLang="en-US" sz="2200" b="1" dirty="0">
              <a:solidFill>
                <a:schemeClr val="bg1"/>
              </a:solidFill>
              <a:latin typeface="Verdana" pitchFamily="34" charset="0"/>
            </a:endParaRPr>
          </a:p>
        </p:txBody>
      </p:sp>
      <p:sp>
        <p:nvSpPr>
          <p:cNvPr id="5" name="Inhaltsplatzhalter 3"/>
          <p:cNvSpPr txBox="1">
            <a:spLocks/>
          </p:cNvSpPr>
          <p:nvPr/>
        </p:nvSpPr>
        <p:spPr bwMode="auto">
          <a:xfrm>
            <a:off x="152400" y="1143000"/>
            <a:ext cx="8839200" cy="5715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42900" indent="-342900" algn="l" rtl="0" eaLnBrk="1" fontAlgn="base" hangingPunct="1">
              <a:spcBef>
                <a:spcPct val="20000"/>
              </a:spcBef>
              <a:spcAft>
                <a:spcPct val="0"/>
              </a:spcAft>
              <a:buClr>
                <a:srgbClr val="0070AF"/>
              </a:buClr>
              <a:buSzPct val="85000"/>
              <a:buFont typeface="Wingdings" pitchFamily="2" charset="2"/>
              <a:buChar char="§"/>
              <a:defRPr sz="2000">
                <a:solidFill>
                  <a:schemeClr val="tx1"/>
                </a:solidFill>
                <a:latin typeface="+mn-lt"/>
                <a:ea typeface="+mn-ea"/>
                <a:cs typeface="+mn-cs"/>
              </a:defRPr>
            </a:lvl1pPr>
            <a:lvl2pPr marL="742950" indent="-285750" algn="l" rtl="0" eaLnBrk="1" fontAlgn="base" hangingPunct="1">
              <a:spcBef>
                <a:spcPct val="20000"/>
              </a:spcBef>
              <a:spcAft>
                <a:spcPct val="0"/>
              </a:spcAft>
              <a:buClr>
                <a:schemeClr val="tx2"/>
              </a:buClr>
              <a:buSzPct val="80000"/>
              <a:buChar char="•"/>
              <a:defRPr>
                <a:solidFill>
                  <a:schemeClr val="tx1"/>
                </a:solidFill>
                <a:latin typeface="+mn-lt"/>
              </a:defRPr>
            </a:lvl2pPr>
            <a:lvl3pPr marL="1143000" indent="-228600" algn="l" rtl="0" eaLnBrk="1" fontAlgn="base" hangingPunct="1">
              <a:spcBef>
                <a:spcPct val="20000"/>
              </a:spcBef>
              <a:spcAft>
                <a:spcPct val="0"/>
              </a:spcAft>
              <a:buClr>
                <a:schemeClr val="tx1"/>
              </a:buClr>
              <a:buSzPct val="70000"/>
              <a:buFont typeface="Arial" charset="0"/>
              <a:buChar char="–"/>
              <a:defRPr sz="16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r>
              <a:rPr lang="en-US" dirty="0"/>
              <a:t>Correlation improvement </a:t>
            </a:r>
            <a:r>
              <a:rPr lang="en-US" dirty="0" smtClean="0"/>
              <a:t>(</a:t>
            </a:r>
            <a:r>
              <a:rPr lang="en-US" b="1" dirty="0" smtClean="0"/>
              <a:t>anomalies</a:t>
            </a:r>
            <a:r>
              <a:rPr lang="en-US" dirty="0" smtClean="0"/>
              <a:t>) between </a:t>
            </a:r>
            <a:r>
              <a:rPr lang="en-US" dirty="0"/>
              <a:t>old and new blending scheme for the </a:t>
            </a:r>
            <a:r>
              <a:rPr lang="en-US" dirty="0" smtClean="0"/>
              <a:t>ASCAT </a:t>
            </a:r>
            <a:r>
              <a:rPr lang="en-US" dirty="0"/>
              <a:t>/ AMSR-E </a:t>
            </a:r>
            <a:r>
              <a:rPr lang="en-US" dirty="0" smtClean="0"/>
              <a:t>period (reference</a:t>
            </a:r>
            <a:r>
              <a:rPr lang="en-US" dirty="0"/>
              <a:t>: </a:t>
            </a:r>
            <a:r>
              <a:rPr lang="en-US" dirty="0" smtClean="0"/>
              <a:t>ERA-Land)</a:t>
            </a:r>
            <a:r>
              <a:rPr lang="en-US" dirty="0"/>
              <a:t/>
            </a:r>
            <a:br>
              <a:rPr lang="en-US" dirty="0"/>
            </a:br>
            <a:endParaRPr lang="de-AT" dirty="0"/>
          </a:p>
          <a:p>
            <a:pPr marL="0" lvl="0" indent="0">
              <a:spcAft>
                <a:spcPts val="600"/>
              </a:spcAft>
              <a:buNone/>
              <a:defRPr/>
            </a:pPr>
            <a:endParaRPr lang="en-GB" dirty="0"/>
          </a:p>
          <a:p>
            <a:pPr lvl="0">
              <a:spcAft>
                <a:spcPts val="600"/>
              </a:spcAft>
              <a:defRPr/>
            </a:pPr>
            <a:endParaRPr lang="en-GB" dirty="0" smtClean="0"/>
          </a:p>
          <a:p>
            <a:pPr lvl="0">
              <a:spcAft>
                <a:spcPts val="600"/>
              </a:spcAft>
              <a:defRPr/>
            </a:pPr>
            <a:endParaRPr lang="en-GB" dirty="0"/>
          </a:p>
        </p:txBody>
      </p:sp>
      <p:pic>
        <p:nvPicPr>
          <p:cNvPr id="2" name="Picture 1"/>
          <p:cNvPicPr>
            <a:picLocks noChangeAspect="1"/>
          </p:cNvPicPr>
          <p:nvPr/>
        </p:nvPicPr>
        <p:blipFill>
          <a:blip r:embed="rId3"/>
          <a:stretch>
            <a:fillRect/>
          </a:stretch>
        </p:blipFill>
        <p:spPr>
          <a:xfrm>
            <a:off x="179512" y="1989320"/>
            <a:ext cx="8640000" cy="4320000"/>
          </a:xfrm>
          <a:prstGeom prst="rect">
            <a:avLst/>
          </a:prstGeom>
        </p:spPr>
      </p:pic>
    </p:spTree>
    <p:extLst>
      <p:ext uri="{BB962C8B-B14F-4D97-AF65-F5344CB8AC3E}">
        <p14:creationId xmlns:p14="http://schemas.microsoft.com/office/powerpoint/2010/main" val="8362892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8" name="Rectangle 2"/>
          <p:cNvSpPr txBox="1">
            <a:spLocks noChangeArrowheads="1"/>
          </p:cNvSpPr>
          <p:nvPr/>
        </p:nvSpPr>
        <p:spPr bwMode="auto">
          <a:xfrm>
            <a:off x="1368425" y="260350"/>
            <a:ext cx="7623175" cy="574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Calibri" pitchFamily="34" charset="0"/>
                <a:cs typeface="Arial" charset="0"/>
              </a:defRPr>
            </a:lvl1pPr>
            <a:lvl2pPr marL="742950" indent="-285750">
              <a:defRPr>
                <a:solidFill>
                  <a:schemeClr val="tx1"/>
                </a:solidFill>
                <a:latin typeface="Calibri" pitchFamily="34" charset="0"/>
                <a:cs typeface="Arial" charset="0"/>
              </a:defRPr>
            </a:lvl2pPr>
            <a:lvl3pPr marL="1143000" indent="-228600">
              <a:defRPr>
                <a:solidFill>
                  <a:schemeClr val="tx1"/>
                </a:solidFill>
                <a:latin typeface="Calibri" pitchFamily="34" charset="0"/>
                <a:cs typeface="Arial" charset="0"/>
              </a:defRPr>
            </a:lvl3pPr>
            <a:lvl4pPr marL="1600200" indent="-228600">
              <a:defRPr>
                <a:solidFill>
                  <a:schemeClr val="tx1"/>
                </a:solidFill>
                <a:latin typeface="Calibri" pitchFamily="34" charset="0"/>
                <a:cs typeface="Arial" charset="0"/>
              </a:defRPr>
            </a:lvl4pPr>
            <a:lvl5pPr marL="2057400" indent="-22860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GB" altLang="en-US" sz="2200" b="1" dirty="0" smtClean="0">
                <a:solidFill>
                  <a:schemeClr val="bg1"/>
                </a:solidFill>
                <a:latin typeface="Verdana" pitchFamily="34" charset="0"/>
              </a:rPr>
              <a:t>Scientific improvements</a:t>
            </a:r>
            <a:endParaRPr lang="en-GB" altLang="en-US" sz="2200" b="1" dirty="0">
              <a:solidFill>
                <a:schemeClr val="bg1"/>
              </a:solidFill>
              <a:latin typeface="Verdana" pitchFamily="34" charset="0"/>
            </a:endParaRPr>
          </a:p>
        </p:txBody>
      </p:sp>
      <p:sp>
        <p:nvSpPr>
          <p:cNvPr id="5" name="Inhaltsplatzhalter 3"/>
          <p:cNvSpPr txBox="1">
            <a:spLocks/>
          </p:cNvSpPr>
          <p:nvPr/>
        </p:nvSpPr>
        <p:spPr bwMode="auto">
          <a:xfrm>
            <a:off x="152400" y="1143000"/>
            <a:ext cx="8839200" cy="1061864"/>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fontScale="92500"/>
          </a:bodyPr>
          <a:lstStyle>
            <a:lvl1pPr marL="342900" indent="-342900" algn="l" rtl="0" eaLnBrk="1" fontAlgn="base" hangingPunct="1">
              <a:spcBef>
                <a:spcPct val="20000"/>
              </a:spcBef>
              <a:spcAft>
                <a:spcPct val="0"/>
              </a:spcAft>
              <a:buClr>
                <a:srgbClr val="0070AF"/>
              </a:buClr>
              <a:buSzPct val="85000"/>
              <a:buFont typeface="Wingdings" pitchFamily="2" charset="2"/>
              <a:buChar char="§"/>
              <a:defRPr sz="2000">
                <a:solidFill>
                  <a:schemeClr val="tx1"/>
                </a:solidFill>
                <a:latin typeface="+mn-lt"/>
                <a:ea typeface="+mn-ea"/>
                <a:cs typeface="+mn-cs"/>
              </a:defRPr>
            </a:lvl1pPr>
            <a:lvl2pPr marL="742950" indent="-285750" algn="l" rtl="0" eaLnBrk="1" fontAlgn="base" hangingPunct="1">
              <a:spcBef>
                <a:spcPct val="20000"/>
              </a:spcBef>
              <a:spcAft>
                <a:spcPct val="0"/>
              </a:spcAft>
              <a:buClr>
                <a:schemeClr val="tx2"/>
              </a:buClr>
              <a:buSzPct val="80000"/>
              <a:buChar char="•"/>
              <a:defRPr>
                <a:solidFill>
                  <a:schemeClr val="tx1"/>
                </a:solidFill>
                <a:latin typeface="+mn-lt"/>
              </a:defRPr>
            </a:lvl2pPr>
            <a:lvl3pPr marL="1143000" indent="-228600" algn="l" rtl="0" eaLnBrk="1" fontAlgn="base" hangingPunct="1">
              <a:spcBef>
                <a:spcPct val="20000"/>
              </a:spcBef>
              <a:spcAft>
                <a:spcPct val="0"/>
              </a:spcAft>
              <a:buClr>
                <a:schemeClr val="tx1"/>
              </a:buClr>
              <a:buSzPct val="70000"/>
              <a:buFont typeface="Arial" charset="0"/>
              <a:buChar char="–"/>
              <a:defRPr sz="16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r>
              <a:rPr lang="en-US" b="1" dirty="0"/>
              <a:t>Correlation improvement </a:t>
            </a:r>
            <a:r>
              <a:rPr lang="en-US" dirty="0" smtClean="0"/>
              <a:t>(absolute) between </a:t>
            </a:r>
            <a:r>
              <a:rPr lang="en-US" dirty="0"/>
              <a:t>old and new blending scheme for the </a:t>
            </a:r>
            <a:br>
              <a:rPr lang="en-US" dirty="0"/>
            </a:br>
            <a:r>
              <a:rPr lang="en-US" dirty="0"/>
              <a:t>ASCAT / AMSR-E </a:t>
            </a:r>
            <a:r>
              <a:rPr lang="en-US" dirty="0" smtClean="0"/>
              <a:t>period (Reference</a:t>
            </a:r>
            <a:r>
              <a:rPr lang="en-US" dirty="0"/>
              <a:t>: </a:t>
            </a:r>
            <a:r>
              <a:rPr lang="en-US" dirty="0" smtClean="0"/>
              <a:t>ISMN-all </a:t>
            </a:r>
            <a:r>
              <a:rPr lang="en-US" dirty="0"/>
              <a:t>available stations)</a:t>
            </a:r>
          </a:p>
          <a:p>
            <a:pPr lvl="1"/>
            <a:r>
              <a:rPr lang="en-US" dirty="0" smtClean="0"/>
              <a:t>Notice: inhomogeneous </a:t>
            </a:r>
            <a:r>
              <a:rPr lang="en-US" dirty="0"/>
              <a:t>station </a:t>
            </a:r>
            <a:r>
              <a:rPr lang="en-US" dirty="0" smtClean="0"/>
              <a:t>distribution</a:t>
            </a:r>
            <a:r>
              <a:rPr lang="en-US" dirty="0"/>
              <a:t>!</a:t>
            </a:r>
          </a:p>
          <a:p>
            <a:pPr marL="0" lvl="0" indent="0">
              <a:spcAft>
                <a:spcPts val="600"/>
              </a:spcAft>
              <a:buNone/>
              <a:defRPr/>
            </a:pPr>
            <a:endParaRPr lang="en-GB" dirty="0"/>
          </a:p>
          <a:p>
            <a:pPr lvl="0">
              <a:spcAft>
                <a:spcPts val="600"/>
              </a:spcAft>
              <a:defRPr/>
            </a:pPr>
            <a:endParaRPr lang="en-GB" dirty="0" smtClean="0"/>
          </a:p>
          <a:p>
            <a:pPr lvl="0">
              <a:spcAft>
                <a:spcPts val="600"/>
              </a:spcAft>
              <a:defRPr/>
            </a:pPr>
            <a:endParaRPr lang="en-GB" dirty="0"/>
          </a:p>
        </p:txBody>
      </p:sp>
      <p:pic>
        <p:nvPicPr>
          <p:cNvPr id="9"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37088" y="1956562"/>
            <a:ext cx="3353680" cy="23528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52120" y="4437112"/>
            <a:ext cx="3393808" cy="23042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9512" y="3075010"/>
            <a:ext cx="5429090" cy="28158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902556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dirty="0" smtClean="0"/>
        </a:defPPr>
      </a:lst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1185</Words>
  <Application>Microsoft Office PowerPoint</Application>
  <PresentationFormat>On-screen Show (4:3)</PresentationFormat>
  <Paragraphs>228</Paragraphs>
  <Slides>24</Slides>
  <Notes>16</Notes>
  <HiddenSlides>3</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24</vt:i4>
      </vt:variant>
    </vt:vector>
  </HeadingPairs>
  <TitlesOfParts>
    <vt:vector size="31" baseType="lpstr">
      <vt:lpstr>Arial</vt:lpstr>
      <vt:lpstr>Calibri</vt:lpstr>
      <vt:lpstr>Times New Roman</vt:lpstr>
      <vt:lpstr>Verdana</vt:lpstr>
      <vt:lpstr>Wingdings</vt:lpstr>
      <vt:lpstr>Larissa</vt:lpstr>
      <vt:lpstr>1_Larissa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Engaging with climate research community</vt:lpstr>
      <vt:lpstr>Engaging with climate research community</vt:lpstr>
      <vt:lpstr>GEO Societal Benefit Areas</vt:lpstr>
      <vt:lpstr>Special issue on soil moisture in JAG</vt:lpstr>
      <vt:lpstr>Latest user requirements (2015/16)</vt:lpstr>
      <vt:lpstr>PowerPoint Presentation</vt:lpstr>
      <vt:lpstr>PowerPoint Presentation</vt:lpstr>
      <vt:lpstr>PowerPoint Presentation</vt:lpstr>
      <vt:lpstr>PowerPoint Presentation</vt:lpstr>
    </vt:vector>
  </TitlesOfParts>
  <Company>Hewlett-Packard Company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Eva Haas</dc:creator>
  <cp:lastModifiedBy>wouterdorigo</cp:lastModifiedBy>
  <cp:revision>587</cp:revision>
  <dcterms:created xsi:type="dcterms:W3CDTF">2012-01-09T16:11:38Z</dcterms:created>
  <dcterms:modified xsi:type="dcterms:W3CDTF">2016-03-15T09:03:41Z</dcterms:modified>
</cp:coreProperties>
</file>