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5" r:id="rId3"/>
    <p:sldId id="346" r:id="rId4"/>
    <p:sldId id="353" r:id="rId5"/>
    <p:sldId id="348" r:id="rId6"/>
    <p:sldId id="349" r:id="rId7"/>
    <p:sldId id="362" r:id="rId8"/>
    <p:sldId id="357" r:id="rId9"/>
    <p:sldId id="359" r:id="rId10"/>
    <p:sldId id="354" r:id="rId11"/>
    <p:sldId id="355" r:id="rId12"/>
    <p:sldId id="356" r:id="rId13"/>
    <p:sldId id="360" r:id="rId14"/>
    <p:sldId id="364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8219EC-0C25-42F8-ACAB-9891D741DBA4}">
          <p14:sldIdLst>
            <p14:sldId id="256"/>
            <p14:sldId id="345"/>
            <p14:sldId id="346"/>
            <p14:sldId id="353"/>
            <p14:sldId id="348"/>
            <p14:sldId id="349"/>
            <p14:sldId id="362"/>
            <p14:sldId id="357"/>
            <p14:sldId id="359"/>
            <p14:sldId id="354"/>
            <p14:sldId id="355"/>
            <p14:sldId id="356"/>
            <p14:sldId id="360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08"/>
    <a:srgbClr val="F09510"/>
    <a:srgbClr val="004990"/>
    <a:srgbClr val="FF33CC"/>
    <a:srgbClr val="B54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71572" autoAdjust="0"/>
  </p:normalViewPr>
  <p:slideViewPr>
    <p:cSldViewPr>
      <p:cViewPr>
        <p:scale>
          <a:sx n="64" d="100"/>
          <a:sy n="64" d="100"/>
        </p:scale>
        <p:origin x="24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1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F4D8E-8FEE-4638-B4DB-EF63DA5419F0}" type="datetimeFigureOut">
              <a:rPr lang="es-ES" smtClean="0"/>
              <a:t>15/3/16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A2F53-7943-49BE-8A9A-D20CA0C9A8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022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DB71A-CD6A-4A37-8CFD-9BADD0848D77}" type="datetimeFigureOut">
              <a:rPr lang="es-ES" smtClean="0"/>
              <a:t>15/3/16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99E72-CB38-4F12-87EF-E621BD19527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30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36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56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35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16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3D6B60F-13D9-4C21-AA93-E7561DB810DE}" type="slidenum">
              <a:rPr lang="en-GB" sz="1200" strike="noStrike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178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16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68960"/>
            <a:ext cx="7772400" cy="74751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67" y="1196752"/>
            <a:ext cx="497194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51520" y="188640"/>
            <a:ext cx="389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dirty="0" smtClean="0">
                <a:solidFill>
                  <a:schemeClr val="bg1"/>
                </a:solidFill>
              </a:rPr>
              <a:t>www.bsc.es</a:t>
            </a:r>
            <a:endParaRPr lang="es-E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4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3000"/>
              </a:lnSpc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576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71181"/>
            <a:ext cx="7772400" cy="1362075"/>
          </a:xfrm>
        </p:spPr>
        <p:txBody>
          <a:bodyPr anchor="t">
            <a:normAutofit/>
          </a:bodyPr>
          <a:lstStyle>
            <a:lvl1pPr algn="r">
              <a:defRPr sz="28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32171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1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388296" cy="5112568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88296" cy="5112568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400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 anchor="b"/>
          <a:lstStyle/>
          <a:p>
            <a:fld id="{4A490C5D-AEA8-4823-B9B3-806910A0ECF7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145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452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68960"/>
            <a:ext cx="7772400" cy="747514"/>
          </a:xfrm>
        </p:spPr>
        <p:txBody>
          <a:bodyPr anchor="ctr">
            <a:normAutofit/>
          </a:bodyPr>
          <a:lstStyle>
            <a:lvl1pPr algn="ctr"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67" y="1196752"/>
            <a:ext cx="497194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51520" y="188640"/>
            <a:ext cx="389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dirty="0" smtClean="0">
                <a:solidFill>
                  <a:schemeClr val="bg1"/>
                </a:solidFill>
              </a:rPr>
              <a:t>www.bsc.es</a:t>
            </a:r>
            <a:endParaRPr lang="es-E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87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emf"/><Relationship Id="rId1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86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09320"/>
            <a:ext cx="1878899" cy="46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3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2"/>
        </a:buBlip>
        <a:defRPr sz="2400" kern="1200">
          <a:solidFill>
            <a:srgbClr val="00499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499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499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00499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00499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44208" y="596902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DLR, 2016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11560" y="3140968"/>
            <a:ext cx="7846640" cy="973058"/>
          </a:xfrm>
        </p:spPr>
        <p:txBody>
          <a:bodyPr>
            <a:noAutofit/>
          </a:bodyPr>
          <a:lstStyle/>
          <a:p>
            <a:r>
              <a:rPr lang="en-US" sz="4400" smtClean="0"/>
              <a:t>Seasonal forecasting</a:t>
            </a:r>
            <a:endParaRPr lang="es-E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934480" y="4447851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Omar </a:t>
            </a:r>
            <a:r>
              <a:rPr lang="en-US" b="1" dirty="0" err="1" smtClean="0">
                <a:solidFill>
                  <a:schemeClr val="bg1"/>
                </a:solidFill>
              </a:rPr>
              <a:t>Bellprat</a:t>
            </a:r>
            <a:r>
              <a:rPr lang="en-US" b="1" dirty="0" smtClean="0">
                <a:solidFill>
                  <a:schemeClr val="bg1"/>
                </a:solidFill>
              </a:rPr>
              <a:t>, Francois </a:t>
            </a:r>
            <a:r>
              <a:rPr lang="en-US" b="1" dirty="0" err="1" smtClean="0">
                <a:solidFill>
                  <a:schemeClr val="bg1"/>
                </a:solidFill>
              </a:rPr>
              <a:t>Massonet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Chloé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Prodhomme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Virginie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Guemas</a:t>
            </a:r>
            <a:r>
              <a:rPr lang="en-US" b="1" dirty="0" smtClean="0">
                <a:solidFill>
                  <a:schemeClr val="bg1"/>
                </a:solidFill>
              </a:rPr>
              <a:t>, Francisco </a:t>
            </a:r>
            <a:r>
              <a:rPr lang="en-US" b="1" dirty="0" err="1" smtClean="0">
                <a:solidFill>
                  <a:schemeClr val="bg1"/>
                </a:solidFill>
              </a:rPr>
              <a:t>Doblas</a:t>
            </a:r>
            <a:r>
              <a:rPr lang="en-US" b="1" dirty="0" smtClean="0">
                <a:solidFill>
                  <a:schemeClr val="bg1"/>
                </a:solidFill>
              </a:rPr>
              <a:t>-Reyes (BSC)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 Mathias </a:t>
            </a:r>
            <a:r>
              <a:rPr lang="en-US" b="1" dirty="0" err="1" smtClean="0">
                <a:solidFill>
                  <a:schemeClr val="bg1"/>
                </a:solidFill>
              </a:rPr>
              <a:t>Gröner</a:t>
            </a:r>
            <a:r>
              <a:rPr lang="en-US" b="1" dirty="0" smtClean="0">
                <a:solidFill>
                  <a:schemeClr val="bg1"/>
                </a:solidFill>
              </a:rPr>
              <a:t> and Ulrika </a:t>
            </a:r>
            <a:r>
              <a:rPr lang="en-US" b="1" dirty="0" err="1" smtClean="0">
                <a:solidFill>
                  <a:schemeClr val="bg1"/>
                </a:solidFill>
              </a:rPr>
              <a:t>Willén</a:t>
            </a:r>
            <a:r>
              <a:rPr lang="en-US" b="1" dirty="0" smtClean="0">
                <a:solidFill>
                  <a:schemeClr val="bg1"/>
                </a:solidFill>
              </a:rPr>
              <a:t> (SHMI)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15 March 2016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SPECS Logo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420896" cy="65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903517"/>
            <a:ext cx="1005880" cy="4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5" name="Title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CMUG </a:t>
            </a:r>
            <a:r>
              <a:rPr lang="es-ES" sz="3600" dirty="0" err="1" smtClean="0"/>
              <a:t>Work</a:t>
            </a:r>
            <a:r>
              <a:rPr lang="es-ES" sz="3600" dirty="0" smtClean="0"/>
              <a:t> </a:t>
            </a:r>
            <a:r>
              <a:rPr lang="es-ES" sz="3600" dirty="0" err="1" smtClean="0"/>
              <a:t>Packages</a:t>
            </a:r>
            <a:endParaRPr lang="es-ES" sz="3600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51176" y="1344124"/>
            <a:ext cx="8928992" cy="51845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WP </a:t>
            </a:r>
            <a:r>
              <a:rPr lang="en-US" sz="3200" dirty="0" smtClean="0">
                <a:solidFill>
                  <a:schemeClr val="accent1"/>
                </a:solidFill>
              </a:rPr>
              <a:t>4: </a:t>
            </a:r>
            <a:r>
              <a:rPr lang="en-US" sz="3200" dirty="0">
                <a:solidFill>
                  <a:schemeClr val="accent1"/>
                </a:solidFill>
              </a:rPr>
              <a:t>Exploiting CCI products in </a:t>
            </a:r>
            <a:r>
              <a:rPr lang="en-US" sz="3200" dirty="0" smtClean="0">
                <a:solidFill>
                  <a:schemeClr val="accent1"/>
                </a:solidFill>
              </a:rPr>
              <a:t>AMIP experiments:</a:t>
            </a:r>
            <a:r>
              <a:rPr lang="en-US" sz="3200" i="1" dirty="0" smtClean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Verification of high-resolution seasonal predictions</a:t>
            </a:r>
            <a:endParaRPr lang="en-US" sz="3200" dirty="0" smtClean="0">
              <a:solidFill>
                <a:schemeClr val="accent1"/>
              </a:solidFill>
            </a:endParaRPr>
          </a:p>
          <a:p>
            <a:endParaRPr lang="en-US" sz="3200" dirty="0"/>
          </a:p>
          <a:p>
            <a:r>
              <a:rPr lang="en-US" sz="3200" dirty="0" smtClean="0">
                <a:solidFill>
                  <a:schemeClr val="tx1"/>
                </a:solidFill>
              </a:rPr>
              <a:t>WP </a:t>
            </a:r>
            <a:r>
              <a:rPr lang="en-US" sz="3200" dirty="0" smtClean="0">
                <a:solidFill>
                  <a:schemeClr val="tx1"/>
                </a:solidFill>
              </a:rPr>
              <a:t>3: </a:t>
            </a:r>
            <a:r>
              <a:rPr lang="en-US" sz="3200" dirty="0">
                <a:solidFill>
                  <a:schemeClr val="tx1"/>
                </a:solidFill>
              </a:rPr>
              <a:t>Cross-assessment of SST, SI, ocean </a:t>
            </a:r>
            <a:r>
              <a:rPr lang="en-US" sz="3200" dirty="0" err="1">
                <a:solidFill>
                  <a:schemeClr val="tx1"/>
                </a:solidFill>
              </a:rPr>
              <a:t>colour</a:t>
            </a:r>
            <a:r>
              <a:rPr lang="en-US" sz="3200" dirty="0">
                <a:solidFill>
                  <a:schemeClr val="tx1"/>
                </a:solidFill>
              </a:rPr>
              <a:t> and sea-level data for seasonal and decadal predictions and CCI4MIP simulations</a:t>
            </a:r>
          </a:p>
        </p:txBody>
      </p:sp>
    </p:spTree>
    <p:extLst>
      <p:ext uri="{BB962C8B-B14F-4D97-AF65-F5344CB8AC3E}">
        <p14:creationId xmlns:p14="http://schemas.microsoft.com/office/powerpoint/2010/main" val="15740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11</a:t>
            </a:fld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8560" y="2324651"/>
            <a:ext cx="5257763" cy="3586947"/>
          </a:xfrm>
          <a:prstGeom prst="rect">
            <a:avLst/>
          </a:prstGeom>
        </p:spPr>
      </p:pic>
      <p:sp>
        <p:nvSpPr>
          <p:cNvPr id="8" name="Title 10"/>
          <p:cNvSpPr txBox="1"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err="1" smtClean="0"/>
              <a:t>Coupled</a:t>
            </a:r>
            <a:r>
              <a:rPr lang="es-ES" sz="3600" dirty="0" smtClean="0"/>
              <a:t> data </a:t>
            </a:r>
            <a:r>
              <a:rPr lang="es-ES" sz="3600" dirty="0" err="1" smtClean="0"/>
              <a:t>assimilation</a:t>
            </a:r>
            <a:r>
              <a:rPr lang="es-ES" sz="3600" dirty="0" smtClean="0"/>
              <a:t> at BSC</a:t>
            </a:r>
            <a:endParaRPr lang="es-E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48596" y="1349849"/>
            <a:ext cx="889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308"/>
                </a:solidFill>
              </a:rPr>
              <a:t>Ensemble </a:t>
            </a:r>
            <a:r>
              <a:rPr lang="en-US" sz="2400" dirty="0" err="1" smtClean="0">
                <a:solidFill>
                  <a:srgbClr val="000308"/>
                </a:solidFill>
              </a:rPr>
              <a:t>Kalman</a:t>
            </a:r>
            <a:r>
              <a:rPr lang="en-US" sz="2400" dirty="0" smtClean="0">
                <a:solidFill>
                  <a:srgbClr val="000308"/>
                </a:solidFill>
              </a:rPr>
              <a:t> Filter assimilation in a coupled model system. </a:t>
            </a:r>
            <a:endParaRPr lang="en-US" sz="2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2448" y="232465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308"/>
                </a:solidFill>
              </a:rPr>
              <a:t>Assimilation of SIC and SST in EC-Earth. </a:t>
            </a:r>
          </a:p>
          <a:p>
            <a:endParaRPr lang="en-US" dirty="0" smtClean="0">
              <a:solidFill>
                <a:srgbClr val="000308"/>
              </a:solidFill>
            </a:endParaRPr>
          </a:p>
          <a:p>
            <a:r>
              <a:rPr lang="en-US" dirty="0" smtClean="0">
                <a:solidFill>
                  <a:srgbClr val="000308"/>
                </a:solidFill>
              </a:rPr>
              <a:t>Atmosphere </a:t>
            </a:r>
            <a:r>
              <a:rPr lang="en-US" dirty="0">
                <a:solidFill>
                  <a:srgbClr val="000308"/>
                </a:solidFill>
              </a:rPr>
              <a:t>updated implicitly after each time-step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rgbClr val="000308"/>
                </a:solidFill>
                <a:latin typeface="Arial" charset="0"/>
              </a:rPr>
              <a:t>Standard </a:t>
            </a:r>
            <a:r>
              <a:rPr lang="en-US" dirty="0">
                <a:solidFill>
                  <a:srgbClr val="000308"/>
                </a:solidFill>
                <a:latin typeface="Arial" charset="0"/>
              </a:rPr>
              <a:t>deviation of sea ice concentration of a 25-member ensemble in September 1983. As the figure suggests, observational information will be particularly valuable </a:t>
            </a:r>
            <a:r>
              <a:rPr lang="en-US" dirty="0" smtClean="0">
                <a:solidFill>
                  <a:srgbClr val="000308"/>
                </a:solidFill>
                <a:latin typeface="Arial" charset="0"/>
              </a:rPr>
              <a:t>around </a:t>
            </a:r>
            <a:r>
              <a:rPr lang="en-US" dirty="0">
                <a:solidFill>
                  <a:srgbClr val="000308"/>
                </a:solidFill>
                <a:latin typeface="Arial" charset="0"/>
              </a:rPr>
              <a:t>the ice edge, i.e. where the model is uncertain.</a:t>
            </a:r>
            <a:endParaRPr lang="en-US" sz="2400" dirty="0">
              <a:solidFill>
                <a:srgbClr val="000308"/>
              </a:solidFill>
              <a:latin typeface="Free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6357553"/>
            <a:ext cx="40269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rgbClr val="000308"/>
                </a:solidFill>
              </a:rPr>
              <a:t>francois.massonet@bsc.es</a:t>
            </a:r>
            <a:endParaRPr lang="en-US" i="1" dirty="0" smtClean="0">
              <a:solidFill>
                <a:srgbClr val="000308"/>
              </a:solidFill>
            </a:endParaRPr>
          </a:p>
          <a:p>
            <a:endParaRPr lang="en-US" sz="240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1528200"/>
            <a:ext cx="9143640" cy="451440"/>
          </a:xfrm>
          <a:prstGeom prst="rect">
            <a:avLst/>
          </a:prstGeom>
          <a:solidFill>
            <a:srgbClr val="00CC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" name="Bildobjekt 3"/>
          <p:cNvPicPr/>
          <p:nvPr/>
        </p:nvPicPr>
        <p:blipFill>
          <a:blip r:embed="rId3"/>
          <a:srcRect l="3984" t="20487" r="11872" b="23962"/>
          <a:stretch/>
        </p:blipFill>
        <p:spPr>
          <a:xfrm>
            <a:off x="72000" y="2521800"/>
            <a:ext cx="4414320" cy="2251080"/>
          </a:xfrm>
          <a:prstGeom prst="rect">
            <a:avLst/>
          </a:prstGeom>
          <a:ln>
            <a:noFill/>
          </a:ln>
        </p:spPr>
      </p:pic>
      <p:pic>
        <p:nvPicPr>
          <p:cNvPr id="44" name="Bildobjekt 5"/>
          <p:cNvPicPr/>
          <p:nvPr/>
        </p:nvPicPr>
        <p:blipFill>
          <a:blip r:embed="rId4"/>
          <a:srcRect l="4143" t="20485" r="12644" b="24565"/>
          <a:stretch/>
        </p:blipFill>
        <p:spPr>
          <a:xfrm>
            <a:off x="4572000" y="2526840"/>
            <a:ext cx="4482360" cy="2286360"/>
          </a:xfrm>
          <a:prstGeom prst="rect">
            <a:avLst/>
          </a:prstGeom>
          <a:ln>
            <a:noFill/>
          </a:ln>
        </p:spPr>
      </p:pic>
      <p:pic>
        <p:nvPicPr>
          <p:cNvPr id="45" name="Bildobjekt 6"/>
          <p:cNvPicPr/>
          <p:nvPr/>
        </p:nvPicPr>
        <p:blipFill>
          <a:blip r:embed="rId5"/>
          <a:srcRect l="17687" t="77929" r="28217" b="17132"/>
          <a:stretch/>
        </p:blipFill>
        <p:spPr>
          <a:xfrm>
            <a:off x="1023480" y="4844160"/>
            <a:ext cx="6928560" cy="486360"/>
          </a:xfrm>
          <a:prstGeom prst="rect">
            <a:avLst/>
          </a:prstGeom>
          <a:ln>
            <a:noFill/>
          </a:ln>
        </p:spPr>
      </p:pic>
      <p:sp>
        <p:nvSpPr>
          <p:cNvPr id="46" name="CustomShape 2"/>
          <p:cNvSpPr/>
          <p:nvPr/>
        </p:nvSpPr>
        <p:spPr>
          <a:xfrm>
            <a:off x="3799080" y="4510800"/>
            <a:ext cx="1377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0000"/>
                </a:solidFill>
                <a:latin typeface="Calibri"/>
                <a:ea typeface="DejaVu Sans"/>
              </a:rPr>
              <a:t>mgChl_a/m3</a:t>
            </a:r>
            <a:endParaRPr/>
          </a:p>
        </p:txBody>
      </p:sp>
      <p:sp>
        <p:nvSpPr>
          <p:cNvPr id="48" name="CustomShape 4"/>
          <p:cNvSpPr/>
          <p:nvPr/>
        </p:nvSpPr>
        <p:spPr>
          <a:xfrm>
            <a:off x="65160" y="6062760"/>
            <a:ext cx="899676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Calibri"/>
                <a:ea typeface="DejaVu Sans"/>
              </a:rPr>
              <a:t>Coastal high productivity is underestimated due to lacking Riverine nutrient loads (will be included soon)</a:t>
            </a:r>
            <a:r>
              <a:rPr lang="en-GB" sz="1400" b="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/>
          </a:p>
        </p:txBody>
      </p:sp>
      <p:sp>
        <p:nvSpPr>
          <p:cNvPr id="49" name="CustomShape 5"/>
          <p:cNvSpPr/>
          <p:nvPr/>
        </p:nvSpPr>
        <p:spPr>
          <a:xfrm>
            <a:off x="78840" y="5200920"/>
            <a:ext cx="8912880" cy="10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Calibri"/>
                <a:ea typeface="DejaVu Sans"/>
              </a:rPr>
              <a:t>Large-scale pattern is reproduced by the model: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strike="noStrike">
                <a:solidFill>
                  <a:srgbClr val="000000"/>
                </a:solidFill>
                <a:latin typeface="Calibri"/>
                <a:ea typeface="DejaVu Sans"/>
              </a:rPr>
              <a:t>* Low chlorophyll in subtropical gyres, oligotropic open ocean regions                                                                  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strike="noStrike">
                <a:solidFill>
                  <a:srgbClr val="000000"/>
                </a:solidFill>
                <a:latin typeface="Calibri"/>
                <a:ea typeface="DejaVu Sans"/>
              </a:rPr>
              <a:t>* High chlorophyll in the North Atlantic and Arctic along coastal upwelling zones (e.g. west Africa)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0" name="CustomShape 6"/>
          <p:cNvSpPr/>
          <p:nvPr/>
        </p:nvSpPr>
        <p:spPr>
          <a:xfrm>
            <a:off x="1013400" y="1956600"/>
            <a:ext cx="26874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trike="noStrike">
                <a:solidFill>
                  <a:srgbClr val="000000"/>
                </a:solidFill>
                <a:latin typeface="Calibri"/>
                <a:ea typeface="DejaVu Sans"/>
              </a:rPr>
              <a:t>Observations: CCI occci-v2 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trike="noStrike">
                <a:solidFill>
                  <a:srgbClr val="000000"/>
                </a:solidFill>
                <a:latin typeface="Calibri"/>
                <a:ea typeface="DejaVu Sans"/>
              </a:rPr>
              <a:t>Climatology, JJA 1997-2013</a:t>
            </a:r>
            <a:endParaRPr/>
          </a:p>
        </p:txBody>
      </p:sp>
      <p:sp>
        <p:nvSpPr>
          <p:cNvPr id="51" name="CustomShape 7"/>
          <p:cNvSpPr/>
          <p:nvPr/>
        </p:nvSpPr>
        <p:spPr>
          <a:xfrm>
            <a:off x="-551520" y="1528200"/>
            <a:ext cx="10621080" cy="42516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b="1" strike="noStrike">
                <a:solidFill>
                  <a:srgbClr val="000000"/>
                </a:solidFill>
                <a:latin typeface="Calibri"/>
                <a:ea typeface="DejaVu Sans"/>
              </a:rPr>
              <a:t>                                      </a:t>
            </a:r>
            <a:r>
              <a:rPr lang="en-GB" sz="2200" b="1" strike="noStrike">
                <a:solidFill>
                  <a:srgbClr val="000000"/>
                </a:solidFill>
                <a:latin typeface="Times New Roman"/>
                <a:ea typeface="DejaVu Sans"/>
              </a:rPr>
              <a:t>    Surface distribution of summer Chlorophyll-alpha      </a:t>
            </a:r>
            <a:r>
              <a:rPr lang="en-GB" b="1" strike="noStrike">
                <a:solidFill>
                  <a:srgbClr val="000000"/>
                </a:solidFill>
                <a:latin typeface="Calibri"/>
                <a:ea typeface="DejaVu Sans"/>
              </a:rPr>
              <a:t>                                  </a:t>
            </a:r>
            <a:endParaRPr/>
          </a:p>
        </p:txBody>
      </p:sp>
      <p:sp>
        <p:nvSpPr>
          <p:cNvPr id="52" name="CustomShape 8"/>
          <p:cNvSpPr/>
          <p:nvPr/>
        </p:nvSpPr>
        <p:spPr>
          <a:xfrm>
            <a:off x="13680" y="19080"/>
            <a:ext cx="905796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b="1" strike="noStrike" dirty="0">
                <a:solidFill>
                  <a:schemeClr val="bg1"/>
                </a:solidFill>
                <a:latin typeface="Arial"/>
                <a:ea typeface="DejaVu Sans"/>
              </a:rPr>
              <a:t>SMHI, Matthias </a:t>
            </a:r>
            <a:r>
              <a:rPr lang="en-GB" b="1" strike="noStrike" dirty="0" err="1">
                <a:solidFill>
                  <a:schemeClr val="bg1"/>
                </a:solidFill>
                <a:latin typeface="Arial"/>
                <a:ea typeface="DejaVu Sans"/>
              </a:rPr>
              <a:t>Gröger</a:t>
            </a:r>
            <a:r>
              <a:rPr lang="en-GB" b="1" strike="noStrike" dirty="0">
                <a:solidFill>
                  <a:schemeClr val="bg1"/>
                </a:solidFill>
                <a:latin typeface="Arial"/>
                <a:ea typeface="DejaVu Sans"/>
              </a:rPr>
              <a:t> has made ocean stand alone simulations with EC-Earth ocean model, NEMO, including newly installed bio-geochemistry model, PISCES.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trike="noStrike" dirty="0">
                <a:solidFill>
                  <a:srgbClr val="000000"/>
                </a:solidFill>
                <a:latin typeface="Arial"/>
                <a:ea typeface="DejaVu Sans"/>
              </a:rPr>
              <a:t>How well does the ocean and bio-geochemistry components of EC-Earth compare to observations and to the CCI </a:t>
            </a:r>
            <a:r>
              <a:rPr lang="en-GB" b="1" strike="noStrike" dirty="0">
                <a:solidFill>
                  <a:srgbClr val="0000CC"/>
                </a:solidFill>
                <a:latin typeface="Arial"/>
                <a:ea typeface="DejaVu Sans"/>
              </a:rPr>
              <a:t>ocean colour</a:t>
            </a:r>
            <a:r>
              <a:rPr lang="en-GB" strike="noStrike" dirty="0">
                <a:solidFill>
                  <a:srgbClr val="3333FF"/>
                </a:solidFill>
                <a:latin typeface="Arial"/>
                <a:ea typeface="DejaVu Sans"/>
              </a:rPr>
              <a:t>,</a:t>
            </a:r>
            <a:r>
              <a:rPr lang="en-GB" strike="noStrike" dirty="0">
                <a:solidFill>
                  <a:srgbClr val="000000"/>
                </a:solidFill>
                <a:latin typeface="Arial"/>
                <a:ea typeface="DejaVu Sans"/>
              </a:rPr>
              <a:t> sea-ice and sea-level data?</a:t>
            </a:r>
            <a:endParaRPr dirty="0"/>
          </a:p>
        </p:txBody>
      </p:sp>
      <p:sp>
        <p:nvSpPr>
          <p:cNvPr id="53" name="CustomShape 9"/>
          <p:cNvSpPr/>
          <p:nvPr/>
        </p:nvSpPr>
        <p:spPr>
          <a:xfrm>
            <a:off x="5172480" y="1989000"/>
            <a:ext cx="34966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0000"/>
                </a:solidFill>
                <a:latin typeface="Calibri"/>
                <a:ea typeface="DejaVu Sans"/>
              </a:rPr>
              <a:t>Models: EC-Earth NEMO-PISCES</a:t>
            </a:r>
            <a:endParaRPr/>
          </a:p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0000"/>
                </a:solidFill>
                <a:latin typeface="Calibri"/>
                <a:ea typeface="DejaVu Sans"/>
              </a:rPr>
              <a:t>Spinup 100yrs, mean JJA 1990-2010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24949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err="1" smtClean="0"/>
              <a:t>Conclusions</a:t>
            </a:r>
            <a:endParaRPr lang="es-ES" sz="36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51176" y="1344124"/>
            <a:ext cx="8928992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308"/>
                </a:solidFill>
              </a:rPr>
              <a:t>Climate predictions systems allow to inform about observational quality – CCI SST leads overall to highest correlation values 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000308"/>
                </a:solidFill>
              </a:rPr>
              <a:t>Propagation of observational uncertainty to model scales is a large cap for current practice in verification and data assimilation</a:t>
            </a:r>
            <a:endParaRPr lang="en-US" sz="3200" dirty="0">
              <a:solidFill>
                <a:srgbClr val="0003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5" name="Title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Atlas of </a:t>
            </a:r>
            <a:r>
              <a:rPr lang="es-ES" sz="3600" dirty="0" err="1" smtClean="0"/>
              <a:t>high-resolution</a:t>
            </a:r>
            <a:r>
              <a:rPr lang="es-ES" sz="3600" dirty="0" smtClean="0"/>
              <a:t> </a:t>
            </a:r>
            <a:r>
              <a:rPr lang="es-ES" sz="3600" dirty="0" err="1" smtClean="0"/>
              <a:t>predictions</a:t>
            </a:r>
            <a:endParaRPr lang="es-E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02" y="1459102"/>
            <a:ext cx="6753195" cy="47492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8144" y="6488668"/>
            <a:ext cx="40269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000308"/>
                </a:solidFill>
              </a:rPr>
              <a:t>Prodhomme</a:t>
            </a:r>
            <a:r>
              <a:rPr lang="en-US" i="1" dirty="0" smtClean="0">
                <a:solidFill>
                  <a:srgbClr val="000308"/>
                </a:solidFill>
              </a:rPr>
              <a:t> et al., (2016)</a:t>
            </a:r>
          </a:p>
          <a:p>
            <a:endParaRPr lang="en-US" sz="2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6877" y="1960824"/>
            <a:ext cx="944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308"/>
                </a:solidFill>
              </a:rPr>
              <a:t>CCI</a:t>
            </a:r>
            <a:endParaRPr lang="en-US" dirty="0" smtClean="0">
              <a:solidFill>
                <a:srgbClr val="000308"/>
              </a:solidFill>
            </a:endParaRPr>
          </a:p>
          <a:p>
            <a:r>
              <a:rPr lang="en-US" dirty="0" smtClean="0">
                <a:solidFill>
                  <a:srgbClr val="000308"/>
                </a:solidFill>
              </a:rPr>
              <a:t>SST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619519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308"/>
                </a:solidFill>
              </a:rPr>
              <a:t>correlation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625659" y="2068954"/>
            <a:ext cx="1704927" cy="408114"/>
          </a:xfrm>
          <a:prstGeom prst="ellipse">
            <a:avLst/>
          </a:prstGeom>
          <a:noFill/>
          <a:ln>
            <a:solidFill>
              <a:srgbClr val="000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6296" y="3698425"/>
            <a:ext cx="481775" cy="408114"/>
          </a:xfrm>
          <a:prstGeom prst="ellipse">
            <a:avLst/>
          </a:prstGeom>
          <a:noFill/>
          <a:ln>
            <a:solidFill>
              <a:srgbClr val="000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52120" y="3713279"/>
            <a:ext cx="432048" cy="408114"/>
          </a:xfrm>
          <a:prstGeom prst="ellipse">
            <a:avLst/>
          </a:prstGeom>
          <a:noFill/>
          <a:ln>
            <a:solidFill>
              <a:srgbClr val="000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53601" y="5007627"/>
            <a:ext cx="432048" cy="408114"/>
          </a:xfrm>
          <a:prstGeom prst="ellipse">
            <a:avLst/>
          </a:prstGeom>
          <a:noFill/>
          <a:ln>
            <a:solidFill>
              <a:srgbClr val="000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2976" y="989229"/>
            <a:ext cx="889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308"/>
                </a:solidFill>
              </a:rPr>
              <a:t>ENSO and mid-latitude variability (NAO, blocking</a:t>
            </a:r>
            <a:r>
              <a:rPr lang="en-US" sz="2400" smtClean="0">
                <a:solidFill>
                  <a:srgbClr val="000308"/>
                </a:solidFill>
              </a:rPr>
              <a:t>) improved</a:t>
            </a:r>
            <a:endParaRPr lang="en-US" sz="2400" dirty="0" smtClean="0">
              <a:solidFill>
                <a:srgbClr val="000308"/>
              </a:solidFill>
            </a:endParaRPr>
          </a:p>
          <a:p>
            <a:endParaRPr lang="en-US" sz="2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37" y="357301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308"/>
                </a:solidFill>
              </a:rPr>
              <a:t>1° Ocean</a:t>
            </a:r>
          </a:p>
          <a:p>
            <a:r>
              <a:rPr lang="en-US" sz="1600" dirty="0" smtClean="0">
                <a:solidFill>
                  <a:srgbClr val="000308"/>
                </a:solidFill>
              </a:rPr>
              <a:t>80km Atm.</a:t>
            </a:r>
            <a:endParaRPr lang="en-US" sz="1600" dirty="0">
              <a:solidFill>
                <a:srgbClr val="00030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3346" y="357631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308"/>
                </a:solidFill>
              </a:rPr>
              <a:t>0.25° Ocean</a:t>
            </a:r>
          </a:p>
          <a:p>
            <a:r>
              <a:rPr lang="en-US" sz="1600" dirty="0" smtClean="0">
                <a:solidFill>
                  <a:srgbClr val="000308"/>
                </a:solidFill>
              </a:rPr>
              <a:t>40km Atm.</a:t>
            </a:r>
            <a:endParaRPr lang="en-US" sz="1600" dirty="0">
              <a:solidFill>
                <a:srgbClr val="0003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84" name="Title 10"/>
          <p:cNvSpPr txBox="1">
            <a:spLocks/>
          </p:cNvSpPr>
          <p:nvPr/>
        </p:nvSpPr>
        <p:spPr>
          <a:xfrm>
            <a:off x="215008" y="-87308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err="1" smtClean="0"/>
              <a:t>Questions</a:t>
            </a:r>
            <a:r>
              <a:rPr lang="es-ES" sz="3600" dirty="0" smtClean="0"/>
              <a:t> </a:t>
            </a:r>
            <a:r>
              <a:rPr lang="es-ES" sz="3600" dirty="0" err="1" smtClean="0"/>
              <a:t>from</a:t>
            </a:r>
            <a:r>
              <a:rPr lang="es-ES" sz="3600" dirty="0" smtClean="0"/>
              <a:t> </a:t>
            </a:r>
            <a:r>
              <a:rPr lang="es-ES" sz="3600" dirty="0" err="1" smtClean="0"/>
              <a:t>seasonal</a:t>
            </a:r>
            <a:r>
              <a:rPr lang="es-ES" sz="3600" dirty="0" smtClean="0"/>
              <a:t> </a:t>
            </a:r>
            <a:r>
              <a:rPr lang="es-ES" sz="3600" dirty="0" err="1" smtClean="0"/>
              <a:t>forecasting</a:t>
            </a:r>
            <a:endParaRPr lang="es-ES" sz="3600" dirty="0"/>
          </a:p>
        </p:txBody>
      </p:sp>
      <p:sp>
        <p:nvSpPr>
          <p:cNvPr id="5" name="Ellipse 3"/>
          <p:cNvSpPr/>
          <p:nvPr/>
        </p:nvSpPr>
        <p:spPr>
          <a:xfrm rot="2638088">
            <a:off x="4245365" y="3209668"/>
            <a:ext cx="2729766" cy="1661068"/>
          </a:xfrm>
          <a:prstGeom prst="ellipse">
            <a:avLst/>
          </a:prstGeom>
          <a:gradFill flip="none" rotWithShape="1">
            <a:gsLst>
              <a:gs pos="0">
                <a:srgbClr val="1F497D">
                  <a:lumMod val="60000"/>
                  <a:lumOff val="40000"/>
                </a:srgbClr>
              </a:gs>
              <a:gs pos="68000">
                <a:sysClr val="window" lastClr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Ellipse 4"/>
          <p:cNvSpPr/>
          <p:nvPr/>
        </p:nvSpPr>
        <p:spPr>
          <a:xfrm rot="689339">
            <a:off x="2034211" y="2127883"/>
            <a:ext cx="1652226" cy="2444265"/>
          </a:xfrm>
          <a:prstGeom prst="ellipse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60000">
                <a:sysClr val="window" lastClr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Ellipse 70"/>
          <p:cNvSpPr/>
          <p:nvPr/>
        </p:nvSpPr>
        <p:spPr>
          <a:xfrm rot="689339">
            <a:off x="2565261" y="3428093"/>
            <a:ext cx="71836" cy="78847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Forme libre 77"/>
          <p:cNvSpPr/>
          <p:nvPr/>
        </p:nvSpPr>
        <p:spPr>
          <a:xfrm rot="689339">
            <a:off x="2914676" y="2883660"/>
            <a:ext cx="3225889" cy="810193"/>
          </a:xfrm>
          <a:custGeom>
            <a:avLst/>
            <a:gdLst>
              <a:gd name="connsiteX0" fmla="*/ 0 w 3208020"/>
              <a:gd name="connsiteY0" fmla="*/ 468630 h 734060"/>
              <a:gd name="connsiteX1" fmla="*/ 1363980 w 3208020"/>
              <a:gd name="connsiteY1" fmla="*/ 34290 h 734060"/>
              <a:gd name="connsiteX2" fmla="*/ 2286000 w 3208020"/>
              <a:gd name="connsiteY2" fmla="*/ 674370 h 734060"/>
              <a:gd name="connsiteX3" fmla="*/ 3208020 w 3208020"/>
              <a:gd name="connsiteY3" fmla="*/ 392430 h 73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020" h="734060">
                <a:moveTo>
                  <a:pt x="0" y="468630"/>
                </a:moveTo>
                <a:cubicBezTo>
                  <a:pt x="491490" y="234315"/>
                  <a:pt x="982980" y="0"/>
                  <a:pt x="1363980" y="34290"/>
                </a:cubicBezTo>
                <a:cubicBezTo>
                  <a:pt x="1744980" y="68580"/>
                  <a:pt x="1978660" y="614680"/>
                  <a:pt x="2286000" y="674370"/>
                </a:cubicBezTo>
                <a:cubicBezTo>
                  <a:pt x="2593340" y="734060"/>
                  <a:pt x="2900680" y="563245"/>
                  <a:pt x="3208020" y="392430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Forme libre 78"/>
          <p:cNvSpPr/>
          <p:nvPr/>
        </p:nvSpPr>
        <p:spPr>
          <a:xfrm rot="689339">
            <a:off x="2943639" y="3898175"/>
            <a:ext cx="2651207" cy="620962"/>
          </a:xfrm>
          <a:custGeom>
            <a:avLst/>
            <a:gdLst>
              <a:gd name="connsiteX0" fmla="*/ 0 w 2636520"/>
              <a:gd name="connsiteY0" fmla="*/ 0 h 562610"/>
              <a:gd name="connsiteX1" fmla="*/ 563880 w 2636520"/>
              <a:gd name="connsiteY1" fmla="*/ 198120 h 562610"/>
              <a:gd name="connsiteX2" fmla="*/ 1341120 w 2636520"/>
              <a:gd name="connsiteY2" fmla="*/ 533400 h 562610"/>
              <a:gd name="connsiteX3" fmla="*/ 2080260 w 2636520"/>
              <a:gd name="connsiteY3" fmla="*/ 373380 h 562610"/>
              <a:gd name="connsiteX4" fmla="*/ 2636520 w 2636520"/>
              <a:gd name="connsiteY4" fmla="*/ 30480 h 56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6520" h="562610">
                <a:moveTo>
                  <a:pt x="0" y="0"/>
                </a:moveTo>
                <a:cubicBezTo>
                  <a:pt x="170180" y="54610"/>
                  <a:pt x="340360" y="109220"/>
                  <a:pt x="563880" y="198120"/>
                </a:cubicBezTo>
                <a:cubicBezTo>
                  <a:pt x="787400" y="287020"/>
                  <a:pt x="1088390" y="504190"/>
                  <a:pt x="1341120" y="533400"/>
                </a:cubicBezTo>
                <a:cubicBezTo>
                  <a:pt x="1593850" y="562610"/>
                  <a:pt x="1864360" y="457200"/>
                  <a:pt x="2080260" y="373380"/>
                </a:cubicBezTo>
                <a:cubicBezTo>
                  <a:pt x="2296160" y="289560"/>
                  <a:pt x="2466340" y="160020"/>
                  <a:pt x="2636520" y="30480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Forme libre 79"/>
          <p:cNvSpPr/>
          <p:nvPr/>
        </p:nvSpPr>
        <p:spPr>
          <a:xfrm rot="689339">
            <a:off x="2847711" y="3385520"/>
            <a:ext cx="3064977" cy="707868"/>
          </a:xfrm>
          <a:custGeom>
            <a:avLst/>
            <a:gdLst>
              <a:gd name="connsiteX0" fmla="*/ 0 w 3048000"/>
              <a:gd name="connsiteY0" fmla="*/ 289560 h 641350"/>
              <a:gd name="connsiteX1" fmla="*/ 1219200 w 3048000"/>
              <a:gd name="connsiteY1" fmla="*/ 53340 h 641350"/>
              <a:gd name="connsiteX2" fmla="*/ 1607820 w 3048000"/>
              <a:gd name="connsiteY2" fmla="*/ 609600 h 641350"/>
              <a:gd name="connsiteX3" fmla="*/ 1996440 w 3048000"/>
              <a:gd name="connsiteY3" fmla="*/ 243840 h 641350"/>
              <a:gd name="connsiteX4" fmla="*/ 3048000 w 3048000"/>
              <a:gd name="connsiteY4" fmla="*/ 18288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641350">
                <a:moveTo>
                  <a:pt x="0" y="289560"/>
                </a:moveTo>
                <a:cubicBezTo>
                  <a:pt x="475615" y="144780"/>
                  <a:pt x="951230" y="0"/>
                  <a:pt x="1219200" y="53340"/>
                </a:cubicBezTo>
                <a:cubicBezTo>
                  <a:pt x="1487170" y="106680"/>
                  <a:pt x="1478280" y="577850"/>
                  <a:pt x="1607820" y="609600"/>
                </a:cubicBezTo>
                <a:cubicBezTo>
                  <a:pt x="1737360" y="641350"/>
                  <a:pt x="1756410" y="314960"/>
                  <a:pt x="1996440" y="243840"/>
                </a:cubicBezTo>
                <a:cubicBezTo>
                  <a:pt x="2236470" y="172720"/>
                  <a:pt x="2642235" y="177800"/>
                  <a:pt x="3048000" y="182880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Forme libre 80"/>
          <p:cNvSpPr/>
          <p:nvPr/>
        </p:nvSpPr>
        <p:spPr>
          <a:xfrm rot="689339">
            <a:off x="2343218" y="3560861"/>
            <a:ext cx="3647667" cy="1091939"/>
          </a:xfrm>
          <a:custGeom>
            <a:avLst/>
            <a:gdLst>
              <a:gd name="connsiteX0" fmla="*/ 259080 w 4488180"/>
              <a:gd name="connsiteY0" fmla="*/ 0 h 989330"/>
              <a:gd name="connsiteX1" fmla="*/ 327660 w 4488180"/>
              <a:gd name="connsiteY1" fmla="*/ 541020 h 989330"/>
              <a:gd name="connsiteX2" fmla="*/ 2225040 w 4488180"/>
              <a:gd name="connsiteY2" fmla="*/ 982980 h 989330"/>
              <a:gd name="connsiteX3" fmla="*/ 4488180 w 4488180"/>
              <a:gd name="connsiteY3" fmla="*/ 579120 h 98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180" h="989330">
                <a:moveTo>
                  <a:pt x="259080" y="0"/>
                </a:moveTo>
                <a:cubicBezTo>
                  <a:pt x="129540" y="188595"/>
                  <a:pt x="0" y="377190"/>
                  <a:pt x="327660" y="541020"/>
                </a:cubicBezTo>
                <a:cubicBezTo>
                  <a:pt x="655320" y="704850"/>
                  <a:pt x="1531620" y="976630"/>
                  <a:pt x="2225040" y="982980"/>
                </a:cubicBezTo>
                <a:cubicBezTo>
                  <a:pt x="2918460" y="989330"/>
                  <a:pt x="3703320" y="784225"/>
                  <a:pt x="4488180" y="579120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8" name="Ellipse 41"/>
          <p:cNvSpPr/>
          <p:nvPr/>
        </p:nvSpPr>
        <p:spPr>
          <a:xfrm rot="689339">
            <a:off x="2863833" y="3243484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9" name="Ellipse 42"/>
          <p:cNvSpPr/>
          <p:nvPr/>
        </p:nvSpPr>
        <p:spPr>
          <a:xfrm rot="689339">
            <a:off x="2926973" y="3370066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0" name="Ellipse 43"/>
          <p:cNvSpPr/>
          <p:nvPr/>
        </p:nvSpPr>
        <p:spPr>
          <a:xfrm rot="689339">
            <a:off x="2953473" y="3239689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1" name="Ellipse 44"/>
          <p:cNvSpPr/>
          <p:nvPr/>
        </p:nvSpPr>
        <p:spPr>
          <a:xfrm rot="689339">
            <a:off x="3040505" y="3371127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2" name="Ellipse 45"/>
          <p:cNvSpPr/>
          <p:nvPr/>
        </p:nvSpPr>
        <p:spPr>
          <a:xfrm rot="689339">
            <a:off x="2781979" y="3325230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3" name="Ellipse 46"/>
          <p:cNvSpPr/>
          <p:nvPr/>
        </p:nvSpPr>
        <p:spPr>
          <a:xfrm rot="689339">
            <a:off x="2873174" y="3436188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4" name="Ellipse 47"/>
          <p:cNvSpPr/>
          <p:nvPr/>
        </p:nvSpPr>
        <p:spPr>
          <a:xfrm rot="689339">
            <a:off x="2899675" y="3305810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5" name="Ellipse 48"/>
          <p:cNvSpPr/>
          <p:nvPr/>
        </p:nvSpPr>
        <p:spPr>
          <a:xfrm rot="689339">
            <a:off x="2986709" y="3437248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6" name="Ellipse 49"/>
          <p:cNvSpPr/>
          <p:nvPr/>
        </p:nvSpPr>
        <p:spPr>
          <a:xfrm rot="689339">
            <a:off x="2771990" y="3246833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7" name="Ellipse 50"/>
          <p:cNvSpPr/>
          <p:nvPr/>
        </p:nvSpPr>
        <p:spPr>
          <a:xfrm rot="689339">
            <a:off x="2859023" y="3378270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8" name="Ellipse 51"/>
          <p:cNvSpPr/>
          <p:nvPr/>
        </p:nvSpPr>
        <p:spPr>
          <a:xfrm rot="689339">
            <a:off x="2850347" y="3187423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9" name="Ellipse 52"/>
          <p:cNvSpPr/>
          <p:nvPr/>
        </p:nvSpPr>
        <p:spPr>
          <a:xfrm rot="689339">
            <a:off x="2972557" y="3379331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0" name="Ellipse 53"/>
          <p:cNvSpPr/>
          <p:nvPr/>
        </p:nvSpPr>
        <p:spPr>
          <a:xfrm rot="689339">
            <a:off x="2718192" y="3312954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1" name="Ellipse 54"/>
          <p:cNvSpPr/>
          <p:nvPr/>
        </p:nvSpPr>
        <p:spPr>
          <a:xfrm rot="689339">
            <a:off x="2805226" y="3444392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2" name="Ellipse 55"/>
          <p:cNvSpPr/>
          <p:nvPr/>
        </p:nvSpPr>
        <p:spPr>
          <a:xfrm rot="689339">
            <a:off x="2831726" y="3314015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3" name="Ellipse 56"/>
          <p:cNvSpPr/>
          <p:nvPr/>
        </p:nvSpPr>
        <p:spPr>
          <a:xfrm rot="689339">
            <a:off x="2918759" y="3445453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4" name="Ellipse 57"/>
          <p:cNvSpPr/>
          <p:nvPr/>
        </p:nvSpPr>
        <p:spPr>
          <a:xfrm rot="689339">
            <a:off x="3055855" y="3487995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5" name="Ellipse 58"/>
          <p:cNvSpPr/>
          <p:nvPr/>
        </p:nvSpPr>
        <p:spPr>
          <a:xfrm rot="689339">
            <a:off x="2941516" y="3525875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6" name="Ellipse 59"/>
          <p:cNvSpPr/>
          <p:nvPr/>
        </p:nvSpPr>
        <p:spPr>
          <a:xfrm rot="689339">
            <a:off x="2839106" y="3505059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7" name="Ellipse 60"/>
          <p:cNvSpPr/>
          <p:nvPr/>
        </p:nvSpPr>
        <p:spPr>
          <a:xfrm rot="689339">
            <a:off x="2697423" y="3415142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8" name="Ellipse 61"/>
          <p:cNvSpPr/>
          <p:nvPr/>
        </p:nvSpPr>
        <p:spPr>
          <a:xfrm rot="689339">
            <a:off x="2655103" y="3361021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9" name="Ellipse 62"/>
          <p:cNvSpPr/>
          <p:nvPr/>
        </p:nvSpPr>
        <p:spPr>
          <a:xfrm rot="689339">
            <a:off x="3126352" y="3403483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0" name="Ellipse 63"/>
          <p:cNvSpPr/>
          <p:nvPr/>
        </p:nvSpPr>
        <p:spPr>
          <a:xfrm rot="689339">
            <a:off x="3085556" y="3341870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1" name="Ellipse 64"/>
          <p:cNvSpPr/>
          <p:nvPr/>
        </p:nvSpPr>
        <p:spPr>
          <a:xfrm rot="689339">
            <a:off x="3044758" y="3280259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2" name="Ellipse 65"/>
          <p:cNvSpPr/>
          <p:nvPr/>
        </p:nvSpPr>
        <p:spPr>
          <a:xfrm rot="689339">
            <a:off x="2963164" y="3157034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3" name="Ellipse 66"/>
          <p:cNvSpPr/>
          <p:nvPr/>
        </p:nvSpPr>
        <p:spPr>
          <a:xfrm rot="689339">
            <a:off x="3178055" y="3254030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4" name="Ellipse 67"/>
          <p:cNvSpPr/>
          <p:nvPr/>
        </p:nvSpPr>
        <p:spPr>
          <a:xfrm rot="689339">
            <a:off x="3116778" y="3188255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5" name="Ellipse 68"/>
          <p:cNvSpPr/>
          <p:nvPr/>
        </p:nvSpPr>
        <p:spPr>
          <a:xfrm rot="689339">
            <a:off x="2624712" y="3248202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6" name="Ellipse 69"/>
          <p:cNvSpPr/>
          <p:nvPr/>
        </p:nvSpPr>
        <p:spPr>
          <a:xfrm rot="689339">
            <a:off x="3086388" y="3075439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7" name="Ellipse 70"/>
          <p:cNvSpPr/>
          <p:nvPr/>
        </p:nvSpPr>
        <p:spPr>
          <a:xfrm rot="689339">
            <a:off x="2624712" y="3248202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8" name="Ellipse 71"/>
          <p:cNvSpPr/>
          <p:nvPr/>
        </p:nvSpPr>
        <p:spPr>
          <a:xfrm rot="689339">
            <a:off x="2768751" y="3064199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9" name="Ellipse 72"/>
          <p:cNvSpPr/>
          <p:nvPr/>
        </p:nvSpPr>
        <p:spPr>
          <a:xfrm rot="689339">
            <a:off x="3131792" y="3411696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0" name="Ellipse 73"/>
          <p:cNvSpPr/>
          <p:nvPr/>
        </p:nvSpPr>
        <p:spPr>
          <a:xfrm rot="689339">
            <a:off x="2696733" y="3156201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1" name="Ellipse 74"/>
          <p:cNvSpPr/>
          <p:nvPr/>
        </p:nvSpPr>
        <p:spPr>
          <a:xfrm rot="689339">
            <a:off x="2953588" y="2941807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2" name="Ellipse 75"/>
          <p:cNvSpPr/>
          <p:nvPr/>
        </p:nvSpPr>
        <p:spPr>
          <a:xfrm rot="689339">
            <a:off x="3033518" y="3597893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3" name="Ellipse 76"/>
          <p:cNvSpPr/>
          <p:nvPr/>
        </p:nvSpPr>
        <p:spPr>
          <a:xfrm rot="689339">
            <a:off x="2915375" y="3584543"/>
            <a:ext cx="52252" cy="5225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3146860" y="3276876"/>
            <a:ext cx="2064608" cy="1002550"/>
          </a:xfrm>
          <a:custGeom>
            <a:avLst/>
            <a:gdLst>
              <a:gd name="connsiteX0" fmla="*/ 0 w 2822713"/>
              <a:gd name="connsiteY0" fmla="*/ 0 h 1370677"/>
              <a:gd name="connsiteX1" fmla="*/ 934278 w 2822713"/>
              <a:gd name="connsiteY1" fmla="*/ 477079 h 1370677"/>
              <a:gd name="connsiteX2" fmla="*/ 1311965 w 2822713"/>
              <a:gd name="connsiteY2" fmla="*/ 1292087 h 1370677"/>
              <a:gd name="connsiteX3" fmla="*/ 2286000 w 2822713"/>
              <a:gd name="connsiteY3" fmla="*/ 1331844 h 1370677"/>
              <a:gd name="connsiteX4" fmla="*/ 2822713 w 2822713"/>
              <a:gd name="connsiteY4" fmla="*/ 1232452 h 137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2713" h="1370677">
                <a:moveTo>
                  <a:pt x="0" y="0"/>
                </a:moveTo>
                <a:cubicBezTo>
                  <a:pt x="357808" y="130865"/>
                  <a:pt x="715617" y="261731"/>
                  <a:pt x="934278" y="477079"/>
                </a:cubicBezTo>
                <a:cubicBezTo>
                  <a:pt x="1152939" y="692427"/>
                  <a:pt x="1086678" y="1149626"/>
                  <a:pt x="1311965" y="1292087"/>
                </a:cubicBezTo>
                <a:cubicBezTo>
                  <a:pt x="1537252" y="1434548"/>
                  <a:pt x="2034209" y="1341783"/>
                  <a:pt x="2286000" y="1331844"/>
                </a:cubicBezTo>
                <a:cubicBezTo>
                  <a:pt x="2537791" y="1321905"/>
                  <a:pt x="2822713" y="1232452"/>
                  <a:pt x="2822713" y="1232452"/>
                </a:cubicBezTo>
              </a:path>
            </a:pathLst>
          </a:custGeom>
          <a:noFill/>
          <a:ln w="12700">
            <a:solidFill>
              <a:srgbClr val="00030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3045084" y="2709269"/>
            <a:ext cx="2631648" cy="523988"/>
          </a:xfrm>
          <a:custGeom>
            <a:avLst/>
            <a:gdLst>
              <a:gd name="connsiteX0" fmla="*/ 0 w 3597965"/>
              <a:gd name="connsiteY0" fmla="*/ 577245 h 716392"/>
              <a:gd name="connsiteX1" fmla="*/ 1530626 w 3597965"/>
              <a:gd name="connsiteY1" fmla="*/ 577245 h 716392"/>
              <a:gd name="connsiteX2" fmla="*/ 2425148 w 3597965"/>
              <a:gd name="connsiteY2" fmla="*/ 775 h 716392"/>
              <a:gd name="connsiteX3" fmla="*/ 3597965 w 3597965"/>
              <a:gd name="connsiteY3" fmla="*/ 716392 h 7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7965" h="716392">
                <a:moveTo>
                  <a:pt x="0" y="577245"/>
                </a:moveTo>
                <a:cubicBezTo>
                  <a:pt x="563217" y="625284"/>
                  <a:pt x="1126435" y="673323"/>
                  <a:pt x="1530626" y="577245"/>
                </a:cubicBezTo>
                <a:cubicBezTo>
                  <a:pt x="1934817" y="481167"/>
                  <a:pt x="2080592" y="-22416"/>
                  <a:pt x="2425148" y="775"/>
                </a:cubicBezTo>
                <a:cubicBezTo>
                  <a:pt x="2769705" y="23966"/>
                  <a:pt x="3372678" y="577244"/>
                  <a:pt x="3597965" y="716392"/>
                </a:cubicBezTo>
              </a:path>
            </a:pathLst>
          </a:custGeom>
          <a:noFill/>
          <a:ln w="12700">
            <a:solidFill>
              <a:srgbClr val="00030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248597" y="1149689"/>
            <a:ext cx="8355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09510"/>
                </a:solidFill>
              </a:rPr>
              <a:t>Initial conditions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: </a:t>
            </a:r>
            <a:r>
              <a:rPr lang="en-US" sz="2400" i="1" dirty="0" smtClean="0">
                <a:solidFill>
                  <a:sysClr val="windowText" lastClr="000000"/>
                </a:solidFill>
              </a:rPr>
              <a:t>Do the newly developed CCI products improve the skill of climate (seasonal) predictions?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48597" y="5275115"/>
            <a:ext cx="914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Forecast verification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: </a:t>
            </a:r>
            <a:r>
              <a:rPr lang="en-US" sz="2400" i="1" dirty="0" smtClean="0">
                <a:solidFill>
                  <a:sysClr val="windowText" lastClr="000000"/>
                </a:solidFill>
              </a:rPr>
              <a:t>Can verification seasonal predictions inform about observational quality?</a:t>
            </a:r>
          </a:p>
          <a:p>
            <a:endParaRPr lang="en-US" sz="2400" i="1" dirty="0">
              <a:solidFill>
                <a:sysClr val="windowText" lastClr="00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61607" y="1987826"/>
            <a:ext cx="1706341" cy="1232452"/>
          </a:xfrm>
          <a:custGeom>
            <a:avLst/>
            <a:gdLst>
              <a:gd name="connsiteX0" fmla="*/ 135958 w 1706341"/>
              <a:gd name="connsiteY0" fmla="*/ 0 h 1232452"/>
              <a:gd name="connsiteX1" fmla="*/ 155836 w 1706341"/>
              <a:gd name="connsiteY1" fmla="*/ 954157 h 1232452"/>
              <a:gd name="connsiteX2" fmla="*/ 1706341 w 1706341"/>
              <a:gd name="connsiteY2" fmla="*/ 1232452 h 123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6341" h="1232452">
                <a:moveTo>
                  <a:pt x="135958" y="0"/>
                </a:moveTo>
                <a:cubicBezTo>
                  <a:pt x="15031" y="374374"/>
                  <a:pt x="-105895" y="748748"/>
                  <a:pt x="155836" y="954157"/>
                </a:cubicBezTo>
                <a:cubicBezTo>
                  <a:pt x="417567" y="1159566"/>
                  <a:pt x="1706341" y="1232452"/>
                  <a:pt x="1706341" y="1232452"/>
                </a:cubicBezTo>
              </a:path>
            </a:pathLst>
          </a:custGeom>
          <a:noFill/>
          <a:ln>
            <a:solidFill>
              <a:srgbClr val="00030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599583" y="4273826"/>
            <a:ext cx="741121" cy="1073426"/>
          </a:xfrm>
          <a:custGeom>
            <a:avLst/>
            <a:gdLst>
              <a:gd name="connsiteX0" fmla="*/ 0 w 741121"/>
              <a:gd name="connsiteY0" fmla="*/ 0 h 1073426"/>
              <a:gd name="connsiteX1" fmla="*/ 695739 w 741121"/>
              <a:gd name="connsiteY1" fmla="*/ 417444 h 1073426"/>
              <a:gd name="connsiteX2" fmla="*/ 675860 w 741121"/>
              <a:gd name="connsiteY2" fmla="*/ 1073426 h 107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121" h="1073426">
                <a:moveTo>
                  <a:pt x="0" y="0"/>
                </a:moveTo>
                <a:cubicBezTo>
                  <a:pt x="291548" y="119270"/>
                  <a:pt x="583096" y="238540"/>
                  <a:pt x="695739" y="417444"/>
                </a:cubicBezTo>
                <a:cubicBezTo>
                  <a:pt x="808382" y="596348"/>
                  <a:pt x="675860" y="1073426"/>
                  <a:pt x="675860" y="1073426"/>
                </a:cubicBezTo>
              </a:path>
            </a:pathLst>
          </a:custGeom>
          <a:noFill/>
          <a:ln>
            <a:solidFill>
              <a:srgbClr val="00030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lipse 5"/>
          <p:cNvSpPr/>
          <p:nvPr/>
        </p:nvSpPr>
        <p:spPr>
          <a:xfrm rot="689339">
            <a:off x="5522595" y="4163322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7" name="Ellipse 6"/>
          <p:cNvSpPr/>
          <p:nvPr/>
        </p:nvSpPr>
        <p:spPr>
          <a:xfrm rot="689339">
            <a:off x="5388651" y="4104995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8" name="Ellipse 7"/>
          <p:cNvSpPr/>
          <p:nvPr/>
        </p:nvSpPr>
        <p:spPr>
          <a:xfrm rot="689339">
            <a:off x="5733753" y="3841747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9" name="Ellipse 8"/>
          <p:cNvSpPr/>
          <p:nvPr/>
        </p:nvSpPr>
        <p:spPr>
          <a:xfrm rot="689339">
            <a:off x="5992713" y="4514020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0" name="Ellipse 9"/>
          <p:cNvSpPr/>
          <p:nvPr/>
        </p:nvSpPr>
        <p:spPr>
          <a:xfrm rot="689339">
            <a:off x="5166124" y="3820172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1" name="Ellipse 10"/>
          <p:cNvSpPr/>
          <p:nvPr/>
        </p:nvSpPr>
        <p:spPr>
          <a:xfrm rot="689339">
            <a:off x="5668679" y="4161911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2" name="Ellipse 11"/>
          <p:cNvSpPr/>
          <p:nvPr/>
        </p:nvSpPr>
        <p:spPr>
          <a:xfrm rot="689339">
            <a:off x="5816850" y="4150233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3" name="Ellipse 12"/>
          <p:cNvSpPr/>
          <p:nvPr/>
        </p:nvSpPr>
        <p:spPr>
          <a:xfrm rot="689339">
            <a:off x="5339895" y="4344884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4" name="Ellipse 13"/>
          <p:cNvSpPr/>
          <p:nvPr/>
        </p:nvSpPr>
        <p:spPr>
          <a:xfrm rot="689339">
            <a:off x="5942633" y="4248696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5" name="Ellipse 14"/>
          <p:cNvSpPr/>
          <p:nvPr/>
        </p:nvSpPr>
        <p:spPr>
          <a:xfrm rot="689339">
            <a:off x="5605692" y="4471808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6" name="Ellipse 15"/>
          <p:cNvSpPr/>
          <p:nvPr/>
        </p:nvSpPr>
        <p:spPr>
          <a:xfrm rot="689339">
            <a:off x="5223202" y="4086918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7" name="Ellipse 16"/>
          <p:cNvSpPr/>
          <p:nvPr/>
        </p:nvSpPr>
        <p:spPr>
          <a:xfrm rot="689339">
            <a:off x="5082455" y="3650816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8" name="Ellipse 17"/>
          <p:cNvSpPr/>
          <p:nvPr/>
        </p:nvSpPr>
        <p:spPr>
          <a:xfrm rot="689339">
            <a:off x="5509504" y="3869067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9" name="Ellipse 18"/>
          <p:cNvSpPr/>
          <p:nvPr/>
        </p:nvSpPr>
        <p:spPr>
          <a:xfrm rot="689339">
            <a:off x="5741467" y="4700448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0" name="Ellipse 19"/>
          <p:cNvSpPr/>
          <p:nvPr/>
        </p:nvSpPr>
        <p:spPr>
          <a:xfrm rot="689339">
            <a:off x="5568125" y="4592078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1" name="Ellipse 20"/>
          <p:cNvSpPr/>
          <p:nvPr/>
        </p:nvSpPr>
        <p:spPr>
          <a:xfrm rot="689339">
            <a:off x="5181376" y="3510780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2" name="Ellipse 21"/>
          <p:cNvSpPr/>
          <p:nvPr/>
        </p:nvSpPr>
        <p:spPr>
          <a:xfrm rot="689339">
            <a:off x="6041099" y="4122912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3" name="Ellipse 22"/>
          <p:cNvSpPr/>
          <p:nvPr/>
        </p:nvSpPr>
        <p:spPr>
          <a:xfrm rot="689339">
            <a:off x="5689222" y="4342987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4" name="Ellipse 23"/>
          <p:cNvSpPr/>
          <p:nvPr/>
        </p:nvSpPr>
        <p:spPr>
          <a:xfrm rot="689339">
            <a:off x="5528772" y="3979903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5" name="Ellipse 24"/>
          <p:cNvSpPr/>
          <p:nvPr/>
        </p:nvSpPr>
        <p:spPr>
          <a:xfrm rot="689339">
            <a:off x="5199880" y="4316426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6" name="Ellipse 25"/>
          <p:cNvSpPr/>
          <p:nvPr/>
        </p:nvSpPr>
        <p:spPr>
          <a:xfrm rot="689339">
            <a:off x="5280416" y="3996703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7" name="Ellipse 26"/>
          <p:cNvSpPr/>
          <p:nvPr/>
        </p:nvSpPr>
        <p:spPr>
          <a:xfrm rot="689339">
            <a:off x="6009249" y="4791323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8" name="Ellipse 27"/>
          <p:cNvSpPr/>
          <p:nvPr/>
        </p:nvSpPr>
        <p:spPr>
          <a:xfrm rot="689339">
            <a:off x="6207317" y="4510261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9" name="Ellipse 28"/>
          <p:cNvSpPr/>
          <p:nvPr/>
        </p:nvSpPr>
        <p:spPr>
          <a:xfrm rot="689339">
            <a:off x="5329081" y="3322105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0" name="Ellipse 29"/>
          <p:cNvSpPr/>
          <p:nvPr/>
        </p:nvSpPr>
        <p:spPr>
          <a:xfrm rot="689339">
            <a:off x="5755935" y="3976503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1" name="Ellipse 30"/>
          <p:cNvSpPr/>
          <p:nvPr/>
        </p:nvSpPr>
        <p:spPr>
          <a:xfrm rot="689339">
            <a:off x="5508366" y="4233329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2" name="Ellipse 31"/>
          <p:cNvSpPr/>
          <p:nvPr/>
        </p:nvSpPr>
        <p:spPr>
          <a:xfrm rot="689339">
            <a:off x="5844170" y="4374480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3" name="Ellipse 32"/>
          <p:cNvSpPr/>
          <p:nvPr/>
        </p:nvSpPr>
        <p:spPr>
          <a:xfrm rot="689339">
            <a:off x="5350123" y="3821121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4" name="Ellipse 33"/>
          <p:cNvSpPr/>
          <p:nvPr/>
        </p:nvSpPr>
        <p:spPr>
          <a:xfrm rot="689339">
            <a:off x="5260918" y="4451302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5" name="Ellipse 34"/>
          <p:cNvSpPr/>
          <p:nvPr/>
        </p:nvSpPr>
        <p:spPr>
          <a:xfrm rot="689339">
            <a:off x="5537962" y="3729055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6" name="Ellipse 35"/>
          <p:cNvSpPr/>
          <p:nvPr/>
        </p:nvSpPr>
        <p:spPr>
          <a:xfrm rot="689339">
            <a:off x="5711384" y="4592604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7" name="Ellipse 36"/>
          <p:cNvSpPr/>
          <p:nvPr/>
        </p:nvSpPr>
        <p:spPr>
          <a:xfrm rot="689339">
            <a:off x="5400258" y="3574463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8" name="Ellipse 37"/>
          <p:cNvSpPr/>
          <p:nvPr/>
        </p:nvSpPr>
        <p:spPr>
          <a:xfrm rot="689339">
            <a:off x="5803460" y="4460002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9" name="Ellipse 38"/>
          <p:cNvSpPr/>
          <p:nvPr/>
        </p:nvSpPr>
        <p:spPr>
          <a:xfrm rot="689339">
            <a:off x="5614692" y="4116675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0" name="Ellipse 39"/>
          <p:cNvSpPr/>
          <p:nvPr/>
        </p:nvSpPr>
        <p:spPr>
          <a:xfrm rot="689339">
            <a:off x="5741545" y="3559512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1" name="Ellipse 40"/>
          <p:cNvSpPr/>
          <p:nvPr/>
        </p:nvSpPr>
        <p:spPr>
          <a:xfrm rot="689339">
            <a:off x="6228994" y="4774187"/>
            <a:ext cx="71438" cy="714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40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5" name="Title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CMUG </a:t>
            </a:r>
            <a:r>
              <a:rPr lang="es-ES" sz="3600" dirty="0" err="1" smtClean="0"/>
              <a:t>Work</a:t>
            </a:r>
            <a:r>
              <a:rPr lang="es-ES" sz="3600" dirty="0" smtClean="0"/>
              <a:t> </a:t>
            </a:r>
            <a:r>
              <a:rPr lang="es-ES" sz="3600" dirty="0" err="1" smtClean="0"/>
              <a:t>Packages</a:t>
            </a:r>
            <a:endParaRPr lang="es-ES" sz="3600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51176" y="1344124"/>
            <a:ext cx="8928992" cy="518457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WP </a:t>
            </a:r>
            <a:r>
              <a:rPr lang="en-US" sz="3200" dirty="0" smtClean="0"/>
              <a:t>4: </a:t>
            </a:r>
            <a:r>
              <a:rPr lang="en-US" sz="3200" dirty="0"/>
              <a:t>Exploiting CCI products in </a:t>
            </a:r>
            <a:r>
              <a:rPr lang="en-US" sz="3200" dirty="0" smtClean="0"/>
              <a:t>AMIP experiments: </a:t>
            </a:r>
            <a:r>
              <a:rPr lang="en-US" sz="3200" i="1" dirty="0" smtClean="0"/>
              <a:t>Verification </a:t>
            </a:r>
            <a:r>
              <a:rPr lang="en-US" sz="3200" i="1" dirty="0"/>
              <a:t>of high-resolution seasonal predictions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WP </a:t>
            </a:r>
            <a:r>
              <a:rPr lang="en-US" sz="3200" dirty="0" smtClean="0"/>
              <a:t>3: </a:t>
            </a:r>
            <a:r>
              <a:rPr lang="en-US" sz="3200" dirty="0"/>
              <a:t>Cross-assessment of SST, SI, ocean </a:t>
            </a:r>
            <a:r>
              <a:rPr lang="en-US" sz="3200" dirty="0" err="1"/>
              <a:t>colour</a:t>
            </a:r>
            <a:r>
              <a:rPr lang="en-US" sz="3200" dirty="0"/>
              <a:t> and sea-level data for seasonal and decadal predictions and CCI4MIP simulations</a:t>
            </a:r>
          </a:p>
        </p:txBody>
      </p:sp>
    </p:spTree>
    <p:extLst>
      <p:ext uri="{BB962C8B-B14F-4D97-AF65-F5344CB8AC3E}">
        <p14:creationId xmlns:p14="http://schemas.microsoft.com/office/powerpoint/2010/main" val="10781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5" name="Title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CMUG </a:t>
            </a:r>
            <a:r>
              <a:rPr lang="es-ES" sz="3600" dirty="0" err="1" smtClean="0"/>
              <a:t>Work</a:t>
            </a:r>
            <a:r>
              <a:rPr lang="es-ES" sz="3600" dirty="0" smtClean="0"/>
              <a:t> </a:t>
            </a:r>
            <a:r>
              <a:rPr lang="es-ES" sz="3600" dirty="0" err="1" smtClean="0"/>
              <a:t>Packages</a:t>
            </a:r>
            <a:endParaRPr lang="es-ES" sz="3600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51176" y="1344124"/>
            <a:ext cx="8928992" cy="518457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WP </a:t>
            </a:r>
            <a:r>
              <a:rPr lang="en-US" sz="3200" dirty="0" smtClean="0"/>
              <a:t>4: </a:t>
            </a:r>
            <a:r>
              <a:rPr lang="en-US" sz="3200" dirty="0"/>
              <a:t>Exploiting CCI products in </a:t>
            </a:r>
            <a:r>
              <a:rPr lang="en-US" sz="3200" dirty="0" smtClean="0"/>
              <a:t>AMIP experiments: </a:t>
            </a:r>
            <a:r>
              <a:rPr lang="en-US" sz="3200" i="1" dirty="0" smtClean="0"/>
              <a:t>Verification of high-resolution seasonal predictions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chemeClr val="accent1"/>
                </a:solidFill>
              </a:rPr>
              <a:t>WP </a:t>
            </a:r>
            <a:r>
              <a:rPr lang="en-US" sz="3200" dirty="0" smtClean="0">
                <a:solidFill>
                  <a:schemeClr val="accent1"/>
                </a:solidFill>
              </a:rPr>
              <a:t>3: </a:t>
            </a:r>
            <a:r>
              <a:rPr lang="en-US" sz="3200" dirty="0">
                <a:solidFill>
                  <a:schemeClr val="accent1"/>
                </a:solidFill>
              </a:rPr>
              <a:t>Cross-assessment of SST, SI, ocean </a:t>
            </a:r>
            <a:r>
              <a:rPr lang="en-US" sz="3200" dirty="0" err="1">
                <a:solidFill>
                  <a:schemeClr val="accent1"/>
                </a:solidFill>
              </a:rPr>
              <a:t>colour</a:t>
            </a:r>
            <a:r>
              <a:rPr lang="en-US" sz="3200" dirty="0">
                <a:solidFill>
                  <a:schemeClr val="accent1"/>
                </a:solidFill>
              </a:rPr>
              <a:t> and sea-level data for seasonal and decadal predictions and CCI4MIP simulations</a:t>
            </a:r>
          </a:p>
        </p:txBody>
      </p:sp>
    </p:spTree>
    <p:extLst>
      <p:ext uri="{BB962C8B-B14F-4D97-AF65-F5344CB8AC3E}">
        <p14:creationId xmlns:p14="http://schemas.microsoft.com/office/powerpoint/2010/main" val="6683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6" name="Title 10"/>
          <p:cNvSpPr txBox="1"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High-</a:t>
            </a:r>
            <a:r>
              <a:rPr lang="es-ES" sz="3600" dirty="0" err="1" smtClean="0"/>
              <a:t>resolution</a:t>
            </a:r>
            <a:r>
              <a:rPr lang="es-ES" sz="3600" dirty="0" smtClean="0"/>
              <a:t> and ENSO</a:t>
            </a:r>
            <a:endParaRPr lang="es-E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48597" y="1063367"/>
            <a:ext cx="8895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308"/>
                </a:solidFill>
              </a:rPr>
              <a:t>ENSO prediction improves with increased horizontal resolution. Observational uncertainty similar – yet surprisingly systematic.</a:t>
            </a:r>
          </a:p>
          <a:p>
            <a:endParaRPr lang="en-US" sz="2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4675" y="6345577"/>
            <a:ext cx="40269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000308"/>
                </a:solidFill>
              </a:rPr>
              <a:t>Bellprat</a:t>
            </a:r>
            <a:r>
              <a:rPr lang="en-US" i="1" dirty="0" smtClean="0">
                <a:solidFill>
                  <a:srgbClr val="000308"/>
                </a:solidFill>
              </a:rPr>
              <a:t> et al., 2015</a:t>
            </a:r>
          </a:p>
          <a:p>
            <a:endParaRPr lang="en-US" sz="24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7" y="2490351"/>
            <a:ext cx="8453129" cy="320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5" name="Title 10"/>
          <p:cNvSpPr txBox="1">
            <a:spLocks/>
          </p:cNvSpPr>
          <p:nvPr/>
        </p:nvSpPr>
        <p:spPr>
          <a:xfrm>
            <a:off x="107504" y="-3609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err="1" smtClean="0"/>
              <a:t>Observational</a:t>
            </a:r>
            <a:r>
              <a:rPr lang="es-ES" sz="3600" dirty="0" smtClean="0"/>
              <a:t> </a:t>
            </a:r>
            <a:r>
              <a:rPr lang="es-ES" sz="3600" dirty="0" err="1" smtClean="0"/>
              <a:t>quality</a:t>
            </a:r>
            <a:endParaRPr lang="es-E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75921" y="3284984"/>
            <a:ext cx="27584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Correlation</a:t>
            </a:r>
            <a:r>
              <a:rPr lang="fr-BE" sz="2000" dirty="0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BE" sz="2000" dirty="0" err="1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when</a:t>
            </a:r>
            <a:r>
              <a:rPr lang="fr-BE" sz="2000" dirty="0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BE" sz="2000" dirty="0" err="1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using</a:t>
            </a:r>
            <a:r>
              <a:rPr lang="fr-BE" sz="2000" dirty="0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BE" sz="2000" b="1" dirty="0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ERSST</a:t>
            </a:r>
            <a:endParaRPr lang="en-US" sz="2000" dirty="0">
              <a:solidFill>
                <a:srgbClr val="000308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b="10404"/>
          <a:stretch/>
        </p:blipFill>
        <p:spPr>
          <a:xfrm>
            <a:off x="2582522" y="1805556"/>
            <a:ext cx="3978955" cy="41932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784" y="6157498"/>
            <a:ext cx="5163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Correlation</a:t>
            </a:r>
            <a:r>
              <a:rPr lang="fr-BE" sz="2000" dirty="0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BE" sz="2000" dirty="0" err="1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when</a:t>
            </a:r>
            <a:r>
              <a:rPr lang="fr-BE" sz="2000" dirty="0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BE" sz="2000" dirty="0" err="1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using</a:t>
            </a:r>
            <a:r>
              <a:rPr lang="fr-BE" sz="2000" dirty="0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BE" sz="2000" b="1" dirty="0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CCI SST</a:t>
            </a:r>
            <a:endParaRPr lang="en-US" sz="2000" dirty="0">
              <a:solidFill>
                <a:srgbClr val="00030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3889" y="1978245"/>
            <a:ext cx="461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rgbClr val="000308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August ENSO </a:t>
            </a:r>
            <a:r>
              <a:rPr lang="fr-BE" sz="2000" dirty="0" err="1" smtClean="0">
                <a:solidFill>
                  <a:srgbClr val="000308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Skill</a:t>
            </a:r>
            <a:endParaRPr lang="en-US" sz="2000" dirty="0">
              <a:solidFill>
                <a:srgbClr val="000308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597" y="1063367"/>
            <a:ext cx="889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308"/>
                </a:solidFill>
              </a:rPr>
              <a:t>Interannual</a:t>
            </a:r>
            <a:r>
              <a:rPr lang="en-US" sz="2400" dirty="0" smtClean="0">
                <a:solidFill>
                  <a:srgbClr val="000308"/>
                </a:solidFill>
              </a:rPr>
              <a:t> correlation skill systematically higher in CCI SST</a:t>
            </a:r>
          </a:p>
          <a:p>
            <a:endParaRPr lang="en-US" sz="2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770880" y="2174240"/>
            <a:ext cx="1300480" cy="1097280"/>
          </a:xfrm>
          <a:custGeom>
            <a:avLst/>
            <a:gdLst>
              <a:gd name="connsiteX0" fmla="*/ 0 w 1300480"/>
              <a:gd name="connsiteY0" fmla="*/ 1097280 h 1097280"/>
              <a:gd name="connsiteX1" fmla="*/ 670560 w 1300480"/>
              <a:gd name="connsiteY1" fmla="*/ 304800 h 1097280"/>
              <a:gd name="connsiteX2" fmla="*/ 1300480 w 1300480"/>
              <a:gd name="connsiteY2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0480" h="1097280">
                <a:moveTo>
                  <a:pt x="0" y="1097280"/>
                </a:moveTo>
                <a:cubicBezTo>
                  <a:pt x="226906" y="792480"/>
                  <a:pt x="453813" y="487680"/>
                  <a:pt x="670560" y="304800"/>
                </a:cubicBezTo>
                <a:cubicBezTo>
                  <a:pt x="887307" y="121920"/>
                  <a:pt x="1300480" y="0"/>
                  <a:pt x="1300480" y="0"/>
                </a:cubicBezTo>
              </a:path>
            </a:pathLst>
          </a:custGeom>
          <a:noFill/>
          <a:ln>
            <a:solidFill>
              <a:srgbClr val="000308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37678" y="1945154"/>
            <a:ext cx="189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11 </a:t>
            </a:r>
            <a:r>
              <a:rPr lang="fr-BE" dirty="0" err="1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seasonal</a:t>
            </a:r>
            <a:r>
              <a:rPr lang="fr-BE" dirty="0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BE" dirty="0" err="1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forecast</a:t>
            </a:r>
            <a:r>
              <a:rPr lang="fr-BE" dirty="0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BE" dirty="0" err="1" smtClean="0">
                <a:solidFill>
                  <a:srgbClr val="000308"/>
                </a:solidFill>
                <a:latin typeface="Arial" charset="0"/>
                <a:ea typeface="Arial" charset="0"/>
                <a:cs typeface="Arial" charset="0"/>
              </a:rPr>
              <a:t>systems</a:t>
            </a:r>
            <a:endParaRPr lang="en-US" dirty="0">
              <a:solidFill>
                <a:srgbClr val="000308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21644"/>
            <a:ext cx="6624736" cy="441649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Best observation?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48597" y="1063367"/>
            <a:ext cx="889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308"/>
                </a:solidFill>
              </a:rPr>
              <a:t>ESA CCI SST gives the highest correlation scores on average. ERA-Interim the highest in the first month – initialization? </a:t>
            </a:r>
          </a:p>
        </p:txBody>
      </p:sp>
    </p:spTree>
    <p:extLst>
      <p:ext uri="{BB962C8B-B14F-4D97-AF65-F5344CB8AC3E}">
        <p14:creationId xmlns:p14="http://schemas.microsoft.com/office/powerpoint/2010/main" val="1466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5678" y="1192620"/>
            <a:ext cx="4230396" cy="6099472"/>
          </a:xfrm>
        </p:spPr>
      </p:pic>
      <p:sp>
        <p:nvSpPr>
          <p:cNvPr id="6" name="TextBox 5"/>
          <p:cNvSpPr txBox="1"/>
          <p:nvPr/>
        </p:nvSpPr>
        <p:spPr>
          <a:xfrm>
            <a:off x="248597" y="1063367"/>
            <a:ext cx="8895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308"/>
                </a:solidFill>
              </a:rPr>
              <a:t>ESA CCI leads spatially to highest correlation, yet spatial variability is large. </a:t>
            </a:r>
          </a:p>
          <a:p>
            <a:endParaRPr lang="en-US" sz="2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</p:spPr>
        <p:txBody>
          <a:bodyPr/>
          <a:lstStyle/>
          <a:p>
            <a:r>
              <a:rPr lang="en-US" sz="3600" dirty="0" smtClean="0"/>
              <a:t>Best observation spatially</a:t>
            </a:r>
            <a:endParaRPr lang="en-US" sz="3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616178" y="2127158"/>
            <a:ext cx="5678113" cy="1668381"/>
            <a:chOff x="3616178" y="2127158"/>
            <a:chExt cx="5678113" cy="1668381"/>
          </a:xfrm>
        </p:grpSpPr>
        <p:sp>
          <p:nvSpPr>
            <p:cNvPr id="8" name="Oval 7"/>
            <p:cNvSpPr/>
            <p:nvPr/>
          </p:nvSpPr>
          <p:spPr>
            <a:xfrm>
              <a:off x="3616178" y="2859435"/>
              <a:ext cx="2160240" cy="936104"/>
            </a:xfrm>
            <a:prstGeom prst="ellipse">
              <a:avLst/>
            </a:prstGeom>
            <a:noFill/>
            <a:ln>
              <a:solidFill>
                <a:srgbClr val="00030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00191" y="2859435"/>
              <a:ext cx="1152129" cy="936104"/>
            </a:xfrm>
            <a:prstGeom prst="ellipse">
              <a:avLst/>
            </a:prstGeom>
            <a:noFill/>
            <a:ln>
              <a:solidFill>
                <a:srgbClr val="00030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1" name="Straight Connector 10"/>
            <p:cNvCxnSpPr>
              <a:stCxn id="8" idx="7"/>
            </p:cNvCxnSpPr>
            <p:nvPr/>
          </p:nvCxnSpPr>
          <p:spPr>
            <a:xfrm flipV="1">
              <a:off x="5460058" y="2263696"/>
              <a:ext cx="2496318" cy="732828"/>
            </a:xfrm>
            <a:prstGeom prst="line">
              <a:avLst/>
            </a:prstGeom>
            <a:ln>
              <a:solidFill>
                <a:srgbClr val="0003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7302029" y="2517226"/>
              <a:ext cx="674064" cy="483882"/>
            </a:xfrm>
            <a:prstGeom prst="line">
              <a:avLst/>
            </a:prstGeom>
            <a:ln>
              <a:solidFill>
                <a:srgbClr val="0003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976093" y="2127158"/>
              <a:ext cx="1318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308"/>
                  </a:solidFill>
                </a:rPr>
                <a:t>Shipping routes?</a:t>
              </a:r>
              <a:endParaRPr lang="en-US" dirty="0">
                <a:solidFill>
                  <a:srgbClr val="000308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>
            <a:off x="2051720" y="6597352"/>
            <a:ext cx="648072" cy="0"/>
          </a:xfrm>
          <a:prstGeom prst="straightConnector1">
            <a:avLst/>
          </a:prstGeom>
          <a:ln>
            <a:solidFill>
              <a:srgbClr val="0003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78256" y="6597352"/>
            <a:ext cx="674064" cy="0"/>
          </a:xfrm>
          <a:prstGeom prst="straightConnector1">
            <a:avLst/>
          </a:prstGeom>
          <a:ln>
            <a:solidFill>
              <a:srgbClr val="0003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99792" y="64440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308"/>
                </a:solidFill>
              </a:rPr>
              <a:t>Satellite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63813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308"/>
                </a:solidFill>
              </a:rPr>
              <a:t>In-situ</a:t>
            </a:r>
            <a:endParaRPr lang="en-US" dirty="0">
              <a:solidFill>
                <a:srgbClr val="0003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</p:spPr>
        <p:txBody>
          <a:bodyPr/>
          <a:lstStyle/>
          <a:p>
            <a:r>
              <a:rPr lang="en-US" sz="3600" dirty="0" smtClean="0"/>
              <a:t>Propagation of model error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48597" y="1063367"/>
            <a:ext cx="889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308"/>
                </a:solidFill>
              </a:rPr>
              <a:t>Observational errors need to be propagated to model scales (monthly, spatial average) – what approach to follow?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63379"/>
              </p:ext>
            </p:extLst>
          </p:nvPr>
        </p:nvGraphicFramePr>
        <p:xfrm>
          <a:off x="568360" y="2492896"/>
          <a:ext cx="80360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696"/>
                <a:gridCol w="3111728"/>
                <a:gridCol w="2245664"/>
              </a:tblGrid>
              <a:tr h="33924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308"/>
                          </a:solidFill>
                        </a:rPr>
                        <a:t>Red-noise decay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308"/>
                          </a:solidFill>
                        </a:rPr>
                        <a:t>Different Observations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308"/>
                          </a:solidFill>
                        </a:rPr>
                        <a:t>Triple allocation </a:t>
                      </a:r>
                      <a:endParaRPr lang="en-US" dirty="0"/>
                    </a:p>
                  </a:txBody>
                  <a:tcPr/>
                </a:tc>
              </a:tr>
              <a:tr h="770384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r>
                        <a:rPr lang="en-US" baseline="0" dirty="0" smtClean="0"/>
                        <a:t> = 100 km / 1d</a:t>
                      </a:r>
                    </a:p>
                    <a:p>
                      <a:r>
                        <a:rPr lang="en-US" baseline="0" dirty="0" smtClean="0"/>
                        <a:t>Merchant et al., (2014)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Observational</a:t>
                      </a:r>
                      <a:r>
                        <a:rPr lang="en-US" baseline="0" dirty="0" smtClean="0"/>
                        <a:t> datasets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Bellprat</a:t>
                      </a:r>
                      <a:r>
                        <a:rPr lang="en-US" baseline="0" dirty="0" smtClean="0"/>
                        <a:t> et al., (2014)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Janssen</a:t>
                      </a:r>
                      <a:r>
                        <a:rPr lang="en-US" baseline="0" dirty="0" smtClean="0"/>
                        <a:t> et al. (2006)</a:t>
                      </a:r>
                      <a:endParaRPr lang="en-US" dirty="0"/>
                    </a:p>
                  </a:txBody>
                  <a:tcPr/>
                </a:tc>
              </a:tr>
              <a:tr h="737967">
                <a:tc>
                  <a:txBody>
                    <a:bodyPr/>
                    <a:lstStyle/>
                    <a:p>
                      <a:r>
                        <a:rPr lang="en-US" dirty="0" smtClean="0"/>
                        <a:t>Ni</a:t>
                      </a:r>
                      <a:r>
                        <a:rPr lang="de-CH" dirty="0" err="1" smtClean="0"/>
                        <a:t>ño</a:t>
                      </a:r>
                      <a:r>
                        <a:rPr lang="de-CH" dirty="0" smtClean="0"/>
                        <a:t> 3.4 SST </a:t>
                      </a:r>
                      <a:r>
                        <a:rPr lang="de-CH" dirty="0" err="1" smtClean="0"/>
                        <a:t>uncertainty</a:t>
                      </a:r>
                      <a:r>
                        <a:rPr lang="de-CH" dirty="0" smtClean="0"/>
                        <a:t> =  </a:t>
                      </a:r>
                      <a:r>
                        <a:rPr lang="de-CH" b="1" dirty="0" smtClean="0"/>
                        <a:t>0.01 K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Ni</a:t>
                      </a:r>
                      <a:r>
                        <a:rPr lang="de-CH" dirty="0" err="1" smtClean="0"/>
                        <a:t>ño</a:t>
                      </a:r>
                      <a:r>
                        <a:rPr lang="de-CH" dirty="0" smtClean="0"/>
                        <a:t> 3.4 SST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err="1" smtClean="0"/>
                        <a:t>Uncertainty</a:t>
                      </a:r>
                      <a:r>
                        <a:rPr lang="de-CH" dirty="0" smtClean="0"/>
                        <a:t> = </a:t>
                      </a:r>
                      <a:r>
                        <a:rPr lang="de-CH" b="1" dirty="0" smtClean="0"/>
                        <a:t>0.1 K</a:t>
                      </a:r>
                      <a:r>
                        <a:rPr lang="de-CH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979712" y="3785226"/>
            <a:ext cx="3614804" cy="1011926"/>
            <a:chOff x="1979712" y="3785226"/>
            <a:chExt cx="3614804" cy="1011926"/>
          </a:xfrm>
        </p:grpSpPr>
        <p:sp>
          <p:nvSpPr>
            <p:cNvPr id="3" name="Oval 2"/>
            <p:cNvSpPr/>
            <p:nvPr/>
          </p:nvSpPr>
          <p:spPr>
            <a:xfrm>
              <a:off x="1979712" y="3789040"/>
              <a:ext cx="1008112" cy="10081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586404" y="3785226"/>
              <a:ext cx="1008112" cy="10081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7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 PRESENTACIONES BSC-CNS-06032012-v2">
  <a:themeElements>
    <a:clrScheme name="BSC-CNS">
      <a:dk1>
        <a:srgbClr val="0058A9"/>
      </a:dk1>
      <a:lt1>
        <a:sysClr val="window" lastClr="FFFFFF"/>
      </a:lt1>
      <a:dk2>
        <a:srgbClr val="5D91D1"/>
      </a:dk2>
      <a:lt2>
        <a:srgbClr val="DBE7F5"/>
      </a:lt2>
      <a:accent1>
        <a:srgbClr val="B4CCEA"/>
      </a:accent1>
      <a:accent2>
        <a:srgbClr val="87AEDD"/>
      </a:accent2>
      <a:accent3>
        <a:srgbClr val="5D91D1"/>
      </a:accent3>
      <a:accent4>
        <a:srgbClr val="326BB0"/>
      </a:accent4>
      <a:accent5>
        <a:srgbClr val="295993"/>
      </a:accent5>
      <a:accent6>
        <a:srgbClr val="004990"/>
      </a:accent6>
      <a:hlink>
        <a:srgbClr val="002E5C"/>
      </a:hlink>
      <a:folHlink>
        <a:srgbClr val="214775"/>
      </a:folHlink>
    </a:clrScheme>
    <a:fontScheme name="BSC-C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PRESENTACIONES BSC-CNS</Template>
  <TotalTime>715</TotalTime>
  <Words>652</Words>
  <Application>Microsoft Macintosh PowerPoint</Application>
  <PresentationFormat>On-screen Show (4:3)</PresentationFormat>
  <Paragraphs>103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DejaVu Sans</vt:lpstr>
      <vt:lpstr>FreeSans</vt:lpstr>
      <vt:lpstr>Segoe UI</vt:lpstr>
      <vt:lpstr>Times New Roman</vt:lpstr>
      <vt:lpstr>Arial</vt:lpstr>
      <vt:lpstr>PLANTILLA PRESENTACIONES BSC-CNS-06032012-v2</vt:lpstr>
      <vt:lpstr>Seasonal forecasting</vt:lpstr>
      <vt:lpstr>PowerPoint Presentation</vt:lpstr>
      <vt:lpstr>CMUG Work Packages</vt:lpstr>
      <vt:lpstr>CMUG Work Packages</vt:lpstr>
      <vt:lpstr>High-resolution and ENSO</vt:lpstr>
      <vt:lpstr>PowerPoint Presentation</vt:lpstr>
      <vt:lpstr>PowerPoint Presentation</vt:lpstr>
      <vt:lpstr>Best observation spatially</vt:lpstr>
      <vt:lpstr>Propagation of model error</vt:lpstr>
      <vt:lpstr>CMUG Work Packages</vt:lpstr>
      <vt:lpstr>Coupled data assimilation at BSC</vt:lpstr>
      <vt:lpstr>PowerPoint Presentation</vt:lpstr>
      <vt:lpstr>PowerPoint Presentation</vt:lpstr>
      <vt:lpstr>Atlas of high-resolution predictions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Kim Serradell</dc:creator>
  <cp:lastModifiedBy>Omar Bellprat</cp:lastModifiedBy>
  <cp:revision>255</cp:revision>
  <cp:lastPrinted>2015-05-21T13:39:05Z</cp:lastPrinted>
  <dcterms:created xsi:type="dcterms:W3CDTF">2015-02-05T11:44:49Z</dcterms:created>
  <dcterms:modified xsi:type="dcterms:W3CDTF">2016-03-15T09:50:18Z</dcterms:modified>
</cp:coreProperties>
</file>