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  <p:sldMasterId id="2147483696" r:id="rId3"/>
    <p:sldMasterId id="2147483702" r:id="rId4"/>
    <p:sldMasterId id="2147483708" r:id="rId5"/>
    <p:sldMasterId id="2147483721" r:id="rId6"/>
    <p:sldMasterId id="2147483731" r:id="rId7"/>
    <p:sldMasterId id="2147483737" r:id="rId8"/>
    <p:sldMasterId id="2147483743" r:id="rId9"/>
    <p:sldMasterId id="2147483746" r:id="rId10"/>
    <p:sldMasterId id="2147483753" r:id="rId11"/>
  </p:sldMasterIdLst>
  <p:notesMasterIdLst>
    <p:notesMasterId r:id="rId32"/>
  </p:notesMasterIdLst>
  <p:sldIdLst>
    <p:sldId id="267" r:id="rId12"/>
    <p:sldId id="268" r:id="rId13"/>
    <p:sldId id="276" r:id="rId14"/>
    <p:sldId id="290" r:id="rId15"/>
    <p:sldId id="278" r:id="rId16"/>
    <p:sldId id="269" r:id="rId17"/>
    <p:sldId id="285" r:id="rId18"/>
    <p:sldId id="273" r:id="rId19"/>
    <p:sldId id="291" r:id="rId20"/>
    <p:sldId id="274" r:id="rId21"/>
    <p:sldId id="292" r:id="rId22"/>
    <p:sldId id="277" r:id="rId23"/>
    <p:sldId id="279" r:id="rId24"/>
    <p:sldId id="280" r:id="rId25"/>
    <p:sldId id="282" r:id="rId26"/>
    <p:sldId id="284" r:id="rId27"/>
    <p:sldId id="286" r:id="rId28"/>
    <p:sldId id="289" r:id="rId29"/>
    <p:sldId id="288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1243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35F1-9C7A-C04C-9C72-ADB7917E5092}" type="datetimeFigureOut">
              <a:t>2/13/2017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5122C-6BDB-8A4F-8A09-8D196A87301C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791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220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52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106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9106-BC9D-4634-A2CE-D27DB0C40BD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55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5047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Calibri" panose="020F0502020204030204" pitchFamily="34" charset="0"/>
              </a:rPr>
              <a:t>http://www.redorbit.com/media/uploads/2013/02/sealevel.jpg</a:t>
            </a:r>
          </a:p>
          <a:p>
            <a:r>
              <a:rPr lang="en-US" altLang="en-US" smtClean="0">
                <a:latin typeface="Calibri" panose="020F0502020204030204" pitchFamily="34" charset="0"/>
              </a:rPr>
              <a:t>http://i1-news.softpedia-static.com/images/news2/Tibetan-Glaciers-Are-Shrinking-at-Surprisingly-High-Elevations-384032-2.jpg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40B175D-1188-47DD-B4B7-5F6CA54BFB12}" type="slidenum">
              <a:rPr lang="en-US" altLang="en-US" sz="1200" smtClean="0">
                <a:solidFill>
                  <a:srgbClr val="000000"/>
                </a:solidFill>
              </a:rPr>
              <a:pPr/>
              <a:t>16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31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063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IPCC TSUs: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Support the Co-chairs and </a:t>
            </a:r>
            <a:r>
              <a:rPr lang="en-US" dirty="0" err="1" smtClean="0">
                <a:effectLst/>
              </a:rPr>
              <a:t>Bureaux</a:t>
            </a:r>
            <a:r>
              <a:rPr lang="en-US" dirty="0" smtClean="0">
                <a:effectLst/>
              </a:rPr>
              <a:t> of their respective WG or TF, or the IPCC Chair in the case of the Synthesis Report, in the preparation and production of all relevant IPCC products defined in Appendix A to the Principles Governing IPCC Work and in accordance with these Principles;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Contribute to the implementation of the IPCC Protocol for addressing errors, the IPCC Communication Strategy and the Conflict of Interest Policy, in accordance with their responsibilities contained in these documents;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Participate, through their TSU heads, in the IPCC Executive Committee as Advisory Members;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</a:rPr>
              <a:t>Undertake any other task as required by the Co-Chairs or WG/TF </a:t>
            </a:r>
            <a:r>
              <a:rPr lang="en-US" dirty="0" err="1" smtClean="0">
                <a:effectLst/>
              </a:rPr>
              <a:t>Bureaux</a:t>
            </a:r>
            <a:r>
              <a:rPr lang="en-US" dirty="0" smtClean="0">
                <a:effectLst/>
              </a:rPr>
              <a:t>, or the IPCC Chair in the case of the Synthesis Report, to assist them in fulfilling their IPCC roles.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000" kern="1200" dirty="0">
                <a:solidFill>
                  <a:srgbClr val="003466"/>
                </a:solidFill>
                <a:latin typeface="+mn-lt"/>
                <a:ea typeface="+mn-ea"/>
                <a:cs typeface="Arial" charset="0"/>
              </a:rPr>
              <a:t>French Government sponsors:</a:t>
            </a:r>
            <a:r>
              <a:rPr lang="fr-FR" sz="1000" kern="1200" baseline="0" dirty="0">
                <a:solidFill>
                  <a:srgbClr val="003466"/>
                </a:solidFill>
                <a:latin typeface="+mn-lt"/>
                <a:ea typeface="+mn-ea"/>
                <a:cs typeface="Arial" charset="0"/>
              </a:rPr>
              <a:t> </a:t>
            </a:r>
            <a:r>
              <a:rPr lang="fr-FR" sz="1000" kern="1200" dirty="0">
                <a:solidFill>
                  <a:srgbClr val="003466"/>
                </a:solidFill>
                <a:latin typeface="+mn-lt"/>
                <a:ea typeface="+mn-ea"/>
                <a:cs typeface="Arial" charset="0"/>
              </a:rPr>
              <a:t>Ministry for Foreign Affairs, Ministry of Education and Research and Ministry of Environment via ADEME (Environment and Energy Management Agency).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09106-BC9D-4634-A2CE-D27DB0C40BD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37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5386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lvl="1" defTabSz="465887">
              <a:defRPr/>
            </a:pPr>
            <a:r>
              <a:rPr lang="en-US" sz="2400" b="1" dirty="0">
                <a:solidFill>
                  <a:srgbClr val="003466"/>
                </a:solidFill>
                <a:latin typeface="Arial"/>
              </a:rPr>
              <a:t>Policy/Science Interface </a:t>
            </a:r>
          </a:p>
          <a:p>
            <a:pPr lvl="1"/>
            <a:r>
              <a:rPr lang="en-GB" sz="2400" dirty="0">
                <a:latin typeface="Arial"/>
                <a:cs typeface="Arial"/>
              </a:rPr>
              <a:t>Working Group I (WGI): observed and projected changes in climate</a:t>
            </a:r>
          </a:p>
          <a:p>
            <a:pPr lvl="1"/>
            <a:r>
              <a:rPr lang="en-GB" sz="2400" dirty="0">
                <a:latin typeface="Arial"/>
                <a:cs typeface="Arial"/>
              </a:rPr>
              <a:t>Working Group II (WGII): vulnerability, impacts, and adaptation related to climate change</a:t>
            </a:r>
          </a:p>
          <a:p>
            <a:pPr lvl="1"/>
            <a:r>
              <a:rPr lang="en-GB" sz="2400" dirty="0">
                <a:latin typeface="Arial"/>
                <a:cs typeface="Arial"/>
              </a:rPr>
              <a:t>Working Group III (WGIII): options for mitigation of climate change</a:t>
            </a:r>
          </a:p>
          <a:p>
            <a:pPr lvl="1"/>
            <a:r>
              <a:rPr lang="en-GB" sz="2400" dirty="0"/>
              <a:t>Task Force on National Greenhouse Gas Inventories (TFI): internationally-agreed methodology and software for the calculation and reporting of national GHG emissions and removals </a:t>
            </a:r>
            <a:endParaRPr lang="en-US" sz="2400" dirty="0">
              <a:latin typeface="Arial"/>
              <a:cs typeface="Arial"/>
              <a:sym typeface="Arial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15C80-2DD9-C846-83CB-B02C92AC6AAB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7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259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887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5783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955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4809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436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0.jpeg"/><Relationship Id="rId7" Type="http://schemas.openxmlformats.org/officeDocument/2006/relationships/hyperlink" Target="mailto:ipcc-media@wmo.int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1.xml"/><Relationship Id="rId6" Type="http://schemas.openxmlformats.org/officeDocument/2006/relationships/hyperlink" Target="mailto:ipcc-sec@wmo.int" TargetMode="External"/><Relationship Id="rId11" Type="http://schemas.openxmlformats.org/officeDocument/2006/relationships/image" Target="../media/image15.jpeg"/><Relationship Id="rId5" Type="http://schemas.openxmlformats.org/officeDocument/2006/relationships/hyperlink" Target="http://ipcc.ch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1.jpeg"/><Relationship Id="rId9" Type="http://schemas.openxmlformats.org/officeDocument/2006/relationships/image" Target="../media/image13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[Insert the title of your presentation]</a:t>
            </a:r>
            <a:br>
              <a:rPr lang="en-US" dirty="0"/>
            </a:br>
            <a:r>
              <a:rPr lang="en-US" dirty="0"/>
              <a:t>[name of the event]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lang="en-US" sz="3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[Name of the presenter] </a:t>
            </a:r>
            <a:r>
              <a:rPr lang="fr-CH" dirty="0"/>
              <a:t>[Professional </a:t>
            </a:r>
            <a:r>
              <a:rPr lang="fr-CH" dirty="0" err="1"/>
              <a:t>title</a:t>
            </a:r>
            <a:r>
              <a:rPr lang="fr-CH" dirty="0"/>
              <a:t>]</a:t>
            </a:r>
          </a:p>
          <a:p>
            <a:r>
              <a:rPr lang="fr-CH" dirty="0"/>
              <a:t>[Date, place]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019800"/>
            <a:ext cx="4876800" cy="74851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latin typeface="Arial"/>
              </a:rPr>
              <a:t>Date, place</a:t>
            </a:r>
          </a:p>
        </p:txBody>
      </p:sp>
    </p:spTree>
    <p:extLst>
      <p:ext uri="{BB962C8B-B14F-4D97-AF65-F5344CB8AC3E}">
        <p14:creationId xmlns:p14="http://schemas.microsoft.com/office/powerpoint/2010/main" val="247501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60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889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91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2711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91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191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7627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358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165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0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84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370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80963"/>
          </a:xfrm>
          <a:prstGeom prst="rect">
            <a:avLst/>
          </a:prstGeom>
          <a:solidFill>
            <a:srgbClr val="558ED5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-110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5" name="Picture 7" descr="IPCClogoWMOUNEP_BL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5791200"/>
            <a:ext cx="4741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557649" cy="800100"/>
          </a:xfrm>
        </p:spPr>
        <p:txBody>
          <a:bodyPr anchor="t">
            <a:normAutofit/>
          </a:bodyPr>
          <a:lstStyle>
            <a:lvl1pPr algn="l">
              <a:defRPr sz="2200" b="0" i="0" baseline="0">
                <a:solidFill>
                  <a:srgbClr val="4073A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28600" y="1219200"/>
            <a:ext cx="8557650" cy="4608000"/>
          </a:xfrm>
        </p:spPr>
        <p:txBody>
          <a:bodyPr/>
          <a:lstStyle>
            <a:lvl1pPr marL="144000" marR="0" indent="-144000" algn="l" defTabSz="457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>
                <a:srgbClr val="4073AC"/>
              </a:buClr>
              <a:buSzTx/>
              <a:buFont typeface="Arial"/>
              <a:buChar char="•"/>
              <a:tabLst/>
              <a:defRPr kumimoji="0" lang="fr-CH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defRPr>
            </a:lvl1pPr>
            <a:lvl2pPr marL="144000" marR="0" indent="-1440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073AC"/>
              </a:buClr>
              <a:buSzPct val="90000"/>
              <a:buFont typeface="Arial"/>
              <a:buNone/>
              <a:tabLst/>
              <a:def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defRPr>
            </a:lvl2pPr>
            <a:lvl3pPr marL="144000" indent="-144000">
              <a:buClr>
                <a:srgbClr val="4073AC"/>
              </a:buClr>
              <a:buFont typeface="Arial"/>
              <a:buChar char="•"/>
              <a:tabLst/>
              <a:defRPr sz="1800" b="0" i="0" baseline="0">
                <a:latin typeface="Verdana"/>
                <a:cs typeface="Verdana"/>
              </a:defRPr>
            </a:lvl3pPr>
            <a:lvl4pPr>
              <a:defRPr sz="1800" b="0" i="0">
                <a:latin typeface="Frutiger 57Cn"/>
                <a:cs typeface="Frutiger 57Cn"/>
              </a:defRPr>
            </a:lvl4pPr>
            <a:lvl5pPr>
              <a:defRPr sz="1800" b="0" i="0">
                <a:latin typeface="Frutiger 57Cn"/>
                <a:cs typeface="Frutiger 57Cn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5009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419600" y="6152386"/>
            <a:ext cx="4267200" cy="655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48105" y="843533"/>
            <a:ext cx="7447788" cy="1309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97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0034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216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967" y="1124330"/>
            <a:ext cx="3676650" cy="3893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08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19600" y="6152386"/>
            <a:ext cx="4267200" cy="655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52400" y="152400"/>
            <a:ext cx="8991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38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51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419600" y="6152386"/>
            <a:ext cx="4267200" cy="655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48105" y="843533"/>
            <a:ext cx="7447788" cy="1309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87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0034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25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967" y="1124330"/>
            <a:ext cx="3676650" cy="3893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37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  <a:latin typeface="Arial"/>
              </a:rPr>
              <a:pPr/>
              <a:t>2/13/2017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21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19600" y="6152386"/>
            <a:ext cx="4267200" cy="655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52400" y="152400"/>
            <a:ext cx="8991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03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06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50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538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8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13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548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27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43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69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  <a:latin typeface="Arial"/>
              </a:rPr>
              <a:pPr/>
              <a:t>2/13/2017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2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578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363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46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80963"/>
          </a:xfrm>
          <a:prstGeom prst="rect">
            <a:avLst/>
          </a:prstGeom>
          <a:solidFill>
            <a:srgbClr val="558ED5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-110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5" name="Picture 7" descr="IPCClogoWMOUNEP_BL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5791200"/>
            <a:ext cx="4741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557649" cy="800100"/>
          </a:xfrm>
        </p:spPr>
        <p:txBody>
          <a:bodyPr anchor="t">
            <a:normAutofit/>
          </a:bodyPr>
          <a:lstStyle>
            <a:lvl1pPr algn="l">
              <a:defRPr sz="2200" b="0" i="0" baseline="0">
                <a:solidFill>
                  <a:srgbClr val="4073A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28600" y="1219200"/>
            <a:ext cx="8557650" cy="4608000"/>
          </a:xfrm>
        </p:spPr>
        <p:txBody>
          <a:bodyPr/>
          <a:lstStyle>
            <a:lvl1pPr marL="144000" marR="0" indent="-144000" algn="l" defTabSz="457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>
                <a:srgbClr val="4073AC"/>
              </a:buClr>
              <a:buSzTx/>
              <a:buFont typeface="Arial"/>
              <a:buChar char="•"/>
              <a:tabLst/>
              <a:defRPr kumimoji="0" lang="fr-CH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defRPr>
            </a:lvl1pPr>
            <a:lvl2pPr marL="144000" marR="0" indent="-1440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073AC"/>
              </a:buClr>
              <a:buSzPct val="90000"/>
              <a:buFont typeface="Arial"/>
              <a:buNone/>
              <a:tabLst/>
              <a:def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defRPr>
            </a:lvl2pPr>
            <a:lvl3pPr marL="144000" indent="-144000">
              <a:buClr>
                <a:srgbClr val="4073AC"/>
              </a:buClr>
              <a:buFont typeface="Arial"/>
              <a:buChar char="•"/>
              <a:tabLst/>
              <a:defRPr sz="1800" b="0" i="0" baseline="0">
                <a:latin typeface="Verdana"/>
                <a:cs typeface="Verdana"/>
              </a:defRPr>
            </a:lvl3pPr>
            <a:lvl4pPr>
              <a:defRPr sz="1800" b="0" i="0">
                <a:latin typeface="Frutiger 57Cn"/>
                <a:cs typeface="Frutiger 57Cn"/>
              </a:defRPr>
            </a:lvl4pPr>
            <a:lvl5pPr>
              <a:defRPr sz="1800" b="0" i="0">
                <a:latin typeface="Frutiger 57Cn"/>
                <a:cs typeface="Frutiger 57Cn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4977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[Insert the title of your presentation]</a:t>
            </a:r>
            <a:br>
              <a:rPr lang="en-US" dirty="0" smtClean="0"/>
            </a:br>
            <a:r>
              <a:rPr lang="en-US" dirty="0" smtClean="0"/>
              <a:t>[name of the event]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lang="en-US" sz="3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[Name of the presenter] </a:t>
            </a:r>
            <a:r>
              <a:rPr lang="fr-CH" dirty="0" smtClean="0"/>
              <a:t>[Professional </a:t>
            </a:r>
            <a:r>
              <a:rPr lang="fr-CH" dirty="0" err="1" smtClean="0"/>
              <a:t>title</a:t>
            </a:r>
            <a:r>
              <a:rPr lang="fr-CH" dirty="0" smtClean="0"/>
              <a:t>]</a:t>
            </a:r>
          </a:p>
          <a:p>
            <a:r>
              <a:rPr lang="fr-CH" dirty="0" smtClean="0"/>
              <a:t>[Date, place]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019800"/>
            <a:ext cx="4876800" cy="74851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Date, place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20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61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</a:rPr>
              <a:pPr/>
              <a:t>2/13/2017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01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</a:rPr>
              <a:pPr/>
              <a:t>2/13/2017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18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</a:rPr>
              <a:pPr/>
              <a:t>2/13/2017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12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</a:rPr>
              <a:pPr/>
              <a:t>2/13/2017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58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  <a:latin typeface="Arial"/>
              </a:rPr>
              <a:pPr/>
              <a:t>2/13/2017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1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</a:rPr>
              <a:pPr/>
              <a:t>2/13/2017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11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</a:rPr>
              <a:pPr/>
              <a:t>2/13/2017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27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</a:rPr>
              <a:pPr/>
              <a:t>2/13/2017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9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419600" y="6152386"/>
            <a:ext cx="4267200" cy="655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48105" y="843533"/>
            <a:ext cx="7447788" cy="1309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3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0034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506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967" y="1124330"/>
            <a:ext cx="3676650" cy="3893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11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19600" y="6152386"/>
            <a:ext cx="4267200" cy="655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52400" y="152400"/>
            <a:ext cx="8991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847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68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419600" y="6152386"/>
            <a:ext cx="4267200" cy="655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48105" y="843533"/>
            <a:ext cx="7447788" cy="1309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937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0034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8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  <a:latin typeface="Arial"/>
              </a:rPr>
              <a:pPr/>
              <a:t>2/13/2017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78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967" y="1124330"/>
            <a:ext cx="3676650" cy="3893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48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19600" y="6152386"/>
            <a:ext cx="4267200" cy="655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52400" y="152400"/>
            <a:ext cx="8991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753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722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80963"/>
          </a:xfrm>
          <a:prstGeom prst="rect">
            <a:avLst/>
          </a:prstGeom>
          <a:solidFill>
            <a:srgbClr val="558ED5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-110" charset="0"/>
              <a:ea typeface="MS PGothic" panose="020B0600070205080204" pitchFamily="34" charset="-128"/>
              <a:cs typeface="MS PGothic" pitchFamily="34" charset="-128"/>
            </a:endParaRPr>
          </a:p>
        </p:txBody>
      </p:sp>
      <p:pic>
        <p:nvPicPr>
          <p:cNvPr id="5" name="Picture 7" descr="IPCClogoWMOUNEP_BL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5791200"/>
            <a:ext cx="4741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557649" cy="800100"/>
          </a:xfrm>
        </p:spPr>
        <p:txBody>
          <a:bodyPr anchor="t">
            <a:normAutofit/>
          </a:bodyPr>
          <a:lstStyle>
            <a:lvl1pPr algn="l">
              <a:defRPr sz="2200" b="0" i="0" baseline="0">
                <a:solidFill>
                  <a:srgbClr val="4073AC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28600" y="1219200"/>
            <a:ext cx="8557650" cy="4608000"/>
          </a:xfrm>
        </p:spPr>
        <p:txBody>
          <a:bodyPr/>
          <a:lstStyle>
            <a:lvl1pPr marL="144000" marR="0" indent="-144000" algn="l" defTabSz="457200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>
                <a:srgbClr val="4073AC"/>
              </a:buClr>
              <a:buSzTx/>
              <a:buFont typeface="Arial"/>
              <a:buChar char="•"/>
              <a:tabLst/>
              <a:defRPr kumimoji="0" lang="fr-CH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defRPr>
            </a:lvl1pPr>
            <a:lvl2pPr marL="144000" marR="0" indent="-1440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073AC"/>
              </a:buClr>
              <a:buSzPct val="90000"/>
              <a:buFont typeface="Arial"/>
              <a:buNone/>
              <a:tabLst/>
              <a:def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cs typeface="Verdana"/>
              </a:defRPr>
            </a:lvl2pPr>
            <a:lvl3pPr marL="144000" indent="-144000">
              <a:buClr>
                <a:srgbClr val="4073AC"/>
              </a:buClr>
              <a:buFont typeface="Arial"/>
              <a:buChar char="•"/>
              <a:tabLst/>
              <a:defRPr sz="1800" b="0" i="0" baseline="0">
                <a:latin typeface="Verdana"/>
                <a:cs typeface="Verdana"/>
              </a:defRPr>
            </a:lvl3pPr>
            <a:lvl4pPr>
              <a:defRPr sz="1800" b="0" i="0">
                <a:latin typeface="Frutiger 57Cn"/>
                <a:cs typeface="Frutiger 57Cn"/>
              </a:defRPr>
            </a:lvl4pPr>
            <a:lvl5pPr>
              <a:defRPr sz="1800" b="0" i="0">
                <a:latin typeface="Frutiger 57Cn"/>
                <a:cs typeface="Frutiger 57Cn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910970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58ED5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-110" charset="0"/>
              <a:ea typeface="MS PGothic" panose="020B0600070205080204" pitchFamily="34" charset="-128"/>
              <a:cs typeface="MS PGothic" pitchFamily="34" charset="-128"/>
            </a:endParaRPr>
          </a:p>
        </p:txBody>
      </p:sp>
      <p:pic>
        <p:nvPicPr>
          <p:cNvPr id="4" name="Picture 7" descr="IPCClogoWMOUNEP_BL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5791200"/>
            <a:ext cx="47418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IPCClogoWMOUNEP_WH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791200"/>
            <a:ext cx="48180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2819400"/>
          </a:xfrm>
        </p:spPr>
        <p:txBody>
          <a:bodyPr anchor="t"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79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967" y="1124330"/>
            <a:ext cx="3676650" cy="3893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2/13/2017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955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419600" y="6152386"/>
            <a:ext cx="4267200" cy="655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48105" y="843533"/>
            <a:ext cx="7447788" cy="1309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09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0034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014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967" y="1124330"/>
            <a:ext cx="3676650" cy="3893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275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19600" y="6152386"/>
            <a:ext cx="4267200" cy="655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52400" y="152400"/>
            <a:ext cx="89916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1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  <a:latin typeface="Arial"/>
              </a:rPr>
              <a:pPr/>
              <a:t>2/13/2017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63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290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019800"/>
            <a:ext cx="4876800" cy="7485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54" y="3352800"/>
            <a:ext cx="418846" cy="418846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 userDrawn="1"/>
        </p:nvSpPr>
        <p:spPr>
          <a:xfrm>
            <a:off x="939800" y="3429000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IPCC</a:t>
            </a:r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952500" y="3962400"/>
            <a:ext cx="38862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smtClean="0">
                <a:solidFill>
                  <a:prstClr val="white"/>
                </a:solidFill>
                <a:latin typeface="Arial Narrow"/>
              </a:rPr>
              <a:t>IPCC</a:t>
            </a:r>
            <a:endParaRPr lang="en-US" sz="1800" dirty="0" smtClean="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48200"/>
            <a:ext cx="412750" cy="438440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 userDrawn="1"/>
        </p:nvSpPr>
        <p:spPr>
          <a:xfrm>
            <a:off x="914400" y="4643860"/>
            <a:ext cx="424815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00"/>
              </a:lnSpc>
              <a:spcBef>
                <a:spcPts val="0"/>
              </a:spcBef>
            </a:pPr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http://www.slideshare.net/ipcc-media/presentations</a:t>
            </a:r>
          </a:p>
        </p:txBody>
      </p:sp>
      <p:sp>
        <p:nvSpPr>
          <p:cNvPr id="17" name="Subtitle 2"/>
          <p:cNvSpPr txBox="1">
            <a:spLocks/>
          </p:cNvSpPr>
          <p:nvPr userDrawn="1"/>
        </p:nvSpPr>
        <p:spPr>
          <a:xfrm>
            <a:off x="908050" y="5296257"/>
            <a:ext cx="35687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https://www.youtube.com/c/ipccgeneva</a:t>
            </a:r>
          </a:p>
        </p:txBody>
      </p:sp>
      <p:sp>
        <p:nvSpPr>
          <p:cNvPr id="20" name="Subtitle 2"/>
          <p:cNvSpPr txBox="1">
            <a:spLocks/>
          </p:cNvSpPr>
          <p:nvPr userDrawn="1"/>
        </p:nvSpPr>
        <p:spPr>
          <a:xfrm>
            <a:off x="238125" y="2743200"/>
            <a:ext cx="8915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prstClr val="white"/>
                </a:solidFill>
                <a:latin typeface="Arial Narrow"/>
              </a:rPr>
              <a:t>Find us on:</a:t>
            </a:r>
          </a:p>
          <a:p>
            <a:endParaRPr lang="en-US" sz="3000" b="1" dirty="0" smtClean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22" name="Subtitle 2"/>
          <p:cNvSpPr txBox="1">
            <a:spLocks/>
          </p:cNvSpPr>
          <p:nvPr userDrawn="1"/>
        </p:nvSpPr>
        <p:spPr>
          <a:xfrm>
            <a:off x="304800" y="1600200"/>
            <a:ext cx="86106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sz="1800" dirty="0" smtClean="0">
                <a:solidFill>
                  <a:prstClr val="white"/>
                </a:solidFill>
              </a:rPr>
              <a:t>Website: </a:t>
            </a:r>
            <a:r>
              <a:rPr lang="en-US" sz="1800" dirty="0" smtClean="0">
                <a:solidFill>
                  <a:prstClr val="white"/>
                </a:solidFill>
                <a:hlinkClick r:id="rId5"/>
              </a:rPr>
              <a:t>http://ipcc.ch/</a:t>
            </a:r>
            <a:r>
              <a:rPr lang="en-US" sz="1800" dirty="0" smtClean="0">
                <a:solidFill>
                  <a:prstClr val="white"/>
                </a:solidFill>
              </a:rPr>
              <a:t>  </a:t>
            </a:r>
          </a:p>
          <a:p>
            <a:pPr algn="l">
              <a:spcBef>
                <a:spcPts val="0"/>
              </a:spcBef>
            </a:pPr>
            <a:r>
              <a:rPr lang="fr-CH" sz="1800" dirty="0" smtClean="0">
                <a:solidFill>
                  <a:prstClr val="white"/>
                </a:solidFill>
              </a:rPr>
              <a:t>IPCC </a:t>
            </a:r>
            <a:r>
              <a:rPr lang="en-US" sz="1800" dirty="0" smtClean="0">
                <a:solidFill>
                  <a:prstClr val="white"/>
                </a:solidFill>
              </a:rPr>
              <a:t>Secretariat</a:t>
            </a:r>
            <a:r>
              <a:rPr lang="fr-CH" sz="1800" dirty="0" smtClean="0">
                <a:solidFill>
                  <a:prstClr val="white"/>
                </a:solidFill>
              </a:rPr>
              <a:t>: </a:t>
            </a:r>
            <a:r>
              <a:rPr lang="fr-CH" sz="1800" dirty="0" smtClean="0">
                <a:solidFill>
                  <a:prstClr val="white"/>
                </a:solidFill>
                <a:hlinkClick r:id="rId6"/>
              </a:rPr>
              <a:t>ipcc-sec@wmo.int</a:t>
            </a:r>
            <a:r>
              <a:rPr lang="fr-CH" sz="1800" dirty="0" smtClean="0">
                <a:solidFill>
                  <a:prstClr val="white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fr-CH" sz="1800" dirty="0" smtClean="0">
                <a:solidFill>
                  <a:prstClr val="white"/>
                </a:solidFill>
              </a:rPr>
              <a:t>IPCC </a:t>
            </a:r>
            <a:r>
              <a:rPr lang="en-US" sz="1800" dirty="0" smtClean="0">
                <a:solidFill>
                  <a:prstClr val="white"/>
                </a:solidFill>
              </a:rPr>
              <a:t>Press</a:t>
            </a:r>
            <a:r>
              <a:rPr lang="fr-CH" sz="1800" dirty="0" smtClean="0">
                <a:solidFill>
                  <a:prstClr val="white"/>
                </a:solidFill>
              </a:rPr>
              <a:t> Office: </a:t>
            </a:r>
            <a:r>
              <a:rPr lang="fr-CH" sz="1800" dirty="0" smtClean="0">
                <a:solidFill>
                  <a:prstClr val="white"/>
                </a:solidFill>
                <a:hlinkClick r:id="rId7"/>
              </a:rPr>
              <a:t>ipcc-media@wmo.int</a:t>
            </a:r>
            <a:r>
              <a:rPr lang="fr-CH" sz="1800" dirty="0" smtClean="0">
                <a:solidFill>
                  <a:prstClr val="white"/>
                </a:solidFill>
              </a:rPr>
              <a:t> </a:t>
            </a:r>
            <a:endParaRPr lang="en-US" sz="1800" dirty="0" smtClean="0">
              <a:solidFill>
                <a:prstClr val="white"/>
              </a:solidFill>
            </a:endParaRPr>
          </a:p>
          <a:p>
            <a:pPr algn="l"/>
            <a:endParaRPr lang="en-US" sz="1800" dirty="0" smtClean="0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4467" y="3200400"/>
            <a:ext cx="816802" cy="952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668" y="5285866"/>
            <a:ext cx="429134" cy="4291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270" y="3943048"/>
            <a:ext cx="454532" cy="454532"/>
          </a:xfrm>
          <a:prstGeom prst="rect">
            <a:avLst/>
          </a:prstGeom>
        </p:spPr>
      </p:pic>
      <p:sp>
        <p:nvSpPr>
          <p:cNvPr id="26" name="Subtitle 2"/>
          <p:cNvSpPr txBox="1">
            <a:spLocks/>
          </p:cNvSpPr>
          <p:nvPr userDrawn="1"/>
        </p:nvSpPr>
        <p:spPr>
          <a:xfrm>
            <a:off x="5133468" y="3467100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@IPCC_CH </a:t>
            </a:r>
          </a:p>
        </p:txBody>
      </p:sp>
      <p:sp>
        <p:nvSpPr>
          <p:cNvPr id="27" name="Subtitle 2"/>
          <p:cNvSpPr txBox="1">
            <a:spLocks/>
          </p:cNvSpPr>
          <p:nvPr userDrawn="1"/>
        </p:nvSpPr>
        <p:spPr>
          <a:xfrm>
            <a:off x="5130802" y="4000857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https://www.linkedin.com/company/ipcc</a:t>
            </a:r>
          </a:p>
        </p:txBody>
      </p:sp>
      <p:sp>
        <p:nvSpPr>
          <p:cNvPr id="28" name="Subtitle 2"/>
          <p:cNvSpPr txBox="1">
            <a:spLocks/>
          </p:cNvSpPr>
          <p:nvPr userDrawn="1"/>
        </p:nvSpPr>
        <p:spPr>
          <a:xfrm>
            <a:off x="5156200" y="4669533"/>
            <a:ext cx="3980235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https://www.flickr.com/photos/ipccphoto/sets/</a:t>
            </a:r>
          </a:p>
        </p:txBody>
      </p:sp>
      <p:sp>
        <p:nvSpPr>
          <p:cNvPr id="29" name="Subtitle 2"/>
          <p:cNvSpPr txBox="1">
            <a:spLocks/>
          </p:cNvSpPr>
          <p:nvPr userDrawn="1"/>
        </p:nvSpPr>
        <p:spPr>
          <a:xfrm>
            <a:off x="5156200" y="5296257"/>
            <a:ext cx="3987800" cy="418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prstClr val="white"/>
                </a:solidFill>
                <a:latin typeface="Arial Narrow"/>
              </a:rPr>
              <a:t>https://vimeo.com/ipcc</a:t>
            </a:r>
          </a:p>
        </p:txBody>
      </p:sp>
      <p:sp>
        <p:nvSpPr>
          <p:cNvPr id="30" name="Title 1"/>
          <p:cNvSpPr txBox="1">
            <a:spLocks/>
          </p:cNvSpPr>
          <p:nvPr userDrawn="1"/>
        </p:nvSpPr>
        <p:spPr>
          <a:xfrm>
            <a:off x="0" y="152400"/>
            <a:ext cx="9144000" cy="838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prstClr val="black"/>
                </a:solidFill>
              </a:rPr>
              <a:t>THANK YOU FOR YOUR ATTENTION!</a:t>
            </a:r>
          </a:p>
        </p:txBody>
      </p:sp>
      <p:sp>
        <p:nvSpPr>
          <p:cNvPr id="33" name="Subtitle 2"/>
          <p:cNvSpPr txBox="1">
            <a:spLocks/>
          </p:cNvSpPr>
          <p:nvPr userDrawn="1"/>
        </p:nvSpPr>
        <p:spPr>
          <a:xfrm>
            <a:off x="228600" y="1066800"/>
            <a:ext cx="8915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prstClr val="white"/>
                </a:solidFill>
                <a:latin typeface="Arial Narrow"/>
              </a:rPr>
              <a:t>For more information:</a:t>
            </a:r>
          </a:p>
          <a:p>
            <a:endParaRPr lang="en-US" b="1" dirty="0" smtClean="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8"/>
          <a:stretch/>
        </p:blipFill>
        <p:spPr>
          <a:xfrm>
            <a:off x="470154" y="3968718"/>
            <a:ext cx="418846" cy="4041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54" y="5302250"/>
            <a:ext cx="412750" cy="4127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35" y="4558802"/>
            <a:ext cx="609600" cy="54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6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  <a:latin typeface="Arial"/>
              </a:rPr>
              <a:pPr/>
              <a:t>2/13/2017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7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0051-1052-4F0E-BA61-1F4EB2F24122}" type="datetimeFigureOut">
              <a:rPr lang="en-US" smtClean="0">
                <a:solidFill>
                  <a:srgbClr val="FFFFFF"/>
                </a:solidFill>
                <a:latin typeface="Arial"/>
              </a:rPr>
              <a:pPr/>
              <a:t>2/13/2017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153122"/>
            <a:ext cx="4267200" cy="654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5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US" dirty="0">
                <a:solidFill>
                  <a:srgbClr val="FFFFFF"/>
                </a:solidFill>
                <a:latin typeface="Arial"/>
              </a:rPr>
              <a:t>Insert date and place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29BEBEF-F59C-4021-B0E4-D01E3F18DE0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14400"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4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346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346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346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346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34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767" y="372967"/>
            <a:ext cx="7884464" cy="920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690" y="3154330"/>
            <a:ext cx="8770619" cy="2159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0034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7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8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155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767" y="372967"/>
            <a:ext cx="7884464" cy="920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690" y="3154330"/>
            <a:ext cx="8770619" cy="2159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0034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767" y="372967"/>
            <a:ext cx="7884464" cy="920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690" y="3154330"/>
            <a:ext cx="8770619" cy="2159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0034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5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DDE46-5A75-6B46-96AE-A8DC2F906A0B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13/02/2017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6C1A7-6DFE-AB4C-AD3C-BBFBF30D12D5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4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US" dirty="0" smtClean="0">
                <a:solidFill>
                  <a:srgbClr val="FFFFFF"/>
                </a:solidFill>
              </a:rPr>
              <a:t>Insert date and place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29BEBEF-F59C-4021-B0E4-D01E3F18DE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7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4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346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00346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0346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00346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0034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767" y="372967"/>
            <a:ext cx="7884464" cy="920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690" y="3154330"/>
            <a:ext cx="8770619" cy="2159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0034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2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767" y="372967"/>
            <a:ext cx="7884464" cy="920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5392CD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690" y="3154330"/>
            <a:ext cx="8770619" cy="2159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00346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400"/>
              <a:t>2/13/2017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 defTabSz="914400"/>
              <a:t>‹N°›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7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en-US" smtClean="0"/>
              <a:t>Click to edit Master text styles</a:t>
            </a:r>
          </a:p>
          <a:p>
            <a:pPr lvl="1"/>
            <a:r>
              <a:rPr lang="fr-CH" altLang="en-US" smtClean="0"/>
              <a:t>Second level</a:t>
            </a:r>
          </a:p>
          <a:p>
            <a:pPr lvl="2"/>
            <a:r>
              <a:rPr lang="fr-CH" altLang="en-US" smtClean="0"/>
              <a:t>Third level</a:t>
            </a:r>
          </a:p>
          <a:p>
            <a:pPr lvl="3"/>
            <a:r>
              <a:rPr lang="fr-CH" altLang="en-US" smtClean="0"/>
              <a:t>Fourth level</a:t>
            </a:r>
          </a:p>
          <a:p>
            <a:pPr lvl="4"/>
            <a:r>
              <a:rPr lang="fr-CH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itchFamily="-110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-110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324397-C1F0-4AE8-BA39-5860C2E4D726}" type="slidenum">
              <a:rPr lang="en-US" altLang="en-US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97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52" r:id="rId3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MS PGothic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43" charset="0"/>
          <a:ea typeface="MS PGothic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43" charset="0"/>
          <a:ea typeface="MS PGothic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43" charset="0"/>
          <a:ea typeface="MS PGothic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43" charset="0"/>
          <a:ea typeface="MS PGothic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43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43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43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43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3200" kern="1200">
          <a:solidFill>
            <a:schemeClr val="tx1"/>
          </a:solidFill>
          <a:latin typeface="Arial"/>
          <a:ea typeface="MS PGothic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/>
          <a:ea typeface="MS PGothic" pitchFamily="34" charset="-128"/>
          <a:cs typeface="MS PGothic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MS PGothic" pitchFamily="34" charset="-128"/>
          <a:cs typeface="MS PGothic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MS PGothic" pitchFamily="34" charset="-128"/>
          <a:cs typeface="MS PGothic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MS PGothic" pitchFamily="34" charset="-128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2.png"/><Relationship Id="rId11" Type="http://schemas.openxmlformats.org/officeDocument/2006/relationships/image" Target="../media/image57.jpg"/><Relationship Id="rId5" Type="http://schemas.openxmlformats.org/officeDocument/2006/relationships/image" Target="../media/image51.png"/><Relationship Id="rId10" Type="http://schemas.openxmlformats.org/officeDocument/2006/relationships/image" Target="../media/image56.jpg"/><Relationship Id="rId4" Type="http://schemas.openxmlformats.org/officeDocument/2006/relationships/image" Target="../media/image50.png"/><Relationship Id="rId9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6.png"/><Relationship Id="rId3" Type="http://schemas.openxmlformats.org/officeDocument/2006/relationships/image" Target="../media/image6.png"/><Relationship Id="rId21" Type="http://schemas.openxmlformats.org/officeDocument/2006/relationships/image" Target="../media/image82.png"/><Relationship Id="rId34" Type="http://schemas.openxmlformats.org/officeDocument/2006/relationships/image" Target="../media/image9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5.png"/><Relationship Id="rId3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4.png"/><Relationship Id="rId32" Type="http://schemas.openxmlformats.org/officeDocument/2006/relationships/image" Target="../media/image9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54.png"/><Relationship Id="rId28" Type="http://schemas.openxmlformats.org/officeDocument/2006/relationships/image" Target="../media/image88.png"/><Relationship Id="rId36" Type="http://schemas.openxmlformats.org/officeDocument/2006/relationships/image" Target="../media/image96.jp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31" Type="http://schemas.openxmlformats.org/officeDocument/2006/relationships/image" Target="../media/image91.png"/><Relationship Id="rId4" Type="http://schemas.openxmlformats.org/officeDocument/2006/relationships/image" Target="../media/image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7.png"/><Relationship Id="rId30" Type="http://schemas.openxmlformats.org/officeDocument/2006/relationships/image" Target="../media/image90.jpg"/><Relationship Id="rId35" Type="http://schemas.openxmlformats.org/officeDocument/2006/relationships/image" Target="../media/image95.png"/><Relationship Id="rId8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14800" y="6019798"/>
            <a:ext cx="4876800" cy="7482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7281" y="3167886"/>
            <a:ext cx="8245475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</a:pPr>
            <a:r>
              <a:rPr lang="en-GB" sz="4000" spc="-380" dirty="0" smtClean="0">
                <a:solidFill>
                  <a:srgbClr val="FFFFFF"/>
                </a:solidFill>
                <a:latin typeface="Arial Narrow"/>
                <a:cs typeface="Arial Narrow"/>
              </a:rPr>
              <a:t>Roadmap  for  the  In</a:t>
            </a:r>
            <a:r>
              <a:rPr lang="en-GB" sz="4000" spc="-20" dirty="0" smtClean="0">
                <a:solidFill>
                  <a:srgbClr val="FFFFFF"/>
                </a:solidFill>
                <a:latin typeface="Arial Narrow"/>
                <a:cs typeface="Arial Narrow"/>
              </a:rPr>
              <a:t>tergovernmental Panel on Climate Change (IPCC) Sixth assessment cycle: The Working Group 1 contributions</a:t>
            </a:r>
            <a:endParaRPr lang="en-GB" sz="40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6976" y="5104611"/>
            <a:ext cx="8559800" cy="8017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1600" spc="-20" dirty="0" smtClean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lang="en-GB" sz="1600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GB" sz="1600" spc="-5" dirty="0" smtClean="0">
                <a:solidFill>
                  <a:srgbClr val="FFFFFF"/>
                </a:solidFill>
                <a:latin typeface="Arial"/>
                <a:cs typeface="Arial"/>
              </a:rPr>
              <a:t>lfr</a:t>
            </a:r>
            <a:r>
              <a:rPr lang="en-GB" sz="1600" spc="-1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GB" sz="1600" spc="-10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GB" sz="160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spc="-10" dirty="0" smtClean="0">
                <a:solidFill>
                  <a:srgbClr val="FFFFFF"/>
                </a:solidFill>
                <a:latin typeface="Arial"/>
                <a:cs typeface="Arial"/>
              </a:rPr>
              <a:t>Moufouma</a:t>
            </a:r>
            <a:r>
              <a:rPr lang="en-GB" sz="1600" spc="-15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GB" sz="1600" spc="-25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GB" sz="1600" spc="-10" dirty="0" smtClean="0">
                <a:solidFill>
                  <a:srgbClr val="FFFFFF"/>
                </a:solidFill>
                <a:latin typeface="Arial"/>
                <a:cs typeface="Arial"/>
              </a:rPr>
              <a:t>kia,</a:t>
            </a:r>
            <a:r>
              <a:rPr lang="en-GB" sz="1600" spc="-60" dirty="0" smtClean="0">
                <a:solidFill>
                  <a:srgbClr val="FFFFFF"/>
                </a:solidFill>
                <a:latin typeface="Arial"/>
                <a:cs typeface="Arial"/>
              </a:rPr>
              <a:t> IPCC Working Group 1 </a:t>
            </a:r>
            <a:r>
              <a:rPr lang="en-GB" sz="1600" spc="-10" dirty="0" smtClean="0">
                <a:solidFill>
                  <a:srgbClr val="FFFFFF"/>
                </a:solidFill>
                <a:latin typeface="Arial"/>
                <a:cs typeface="Arial"/>
              </a:rPr>
              <a:t>Technical Support Unit (TSU), Head of sciences</a:t>
            </a:r>
            <a:endParaRPr lang="en-GB" sz="160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681355" marR="672465" algn="ctr">
              <a:lnSpc>
                <a:spcPct val="110000"/>
              </a:lnSpc>
            </a:pPr>
            <a:r>
              <a:rPr lang="en-GB" sz="1600" spc="-10" dirty="0" smtClean="0">
                <a:solidFill>
                  <a:srgbClr val="FFFFFF"/>
                </a:solidFill>
                <a:latin typeface="Arial"/>
                <a:cs typeface="Arial"/>
              </a:rPr>
              <a:t>CCI CMUG Integration 7 meeting, IPSL, Paris,13</a:t>
            </a:r>
            <a:r>
              <a:rPr lang="en-GB" sz="160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spc="-10" dirty="0" smtClean="0">
                <a:solidFill>
                  <a:srgbClr val="FFFFFF"/>
                </a:solidFill>
                <a:latin typeface="Arial"/>
                <a:cs typeface="Arial"/>
              </a:rPr>
              <a:t>February</a:t>
            </a:r>
            <a:r>
              <a:rPr lang="en-GB" sz="160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1600" spc="-10" dirty="0" smtClean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 lang="en-GB" sz="1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3999" cy="3070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3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1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36380" cy="90170"/>
          </a:xfrm>
          <a:custGeom>
            <a:avLst/>
            <a:gdLst/>
            <a:ahLst/>
            <a:cxnLst/>
            <a:rect l="l" t="t" r="r" b="b"/>
            <a:pathLst>
              <a:path w="9136380" h="90170">
                <a:moveTo>
                  <a:pt x="0" y="89916"/>
                </a:moveTo>
                <a:lnTo>
                  <a:pt x="9136380" y="89916"/>
                </a:lnTo>
                <a:lnTo>
                  <a:pt x="9136380" y="0"/>
                </a:lnTo>
                <a:lnTo>
                  <a:pt x="0" y="0"/>
                </a:lnTo>
                <a:lnTo>
                  <a:pt x="0" y="89916"/>
                </a:lnTo>
                <a:close/>
              </a:path>
            </a:pathLst>
          </a:custGeom>
          <a:solidFill>
            <a:srgbClr val="5392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36380" cy="90170"/>
          </a:xfrm>
          <a:custGeom>
            <a:avLst/>
            <a:gdLst/>
            <a:ahLst/>
            <a:cxnLst/>
            <a:rect l="l" t="t" r="r" b="b"/>
            <a:pathLst>
              <a:path w="9136380" h="90170">
                <a:moveTo>
                  <a:pt x="0" y="89916"/>
                </a:moveTo>
                <a:lnTo>
                  <a:pt x="9136380" y="89916"/>
                </a:lnTo>
                <a:lnTo>
                  <a:pt x="9136380" y="0"/>
                </a:lnTo>
                <a:lnTo>
                  <a:pt x="0" y="0"/>
                </a:lnTo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07735" y="6144767"/>
            <a:ext cx="3375660" cy="516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1459" y="6339840"/>
            <a:ext cx="2516124" cy="3215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1752" y="2435351"/>
            <a:ext cx="8555736" cy="1787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088" y="2456688"/>
            <a:ext cx="8425180" cy="1656714"/>
          </a:xfrm>
          <a:custGeom>
            <a:avLst/>
            <a:gdLst/>
            <a:ahLst/>
            <a:cxnLst/>
            <a:rect l="l" t="t" r="r" b="b"/>
            <a:pathLst>
              <a:path w="8425180" h="1656714">
                <a:moveTo>
                  <a:pt x="8148573" y="0"/>
                </a:moveTo>
                <a:lnTo>
                  <a:pt x="276110" y="0"/>
                </a:lnTo>
                <a:lnTo>
                  <a:pt x="253465" y="914"/>
                </a:lnTo>
                <a:lnTo>
                  <a:pt x="209759" y="8021"/>
                </a:lnTo>
                <a:lnTo>
                  <a:pt x="168637" y="21691"/>
                </a:lnTo>
                <a:lnTo>
                  <a:pt x="130668" y="41355"/>
                </a:lnTo>
                <a:lnTo>
                  <a:pt x="96421" y="66447"/>
                </a:lnTo>
                <a:lnTo>
                  <a:pt x="66465" y="96399"/>
                </a:lnTo>
                <a:lnTo>
                  <a:pt x="41368" y="130642"/>
                </a:lnTo>
                <a:lnTo>
                  <a:pt x="21698" y="168610"/>
                </a:lnTo>
                <a:lnTo>
                  <a:pt x="8024" y="209734"/>
                </a:lnTo>
                <a:lnTo>
                  <a:pt x="915" y="253447"/>
                </a:lnTo>
                <a:lnTo>
                  <a:pt x="0" y="276098"/>
                </a:lnTo>
                <a:lnTo>
                  <a:pt x="0" y="1380489"/>
                </a:lnTo>
                <a:lnTo>
                  <a:pt x="3613" y="1425284"/>
                </a:lnTo>
                <a:lnTo>
                  <a:pt x="14076" y="1467774"/>
                </a:lnTo>
                <a:lnTo>
                  <a:pt x="30819" y="1507391"/>
                </a:lnTo>
                <a:lnTo>
                  <a:pt x="53274" y="1543568"/>
                </a:lnTo>
                <a:lnTo>
                  <a:pt x="80872" y="1575736"/>
                </a:lnTo>
                <a:lnTo>
                  <a:pt x="113044" y="1603329"/>
                </a:lnTo>
                <a:lnTo>
                  <a:pt x="149223" y="1625778"/>
                </a:lnTo>
                <a:lnTo>
                  <a:pt x="188839" y="1642516"/>
                </a:lnTo>
                <a:lnTo>
                  <a:pt x="231324" y="1652975"/>
                </a:lnTo>
                <a:lnTo>
                  <a:pt x="276110" y="1656588"/>
                </a:lnTo>
                <a:lnTo>
                  <a:pt x="8148573" y="1656588"/>
                </a:lnTo>
                <a:lnTo>
                  <a:pt x="8193368" y="1652975"/>
                </a:lnTo>
                <a:lnTo>
                  <a:pt x="8235858" y="1642516"/>
                </a:lnTo>
                <a:lnTo>
                  <a:pt x="8275475" y="1625778"/>
                </a:lnTo>
                <a:lnTo>
                  <a:pt x="8311652" y="1603329"/>
                </a:lnTo>
                <a:lnTo>
                  <a:pt x="8343820" y="1575736"/>
                </a:lnTo>
                <a:lnTo>
                  <a:pt x="8371413" y="1543568"/>
                </a:lnTo>
                <a:lnTo>
                  <a:pt x="8393862" y="1507391"/>
                </a:lnTo>
                <a:lnTo>
                  <a:pt x="8410600" y="1467774"/>
                </a:lnTo>
                <a:lnTo>
                  <a:pt x="8421059" y="1425284"/>
                </a:lnTo>
                <a:lnTo>
                  <a:pt x="8424671" y="1380489"/>
                </a:lnTo>
                <a:lnTo>
                  <a:pt x="8424671" y="276098"/>
                </a:lnTo>
                <a:lnTo>
                  <a:pt x="8421059" y="231303"/>
                </a:lnTo>
                <a:lnTo>
                  <a:pt x="8410600" y="188813"/>
                </a:lnTo>
                <a:lnTo>
                  <a:pt x="8393862" y="149196"/>
                </a:lnTo>
                <a:lnTo>
                  <a:pt x="8371413" y="113019"/>
                </a:lnTo>
                <a:lnTo>
                  <a:pt x="8343820" y="80851"/>
                </a:lnTo>
                <a:lnTo>
                  <a:pt x="8311652" y="53258"/>
                </a:lnTo>
                <a:lnTo>
                  <a:pt x="8275475" y="30809"/>
                </a:lnTo>
                <a:lnTo>
                  <a:pt x="8235858" y="14071"/>
                </a:lnTo>
                <a:lnTo>
                  <a:pt x="8193368" y="3612"/>
                </a:lnTo>
                <a:lnTo>
                  <a:pt x="8148573" y="0"/>
                </a:lnTo>
                <a:close/>
              </a:path>
            </a:pathLst>
          </a:custGeom>
          <a:solidFill>
            <a:srgbClr val="97BD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1752" y="4343400"/>
            <a:ext cx="8555736" cy="1787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3088" y="4424695"/>
            <a:ext cx="8425180" cy="1656714"/>
          </a:xfrm>
          <a:custGeom>
            <a:avLst/>
            <a:gdLst/>
            <a:ahLst/>
            <a:cxnLst/>
            <a:rect l="l" t="t" r="r" b="b"/>
            <a:pathLst>
              <a:path w="8425180" h="1656714">
                <a:moveTo>
                  <a:pt x="8148573" y="0"/>
                </a:moveTo>
                <a:lnTo>
                  <a:pt x="276110" y="0"/>
                </a:lnTo>
                <a:lnTo>
                  <a:pt x="253465" y="914"/>
                </a:lnTo>
                <a:lnTo>
                  <a:pt x="209759" y="8021"/>
                </a:lnTo>
                <a:lnTo>
                  <a:pt x="168637" y="21691"/>
                </a:lnTo>
                <a:lnTo>
                  <a:pt x="130668" y="41355"/>
                </a:lnTo>
                <a:lnTo>
                  <a:pt x="96421" y="66447"/>
                </a:lnTo>
                <a:lnTo>
                  <a:pt x="66465" y="96399"/>
                </a:lnTo>
                <a:lnTo>
                  <a:pt x="41368" y="130642"/>
                </a:lnTo>
                <a:lnTo>
                  <a:pt x="21698" y="168610"/>
                </a:lnTo>
                <a:lnTo>
                  <a:pt x="8024" y="209734"/>
                </a:lnTo>
                <a:lnTo>
                  <a:pt x="915" y="253447"/>
                </a:lnTo>
                <a:lnTo>
                  <a:pt x="0" y="276097"/>
                </a:lnTo>
                <a:lnTo>
                  <a:pt x="0" y="1380477"/>
                </a:lnTo>
                <a:lnTo>
                  <a:pt x="3613" y="1425263"/>
                </a:lnTo>
                <a:lnTo>
                  <a:pt x="14076" y="1467748"/>
                </a:lnTo>
                <a:lnTo>
                  <a:pt x="30819" y="1507364"/>
                </a:lnTo>
                <a:lnTo>
                  <a:pt x="53274" y="1543543"/>
                </a:lnTo>
                <a:lnTo>
                  <a:pt x="80872" y="1575715"/>
                </a:lnTo>
                <a:lnTo>
                  <a:pt x="113044" y="1603313"/>
                </a:lnTo>
                <a:lnTo>
                  <a:pt x="149223" y="1625768"/>
                </a:lnTo>
                <a:lnTo>
                  <a:pt x="188839" y="1642511"/>
                </a:lnTo>
                <a:lnTo>
                  <a:pt x="231324" y="1652974"/>
                </a:lnTo>
                <a:lnTo>
                  <a:pt x="276110" y="1656588"/>
                </a:lnTo>
                <a:lnTo>
                  <a:pt x="8148573" y="1656588"/>
                </a:lnTo>
                <a:lnTo>
                  <a:pt x="8193368" y="1652974"/>
                </a:lnTo>
                <a:lnTo>
                  <a:pt x="8235858" y="1642511"/>
                </a:lnTo>
                <a:lnTo>
                  <a:pt x="8275475" y="1625768"/>
                </a:lnTo>
                <a:lnTo>
                  <a:pt x="8311652" y="1603313"/>
                </a:lnTo>
                <a:lnTo>
                  <a:pt x="8343820" y="1575715"/>
                </a:lnTo>
                <a:lnTo>
                  <a:pt x="8371413" y="1543543"/>
                </a:lnTo>
                <a:lnTo>
                  <a:pt x="8393862" y="1507364"/>
                </a:lnTo>
                <a:lnTo>
                  <a:pt x="8410600" y="1467748"/>
                </a:lnTo>
                <a:lnTo>
                  <a:pt x="8421059" y="1425263"/>
                </a:lnTo>
                <a:lnTo>
                  <a:pt x="8424671" y="1380477"/>
                </a:lnTo>
                <a:lnTo>
                  <a:pt x="8424671" y="276097"/>
                </a:lnTo>
                <a:lnTo>
                  <a:pt x="8421059" y="231303"/>
                </a:lnTo>
                <a:lnTo>
                  <a:pt x="8410600" y="188813"/>
                </a:lnTo>
                <a:lnTo>
                  <a:pt x="8393862" y="149196"/>
                </a:lnTo>
                <a:lnTo>
                  <a:pt x="8371413" y="113019"/>
                </a:lnTo>
                <a:lnTo>
                  <a:pt x="8343820" y="80851"/>
                </a:lnTo>
                <a:lnTo>
                  <a:pt x="8311652" y="53258"/>
                </a:lnTo>
                <a:lnTo>
                  <a:pt x="8275475" y="30809"/>
                </a:lnTo>
                <a:lnTo>
                  <a:pt x="8235858" y="14071"/>
                </a:lnTo>
                <a:lnTo>
                  <a:pt x="8193368" y="3612"/>
                </a:lnTo>
                <a:lnTo>
                  <a:pt x="8148573" y="0"/>
                </a:lnTo>
                <a:close/>
              </a:path>
            </a:pathLst>
          </a:custGeom>
          <a:solidFill>
            <a:srgbClr val="DDE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752" y="527304"/>
            <a:ext cx="8555736" cy="1787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3088" y="548640"/>
            <a:ext cx="8425180" cy="1656714"/>
          </a:xfrm>
          <a:custGeom>
            <a:avLst/>
            <a:gdLst/>
            <a:ahLst/>
            <a:cxnLst/>
            <a:rect l="l" t="t" r="r" b="b"/>
            <a:pathLst>
              <a:path w="8425180" h="1656714">
                <a:moveTo>
                  <a:pt x="8148573" y="0"/>
                </a:moveTo>
                <a:lnTo>
                  <a:pt x="276110" y="0"/>
                </a:lnTo>
                <a:lnTo>
                  <a:pt x="253465" y="914"/>
                </a:lnTo>
                <a:lnTo>
                  <a:pt x="209759" y="8021"/>
                </a:lnTo>
                <a:lnTo>
                  <a:pt x="168637" y="21691"/>
                </a:lnTo>
                <a:lnTo>
                  <a:pt x="130668" y="41355"/>
                </a:lnTo>
                <a:lnTo>
                  <a:pt x="96421" y="66447"/>
                </a:lnTo>
                <a:lnTo>
                  <a:pt x="66465" y="96399"/>
                </a:lnTo>
                <a:lnTo>
                  <a:pt x="41368" y="130642"/>
                </a:lnTo>
                <a:lnTo>
                  <a:pt x="21698" y="168610"/>
                </a:lnTo>
                <a:lnTo>
                  <a:pt x="8024" y="209734"/>
                </a:lnTo>
                <a:lnTo>
                  <a:pt x="915" y="253447"/>
                </a:lnTo>
                <a:lnTo>
                  <a:pt x="0" y="276098"/>
                </a:lnTo>
                <a:lnTo>
                  <a:pt x="0" y="1380489"/>
                </a:lnTo>
                <a:lnTo>
                  <a:pt x="3613" y="1425284"/>
                </a:lnTo>
                <a:lnTo>
                  <a:pt x="14076" y="1467774"/>
                </a:lnTo>
                <a:lnTo>
                  <a:pt x="30819" y="1507391"/>
                </a:lnTo>
                <a:lnTo>
                  <a:pt x="53274" y="1543568"/>
                </a:lnTo>
                <a:lnTo>
                  <a:pt x="80872" y="1575736"/>
                </a:lnTo>
                <a:lnTo>
                  <a:pt x="113044" y="1603329"/>
                </a:lnTo>
                <a:lnTo>
                  <a:pt x="149223" y="1625778"/>
                </a:lnTo>
                <a:lnTo>
                  <a:pt x="188839" y="1642516"/>
                </a:lnTo>
                <a:lnTo>
                  <a:pt x="231324" y="1652975"/>
                </a:lnTo>
                <a:lnTo>
                  <a:pt x="276110" y="1656588"/>
                </a:lnTo>
                <a:lnTo>
                  <a:pt x="8148573" y="1656588"/>
                </a:lnTo>
                <a:lnTo>
                  <a:pt x="8193368" y="1652975"/>
                </a:lnTo>
                <a:lnTo>
                  <a:pt x="8235858" y="1642516"/>
                </a:lnTo>
                <a:lnTo>
                  <a:pt x="8275475" y="1625778"/>
                </a:lnTo>
                <a:lnTo>
                  <a:pt x="8311652" y="1603329"/>
                </a:lnTo>
                <a:lnTo>
                  <a:pt x="8343820" y="1575736"/>
                </a:lnTo>
                <a:lnTo>
                  <a:pt x="8371413" y="1543568"/>
                </a:lnTo>
                <a:lnTo>
                  <a:pt x="8393862" y="1507391"/>
                </a:lnTo>
                <a:lnTo>
                  <a:pt x="8410600" y="1467774"/>
                </a:lnTo>
                <a:lnTo>
                  <a:pt x="8421059" y="1425284"/>
                </a:lnTo>
                <a:lnTo>
                  <a:pt x="8424671" y="1380489"/>
                </a:lnTo>
                <a:lnTo>
                  <a:pt x="8424671" y="276098"/>
                </a:lnTo>
                <a:lnTo>
                  <a:pt x="8421059" y="231303"/>
                </a:lnTo>
                <a:lnTo>
                  <a:pt x="8410600" y="188813"/>
                </a:lnTo>
                <a:lnTo>
                  <a:pt x="8393862" y="149196"/>
                </a:lnTo>
                <a:lnTo>
                  <a:pt x="8371413" y="113019"/>
                </a:lnTo>
                <a:lnTo>
                  <a:pt x="8343820" y="80851"/>
                </a:lnTo>
                <a:lnTo>
                  <a:pt x="8311652" y="53258"/>
                </a:lnTo>
                <a:lnTo>
                  <a:pt x="8275475" y="30809"/>
                </a:lnTo>
                <a:lnTo>
                  <a:pt x="8235858" y="14071"/>
                </a:lnTo>
                <a:lnTo>
                  <a:pt x="8193368" y="3612"/>
                </a:lnTo>
                <a:lnTo>
                  <a:pt x="814857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4657" y="2528507"/>
            <a:ext cx="8223612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5875" algn="ctr">
              <a:lnSpc>
                <a:spcPct val="100000"/>
              </a:lnSpc>
            </a:pPr>
            <a:r>
              <a:rPr lang="en-GB" sz="2200" b="1" spc="-30" dirty="0">
                <a:latin typeface="Arial"/>
                <a:cs typeface="Arial"/>
              </a:rPr>
              <a:t>Aerosol and cloud processes: </a:t>
            </a:r>
            <a:endParaRPr lang="en-GB" sz="2200" b="1" spc="-30" dirty="0" smtClean="0">
              <a:latin typeface="Arial"/>
              <a:cs typeface="Arial"/>
            </a:endParaRPr>
          </a:p>
          <a:p>
            <a:pPr marL="12065" marR="5080" indent="15875" algn="just">
              <a:lnSpc>
                <a:spcPct val="100000"/>
              </a:lnSpc>
            </a:pPr>
            <a:r>
              <a:rPr lang="en-GB" sz="2100" spc="-30" dirty="0" smtClean="0">
                <a:latin typeface="Arial"/>
                <a:cs typeface="Arial"/>
              </a:rPr>
              <a:t>New </a:t>
            </a:r>
            <a:r>
              <a:rPr lang="en-GB" sz="2100" spc="-30" dirty="0">
                <a:latin typeface="Arial"/>
                <a:cs typeface="Arial"/>
              </a:rPr>
              <a:t>understanding of atmospheric chemistry and aerosol processes is expected to strengthen the knowledge associated with air quality response to changing emissions as well as changing climate conditions. 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5438" y="631030"/>
            <a:ext cx="8332830" cy="1646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lang="en-GB" sz="2200" b="1" dirty="0">
                <a:solidFill>
                  <a:srgbClr val="FFFFFF"/>
                </a:solidFill>
                <a:latin typeface="Arial"/>
                <a:cs typeface="Arial"/>
              </a:rPr>
              <a:t>Climate extremes, including detection and attribution:</a:t>
            </a:r>
            <a:endParaRPr lang="en-GB" sz="22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lang="en-GB" sz="210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lang="en-GB" sz="2100" dirty="0" smtClean="0">
                <a:solidFill>
                  <a:srgbClr val="FFFFFF"/>
                </a:solidFill>
                <a:latin typeface="Arial"/>
                <a:cs typeface="Arial"/>
              </a:rPr>
              <a:t>ith </a:t>
            </a:r>
            <a:r>
              <a:rPr lang="en-GB" sz="2100" dirty="0">
                <a:solidFill>
                  <a:srgbClr val="FFFFFF"/>
                </a:solidFill>
                <a:latin typeface="Arial"/>
                <a:cs typeface="Arial"/>
              </a:rPr>
              <a:t>new analyses of </a:t>
            </a:r>
            <a:r>
              <a:rPr lang="en-GB" sz="2100" dirty="0" smtClean="0">
                <a:solidFill>
                  <a:srgbClr val="FFFFFF"/>
                </a:solidFill>
                <a:latin typeface="Arial"/>
                <a:cs typeface="Arial"/>
              </a:rPr>
              <a:t>observations, developments </a:t>
            </a:r>
            <a:r>
              <a:rPr lang="en-GB" sz="2100" dirty="0">
                <a:solidFill>
                  <a:srgbClr val="FFFFFF"/>
                </a:solidFill>
                <a:latin typeface="Arial"/>
                <a:cs typeface="Arial"/>
              </a:rPr>
              <a:t>of methodologies for understanding processes and drivers of extreme events (e.g. in relationship to SST and atmospheric circulation patterns), and growing use of </a:t>
            </a:r>
            <a:r>
              <a:rPr lang="en-GB" sz="2100" dirty="0" smtClean="0">
                <a:solidFill>
                  <a:srgbClr val="FFFFFF"/>
                </a:solidFill>
                <a:latin typeface="Arial"/>
                <a:cs typeface="Arial"/>
              </a:rPr>
              <a:t> high resolution modelling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5" name="object 13"/>
          <p:cNvSpPr txBox="1"/>
          <p:nvPr/>
        </p:nvSpPr>
        <p:spPr>
          <a:xfrm>
            <a:off x="323089" y="4539683"/>
            <a:ext cx="8425180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5875" algn="ctr">
              <a:lnSpc>
                <a:spcPct val="100000"/>
              </a:lnSpc>
            </a:pPr>
            <a:r>
              <a:rPr lang="en-GB" sz="2200" b="1" spc="-30" dirty="0" smtClean="0">
                <a:latin typeface="Arial"/>
                <a:cs typeface="Arial"/>
              </a:rPr>
              <a:t>Climate </a:t>
            </a:r>
            <a:r>
              <a:rPr lang="en-GB" sz="2200" b="1" spc="-30" dirty="0">
                <a:latin typeface="Arial"/>
                <a:cs typeface="Arial"/>
              </a:rPr>
              <a:t>model developments and evaluation</a:t>
            </a:r>
            <a:r>
              <a:rPr lang="en-GB" sz="2200" b="1" spc="-30" dirty="0" smtClean="0">
                <a:latin typeface="Arial"/>
                <a:cs typeface="Arial"/>
              </a:rPr>
              <a:t>:</a:t>
            </a:r>
          </a:p>
          <a:p>
            <a:pPr marL="12065" marR="5080" indent="15875" algn="just">
              <a:lnSpc>
                <a:spcPct val="100000"/>
              </a:lnSpc>
            </a:pPr>
            <a:r>
              <a:rPr lang="en-GB" sz="2100" b="1" spc="-30" dirty="0" smtClean="0">
                <a:latin typeface="Arial"/>
                <a:cs typeface="Arial"/>
              </a:rPr>
              <a:t> </a:t>
            </a:r>
            <a:r>
              <a:rPr lang="en-GB" sz="2100" spc="-30" dirty="0" smtClean="0">
                <a:latin typeface="Arial"/>
                <a:cs typeface="Arial"/>
              </a:rPr>
              <a:t>Knowledge </a:t>
            </a:r>
            <a:r>
              <a:rPr lang="en-GB" sz="2100" spc="-30" dirty="0">
                <a:latin typeface="Arial"/>
                <a:cs typeface="Arial"/>
              </a:rPr>
              <a:t>emerging from the new MIPs will contribute to many aspects of model evaluation, process understanding, detection and attribution, and projections, including cloud </a:t>
            </a:r>
            <a:r>
              <a:rPr lang="en-GB" sz="2100" spc="-30" dirty="0" smtClean="0">
                <a:latin typeface="Arial"/>
                <a:cs typeface="Arial"/>
              </a:rPr>
              <a:t>processes, </a:t>
            </a:r>
            <a:r>
              <a:rPr lang="en-GB" sz="2100" spc="-30" dirty="0">
                <a:latin typeface="Arial"/>
                <a:cs typeface="Arial"/>
              </a:rPr>
              <a:t>predictability.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6" name="object 2"/>
          <p:cNvSpPr txBox="1"/>
          <p:nvPr/>
        </p:nvSpPr>
        <p:spPr>
          <a:xfrm>
            <a:off x="147583" y="104103"/>
            <a:ext cx="668793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lang="fr-FR" sz="3200" b="1" dirty="0" err="1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</a:t>
            </a:r>
            <a:r>
              <a:rPr lang="fr-FR" sz="3200" b="1" dirty="0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</a:t>
            </a:r>
            <a:r>
              <a:rPr lang="fr-FR" sz="3200" b="1" dirty="0" err="1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fr-FR" sz="3200" b="1" dirty="0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AR5 </a:t>
            </a:r>
            <a:endParaRPr lang="fr-FR" sz="3200" b="1" dirty="0" smtClean="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770" y="403903"/>
            <a:ext cx="876531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lang="en-GB" sz="3200" b="1" dirty="0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Considerations for the AR6 cycle</a:t>
            </a:r>
            <a:endParaRPr sz="32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8689" y="938112"/>
            <a:ext cx="7817484" cy="5955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defTabSz="914400"/>
            <a:endParaRPr sz="2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31520" indent="-358140" defTabSz="914400">
              <a:buClr>
                <a:srgbClr val="1F487C"/>
              </a:buClr>
              <a:buFont typeface="Wingdings"/>
              <a:buChar char=""/>
              <a:tabLst>
                <a:tab pos="732155" algn="l"/>
              </a:tabLst>
            </a:pPr>
            <a:r>
              <a:rPr lang="fr-FR" sz="2400" spc="-5" dirty="0" err="1" smtClean="0">
                <a:solidFill>
                  <a:srgbClr val="1F487C"/>
                </a:solidFill>
                <a:cs typeface="Calibri"/>
              </a:rPr>
              <a:t>Changing</a:t>
            </a:r>
            <a:r>
              <a:rPr lang="fr-FR" sz="2400" spc="-5" dirty="0" smtClean="0">
                <a:solidFill>
                  <a:srgbClr val="1F487C"/>
                </a:solidFill>
                <a:cs typeface="Calibri"/>
              </a:rPr>
              <a:t> perspectives </a:t>
            </a:r>
            <a:r>
              <a:rPr lang="fr-FR" sz="2400" spc="-5" dirty="0" err="1" smtClean="0">
                <a:solidFill>
                  <a:srgbClr val="1F487C"/>
                </a:solidFill>
                <a:cs typeface="Calibri"/>
              </a:rPr>
              <a:t>since</a:t>
            </a:r>
            <a:r>
              <a:rPr lang="fr-FR" sz="2400" spc="-5" dirty="0" smtClean="0">
                <a:solidFill>
                  <a:srgbClr val="1F487C"/>
                </a:solidFill>
                <a:cs typeface="Calibri"/>
              </a:rPr>
              <a:t> AR5 (</a:t>
            </a:r>
            <a:r>
              <a:rPr lang="fr-FR" sz="2400" spc="-5" dirty="0" err="1" smtClean="0">
                <a:solidFill>
                  <a:srgbClr val="1F487C"/>
                </a:solidFill>
                <a:cs typeface="Calibri"/>
              </a:rPr>
              <a:t>Emerging</a:t>
            </a:r>
            <a:r>
              <a:rPr lang="fr-FR" sz="2400" spc="-5" dirty="0" smtClean="0">
                <a:solidFill>
                  <a:srgbClr val="1F487C"/>
                </a:solidFill>
                <a:cs typeface="Calibri"/>
              </a:rPr>
              <a:t> </a:t>
            </a:r>
            <a:r>
              <a:rPr lang="fr-FR" sz="2400" spc="-5" dirty="0" err="1" smtClean="0">
                <a:solidFill>
                  <a:srgbClr val="1F487C"/>
                </a:solidFill>
                <a:cs typeface="Calibri"/>
              </a:rPr>
              <a:t>science,Paris</a:t>
            </a:r>
            <a:r>
              <a:rPr lang="fr-FR" sz="2400" spc="-5" dirty="0" smtClean="0">
                <a:solidFill>
                  <a:srgbClr val="1F487C"/>
                </a:solidFill>
                <a:cs typeface="Calibri"/>
              </a:rPr>
              <a:t> Agreement, Global stocktake)</a:t>
            </a:r>
          </a:p>
          <a:p>
            <a:pPr marL="731520" indent="-358140" defTabSz="914400">
              <a:buClr>
                <a:srgbClr val="1F487C"/>
              </a:buClr>
              <a:buFont typeface="Wingdings"/>
              <a:buChar char=""/>
              <a:tabLst>
                <a:tab pos="732155" algn="l"/>
              </a:tabLst>
            </a:pPr>
            <a:endParaRPr lang="fr-FR" sz="2400" spc="-5" dirty="0" smtClean="0">
              <a:solidFill>
                <a:srgbClr val="1F487C"/>
              </a:solidFill>
              <a:cs typeface="Calibri"/>
            </a:endParaRPr>
          </a:p>
          <a:p>
            <a:pPr marL="731520" indent="-358140" defTabSz="914400">
              <a:buClr>
                <a:srgbClr val="1F487C"/>
              </a:buClr>
              <a:buFont typeface="Wingdings"/>
              <a:buChar char=""/>
              <a:tabLst>
                <a:tab pos="732155" algn="l"/>
              </a:tabLst>
            </a:pPr>
            <a:r>
              <a:rPr lang="fr-FR" sz="2400" spc="-5" dirty="0" err="1" smtClean="0">
                <a:solidFill>
                  <a:srgbClr val="1F487C"/>
                </a:solidFill>
                <a:cs typeface="Calibri"/>
              </a:rPr>
              <a:t>Strengthening</a:t>
            </a:r>
            <a:r>
              <a:rPr lang="fr-FR" sz="2400" spc="-5" dirty="0" smtClean="0">
                <a:solidFill>
                  <a:srgbClr val="1F487C"/>
                </a:solidFill>
                <a:cs typeface="Calibri"/>
              </a:rPr>
              <a:t> the </a:t>
            </a:r>
            <a:r>
              <a:rPr lang="fr-FR" sz="2400" spc="-5" dirty="0" err="1" smtClean="0">
                <a:solidFill>
                  <a:srgbClr val="1F487C"/>
                </a:solidFill>
                <a:cs typeface="Calibri"/>
              </a:rPr>
              <a:t>regionalization</a:t>
            </a:r>
            <a:r>
              <a:rPr lang="fr-FR" sz="2400" spc="-5" dirty="0" smtClean="0">
                <a:solidFill>
                  <a:srgbClr val="1F487C"/>
                </a:solidFill>
                <a:cs typeface="Calibri"/>
              </a:rPr>
              <a:t> (</a:t>
            </a:r>
            <a:r>
              <a:rPr lang="fr-FR" sz="2400" spc="-5" dirty="0" err="1" smtClean="0">
                <a:solidFill>
                  <a:srgbClr val="1F487C"/>
                </a:solidFill>
                <a:cs typeface="Calibri"/>
              </a:rPr>
              <a:t>with</a:t>
            </a:r>
            <a:r>
              <a:rPr lang="fr-FR" sz="2400" spc="-5" dirty="0" smtClean="0">
                <a:solidFill>
                  <a:srgbClr val="1F487C"/>
                </a:solidFill>
                <a:cs typeface="Calibri"/>
              </a:rPr>
              <a:t> focus on </a:t>
            </a:r>
            <a:r>
              <a:rPr lang="fr-FR" sz="2400" spc="-5" dirty="0" err="1" smtClean="0">
                <a:solidFill>
                  <a:srgbClr val="1F487C"/>
                </a:solidFill>
                <a:cs typeface="Calibri"/>
              </a:rPr>
              <a:t>extremes</a:t>
            </a:r>
            <a:r>
              <a:rPr lang="fr-FR" sz="2400" spc="-5" dirty="0" smtClean="0">
                <a:solidFill>
                  <a:srgbClr val="1F487C"/>
                </a:solidFill>
                <a:cs typeface="Calibri"/>
              </a:rPr>
              <a:t>) and </a:t>
            </a:r>
            <a:r>
              <a:rPr lang="en-GB" sz="2400" spc="-5" dirty="0" smtClean="0">
                <a:solidFill>
                  <a:srgbClr val="1F487C"/>
                </a:solidFill>
                <a:cs typeface="Calibri"/>
              </a:rPr>
              <a:t>allow </a:t>
            </a:r>
            <a:r>
              <a:rPr lang="en-GB" sz="2400" spc="-5" dirty="0">
                <a:solidFill>
                  <a:srgbClr val="1F487C"/>
                </a:solidFill>
                <a:cs typeface="Calibri"/>
              </a:rPr>
              <a:t>detailed assessment of regional and sectorally-relevant climate information</a:t>
            </a:r>
            <a:endParaRPr sz="2400" dirty="0">
              <a:solidFill>
                <a:prstClr val="black"/>
              </a:solidFill>
              <a:cs typeface="Calibri"/>
            </a:endParaRPr>
          </a:p>
          <a:p>
            <a:pPr defTabSz="914400">
              <a:spcBef>
                <a:spcPts val="5"/>
              </a:spcBef>
            </a:pPr>
            <a:endParaRPr sz="2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31520" indent="-358140" defTabSz="914400">
              <a:buClr>
                <a:srgbClr val="1F487C"/>
              </a:buClr>
              <a:buFont typeface="Wingdings"/>
              <a:buChar char=""/>
              <a:tabLst>
                <a:tab pos="732155" algn="l"/>
              </a:tabLst>
            </a:pPr>
            <a:r>
              <a:rPr lang="en-GB" sz="2400" dirty="0">
                <a:solidFill>
                  <a:srgbClr val="1F487C"/>
                </a:solidFill>
                <a:cs typeface="Calibri"/>
              </a:rPr>
              <a:t>Focus on process-based understanding (// WCRP grand </a:t>
            </a:r>
            <a:r>
              <a:rPr lang="en-GB" sz="2400" dirty="0" smtClean="0">
                <a:solidFill>
                  <a:srgbClr val="1F487C"/>
                </a:solidFill>
                <a:cs typeface="Calibri"/>
              </a:rPr>
              <a:t>scientific challenges</a:t>
            </a:r>
            <a:r>
              <a:rPr lang="en-GB" sz="2400" dirty="0">
                <a:solidFill>
                  <a:srgbClr val="1F487C"/>
                </a:solidFill>
                <a:cs typeface="Calibri"/>
              </a:rPr>
              <a:t>)</a:t>
            </a:r>
          </a:p>
          <a:p>
            <a:pPr defTabSz="914400">
              <a:spcBef>
                <a:spcPts val="8"/>
              </a:spcBef>
              <a:buClr>
                <a:srgbClr val="1F487C"/>
              </a:buClr>
            </a:pPr>
            <a:endParaRPr sz="2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31520" indent="-358140" defTabSz="914400">
              <a:buClr>
                <a:srgbClr val="1F487C"/>
              </a:buClr>
              <a:buFont typeface="Wingdings"/>
              <a:buChar char=""/>
              <a:tabLst>
                <a:tab pos="732155" algn="l"/>
              </a:tabLst>
            </a:pPr>
            <a:r>
              <a:rPr lang="en-GB" sz="2400" dirty="0" smtClean="0">
                <a:solidFill>
                  <a:srgbClr val="1F487C"/>
                </a:solidFill>
                <a:cs typeface="Calibri"/>
              </a:rPr>
              <a:t>Factor in </a:t>
            </a:r>
            <a:r>
              <a:rPr lang="en-GB" sz="2400" dirty="0">
                <a:solidFill>
                  <a:srgbClr val="1F487C"/>
                </a:solidFill>
                <a:cs typeface="Calibri"/>
              </a:rPr>
              <a:t>stake-holder and end-user needs in </a:t>
            </a:r>
            <a:r>
              <a:rPr lang="en-GB" sz="2400" dirty="0" smtClean="0">
                <a:solidFill>
                  <a:srgbClr val="1F487C"/>
                </a:solidFill>
                <a:cs typeface="Calibri"/>
              </a:rPr>
              <a:t>scoping, and thinking </a:t>
            </a:r>
            <a:r>
              <a:rPr lang="en-GB" sz="2400" dirty="0">
                <a:solidFill>
                  <a:srgbClr val="1F487C"/>
                </a:solidFill>
                <a:cs typeface="Calibri"/>
              </a:rPr>
              <a:t>upfront of the distillation of the </a:t>
            </a:r>
            <a:r>
              <a:rPr lang="en-GB" sz="2400" dirty="0" smtClean="0">
                <a:solidFill>
                  <a:srgbClr val="1F487C"/>
                </a:solidFill>
                <a:cs typeface="Calibri"/>
              </a:rPr>
              <a:t>report</a:t>
            </a:r>
          </a:p>
          <a:p>
            <a:pPr marL="731520" indent="-358140" defTabSz="914400">
              <a:buClr>
                <a:srgbClr val="1F487C"/>
              </a:buClr>
              <a:buFont typeface="Wingdings"/>
              <a:buChar char=""/>
              <a:tabLst>
                <a:tab pos="732155" algn="l"/>
              </a:tabLst>
            </a:pPr>
            <a:endParaRPr lang="fr-FR" sz="2400" dirty="0">
              <a:solidFill>
                <a:srgbClr val="1F487C"/>
              </a:solidFill>
              <a:cs typeface="Calibri"/>
            </a:endParaRPr>
          </a:p>
          <a:p>
            <a:pPr marL="731520" indent="-358140" defTabSz="914400">
              <a:buClr>
                <a:srgbClr val="1F487C"/>
              </a:buClr>
              <a:buFont typeface="Wingdings"/>
              <a:buChar char=""/>
              <a:tabLst>
                <a:tab pos="732155" algn="l"/>
              </a:tabLst>
            </a:pPr>
            <a:r>
              <a:rPr lang="en-GB" sz="2400" dirty="0">
                <a:solidFill>
                  <a:srgbClr val="1F487C"/>
                </a:solidFill>
                <a:cs typeface="Calibri"/>
              </a:rPr>
              <a:t>More authors from </a:t>
            </a:r>
            <a:r>
              <a:rPr lang="en-GB" sz="2400" dirty="0" smtClean="0">
                <a:solidFill>
                  <a:srgbClr val="1F487C"/>
                </a:solidFill>
                <a:cs typeface="Calibri"/>
              </a:rPr>
              <a:t>developing countries </a:t>
            </a:r>
            <a:r>
              <a:rPr lang="en-GB" sz="2400" dirty="0">
                <a:solidFill>
                  <a:srgbClr val="1F487C"/>
                </a:solidFill>
                <a:cs typeface="Calibri"/>
              </a:rPr>
              <a:t>and </a:t>
            </a:r>
            <a:r>
              <a:rPr lang="en-GB" sz="2400" dirty="0" smtClean="0">
                <a:solidFill>
                  <a:srgbClr val="1F487C"/>
                </a:solidFill>
                <a:cs typeface="Calibri"/>
              </a:rPr>
              <a:t>economies in transition</a:t>
            </a:r>
            <a:endParaRPr lang="en-GB" sz="2400" dirty="0">
              <a:solidFill>
                <a:srgbClr val="1F487C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736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4836015"/>
            <a:ext cx="8534400" cy="987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defTabSz="914400"/>
            <a:endParaRPr lang="en-US" altLang="en-US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04800" y="1417805"/>
            <a:ext cx="8534400" cy="11183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defTabSz="914400"/>
            <a:endParaRPr lang="en-US" altLang="en-US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35568"/>
            <a:ext cx="8229600" cy="6026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fr-FR" sz="3200" b="1" dirty="0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AR6 cycle </a:t>
            </a:r>
            <a:r>
              <a:rPr lang="fr-FR" sz="3200" b="1" dirty="0" err="1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endParaRPr lang="fr-FR" sz="3200" b="1" dirty="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012159"/>
            <a:ext cx="8534400" cy="394856"/>
          </a:xfrm>
          <a:prstGeom prst="rect">
            <a:avLst/>
          </a:prstGeom>
          <a:solidFill>
            <a:srgbClr val="5492C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18288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indent="0" fontAlgn="base">
              <a:spcBef>
                <a:spcPct val="0"/>
              </a:spcBef>
              <a:spcAft>
                <a:spcPct val="0"/>
              </a:spcAft>
              <a:buFontTx/>
              <a:buNone/>
              <a:defRPr sz="1600" b="1">
                <a:solidFill>
                  <a:schemeClr val="bg1"/>
                </a:solidFill>
                <a:latin typeface="+mj-lt"/>
                <a:ea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defTabSz="914400"/>
            <a:r>
              <a:rPr lang="en-US" sz="2000" dirty="0" smtClean="0">
                <a:solidFill>
                  <a:srgbClr val="FFFFFF"/>
                </a:solidFill>
              </a:rPr>
              <a:t>AR6 Main Report 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3600" y="162175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en-US" dirty="0" smtClean="0">
                <a:solidFill>
                  <a:srgbClr val="003466"/>
                </a:solidFill>
                <a:latin typeface="Arial Narrow"/>
                <a:cs typeface="Arial" charset="0"/>
              </a:rPr>
              <a:t>Expected to be released in </a:t>
            </a:r>
            <a:r>
              <a:rPr lang="en-US" altLang="en-US" b="1" dirty="0" smtClean="0">
                <a:solidFill>
                  <a:srgbClr val="003466"/>
                </a:solidFill>
                <a:latin typeface="Arial Narrow"/>
                <a:cs typeface="Arial" charset="0"/>
              </a:rPr>
              <a:t>three </a:t>
            </a:r>
            <a:r>
              <a:rPr lang="en-US" altLang="en-US" b="1" dirty="0">
                <a:solidFill>
                  <a:srgbClr val="003466"/>
                </a:solidFill>
                <a:latin typeface="Arial Narrow"/>
                <a:cs typeface="Arial" charset="0"/>
              </a:rPr>
              <a:t>working</a:t>
            </a:r>
            <a:r>
              <a:rPr lang="en-US" altLang="en-US" b="1" dirty="0" smtClean="0">
                <a:solidFill>
                  <a:srgbClr val="003466"/>
                </a:solidFill>
                <a:latin typeface="Arial Narrow"/>
                <a:cs typeface="Arial" charset="0"/>
              </a:rPr>
              <a:t> group </a:t>
            </a:r>
            <a:r>
              <a:rPr lang="en-US" altLang="en-US" b="1" dirty="0">
                <a:solidFill>
                  <a:srgbClr val="003466"/>
                </a:solidFill>
                <a:latin typeface="Arial Narrow"/>
                <a:cs typeface="Arial" charset="0"/>
              </a:rPr>
              <a:t>contributions </a:t>
            </a:r>
            <a:r>
              <a:rPr lang="en-US" altLang="en-US" dirty="0">
                <a:solidFill>
                  <a:srgbClr val="003466"/>
                </a:solidFill>
                <a:latin typeface="Arial Narrow"/>
                <a:cs typeface="Arial" charset="0"/>
              </a:rPr>
              <a:t>in </a:t>
            </a:r>
            <a:r>
              <a:rPr lang="en-US" altLang="en-US" dirty="0" smtClean="0">
                <a:solidFill>
                  <a:srgbClr val="003466"/>
                </a:solidFill>
                <a:latin typeface="Arial Narrow"/>
                <a:cs typeface="Arial" charset="0"/>
              </a:rPr>
              <a:t>2020/2021 and </a:t>
            </a:r>
            <a:r>
              <a:rPr lang="en-US" altLang="en-US" dirty="0">
                <a:solidFill>
                  <a:srgbClr val="003466"/>
                </a:solidFill>
                <a:latin typeface="Arial Narrow"/>
                <a:cs typeface="Arial" charset="0"/>
              </a:rPr>
              <a:t>a </a:t>
            </a:r>
            <a:r>
              <a:rPr lang="en-US" altLang="en-US" b="1" dirty="0">
                <a:solidFill>
                  <a:srgbClr val="003466"/>
                </a:solidFill>
                <a:latin typeface="Arial Narrow"/>
                <a:cs typeface="Arial" charset="0"/>
              </a:rPr>
              <a:t>Synthesis Report </a:t>
            </a:r>
            <a:r>
              <a:rPr lang="en-US" altLang="en-US" dirty="0">
                <a:solidFill>
                  <a:srgbClr val="003466"/>
                </a:solidFill>
                <a:latin typeface="Arial Narrow"/>
                <a:cs typeface="Arial" charset="0"/>
              </a:rPr>
              <a:t>in </a:t>
            </a:r>
            <a:r>
              <a:rPr lang="en-US" altLang="en-US" dirty="0" smtClean="0">
                <a:solidFill>
                  <a:srgbClr val="003466"/>
                </a:solidFill>
                <a:latin typeface="Arial Narrow"/>
                <a:cs typeface="Arial" charset="0"/>
              </a:rPr>
              <a:t>2022</a:t>
            </a:r>
            <a:endParaRPr lang="en-US" altLang="en-US" dirty="0">
              <a:solidFill>
                <a:srgbClr val="003466"/>
              </a:solidFill>
              <a:latin typeface="Arial Narrow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481311"/>
            <a:ext cx="537339" cy="672331"/>
          </a:xfrm>
          <a:prstGeom prst="rect">
            <a:avLst/>
          </a:prstGeom>
          <a:solidFill>
            <a:srgbClr val="5492CD"/>
          </a:solidFill>
          <a:ln>
            <a:solidFill>
              <a:srgbClr val="0034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lowchart: Multidocument 4"/>
          <p:cNvSpPr/>
          <p:nvPr/>
        </p:nvSpPr>
        <p:spPr>
          <a:xfrm>
            <a:off x="820930" y="1509817"/>
            <a:ext cx="587846" cy="950142"/>
          </a:xfrm>
          <a:prstGeom prst="flowChartMultidocument">
            <a:avLst/>
          </a:prstGeom>
          <a:solidFill>
            <a:srgbClr val="5492CD"/>
          </a:solidFill>
          <a:ln>
            <a:solidFill>
              <a:srgbClr val="0034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5006625"/>
            <a:ext cx="630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en-US" dirty="0">
                <a:solidFill>
                  <a:srgbClr val="003466"/>
                </a:solidFill>
                <a:latin typeface="Arial Narrow"/>
                <a:cs typeface="Arial" charset="0"/>
              </a:rPr>
              <a:t>Attention on </a:t>
            </a:r>
            <a:r>
              <a:rPr lang="en-US" altLang="en-US" b="1" dirty="0">
                <a:solidFill>
                  <a:srgbClr val="003466"/>
                </a:solidFill>
                <a:latin typeface="Arial Narrow"/>
                <a:cs typeface="Arial" charset="0"/>
              </a:rPr>
              <a:t>cities</a:t>
            </a:r>
            <a:r>
              <a:rPr lang="en-US" altLang="en-US" dirty="0">
                <a:solidFill>
                  <a:srgbClr val="003466"/>
                </a:solidFill>
                <a:latin typeface="Arial Narrow"/>
                <a:cs typeface="Arial" charset="0"/>
              </a:rPr>
              <a:t> in </a:t>
            </a:r>
            <a:r>
              <a:rPr lang="en-US" altLang="en-US" dirty="0" smtClean="0">
                <a:solidFill>
                  <a:srgbClr val="003466"/>
                </a:solidFill>
                <a:latin typeface="Arial Narrow"/>
                <a:cs typeface="Arial" charset="0"/>
              </a:rPr>
              <a:t>AR6 </a:t>
            </a:r>
            <a:r>
              <a:rPr lang="en-US" altLang="en-US" dirty="0">
                <a:solidFill>
                  <a:srgbClr val="003466"/>
                </a:solidFill>
                <a:latin typeface="Arial Narrow"/>
                <a:cs typeface="Arial" charset="0"/>
              </a:rPr>
              <a:t>including </a:t>
            </a:r>
            <a:r>
              <a:rPr lang="en-US" altLang="en-US" dirty="0" smtClean="0">
                <a:solidFill>
                  <a:srgbClr val="003466"/>
                </a:solidFill>
                <a:latin typeface="Arial Narrow"/>
                <a:cs typeface="Arial" charset="0"/>
              </a:rPr>
              <a:t>an International </a:t>
            </a:r>
            <a:r>
              <a:rPr lang="en-US" altLang="en-US" dirty="0">
                <a:solidFill>
                  <a:srgbClr val="003466"/>
                </a:solidFill>
                <a:latin typeface="Arial Narrow"/>
                <a:cs typeface="Arial" charset="0"/>
              </a:rPr>
              <a:t>C</a:t>
            </a:r>
            <a:r>
              <a:rPr lang="en-US" altLang="en-US" dirty="0" smtClean="0">
                <a:solidFill>
                  <a:srgbClr val="003466"/>
                </a:solidFill>
                <a:latin typeface="Arial Narrow"/>
                <a:cs typeface="Arial" charset="0"/>
              </a:rPr>
              <a:t>onference to be held in 2018 and a Special Report </a:t>
            </a:r>
            <a:r>
              <a:rPr lang="en-US" altLang="en-US" dirty="0">
                <a:solidFill>
                  <a:srgbClr val="003466"/>
                </a:solidFill>
                <a:latin typeface="Arial Narrow"/>
                <a:cs typeface="Arial" charset="0"/>
              </a:rPr>
              <a:t>on </a:t>
            </a:r>
            <a:r>
              <a:rPr lang="en-US" altLang="en-US" dirty="0" smtClean="0">
                <a:solidFill>
                  <a:srgbClr val="003466"/>
                </a:solidFill>
                <a:latin typeface="Arial Narrow"/>
                <a:cs typeface="Arial" charset="0"/>
              </a:rPr>
              <a:t>Cities </a:t>
            </a:r>
            <a:r>
              <a:rPr lang="en-US" altLang="en-US" dirty="0">
                <a:solidFill>
                  <a:srgbClr val="003466"/>
                </a:solidFill>
                <a:latin typeface="Arial Narrow"/>
                <a:cs typeface="Arial" charset="0"/>
              </a:rPr>
              <a:t>in </a:t>
            </a:r>
            <a:r>
              <a:rPr lang="en-US" altLang="en-US" dirty="0" smtClean="0">
                <a:solidFill>
                  <a:srgbClr val="003466"/>
                </a:solidFill>
                <a:latin typeface="Arial Narrow"/>
                <a:cs typeface="Arial" charset="0"/>
              </a:rPr>
              <a:t>AR7 </a:t>
            </a:r>
            <a:endParaRPr lang="en-US" altLang="en-US" dirty="0">
              <a:solidFill>
                <a:srgbClr val="003466"/>
              </a:solidFill>
              <a:latin typeface="Arial Narrow"/>
              <a:cs typeface="Arial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04800" y="4441159"/>
            <a:ext cx="8534400" cy="394856"/>
          </a:xfrm>
          <a:prstGeom prst="rect">
            <a:avLst/>
          </a:prstGeom>
          <a:solidFill>
            <a:srgbClr val="5492C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18288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indent="0" fontAlgn="base">
              <a:spcBef>
                <a:spcPct val="0"/>
              </a:spcBef>
              <a:spcAft>
                <a:spcPct val="0"/>
              </a:spcAft>
              <a:buFontTx/>
              <a:buNone/>
              <a:defRPr sz="1600" b="1">
                <a:solidFill>
                  <a:schemeClr val="bg1"/>
                </a:solidFill>
                <a:latin typeface="+mj-lt"/>
                <a:ea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defTabSz="914400"/>
            <a:r>
              <a:rPr lang="en-US" sz="2000" dirty="0" smtClean="0">
                <a:solidFill>
                  <a:srgbClr val="FFFFFF"/>
                </a:solidFill>
              </a:rPr>
              <a:t>Cities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639" y="4876800"/>
            <a:ext cx="1453561" cy="96904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762000" y="1938511"/>
            <a:ext cx="587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CH" sz="1600" dirty="0" smtClean="0">
                <a:solidFill>
                  <a:prstClr val="black"/>
                </a:solidFill>
              </a:rPr>
              <a:t>AR6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04800" y="3227887"/>
            <a:ext cx="8534400" cy="9846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indent="0"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+mj-lt"/>
                <a:ea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defTabSz="914400"/>
            <a:endParaRPr lang="en-US" altLang="en-US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04800" y="2822240"/>
            <a:ext cx="8534400" cy="394856"/>
          </a:xfrm>
          <a:prstGeom prst="rect">
            <a:avLst/>
          </a:prstGeom>
          <a:solidFill>
            <a:srgbClr val="5492C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18288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indent="0" fontAlgn="base">
              <a:spcBef>
                <a:spcPct val="0"/>
              </a:spcBef>
              <a:spcAft>
                <a:spcPct val="0"/>
              </a:spcAft>
              <a:buFontTx/>
              <a:buNone/>
              <a:defRPr sz="1600" b="1">
                <a:solidFill>
                  <a:schemeClr val="bg1"/>
                </a:solidFill>
                <a:latin typeface="+mj-lt"/>
                <a:ea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defTabSz="914400"/>
            <a:r>
              <a:rPr lang="en-US" sz="2000" dirty="0" smtClean="0">
                <a:solidFill>
                  <a:srgbClr val="FFFFFF"/>
                </a:solidFill>
              </a:rPr>
              <a:t>Methodology </a:t>
            </a:r>
            <a:r>
              <a:rPr lang="en-US" sz="2000" dirty="0">
                <a:solidFill>
                  <a:srgbClr val="FFFFFF"/>
                </a:solidFill>
              </a:rPr>
              <a:t>Report </a:t>
            </a:r>
            <a:r>
              <a:rPr lang="en-US" sz="2000" dirty="0" smtClean="0">
                <a:solidFill>
                  <a:srgbClr val="FFFFFF"/>
                </a:solidFill>
              </a:rPr>
              <a:t>update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3566228"/>
            <a:ext cx="613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en-US" dirty="0">
                <a:solidFill>
                  <a:srgbClr val="003466"/>
                </a:solidFill>
                <a:latin typeface="Arial Narrow"/>
                <a:cs typeface="Arial" charset="0"/>
              </a:rPr>
              <a:t>Methodology Report on National Greenhouse Gas Inventories by </a:t>
            </a:r>
            <a:r>
              <a:rPr lang="en-US" altLang="en-US" b="1" dirty="0">
                <a:solidFill>
                  <a:srgbClr val="003466"/>
                </a:solidFill>
                <a:latin typeface="Arial Narrow"/>
                <a:cs typeface="Arial" charset="0"/>
              </a:rPr>
              <a:t>2019</a:t>
            </a:r>
          </a:p>
          <a:p>
            <a:pPr defTabSz="914400"/>
            <a:endParaRPr lang="en-US" dirty="0">
              <a:solidFill>
                <a:srgbClr val="003466"/>
              </a:solidFill>
              <a:latin typeface="Arial Narrow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5534" y="3388406"/>
            <a:ext cx="533242" cy="726393"/>
          </a:xfrm>
          <a:prstGeom prst="rect">
            <a:avLst/>
          </a:prstGeom>
          <a:solidFill>
            <a:srgbClr val="5492CD"/>
          </a:solidFill>
          <a:ln>
            <a:solidFill>
              <a:srgbClr val="0034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7744" y="3593105"/>
            <a:ext cx="587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CH" sz="1600" dirty="0" smtClean="0">
                <a:solidFill>
                  <a:prstClr val="black"/>
                </a:solidFill>
              </a:rPr>
              <a:t>TFI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5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5380" y="491756"/>
            <a:ext cx="764174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fr-FR" sz="3200" b="1" dirty="0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AR6 cycle </a:t>
            </a:r>
            <a:r>
              <a:rPr lang="fr-FR" sz="3200" b="1" dirty="0" err="1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fr-FR" sz="3200" b="1" dirty="0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200" b="1" dirty="0" err="1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</a:t>
            </a:r>
            <a:r>
              <a:rPr lang="fr-FR" sz="3200" b="1" dirty="0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fr-FR" sz="3200" b="1" dirty="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8015" y="1339596"/>
            <a:ext cx="8887968" cy="629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8015" y="3692652"/>
            <a:ext cx="8887968" cy="12847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8015" y="2772155"/>
            <a:ext cx="8887968" cy="11170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8015" y="1784604"/>
            <a:ext cx="8887968" cy="10988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5987" y="1700783"/>
            <a:ext cx="862584" cy="14020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1060" y="1895855"/>
            <a:ext cx="274320" cy="8138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6659" y="1464199"/>
            <a:ext cx="8211820" cy="3288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cle</a:t>
            </a:r>
            <a:r>
              <a:rPr sz="20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Spec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Reports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2000">
              <a:latin typeface="Arial"/>
              <a:cs typeface="Arial"/>
            </a:endParaRPr>
          </a:p>
          <a:p>
            <a:pPr marL="2035175" marR="5080">
              <a:lnSpc>
                <a:spcPct val="100000"/>
              </a:lnSpc>
              <a:spcBef>
                <a:spcPts val="1410"/>
              </a:spcBef>
            </a:pPr>
            <a:r>
              <a:rPr sz="1800" spc="5" dirty="0">
                <a:solidFill>
                  <a:srgbClr val="003466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mp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cts</a:t>
            </a:r>
            <a:r>
              <a:rPr sz="1800" spc="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of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b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al</a:t>
            </a:r>
            <a:r>
              <a:rPr sz="1800" spc="1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003466"/>
                </a:solidFill>
                <a:latin typeface="Arial"/>
                <a:cs typeface="Arial"/>
              </a:rPr>
              <a:t>w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arm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ng</a:t>
            </a:r>
            <a:r>
              <a:rPr sz="1800" spc="4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of</a:t>
            </a:r>
            <a:r>
              <a:rPr sz="1800" spc="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1.5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º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C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b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ove</a:t>
            </a:r>
            <a:r>
              <a:rPr sz="1800" spc="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pr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-i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d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strial l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vels</a:t>
            </a:r>
            <a:r>
              <a:rPr sz="1800" spc="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and</a:t>
            </a:r>
            <a:r>
              <a:rPr sz="1800" spc="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re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ated</a:t>
            </a:r>
            <a:r>
              <a:rPr sz="1800" spc="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g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ob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gre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nh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use</a:t>
            </a:r>
            <a:r>
              <a:rPr sz="1800" spc="3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gas emission</a:t>
            </a:r>
            <a:r>
              <a:rPr sz="1800" spc="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path</a:t>
            </a:r>
            <a:r>
              <a:rPr sz="1800" spc="-45" dirty="0">
                <a:solidFill>
                  <a:srgbClr val="003466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s by 20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1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"/>
              </a:spcBef>
            </a:pPr>
            <a:endParaRPr sz="2450">
              <a:latin typeface="Times New Roman"/>
              <a:cs typeface="Times New Roman"/>
            </a:endParaRPr>
          </a:p>
          <a:p>
            <a:pPr marL="2035175">
              <a:lnSpc>
                <a:spcPct val="100000"/>
              </a:lnSpc>
            </a:pP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im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te</a:t>
            </a:r>
            <a:r>
              <a:rPr sz="1800" spc="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hang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e</a:t>
            </a:r>
            <a:r>
              <a:rPr sz="1800" spc="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3466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oc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ea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ns</a:t>
            </a:r>
            <a:r>
              <a:rPr sz="1800" b="1" spc="-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d</a:t>
            </a:r>
            <a:r>
              <a:rPr sz="1800" spc="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the</a:t>
            </a:r>
            <a:r>
              <a:rPr sz="1800" spc="-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r</a:t>
            </a:r>
            <a:r>
              <a:rPr sz="1800" b="1" spc="-25" dirty="0">
                <a:solidFill>
                  <a:srgbClr val="003466"/>
                </a:solidFill>
                <a:latin typeface="Arial"/>
                <a:cs typeface="Arial"/>
              </a:rPr>
              <a:t>y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osphe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1950">
              <a:latin typeface="Times New Roman"/>
              <a:cs typeface="Times New Roman"/>
            </a:endParaRPr>
          </a:p>
          <a:p>
            <a:pPr marL="2035175" marR="833755" algn="just">
              <a:lnSpc>
                <a:spcPct val="100000"/>
              </a:lnSpc>
            </a:pP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Cl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mate</a:t>
            </a:r>
            <a:r>
              <a:rPr sz="1800" spc="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ch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e,</a:t>
            </a:r>
            <a:r>
              <a:rPr sz="1800" spc="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d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es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rtificati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o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,</a:t>
            </a:r>
            <a:r>
              <a:rPr sz="1800" spc="-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la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d</a:t>
            </a:r>
            <a:r>
              <a:rPr sz="1800" b="1" spc="-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degr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dati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, 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sustai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ab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l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e la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d</a:t>
            </a:r>
            <a:r>
              <a:rPr sz="1800" b="1" spc="-2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m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nagem</a:t>
            </a:r>
            <a:r>
              <a:rPr sz="1800" b="1" spc="-15" dirty="0">
                <a:solidFill>
                  <a:srgbClr val="003466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f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oo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d</a:t>
            </a:r>
            <a:r>
              <a:rPr sz="1800" b="1" spc="-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se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c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u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rit</a:t>
            </a:r>
            <a:r>
              <a:rPr sz="1800" b="1" spc="-25" dirty="0">
                <a:solidFill>
                  <a:srgbClr val="003466"/>
                </a:solidFill>
                <a:latin typeface="Arial"/>
                <a:cs typeface="Arial"/>
              </a:rPr>
              <a:t>y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,</a:t>
            </a:r>
            <a:r>
              <a:rPr sz="1800" spc="1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003466"/>
                </a:solidFill>
                <a:latin typeface="Arial"/>
                <a:cs typeface="Arial"/>
              </a:rPr>
              <a:t>d 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g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en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hou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se gas fl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u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xes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003466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te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st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ial</a:t>
            </a:r>
            <a:r>
              <a:rPr sz="1800" b="1" spc="1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ecos</a:t>
            </a:r>
            <a:r>
              <a:rPr sz="1800" b="1" spc="-15" dirty="0">
                <a:solidFill>
                  <a:srgbClr val="003466"/>
                </a:solidFill>
                <a:latin typeface="Arial"/>
                <a:cs typeface="Arial"/>
              </a:rPr>
              <a:t>y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ste</a:t>
            </a:r>
            <a:r>
              <a:rPr sz="1800" b="1" spc="-10" dirty="0">
                <a:solidFill>
                  <a:srgbClr val="003466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003466"/>
                </a:solidFill>
                <a:latin typeface="Arial"/>
                <a:cs typeface="Arial"/>
              </a:rPr>
              <a:t>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8536" y="4122420"/>
            <a:ext cx="1321308" cy="559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0916" y="3252228"/>
            <a:ext cx="1328928" cy="4907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3732" y="2872739"/>
            <a:ext cx="368807" cy="4114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749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15113" y="8382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dirty="0">
              <a:solidFill>
                <a:srgbClr val="003466"/>
              </a:solidFill>
              <a:cs typeface="Arial" charset="0"/>
            </a:endParaRPr>
          </a:p>
          <a:p>
            <a:pPr>
              <a:defRPr/>
            </a:pPr>
            <a:endParaRPr lang="en-US" dirty="0">
              <a:solidFill>
                <a:srgbClr val="003466"/>
              </a:solidFill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4357" y="905470"/>
            <a:ext cx="61952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To be developed under the joint scientific leadership of Working Groups I, II and III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Supported by the WGI Technical Support Unit (TSU)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24000" y="2165899"/>
            <a:ext cx="6096000" cy="3770531"/>
            <a:chOff x="1447800" y="2057400"/>
            <a:chExt cx="6096000" cy="3770531"/>
          </a:xfrm>
        </p:grpSpPr>
        <p:sp>
          <p:nvSpPr>
            <p:cNvPr id="8" name="テキスト ボックス 8"/>
            <p:cNvSpPr txBox="1"/>
            <p:nvPr/>
          </p:nvSpPr>
          <p:spPr>
            <a:xfrm>
              <a:off x="1447800" y="2066111"/>
              <a:ext cx="1872208" cy="3139321"/>
            </a:xfrm>
            <a:prstGeom prst="rect">
              <a:avLst/>
            </a:prstGeom>
            <a:solidFill>
              <a:srgbClr val="BBE0E3">
                <a:lumMod val="5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  <a:t>Working</a:t>
              </a:r>
              <a:b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</a:br>
              <a: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  <a:t>Group I</a:t>
              </a:r>
            </a:p>
            <a:p>
              <a:pPr algn="ctr" defTabSz="914400">
                <a:defRPr/>
              </a:pPr>
              <a:endParaRPr lang="en-US" altLang="ja-JP" kern="0" dirty="0">
                <a:solidFill>
                  <a:srgbClr val="FFFFFF"/>
                </a:solidFill>
                <a:latin typeface="Arial" pitchFamily="34" charset="0"/>
              </a:endParaRPr>
            </a:p>
            <a:p>
              <a:pPr algn="ctr" defTabSz="914400">
                <a:defRPr/>
              </a:pPr>
              <a: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  <a:t>The Physical Science Basis</a:t>
              </a:r>
            </a:p>
            <a:p>
              <a:pPr algn="ctr" defTabSz="914400">
                <a:defRPr/>
              </a:pPr>
              <a:endParaRPr lang="en-US" altLang="ja-JP" kern="0" dirty="0">
                <a:solidFill>
                  <a:srgbClr val="FFFFFF"/>
                </a:solidFill>
                <a:latin typeface="Arial" pitchFamily="34" charset="0"/>
              </a:endParaRPr>
            </a:p>
            <a:p>
              <a:pPr algn="ctr" defTabSz="914400">
                <a:defRPr/>
              </a:pPr>
              <a:endParaRPr kumimoji="1" lang="en-GB" altLang="ja-JP" kern="0" dirty="0">
                <a:solidFill>
                  <a:srgbClr val="FFFFFF"/>
                </a:solidFill>
                <a:latin typeface="Arial" pitchFamily="34" charset="0"/>
              </a:endParaRPr>
            </a:p>
            <a:p>
              <a:pPr algn="ctr" defTabSz="914400">
                <a:defRPr/>
              </a:pPr>
              <a:r>
                <a:rPr kumimoji="1" lang="en-GB" altLang="ja-JP" kern="0" dirty="0">
                  <a:solidFill>
                    <a:srgbClr val="FFFFFF"/>
                  </a:solidFill>
                  <a:latin typeface="Arial" pitchFamily="34" charset="0"/>
                </a:rPr>
                <a:t>V. Masson-Delmotte</a:t>
              </a:r>
            </a:p>
            <a:p>
              <a:pPr algn="ctr" defTabSz="914400">
                <a:defRPr/>
              </a:pPr>
              <a:r>
                <a:rPr kumimoji="1" lang="en-GB" altLang="ja-JP" kern="0" dirty="0">
                  <a:solidFill>
                    <a:srgbClr val="FFFFFF"/>
                  </a:solidFill>
                  <a:latin typeface="Arial" pitchFamily="34" charset="0"/>
                </a:rPr>
                <a:t>P. Zhai</a:t>
              </a:r>
            </a:p>
            <a:p>
              <a:pPr algn="ctr" defTabSz="914400">
                <a:defRPr/>
              </a:pPr>
              <a:endParaRPr kumimoji="1" lang="ja-JP" altLang="en-US" kern="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0" name="テキスト ボックス 10"/>
            <p:cNvSpPr txBox="1"/>
            <p:nvPr/>
          </p:nvSpPr>
          <p:spPr>
            <a:xfrm>
              <a:off x="3537992" y="2057400"/>
              <a:ext cx="1872208" cy="3139321"/>
            </a:xfrm>
            <a:prstGeom prst="rect">
              <a:avLst/>
            </a:prstGeom>
            <a:solidFill>
              <a:srgbClr val="BBE0E3">
                <a:lumMod val="5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  <a:t>Working</a:t>
              </a:r>
              <a:b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</a:br>
              <a: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  <a:t>Group II</a:t>
              </a:r>
            </a:p>
            <a:p>
              <a:pPr algn="ctr" defTabSz="914400">
                <a:defRPr/>
              </a:pPr>
              <a:endParaRPr lang="en-US" altLang="ja-JP" kern="0" dirty="0">
                <a:solidFill>
                  <a:srgbClr val="FFFFFF"/>
                </a:solidFill>
                <a:latin typeface="Arial" pitchFamily="34" charset="0"/>
              </a:endParaRPr>
            </a:p>
            <a:p>
              <a:pPr algn="ctr" defTabSz="914400">
                <a:defRPr/>
              </a:pPr>
              <a:r>
                <a:rPr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  <a:t>Climate Change</a:t>
              </a:r>
              <a: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  <a:t> Impacts, Adaptation and Vulnerability</a:t>
              </a:r>
            </a:p>
            <a:p>
              <a:pPr algn="ctr" defTabSz="914400">
                <a:defRPr/>
              </a:pPr>
              <a:endParaRPr lang="en-US" altLang="ja-JP" kern="0" dirty="0">
                <a:solidFill>
                  <a:srgbClr val="FFFFFF"/>
                </a:solidFill>
                <a:latin typeface="Arial" pitchFamily="34" charset="0"/>
              </a:endParaRPr>
            </a:p>
            <a:p>
              <a:pPr algn="ctr" defTabSz="914400">
                <a:defRPr/>
              </a:pPr>
              <a:r>
                <a:rPr kumimoji="1" lang="en-GB" altLang="ja-JP" kern="0" dirty="0">
                  <a:solidFill>
                    <a:srgbClr val="FFFFFF"/>
                  </a:solidFill>
                  <a:latin typeface="Arial" pitchFamily="34" charset="0"/>
                </a:rPr>
                <a:t>D. Roberts</a:t>
              </a:r>
            </a:p>
            <a:p>
              <a:pPr algn="ctr" defTabSz="914400">
                <a:defRPr/>
              </a:pPr>
              <a:r>
                <a:rPr kumimoji="1" lang="en-GB" altLang="ja-JP" kern="0" dirty="0">
                  <a:solidFill>
                    <a:srgbClr val="FFFFFF"/>
                  </a:solidFill>
                  <a:latin typeface="Arial" pitchFamily="34" charset="0"/>
                </a:rPr>
                <a:t>H.-O. Portner</a:t>
              </a:r>
            </a:p>
            <a:p>
              <a:pPr algn="ctr" defTabSz="914400">
                <a:defRPr/>
              </a:pPr>
              <a:endParaRPr kumimoji="1" lang="ja-JP" altLang="en-US" kern="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1" name="テキスト ボックス 12"/>
            <p:cNvSpPr txBox="1"/>
            <p:nvPr/>
          </p:nvSpPr>
          <p:spPr>
            <a:xfrm>
              <a:off x="5671592" y="2066111"/>
              <a:ext cx="1872208" cy="3139321"/>
            </a:xfrm>
            <a:prstGeom prst="rect">
              <a:avLst/>
            </a:prstGeom>
            <a:solidFill>
              <a:srgbClr val="BBE0E3">
                <a:lumMod val="50000"/>
              </a:srgbClr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  <a:t>Working</a:t>
              </a:r>
              <a:b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</a:br>
              <a: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  <a:t>Group III</a:t>
              </a:r>
            </a:p>
            <a:p>
              <a:pPr algn="ctr" defTabSz="914400">
                <a:defRPr/>
              </a:pPr>
              <a:endParaRPr lang="en-US" altLang="ja-JP" kern="0" dirty="0">
                <a:solidFill>
                  <a:srgbClr val="FFFFFF"/>
                </a:solidFill>
                <a:latin typeface="Arial" pitchFamily="34" charset="0"/>
              </a:endParaRPr>
            </a:p>
            <a:p>
              <a:pPr algn="ctr" defTabSz="914400">
                <a:defRPr/>
              </a:pPr>
              <a: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  <a:t>Mitigation</a:t>
              </a:r>
              <a:b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</a:br>
              <a: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  <a:t> of </a:t>
              </a:r>
              <a:b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</a:br>
              <a:r>
                <a: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rPr>
                <a:t>Climate Change</a:t>
              </a:r>
            </a:p>
            <a:p>
              <a:pPr algn="ctr" defTabSz="914400">
                <a:defRPr/>
              </a:pPr>
              <a:endParaRPr kumimoji="1" lang="en-GB" altLang="ja-JP" kern="0" dirty="0">
                <a:solidFill>
                  <a:srgbClr val="FFFFFF"/>
                </a:solidFill>
                <a:latin typeface="Arial" pitchFamily="34" charset="0"/>
              </a:endParaRPr>
            </a:p>
            <a:p>
              <a:pPr algn="ctr" defTabSz="914400">
                <a:defRPr/>
              </a:pPr>
              <a:endParaRPr kumimoji="1" lang="en-GB" altLang="ja-JP" kern="0" dirty="0">
                <a:solidFill>
                  <a:srgbClr val="FFFFFF"/>
                </a:solidFill>
                <a:latin typeface="Arial" pitchFamily="34" charset="0"/>
              </a:endParaRPr>
            </a:p>
            <a:p>
              <a:pPr algn="ctr" defTabSz="914400">
                <a:defRPr/>
              </a:pPr>
              <a:r>
                <a:rPr kumimoji="1" lang="en-GB" altLang="ja-JP" kern="0" dirty="0">
                  <a:solidFill>
                    <a:srgbClr val="FFFFFF"/>
                  </a:solidFill>
                  <a:latin typeface="Arial" pitchFamily="34" charset="0"/>
                </a:rPr>
                <a:t>J. Skea</a:t>
              </a:r>
            </a:p>
            <a:p>
              <a:pPr algn="ctr" defTabSz="914400">
                <a:defRPr/>
              </a:pPr>
              <a:r>
                <a:rPr kumimoji="1" lang="en-GB" altLang="ja-JP" kern="0" dirty="0">
                  <a:solidFill>
                    <a:srgbClr val="FFFFFF"/>
                  </a:solidFill>
                  <a:latin typeface="Arial" pitchFamily="34" charset="0"/>
                </a:rPr>
                <a:t>P. Shukla</a:t>
              </a:r>
            </a:p>
            <a:p>
              <a:pPr algn="ctr" defTabSz="914400">
                <a:defRPr/>
              </a:pPr>
              <a:endParaRPr kumimoji="1" lang="ja-JP" altLang="en-US" kern="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" name="テキスト ボックス 9"/>
            <p:cNvSpPr txBox="1"/>
            <p:nvPr/>
          </p:nvSpPr>
          <p:spPr>
            <a:xfrm>
              <a:off x="1447800" y="5181600"/>
              <a:ext cx="6096000" cy="646331"/>
            </a:xfrm>
            <a:prstGeom prst="rect">
              <a:avLst/>
            </a:prstGeom>
            <a:solidFill>
              <a:srgbClr val="9BBB59"/>
            </a:solidFill>
            <a:ln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kumimoji="1" lang="en-US" altLang="ja-JP" kern="0" dirty="0">
                  <a:solidFill>
                    <a:srgbClr val="FFFFFF"/>
                  </a:solidFill>
                  <a:latin typeface="Arial" pitchFamily="34" charset="0"/>
                </a:rPr>
                <a:t>Working Group I Technical Support Unit</a:t>
              </a:r>
            </a:p>
            <a:p>
              <a:pPr algn="ctr" defTabSz="914400">
                <a:defRPr/>
              </a:pPr>
              <a:endParaRPr kumimoji="1" lang="ja-JP" altLang="en-US" kern="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65896" y="158750"/>
            <a:ext cx="8212208" cy="51256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SR1.5 - Preparation</a:t>
            </a:r>
            <a:endParaRPr lang="en-US" sz="1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4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19600" y="6152386"/>
            <a:ext cx="4267200" cy="655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002" y="1315370"/>
            <a:ext cx="8811895" cy="5110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003466"/>
                </a:solidFill>
                <a:latin typeface="Arial"/>
                <a:cs typeface="Arial"/>
              </a:rPr>
              <a:t>h</a:t>
            </a:r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apter</a:t>
            </a:r>
            <a:r>
              <a:rPr sz="2400" spc="2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3466"/>
                </a:solidFill>
                <a:latin typeface="Arial"/>
                <a:cs typeface="Arial"/>
              </a:rPr>
              <a:t>1</a:t>
            </a:r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:</a:t>
            </a:r>
            <a:r>
              <a:rPr sz="2400" spc="-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Framing</a:t>
            </a:r>
            <a:r>
              <a:rPr sz="2400" b="1" spc="-2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co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text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>
              <a:spcBef>
                <a:spcPts val="8"/>
              </a:spcBef>
            </a:pPr>
            <a:endParaRPr sz="27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241935" defTabSz="914400"/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003466"/>
                </a:solidFill>
                <a:latin typeface="Arial"/>
                <a:cs typeface="Arial"/>
              </a:rPr>
              <a:t>h</a:t>
            </a:r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apter</a:t>
            </a:r>
            <a:r>
              <a:rPr sz="2400" spc="2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3466"/>
                </a:solidFill>
                <a:latin typeface="Arial"/>
                <a:cs typeface="Arial"/>
              </a:rPr>
              <a:t>2</a:t>
            </a:r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:</a:t>
            </a:r>
            <a:r>
              <a:rPr sz="2400" spc="-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M</a:t>
            </a:r>
            <a:r>
              <a:rPr sz="2400" b="1" spc="5" dirty="0">
                <a:solidFill>
                  <a:srgbClr val="003466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t</a:t>
            </a:r>
            <a:r>
              <a:rPr sz="2400" b="1" spc="5" dirty="0">
                <a:solidFill>
                  <a:srgbClr val="003466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gati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o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2400" b="1" spc="-3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path</a:t>
            </a:r>
            <a:r>
              <a:rPr sz="2400" b="1" spc="20" dirty="0">
                <a:solidFill>
                  <a:srgbClr val="003466"/>
                </a:solidFill>
                <a:latin typeface="Arial"/>
                <a:cs typeface="Arial"/>
              </a:rPr>
              <a:t>w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2400" b="1" spc="-30" dirty="0">
                <a:solidFill>
                  <a:srgbClr val="003466"/>
                </a:solidFill>
                <a:latin typeface="Arial"/>
                <a:cs typeface="Arial"/>
              </a:rPr>
              <a:t>y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s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comp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t</a:t>
            </a:r>
            <a:r>
              <a:rPr sz="2400" b="1" spc="5" dirty="0">
                <a:solidFill>
                  <a:srgbClr val="003466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ble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spc="25" dirty="0">
                <a:solidFill>
                  <a:srgbClr val="003466"/>
                </a:solidFill>
                <a:latin typeface="Arial"/>
                <a:cs typeface="Arial"/>
              </a:rPr>
              <a:t>w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ith</a:t>
            </a:r>
            <a:r>
              <a:rPr sz="2400" b="1" spc="-5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1.</a:t>
            </a:r>
            <a:r>
              <a:rPr sz="2400" b="1" spc="15" dirty="0">
                <a:solidFill>
                  <a:srgbClr val="003466"/>
                </a:solidFill>
                <a:latin typeface="Arial"/>
                <a:cs typeface="Arial"/>
              </a:rPr>
              <a:t>5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°C in</a:t>
            </a:r>
            <a:r>
              <a:rPr sz="2400" b="1" spc="-2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the co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text</a:t>
            </a:r>
            <a:r>
              <a:rPr sz="2400" b="1" spc="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of</a:t>
            </a:r>
            <a:r>
              <a:rPr sz="2400" b="1" spc="-2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su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tainable de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v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elopment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>
              <a:spcBef>
                <a:spcPts val="9"/>
              </a:spcBef>
            </a:pPr>
            <a:endParaRPr sz="3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410209" defTabSz="914400"/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003466"/>
                </a:solidFill>
                <a:latin typeface="Arial"/>
                <a:cs typeface="Arial"/>
              </a:rPr>
              <a:t>h</a:t>
            </a:r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apter</a:t>
            </a:r>
            <a:r>
              <a:rPr sz="2400" spc="2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3466"/>
                </a:solidFill>
                <a:latin typeface="Arial"/>
                <a:cs typeface="Arial"/>
              </a:rPr>
              <a:t>3</a:t>
            </a:r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:</a:t>
            </a:r>
            <a:r>
              <a:rPr sz="2400" spc="-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Impacts of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1.5°C global</a:t>
            </a:r>
            <a:r>
              <a:rPr sz="2400" b="1" spc="-2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spc="25" dirty="0">
                <a:solidFill>
                  <a:srgbClr val="003466"/>
                </a:solidFill>
                <a:latin typeface="Arial"/>
                <a:cs typeface="Arial"/>
              </a:rPr>
              <a:t>w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arming</a:t>
            </a:r>
            <a:r>
              <a:rPr sz="2400" b="1" spc="-5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on</a:t>
            </a:r>
            <a:r>
              <a:rPr sz="2400" b="1" spc="-1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natural 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nd human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 s</a:t>
            </a:r>
            <a:r>
              <a:rPr sz="2400" b="1" spc="-30" dirty="0">
                <a:solidFill>
                  <a:srgbClr val="003466"/>
                </a:solidFill>
                <a:latin typeface="Arial"/>
                <a:cs typeface="Arial"/>
              </a:rPr>
              <a:t>y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stems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>
              <a:spcBef>
                <a:spcPts val="7"/>
              </a:spcBef>
            </a:pPr>
            <a:endParaRPr sz="3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defTabSz="914400"/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003466"/>
                </a:solidFill>
                <a:latin typeface="Arial"/>
                <a:cs typeface="Arial"/>
              </a:rPr>
              <a:t>h</a:t>
            </a:r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2400" spc="-10" dirty="0">
                <a:solidFill>
                  <a:srgbClr val="003466"/>
                </a:solidFill>
                <a:latin typeface="Arial"/>
                <a:cs typeface="Arial"/>
              </a:rPr>
              <a:t>p</a:t>
            </a:r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ter</a:t>
            </a:r>
            <a:r>
              <a:rPr sz="2400" spc="2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3466"/>
                </a:solidFill>
                <a:latin typeface="Arial"/>
                <a:cs typeface="Arial"/>
              </a:rPr>
              <a:t>4</a:t>
            </a:r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:</a:t>
            </a:r>
            <a:r>
              <a:rPr sz="2400" spc="-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Stre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gth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ning</a:t>
            </a:r>
            <a:r>
              <a:rPr sz="2400" b="1" spc="-3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d</a:t>
            </a:r>
            <a:r>
              <a:rPr sz="2400" b="1" spc="-1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implementing</a:t>
            </a:r>
            <a:r>
              <a:rPr sz="2400" b="1" spc="-3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the</a:t>
            </a:r>
            <a:r>
              <a:rPr sz="2400" b="1" spc="-1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glo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b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al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marL="12700" defTabSz="914400"/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respo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se</a:t>
            </a:r>
            <a:r>
              <a:rPr sz="2400" b="1" spc="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to the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threat</a:t>
            </a:r>
            <a:r>
              <a:rPr sz="2400" b="1" spc="-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of climate c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h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an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g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>
              <a:spcBef>
                <a:spcPts val="5"/>
              </a:spcBef>
            </a:pPr>
            <a:endParaRPr sz="3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marR="5080" defTabSz="914400"/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C</a:t>
            </a:r>
            <a:r>
              <a:rPr sz="2400" spc="-10" dirty="0">
                <a:solidFill>
                  <a:srgbClr val="003466"/>
                </a:solidFill>
                <a:latin typeface="Arial"/>
                <a:cs typeface="Arial"/>
              </a:rPr>
              <a:t>h</a:t>
            </a:r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apter</a:t>
            </a:r>
            <a:r>
              <a:rPr sz="2400" spc="2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3466"/>
                </a:solidFill>
                <a:latin typeface="Arial"/>
                <a:cs typeface="Arial"/>
              </a:rPr>
              <a:t>5:</a:t>
            </a:r>
            <a:r>
              <a:rPr sz="2400" spc="-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Su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tainable d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velopme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t,</a:t>
            </a:r>
            <a:r>
              <a:rPr sz="2400" b="1" spc="-15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pov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e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rty</a:t>
            </a:r>
            <a:r>
              <a:rPr sz="2400" b="1" spc="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eradication</a:t>
            </a:r>
            <a:r>
              <a:rPr sz="2400" b="1" spc="-2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and redu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c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ing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inequ</a:t>
            </a:r>
            <a:r>
              <a:rPr sz="2400" b="1" spc="-10" dirty="0">
                <a:solidFill>
                  <a:srgbClr val="003466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l</a:t>
            </a:r>
            <a:r>
              <a:rPr sz="2400" b="1" spc="5" dirty="0">
                <a:solidFill>
                  <a:srgbClr val="003466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t</a:t>
            </a:r>
            <a:r>
              <a:rPr sz="2400" b="1" spc="5" dirty="0">
                <a:solidFill>
                  <a:srgbClr val="003466"/>
                </a:solidFill>
                <a:latin typeface="Arial"/>
                <a:cs typeface="Arial"/>
              </a:rPr>
              <a:t>i</a:t>
            </a:r>
            <a:r>
              <a:rPr sz="2400" b="1" dirty="0">
                <a:solidFill>
                  <a:srgbClr val="003466"/>
                </a:solidFill>
                <a:latin typeface="Arial"/>
                <a:cs typeface="Arial"/>
              </a:rPr>
              <a:t>es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03601" y="356997"/>
            <a:ext cx="3072765" cy="698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914400"/>
            <a:r>
              <a:rPr sz="2500" spc="-15" dirty="0">
                <a:solidFill>
                  <a:prstClr val="black"/>
                </a:solidFill>
                <a:latin typeface="Arial Narrow"/>
                <a:cs typeface="Arial Narrow"/>
              </a:rPr>
              <a:t>Outline</a:t>
            </a:r>
            <a:r>
              <a:rPr sz="2500" spc="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500" spc="-20" dirty="0">
                <a:solidFill>
                  <a:prstClr val="black"/>
                </a:solidFill>
                <a:latin typeface="Arial Narrow"/>
                <a:cs typeface="Arial Narrow"/>
              </a:rPr>
              <a:t>o</a:t>
            </a:r>
            <a:r>
              <a:rPr sz="2500" spc="-10" dirty="0">
                <a:solidFill>
                  <a:prstClr val="black"/>
                </a:solidFill>
                <a:latin typeface="Arial Narrow"/>
                <a:cs typeface="Arial Narrow"/>
              </a:rPr>
              <a:t>f</a:t>
            </a:r>
            <a:r>
              <a:rPr sz="2500" spc="-5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sz="2500" spc="-15" dirty="0">
                <a:solidFill>
                  <a:prstClr val="black"/>
                </a:solidFill>
                <a:latin typeface="Arial Narrow"/>
                <a:cs typeface="Arial Narrow"/>
              </a:rPr>
              <a:t>specia</a:t>
            </a:r>
            <a:r>
              <a:rPr sz="2500" spc="-5" dirty="0">
                <a:solidFill>
                  <a:prstClr val="black"/>
                </a:solidFill>
                <a:latin typeface="Arial Narrow"/>
                <a:cs typeface="Arial Narrow"/>
              </a:rPr>
              <a:t>l </a:t>
            </a:r>
            <a:r>
              <a:rPr sz="2500" spc="-10" dirty="0">
                <a:solidFill>
                  <a:prstClr val="black"/>
                </a:solidFill>
                <a:latin typeface="Arial Narrow"/>
                <a:cs typeface="Arial Narrow"/>
              </a:rPr>
              <a:t>report</a:t>
            </a:r>
            <a:endParaRPr sz="2500">
              <a:solidFill>
                <a:prstClr val="black"/>
              </a:solidFill>
              <a:latin typeface="Arial Narrow"/>
              <a:cs typeface="Arial Narrow"/>
            </a:endParaRPr>
          </a:p>
          <a:p>
            <a:pPr algn="ctr" defTabSz="914400">
              <a:lnSpc>
                <a:spcPts val="2960"/>
              </a:lnSpc>
            </a:pPr>
            <a:r>
              <a:rPr sz="2500" b="1" spc="-20" dirty="0">
                <a:solidFill>
                  <a:srgbClr val="C00000"/>
                </a:solidFill>
                <a:latin typeface="Arial Narrow"/>
                <a:cs typeface="Arial Narrow"/>
              </a:rPr>
              <a:t>Globa</a:t>
            </a:r>
            <a:r>
              <a:rPr sz="2500" b="1" spc="-10" dirty="0">
                <a:solidFill>
                  <a:srgbClr val="C00000"/>
                </a:solidFill>
                <a:latin typeface="Arial Narrow"/>
                <a:cs typeface="Arial Narrow"/>
              </a:rPr>
              <a:t>l</a:t>
            </a:r>
            <a:r>
              <a:rPr sz="2500" b="1" spc="2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500" b="1" spc="-20" dirty="0">
                <a:solidFill>
                  <a:srgbClr val="C00000"/>
                </a:solidFill>
                <a:latin typeface="Arial Narrow"/>
                <a:cs typeface="Arial Narrow"/>
              </a:rPr>
              <a:t>war</a:t>
            </a:r>
            <a:r>
              <a:rPr sz="2500" b="1" spc="-15" dirty="0">
                <a:solidFill>
                  <a:srgbClr val="C00000"/>
                </a:solidFill>
                <a:latin typeface="Arial Narrow"/>
                <a:cs typeface="Arial Narrow"/>
              </a:rPr>
              <a:t>m</a:t>
            </a:r>
            <a:r>
              <a:rPr sz="2500" b="1" spc="-10" dirty="0">
                <a:solidFill>
                  <a:srgbClr val="C00000"/>
                </a:solidFill>
                <a:latin typeface="Arial Narrow"/>
                <a:cs typeface="Arial Narrow"/>
              </a:rPr>
              <a:t>i</a:t>
            </a:r>
            <a:r>
              <a:rPr sz="2500" b="1" spc="-25" dirty="0">
                <a:solidFill>
                  <a:srgbClr val="C00000"/>
                </a:solidFill>
                <a:latin typeface="Arial Narrow"/>
                <a:cs typeface="Arial Narrow"/>
              </a:rPr>
              <a:t>n</a:t>
            </a:r>
            <a:r>
              <a:rPr sz="2500" b="1" spc="-15" dirty="0">
                <a:solidFill>
                  <a:srgbClr val="C00000"/>
                </a:solidFill>
                <a:latin typeface="Arial Narrow"/>
                <a:cs typeface="Arial Narrow"/>
              </a:rPr>
              <a:t>g</a:t>
            </a:r>
            <a:r>
              <a:rPr sz="2500" b="1" spc="20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500" b="1" spc="-10" dirty="0">
                <a:solidFill>
                  <a:srgbClr val="C00000"/>
                </a:solidFill>
                <a:latin typeface="Arial Narrow"/>
                <a:cs typeface="Arial Narrow"/>
              </a:rPr>
              <a:t>of</a:t>
            </a:r>
            <a:r>
              <a:rPr sz="2500" b="1" spc="2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sz="2500" b="1" spc="-15" dirty="0">
                <a:solidFill>
                  <a:srgbClr val="C00000"/>
                </a:solidFill>
                <a:latin typeface="Arial Narrow"/>
                <a:cs typeface="Arial Narrow"/>
              </a:rPr>
              <a:t>1.5</a:t>
            </a:r>
            <a:r>
              <a:rPr sz="2500" b="1" spc="5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b="1" spc="-22" baseline="50925" dirty="0">
                <a:solidFill>
                  <a:srgbClr val="C00000"/>
                </a:solidFill>
                <a:latin typeface="Arial Narrow"/>
                <a:cs typeface="Arial Narrow"/>
              </a:rPr>
              <a:t>o</a:t>
            </a:r>
            <a:r>
              <a:rPr sz="2500" b="1" spc="-15" dirty="0">
                <a:solidFill>
                  <a:srgbClr val="C00000"/>
                </a:solidFill>
                <a:latin typeface="Arial Narrow"/>
                <a:cs typeface="Arial Narrow"/>
              </a:rPr>
              <a:t>C</a:t>
            </a:r>
            <a:endParaRPr sz="25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850391" cy="1386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8871" y="0"/>
            <a:ext cx="338328" cy="993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80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ttp://i1-news.softpedia-static.com/images/news2/Tibetan-Glaciers-Are-Shrinking-at-Surprisingly-High-Elevations-384032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r="7706" b="9319"/>
          <a:stretch>
            <a:fillRect/>
          </a:stretch>
        </p:blipFill>
        <p:spPr bwMode="auto">
          <a:xfrm>
            <a:off x="388938" y="908050"/>
            <a:ext cx="2359025" cy="1401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2" descr="http://icesat-2.gsfc.nasa.gov/sites/default/files/images/Poles_Sci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t="10419" r="2325" b="5721"/>
          <a:stretch>
            <a:fillRect/>
          </a:stretch>
        </p:blipFill>
        <p:spPr bwMode="auto">
          <a:xfrm>
            <a:off x="755650" y="2108200"/>
            <a:ext cx="2297113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2901950" y="1336675"/>
            <a:ext cx="3230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b="1" smtClean="0">
                <a:solidFill>
                  <a:prstClr val="black"/>
                </a:solidFill>
              </a:rPr>
              <a:t>2. High Mountain Areas</a:t>
            </a:r>
            <a:r>
              <a:rPr lang="en-GB" altLang="en-US" sz="1600" smtClean="0">
                <a:solidFill>
                  <a:prstClr val="black"/>
                </a:solidFill>
              </a:rPr>
              <a:t> (~20 p.)</a:t>
            </a:r>
          </a:p>
        </p:txBody>
      </p:sp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3556000" y="3836988"/>
            <a:ext cx="40401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b="1" smtClean="0">
                <a:solidFill>
                  <a:prstClr val="black"/>
                </a:solidFill>
              </a:rPr>
              <a:t>4. Sea Level Rise and Implications for Coasts and Communities</a:t>
            </a:r>
            <a:r>
              <a:rPr lang="en-GB" altLang="en-US" sz="1600" smtClean="0">
                <a:solidFill>
                  <a:prstClr val="black"/>
                </a:solidFill>
              </a:rPr>
              <a:t> (~50 p.)</a:t>
            </a:r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4044950" y="4773613"/>
            <a:ext cx="4154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b="1" smtClean="0">
                <a:solidFill>
                  <a:prstClr val="black"/>
                </a:solidFill>
              </a:rPr>
              <a:t>5. Changing Ocean, Marine Ecosystems, and Dependent Communities</a:t>
            </a:r>
            <a:r>
              <a:rPr lang="en-GB" altLang="en-US" sz="1600" smtClean="0">
                <a:solidFill>
                  <a:prstClr val="black"/>
                </a:solidFill>
              </a:rPr>
              <a:t> (~65 p.)</a:t>
            </a:r>
            <a:endParaRPr lang="en-US" altLang="en-US" sz="1600" smtClean="0">
              <a:solidFill>
                <a:prstClr val="black"/>
              </a:solidFill>
            </a:endParaRPr>
          </a:p>
        </p:txBody>
      </p:sp>
      <p:pic>
        <p:nvPicPr>
          <p:cNvPr id="8199" name="Picture 4" descr="http://www.redorbit.com/media/uploads/2013/02/sealev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335338"/>
            <a:ext cx="2290762" cy="154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10" descr="http://s1.ibtimes.com/sites/www.ibtimes.com/files/styles/lg/public/2011/09/29/165904-global-warming-could-result-in-shrinking-body-size-of-fish-and-other-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4727575"/>
            <a:ext cx="2319338" cy="1544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13"/>
          <p:cNvSpPr>
            <a:spLocks noChangeArrowheads="1"/>
          </p:cNvSpPr>
          <p:nvPr/>
        </p:nvSpPr>
        <p:spPr bwMode="auto">
          <a:xfrm>
            <a:off x="3206750" y="2566988"/>
            <a:ext cx="2597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b="1" smtClean="0">
                <a:solidFill>
                  <a:prstClr val="black"/>
                </a:solidFill>
              </a:rPr>
              <a:t>3. Polar Regions</a:t>
            </a:r>
            <a:r>
              <a:rPr lang="en-GB" altLang="en-US" sz="1600" smtClean="0">
                <a:solidFill>
                  <a:prstClr val="black"/>
                </a:solidFill>
              </a:rPr>
              <a:t> (~50 p.)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35300" y="5722938"/>
            <a:ext cx="5872163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pic>
        <p:nvPicPr>
          <p:cNvPr id="8203" name="Picture 9" descr="http://theresilientearth.com/files/images/amoc-5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0" b="13251"/>
          <a:stretch>
            <a:fillRect/>
          </a:stretch>
        </p:blipFill>
        <p:spPr bwMode="auto">
          <a:xfrm>
            <a:off x="2644775" y="5473700"/>
            <a:ext cx="2319338" cy="1223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Rectangle 6"/>
          <p:cNvSpPr>
            <a:spLocks noChangeArrowheads="1"/>
          </p:cNvSpPr>
          <p:nvPr/>
        </p:nvSpPr>
        <p:spPr bwMode="auto">
          <a:xfrm>
            <a:off x="5119688" y="5589588"/>
            <a:ext cx="3416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b="1" smtClean="0">
                <a:solidFill>
                  <a:prstClr val="black"/>
                </a:solidFill>
              </a:rPr>
              <a:t>6. Extremes, Abrupt Changes and Managing Risks</a:t>
            </a:r>
            <a:r>
              <a:rPr lang="en-GB" altLang="en-US" sz="1600" smtClean="0">
                <a:solidFill>
                  <a:prstClr val="black"/>
                </a:solidFill>
              </a:rPr>
              <a:t> (~20 p.)</a:t>
            </a:r>
          </a:p>
        </p:txBody>
      </p:sp>
      <p:pic>
        <p:nvPicPr>
          <p:cNvPr id="8205" name="Picture 11" descr="http://www1.american.edu/ted/ice/images5/jrerosion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9" t="41396" r="21844" b="23167"/>
          <a:stretch>
            <a:fillRect/>
          </a:stretch>
        </p:blipFill>
        <p:spPr bwMode="auto">
          <a:xfrm>
            <a:off x="5961063" y="1817688"/>
            <a:ext cx="2382837" cy="15779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164263" y="3192463"/>
            <a:ext cx="2395537" cy="504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8207" name="Rectangle 34"/>
          <p:cNvSpPr>
            <a:spLocks noChangeArrowheads="1"/>
          </p:cNvSpPr>
          <p:nvPr/>
        </p:nvSpPr>
        <p:spPr bwMode="auto">
          <a:xfrm>
            <a:off x="6183313" y="3192463"/>
            <a:ext cx="3141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 b="1" smtClean="0">
                <a:solidFill>
                  <a:prstClr val="black"/>
                </a:solidFill>
              </a:rPr>
              <a:t>Cross-Chapter Box</a:t>
            </a:r>
            <a:r>
              <a:rPr lang="en-GB" altLang="en-US" sz="1400" smtClean="0">
                <a:solidFill>
                  <a:prstClr val="black"/>
                </a:solidFill>
              </a:rPr>
              <a:t> (~5 p.)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400" smtClean="0">
                <a:solidFill>
                  <a:prstClr val="black"/>
                </a:solidFill>
              </a:rPr>
              <a:t>Low Lying Islands &amp; Coasts</a:t>
            </a:r>
            <a:endParaRPr lang="en-US" altLang="en-US" sz="1400" smtClean="0">
              <a:solidFill>
                <a:prstClr val="black"/>
              </a:solidFill>
            </a:endParaRPr>
          </a:p>
        </p:txBody>
      </p:sp>
      <p:sp>
        <p:nvSpPr>
          <p:cNvPr id="8208" name="Rectangle 2"/>
          <p:cNvSpPr>
            <a:spLocks noGrp="1"/>
          </p:cNvSpPr>
          <p:nvPr>
            <p:ph type="title" idx="4294967295"/>
          </p:nvPr>
        </p:nvSpPr>
        <p:spPr>
          <a:xfrm>
            <a:off x="1379096" y="149225"/>
            <a:ext cx="8949180" cy="1143000"/>
          </a:xfrm>
        </p:spPr>
        <p:txBody>
          <a:bodyPr/>
          <a:lstStyle/>
          <a:p>
            <a:r>
              <a:rPr lang="en-US" altLang="en-US" sz="2800" b="1" dirty="0" smtClean="0">
                <a:latin typeface="Arial" panose="020B0604020202020204" pitchFamily="34" charset="0"/>
              </a:rPr>
              <a:t>SR3</a:t>
            </a:r>
            <a:r>
              <a:rPr lang="en-US" altLang="en-US" sz="2800" b="1" dirty="0" smtClean="0">
                <a:latin typeface="Arial" panose="020B0604020202020204" pitchFamily="34" charset="0"/>
              </a:rPr>
              <a:t>:  </a:t>
            </a:r>
            <a:r>
              <a:rPr lang="en-US" altLang="en-US" sz="2800" b="1" dirty="0" smtClean="0">
                <a:latin typeface="Arial" panose="020B0604020202020204" pitchFamily="34" charset="0"/>
              </a:rPr>
              <a:t/>
            </a:r>
            <a:br>
              <a:rPr lang="en-US" altLang="en-US" sz="2800" b="1" dirty="0" smtClean="0">
                <a:latin typeface="Arial" panose="020B0604020202020204" pitchFamily="34" charset="0"/>
              </a:rPr>
            </a:br>
            <a:r>
              <a:rPr lang="en-US" altLang="en-US" sz="2800" b="1" dirty="0" smtClean="0">
                <a:latin typeface="Arial" panose="020B0604020202020204" pitchFamily="34" charset="0"/>
              </a:rPr>
              <a:t>Proposed structure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76825" y="6308725"/>
            <a:ext cx="3836988" cy="3587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8210" name="Rectangle 16"/>
          <p:cNvSpPr>
            <a:spLocks noChangeArrowheads="1"/>
          </p:cNvSpPr>
          <p:nvPr/>
        </p:nvSpPr>
        <p:spPr bwMode="auto">
          <a:xfrm>
            <a:off x="5113338" y="6327775"/>
            <a:ext cx="4375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smtClean="0">
                <a:solidFill>
                  <a:prstClr val="black"/>
                </a:solidFill>
              </a:rPr>
              <a:t>Case Studies, FAQs and Boxes (~20 p.) </a:t>
            </a:r>
            <a:endParaRPr lang="en-US" altLang="en-US" sz="1600" smtClean="0">
              <a:solidFill>
                <a:prstClr val="black"/>
              </a:solidFill>
            </a:endParaRPr>
          </a:p>
        </p:txBody>
      </p:sp>
      <p:sp>
        <p:nvSpPr>
          <p:cNvPr id="8211" name="Rectangle 48"/>
          <p:cNvSpPr>
            <a:spLocks noChangeArrowheads="1"/>
          </p:cNvSpPr>
          <p:nvPr/>
        </p:nvSpPr>
        <p:spPr bwMode="auto">
          <a:xfrm>
            <a:off x="6635750" y="1146175"/>
            <a:ext cx="2120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smtClean="0">
                <a:solidFill>
                  <a:prstClr val="black"/>
                </a:solidFill>
              </a:rPr>
              <a:t>~255 pages total</a:t>
            </a:r>
          </a:p>
        </p:txBody>
      </p:sp>
      <p:sp>
        <p:nvSpPr>
          <p:cNvPr id="2" name="Rectangle 1"/>
          <p:cNvSpPr/>
          <p:nvPr/>
        </p:nvSpPr>
        <p:spPr>
          <a:xfrm>
            <a:off x="557213" y="456861"/>
            <a:ext cx="3425825" cy="6254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590550" y="812800"/>
            <a:ext cx="32051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b="1" smtClean="0">
                <a:solidFill>
                  <a:prstClr val="black"/>
                </a:solidFill>
              </a:rPr>
              <a:t>1. Framing and context</a:t>
            </a:r>
            <a:r>
              <a:rPr lang="en-GB" altLang="en-US" sz="1600" smtClean="0">
                <a:solidFill>
                  <a:prstClr val="black"/>
                </a:solidFill>
              </a:rPr>
              <a:t> (~15 p.)</a:t>
            </a:r>
          </a:p>
        </p:txBody>
      </p:sp>
      <p:sp>
        <p:nvSpPr>
          <p:cNvPr id="8214" name="Rectangle 49"/>
          <p:cNvSpPr>
            <a:spLocks noChangeArrowheads="1"/>
          </p:cNvSpPr>
          <p:nvPr/>
        </p:nvSpPr>
        <p:spPr bwMode="auto">
          <a:xfrm>
            <a:off x="590550" y="531813"/>
            <a:ext cx="3409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smtClean="0">
                <a:solidFill>
                  <a:prstClr val="black"/>
                </a:solidFill>
              </a:rPr>
              <a:t>Summary for Policymakers (~10 p.)</a:t>
            </a:r>
          </a:p>
        </p:txBody>
      </p:sp>
    </p:spTree>
    <p:extLst>
      <p:ext uri="{BB962C8B-B14F-4D97-AF65-F5344CB8AC3E}">
        <p14:creationId xmlns:p14="http://schemas.microsoft.com/office/powerpoint/2010/main" val="160694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19600" y="6152386"/>
            <a:ext cx="4267200" cy="655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48811" y="2392679"/>
            <a:ext cx="1845564" cy="1162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79291" y="2423160"/>
            <a:ext cx="1729739" cy="10469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79291" y="2423160"/>
            <a:ext cx="1729739" cy="1047115"/>
          </a:xfrm>
          <a:custGeom>
            <a:avLst/>
            <a:gdLst/>
            <a:ahLst/>
            <a:cxnLst/>
            <a:rect l="l" t="t" r="r" b="b"/>
            <a:pathLst>
              <a:path w="1729739" h="1047114">
                <a:moveTo>
                  <a:pt x="0" y="1046988"/>
                </a:moveTo>
                <a:lnTo>
                  <a:pt x="1729739" y="1046988"/>
                </a:lnTo>
                <a:lnTo>
                  <a:pt x="1729739" y="0"/>
                </a:lnTo>
                <a:lnTo>
                  <a:pt x="0" y="0"/>
                </a:lnTo>
                <a:lnTo>
                  <a:pt x="0" y="1046988"/>
                </a:lnTo>
                <a:close/>
              </a:path>
            </a:pathLst>
          </a:custGeom>
          <a:ln w="9144">
            <a:solidFill>
              <a:srgbClr val="9900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79646" y="2708275"/>
            <a:ext cx="1128395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</a:pPr>
            <a:r>
              <a:rPr sz="1600" b="1" spc="-15" dirty="0">
                <a:solidFill>
                  <a:srgbClr val="990001"/>
                </a:solidFill>
                <a:latin typeface="Calibri"/>
                <a:cs typeface="Calibri"/>
              </a:rPr>
              <a:t>Th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e</a:t>
            </a:r>
            <a:r>
              <a:rPr sz="1600" b="1" spc="-5" dirty="0">
                <a:solidFill>
                  <a:srgbClr val="990001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990001"/>
                </a:solidFill>
                <a:latin typeface="Calibri"/>
                <a:cs typeface="Calibri"/>
              </a:rPr>
              <a:t>P</a:t>
            </a:r>
            <a:r>
              <a:rPr sz="1600" b="1" spc="-35" dirty="0">
                <a:solidFill>
                  <a:srgbClr val="990001"/>
                </a:solidFill>
                <a:latin typeface="Calibri"/>
                <a:cs typeface="Calibri"/>
              </a:rPr>
              <a:t>h</a:t>
            </a:r>
            <a:r>
              <a:rPr sz="1600" b="1" spc="-25" dirty="0">
                <a:solidFill>
                  <a:srgbClr val="990001"/>
                </a:solidFill>
                <a:latin typeface="Calibri"/>
                <a:cs typeface="Calibri"/>
              </a:rPr>
              <a:t>y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sical Science</a:t>
            </a:r>
            <a:r>
              <a:rPr sz="1600" b="1" spc="10" dirty="0">
                <a:solidFill>
                  <a:srgbClr val="990001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B</a:t>
            </a:r>
            <a:r>
              <a:rPr sz="1600" b="1" spc="-5" dirty="0">
                <a:solidFill>
                  <a:srgbClr val="990001"/>
                </a:solidFill>
                <a:latin typeface="Calibri"/>
                <a:cs typeface="Calibri"/>
              </a:rPr>
              <a:t>a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sis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93635" y="2429255"/>
            <a:ext cx="1717548" cy="1110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03364" y="2423160"/>
            <a:ext cx="1543812" cy="7772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29450" y="2465070"/>
            <a:ext cx="1591055" cy="9845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29450" y="2465070"/>
            <a:ext cx="1591310" cy="984885"/>
          </a:xfrm>
          <a:custGeom>
            <a:avLst/>
            <a:gdLst/>
            <a:ahLst/>
            <a:cxnLst/>
            <a:rect l="l" t="t" r="r" b="b"/>
            <a:pathLst>
              <a:path w="1591309" h="984885">
                <a:moveTo>
                  <a:pt x="0" y="984503"/>
                </a:moveTo>
                <a:lnTo>
                  <a:pt x="1591055" y="984503"/>
                </a:lnTo>
                <a:lnTo>
                  <a:pt x="1591055" y="0"/>
                </a:lnTo>
                <a:lnTo>
                  <a:pt x="0" y="0"/>
                </a:lnTo>
                <a:lnTo>
                  <a:pt x="0" y="984503"/>
                </a:lnTo>
                <a:close/>
              </a:path>
            </a:pathLst>
          </a:custGeom>
          <a:ln w="19812">
            <a:solidFill>
              <a:srgbClr val="C47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239761" y="2536444"/>
            <a:ext cx="1169035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</a:pPr>
            <a:r>
              <a:rPr sz="1600" b="1" spc="-15" dirty="0">
                <a:solidFill>
                  <a:srgbClr val="C47900"/>
                </a:solidFill>
                <a:latin typeface="Calibri"/>
                <a:cs typeface="Calibri"/>
              </a:rPr>
              <a:t>Th</a:t>
            </a:r>
            <a:r>
              <a:rPr sz="1600" b="1" spc="-10" dirty="0">
                <a:solidFill>
                  <a:srgbClr val="C47900"/>
                </a:solidFill>
                <a:latin typeface="Calibri"/>
                <a:cs typeface="Calibri"/>
              </a:rPr>
              <a:t>e</a:t>
            </a:r>
            <a:r>
              <a:rPr sz="1600" b="1" spc="-5" dirty="0">
                <a:solidFill>
                  <a:srgbClr val="C47900"/>
                </a:solidFill>
                <a:latin typeface="Calibri"/>
                <a:cs typeface="Calibri"/>
              </a:rPr>
              <a:t> </a:t>
            </a:r>
            <a:r>
              <a:rPr sz="1600" b="1" spc="-35" dirty="0">
                <a:solidFill>
                  <a:srgbClr val="C47900"/>
                </a:solidFill>
                <a:latin typeface="Calibri"/>
                <a:cs typeface="Calibri"/>
              </a:rPr>
              <a:t>S</a:t>
            </a:r>
            <a:r>
              <a:rPr sz="1600" b="1" spc="-10" dirty="0">
                <a:solidFill>
                  <a:srgbClr val="C47900"/>
                </a:solidFill>
                <a:latin typeface="Calibri"/>
                <a:cs typeface="Calibri"/>
              </a:rPr>
              <a:t>y</a:t>
            </a:r>
            <a:r>
              <a:rPr sz="1600" b="1" spc="-30" dirty="0">
                <a:solidFill>
                  <a:srgbClr val="C47900"/>
                </a:solidFill>
                <a:latin typeface="Calibri"/>
                <a:cs typeface="Calibri"/>
              </a:rPr>
              <a:t>n</a:t>
            </a:r>
            <a:r>
              <a:rPr sz="1600" b="1" spc="-10" dirty="0">
                <a:solidFill>
                  <a:srgbClr val="C47900"/>
                </a:solidFill>
                <a:latin typeface="Calibri"/>
                <a:cs typeface="Calibri"/>
              </a:rPr>
              <a:t>t</a:t>
            </a:r>
            <a:r>
              <a:rPr sz="1600" b="1" spc="-20" dirty="0">
                <a:solidFill>
                  <a:srgbClr val="C47900"/>
                </a:solidFill>
                <a:latin typeface="Calibri"/>
                <a:cs typeface="Calibri"/>
              </a:rPr>
              <a:t>h</a:t>
            </a:r>
            <a:r>
              <a:rPr sz="1600" b="1" spc="-15" dirty="0">
                <a:solidFill>
                  <a:srgbClr val="C47900"/>
                </a:solidFill>
                <a:latin typeface="Calibri"/>
                <a:cs typeface="Calibri"/>
              </a:rPr>
              <a:t>esis</a:t>
            </a:r>
            <a:r>
              <a:rPr sz="1600" b="1" spc="-10" dirty="0">
                <a:solidFill>
                  <a:srgbClr val="C47900"/>
                </a:solidFill>
                <a:latin typeface="Calibri"/>
                <a:cs typeface="Calibri"/>
              </a:rPr>
              <a:t> </a:t>
            </a:r>
            <a:r>
              <a:rPr sz="1600" b="1" spc="-35" dirty="0">
                <a:solidFill>
                  <a:srgbClr val="C47900"/>
                </a:solidFill>
                <a:latin typeface="Calibri"/>
                <a:cs typeface="Calibri"/>
              </a:rPr>
              <a:t>R</a:t>
            </a:r>
            <a:r>
              <a:rPr sz="1600" b="1" spc="-15" dirty="0">
                <a:solidFill>
                  <a:srgbClr val="C47900"/>
                </a:solidFill>
                <a:latin typeface="Calibri"/>
                <a:cs typeface="Calibri"/>
              </a:rPr>
              <a:t>eport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82184" y="2359151"/>
            <a:ext cx="1728215" cy="11932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15711" y="2348483"/>
            <a:ext cx="1708404" cy="12649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12664" y="2389632"/>
            <a:ext cx="1612391" cy="10774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12664" y="2389632"/>
            <a:ext cx="1612900" cy="1077595"/>
          </a:xfrm>
          <a:custGeom>
            <a:avLst/>
            <a:gdLst/>
            <a:ahLst/>
            <a:cxnLst/>
            <a:rect l="l" t="t" r="r" b="b"/>
            <a:pathLst>
              <a:path w="1612900" h="1077595">
                <a:moveTo>
                  <a:pt x="0" y="1077468"/>
                </a:moveTo>
                <a:lnTo>
                  <a:pt x="1612391" y="1077468"/>
                </a:lnTo>
                <a:lnTo>
                  <a:pt x="1612391" y="0"/>
                </a:lnTo>
                <a:lnTo>
                  <a:pt x="0" y="0"/>
                </a:lnTo>
                <a:lnTo>
                  <a:pt x="0" y="1077468"/>
                </a:lnTo>
                <a:close/>
              </a:path>
            </a:pathLst>
          </a:custGeom>
          <a:ln w="9144">
            <a:solidFill>
              <a:srgbClr val="9900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451728" y="2462022"/>
            <a:ext cx="1334770" cy="9601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</a:pPr>
            <a:r>
              <a:rPr sz="1600" b="1" spc="-15" dirty="0">
                <a:solidFill>
                  <a:srgbClr val="990001"/>
                </a:solidFill>
                <a:latin typeface="Calibri"/>
                <a:cs typeface="Calibri"/>
              </a:rPr>
              <a:t>Clim</a:t>
            </a:r>
            <a:r>
              <a:rPr sz="1600" b="1" spc="-20" dirty="0">
                <a:solidFill>
                  <a:srgbClr val="990001"/>
                </a:solidFill>
                <a:latin typeface="Calibri"/>
                <a:cs typeface="Calibri"/>
              </a:rPr>
              <a:t>a</a:t>
            </a:r>
            <a:r>
              <a:rPr sz="1600" b="1" spc="-35" dirty="0">
                <a:solidFill>
                  <a:srgbClr val="990001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e</a:t>
            </a:r>
            <a:r>
              <a:rPr sz="1600" b="1" spc="-15" dirty="0">
                <a:solidFill>
                  <a:srgbClr val="990001"/>
                </a:solidFill>
                <a:latin typeface="Calibri"/>
                <a:cs typeface="Calibri"/>
              </a:rPr>
              <a:t> C</a:t>
            </a:r>
            <a:r>
              <a:rPr sz="1600" b="1" spc="-20" dirty="0">
                <a:solidFill>
                  <a:srgbClr val="990001"/>
                </a:solidFill>
                <a:latin typeface="Calibri"/>
                <a:cs typeface="Calibri"/>
              </a:rPr>
              <a:t>h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an</a:t>
            </a:r>
            <a:r>
              <a:rPr sz="1600" b="1" spc="-25" dirty="0">
                <a:solidFill>
                  <a:srgbClr val="990001"/>
                </a:solidFill>
                <a:latin typeface="Calibri"/>
                <a:cs typeface="Calibri"/>
              </a:rPr>
              <a:t>g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e</a:t>
            </a:r>
            <a:r>
              <a:rPr sz="1600" b="1" spc="-5" dirty="0">
                <a:solidFill>
                  <a:srgbClr val="990001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990001"/>
                </a:solidFill>
                <a:latin typeface="Calibri"/>
                <a:cs typeface="Calibri"/>
              </a:rPr>
              <a:t>I</a:t>
            </a:r>
            <a:r>
              <a:rPr sz="1600" b="1" spc="-20" dirty="0">
                <a:solidFill>
                  <a:srgbClr val="990001"/>
                </a:solidFill>
                <a:latin typeface="Calibri"/>
                <a:cs typeface="Calibri"/>
              </a:rPr>
              <a:t>mp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a</a:t>
            </a:r>
            <a:r>
              <a:rPr sz="1600" b="1" spc="-5" dirty="0">
                <a:solidFill>
                  <a:srgbClr val="990001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ts, A</a:t>
            </a:r>
            <a:r>
              <a:rPr sz="1600" b="1" spc="-15" dirty="0">
                <a:solidFill>
                  <a:srgbClr val="990001"/>
                </a:solidFill>
                <a:latin typeface="Calibri"/>
                <a:cs typeface="Calibri"/>
              </a:rPr>
              <a:t>d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a</a:t>
            </a:r>
            <a:r>
              <a:rPr sz="1600" b="1" spc="-25" dirty="0">
                <a:solidFill>
                  <a:srgbClr val="990001"/>
                </a:solidFill>
                <a:latin typeface="Calibri"/>
                <a:cs typeface="Calibri"/>
              </a:rPr>
              <a:t>pt</a:t>
            </a:r>
            <a:r>
              <a:rPr sz="1600" b="1" spc="-20" dirty="0">
                <a:solidFill>
                  <a:srgbClr val="990001"/>
                </a:solidFill>
                <a:latin typeface="Calibri"/>
                <a:cs typeface="Calibri"/>
              </a:rPr>
              <a:t>a</a:t>
            </a:r>
            <a:r>
              <a:rPr sz="1600" b="1" spc="-5" dirty="0">
                <a:solidFill>
                  <a:srgbClr val="990001"/>
                </a:solidFill>
                <a:latin typeface="Calibri"/>
                <a:cs typeface="Calibri"/>
              </a:rPr>
              <a:t>tio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n</a:t>
            </a:r>
            <a:r>
              <a:rPr sz="1600" b="1" dirty="0">
                <a:solidFill>
                  <a:srgbClr val="990001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and</a:t>
            </a:r>
            <a:r>
              <a:rPr sz="1600" b="1" spc="-5" dirty="0">
                <a:solidFill>
                  <a:srgbClr val="990001"/>
                </a:solidFill>
                <a:latin typeface="Calibri"/>
                <a:cs typeface="Calibri"/>
              </a:rPr>
              <a:t> </a:t>
            </a:r>
            <a:r>
              <a:rPr sz="1600" b="1" spc="-55" dirty="0">
                <a:solidFill>
                  <a:srgbClr val="990001"/>
                </a:solidFill>
                <a:latin typeface="Calibri"/>
                <a:cs typeface="Calibri"/>
              </a:rPr>
              <a:t>V</a:t>
            </a:r>
            <a:r>
              <a:rPr sz="1600" b="1" spc="-15" dirty="0">
                <a:solidFill>
                  <a:srgbClr val="990001"/>
                </a:solidFill>
                <a:latin typeface="Calibri"/>
                <a:cs typeface="Calibri"/>
              </a:rPr>
              <a:t>u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lne</a:t>
            </a:r>
            <a:r>
              <a:rPr sz="1600" b="1" spc="-55" dirty="0">
                <a:solidFill>
                  <a:srgbClr val="990001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ability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26864" y="3817620"/>
            <a:ext cx="2039112" cy="9464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17364" y="3805428"/>
            <a:ext cx="1655064" cy="10210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57344" y="3848100"/>
            <a:ext cx="1923288" cy="8305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57344" y="3848100"/>
            <a:ext cx="1923414" cy="830580"/>
          </a:xfrm>
          <a:custGeom>
            <a:avLst/>
            <a:gdLst/>
            <a:ahLst/>
            <a:cxnLst/>
            <a:rect l="l" t="t" r="r" b="b"/>
            <a:pathLst>
              <a:path w="1923415" h="830579">
                <a:moveTo>
                  <a:pt x="0" y="830580"/>
                </a:moveTo>
                <a:lnTo>
                  <a:pt x="1923288" y="830580"/>
                </a:lnTo>
                <a:lnTo>
                  <a:pt x="1923288" y="0"/>
                </a:lnTo>
                <a:lnTo>
                  <a:pt x="0" y="0"/>
                </a:lnTo>
                <a:lnTo>
                  <a:pt x="0" y="830580"/>
                </a:lnTo>
                <a:close/>
              </a:path>
            </a:pathLst>
          </a:custGeom>
          <a:ln w="9144">
            <a:solidFill>
              <a:srgbClr val="9900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954270" y="3920235"/>
            <a:ext cx="1330325" cy="71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5425" marR="217804" algn="ctr">
              <a:lnSpc>
                <a:spcPct val="100000"/>
              </a:lnSpc>
            </a:pP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Miti</a:t>
            </a:r>
            <a:r>
              <a:rPr sz="1600" b="1" spc="-35" dirty="0">
                <a:solidFill>
                  <a:srgbClr val="990001"/>
                </a:solidFill>
                <a:latin typeface="Calibri"/>
                <a:cs typeface="Calibri"/>
              </a:rPr>
              <a:t>g</a:t>
            </a:r>
            <a:r>
              <a:rPr sz="1600" b="1" spc="-20" dirty="0">
                <a:solidFill>
                  <a:srgbClr val="990001"/>
                </a:solidFill>
                <a:latin typeface="Calibri"/>
                <a:cs typeface="Calibri"/>
              </a:rPr>
              <a:t>a</a:t>
            </a:r>
            <a:r>
              <a:rPr sz="1600" b="1" spc="-5" dirty="0">
                <a:solidFill>
                  <a:srgbClr val="990001"/>
                </a:solidFill>
                <a:latin typeface="Calibri"/>
                <a:cs typeface="Calibri"/>
              </a:rPr>
              <a:t>tio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n of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b="1" spc="-15" dirty="0">
                <a:solidFill>
                  <a:srgbClr val="990001"/>
                </a:solidFill>
                <a:latin typeface="Calibri"/>
                <a:cs typeface="Calibri"/>
              </a:rPr>
              <a:t>Clim</a:t>
            </a:r>
            <a:r>
              <a:rPr sz="1600" b="1" spc="-20" dirty="0">
                <a:solidFill>
                  <a:srgbClr val="990001"/>
                </a:solidFill>
                <a:latin typeface="Calibri"/>
                <a:cs typeface="Calibri"/>
              </a:rPr>
              <a:t>a</a:t>
            </a:r>
            <a:r>
              <a:rPr sz="1600" b="1" spc="-35" dirty="0">
                <a:solidFill>
                  <a:srgbClr val="990001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e</a:t>
            </a:r>
            <a:r>
              <a:rPr sz="1600" b="1" spc="-15" dirty="0">
                <a:solidFill>
                  <a:srgbClr val="990001"/>
                </a:solidFill>
                <a:latin typeface="Calibri"/>
                <a:cs typeface="Calibri"/>
              </a:rPr>
              <a:t> C</a:t>
            </a:r>
            <a:r>
              <a:rPr sz="1600" b="1" spc="-20" dirty="0">
                <a:solidFill>
                  <a:srgbClr val="990001"/>
                </a:solidFill>
                <a:latin typeface="Calibri"/>
                <a:cs typeface="Calibri"/>
              </a:rPr>
              <a:t>h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an</a:t>
            </a:r>
            <a:r>
              <a:rPr sz="1600" b="1" spc="-25" dirty="0">
                <a:solidFill>
                  <a:srgbClr val="990001"/>
                </a:solidFill>
                <a:latin typeface="Calibri"/>
                <a:cs typeface="Calibri"/>
              </a:rPr>
              <a:t>g</a:t>
            </a:r>
            <a:r>
              <a:rPr sz="1600" b="1" spc="-10" dirty="0">
                <a:solidFill>
                  <a:srgbClr val="990001"/>
                </a:solidFill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04869" y="2178939"/>
            <a:ext cx="88582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pri</a:t>
            </a: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l</a:t>
            </a:r>
            <a:r>
              <a:rPr sz="1600" b="1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202</a:t>
            </a: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35393" y="2170048"/>
            <a:ext cx="88582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pri</a:t>
            </a: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l</a:t>
            </a:r>
            <a:r>
              <a:rPr sz="1600" b="1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202</a:t>
            </a: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20309" y="2131720"/>
            <a:ext cx="116586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Oc</a:t>
            </a:r>
            <a:r>
              <a:rPr sz="1600" b="1" spc="-25" dirty="0">
                <a:solidFill>
                  <a:srgbClr val="7E7E7E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ober</a:t>
            </a:r>
            <a:r>
              <a:rPr sz="1600" b="1" spc="1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7E7E7E"/>
                </a:solidFill>
                <a:latin typeface="Calibri"/>
                <a:cs typeface="Calibri"/>
              </a:rPr>
              <a:t>2021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42052" y="4867275"/>
            <a:ext cx="8026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J</a:t>
            </a: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u</a:t>
            </a: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ly</a:t>
            </a:r>
            <a:r>
              <a:rPr sz="1600" b="1" spc="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2021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459980" y="3791711"/>
            <a:ext cx="1684020" cy="9464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499604" y="3781044"/>
            <a:ext cx="1621536" cy="10210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90459" y="3822191"/>
            <a:ext cx="1584959" cy="8305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490459" y="3822191"/>
            <a:ext cx="1584960" cy="830580"/>
          </a:xfrm>
          <a:custGeom>
            <a:avLst/>
            <a:gdLst/>
            <a:ahLst/>
            <a:cxnLst/>
            <a:rect l="l" t="t" r="r" b="b"/>
            <a:pathLst>
              <a:path w="1584959" h="830579">
                <a:moveTo>
                  <a:pt x="0" y="830579"/>
                </a:moveTo>
                <a:lnTo>
                  <a:pt x="1584959" y="830579"/>
                </a:lnTo>
                <a:lnTo>
                  <a:pt x="1584959" y="0"/>
                </a:lnTo>
                <a:lnTo>
                  <a:pt x="0" y="0"/>
                </a:lnTo>
                <a:lnTo>
                  <a:pt x="0" y="830579"/>
                </a:lnTo>
                <a:close/>
              </a:path>
            </a:pathLst>
          </a:custGeom>
          <a:ln w="9144">
            <a:solidFill>
              <a:srgbClr val="004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636509" y="3894582"/>
            <a:ext cx="1296670" cy="71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</a:pPr>
            <a:r>
              <a:rPr sz="1600" b="1" spc="-20" dirty="0">
                <a:solidFill>
                  <a:srgbClr val="004F00"/>
                </a:solidFill>
                <a:latin typeface="Calibri"/>
                <a:cs typeface="Calibri"/>
              </a:rPr>
              <a:t>G</a:t>
            </a:r>
            <a:r>
              <a:rPr sz="1600" b="1" dirty="0">
                <a:solidFill>
                  <a:srgbClr val="004F00"/>
                </a:solidFill>
                <a:latin typeface="Calibri"/>
                <a:cs typeface="Calibri"/>
              </a:rPr>
              <a:t>l</a:t>
            </a:r>
            <a:r>
              <a:rPr sz="1600" b="1" spc="-10" dirty="0">
                <a:solidFill>
                  <a:srgbClr val="004F00"/>
                </a:solidFill>
                <a:latin typeface="Calibri"/>
                <a:cs typeface="Calibri"/>
              </a:rPr>
              <a:t>o</a:t>
            </a:r>
            <a:r>
              <a:rPr sz="1600" b="1" spc="-15" dirty="0">
                <a:solidFill>
                  <a:srgbClr val="004F00"/>
                </a:solidFill>
                <a:latin typeface="Calibri"/>
                <a:cs typeface="Calibri"/>
              </a:rPr>
              <a:t>b</a:t>
            </a:r>
            <a:r>
              <a:rPr sz="1600" b="1" spc="-10" dirty="0">
                <a:solidFill>
                  <a:srgbClr val="004F00"/>
                </a:solidFill>
                <a:latin typeface="Calibri"/>
                <a:cs typeface="Calibri"/>
              </a:rPr>
              <a:t>al S</a:t>
            </a:r>
            <a:r>
              <a:rPr sz="1600" b="1" spc="-25" dirty="0">
                <a:solidFill>
                  <a:srgbClr val="004F00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004F00"/>
                </a:solidFill>
                <a:latin typeface="Calibri"/>
                <a:cs typeface="Calibri"/>
              </a:rPr>
              <a:t>oc</a:t>
            </a:r>
            <a:r>
              <a:rPr sz="1600" b="1" spc="-20" dirty="0">
                <a:solidFill>
                  <a:srgbClr val="004F00"/>
                </a:solidFill>
                <a:latin typeface="Calibri"/>
                <a:cs typeface="Calibri"/>
              </a:rPr>
              <a:t>k</a:t>
            </a:r>
            <a:r>
              <a:rPr sz="1600" b="1" spc="-25" dirty="0">
                <a:solidFill>
                  <a:srgbClr val="004F00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004F00"/>
                </a:solidFill>
                <a:latin typeface="Calibri"/>
                <a:cs typeface="Calibri"/>
              </a:rPr>
              <a:t>a</a:t>
            </a:r>
            <a:r>
              <a:rPr sz="1600" b="1" spc="-55" dirty="0">
                <a:solidFill>
                  <a:srgbClr val="004F00"/>
                </a:solidFill>
                <a:latin typeface="Calibri"/>
                <a:cs typeface="Calibri"/>
              </a:rPr>
              <a:t>k</a:t>
            </a:r>
            <a:r>
              <a:rPr sz="1600" b="1" spc="-10" dirty="0">
                <a:solidFill>
                  <a:srgbClr val="004F00"/>
                </a:solidFill>
                <a:latin typeface="Calibri"/>
                <a:cs typeface="Calibri"/>
              </a:rPr>
              <a:t>e </a:t>
            </a:r>
            <a:r>
              <a:rPr sz="1600" b="1" spc="-15" dirty="0">
                <a:solidFill>
                  <a:srgbClr val="004F00"/>
                </a:solidFill>
                <a:latin typeface="Calibri"/>
                <a:cs typeface="Calibri"/>
              </a:rPr>
              <a:t>2023</a:t>
            </a:r>
            <a:r>
              <a:rPr sz="1600" b="1" spc="-10" dirty="0">
                <a:solidFill>
                  <a:srgbClr val="004F0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004F00"/>
                </a:solidFill>
                <a:latin typeface="Calibri"/>
                <a:cs typeface="Calibri"/>
              </a:rPr>
              <a:t>U</a:t>
            </a:r>
            <a:r>
              <a:rPr sz="1600" b="1" spc="-10" dirty="0">
                <a:solidFill>
                  <a:srgbClr val="004F00"/>
                </a:solidFill>
                <a:latin typeface="Calibri"/>
                <a:cs typeface="Calibri"/>
              </a:rPr>
              <a:t>N</a:t>
            </a:r>
            <a:r>
              <a:rPr sz="1600" b="1" spc="-25" dirty="0">
                <a:solidFill>
                  <a:srgbClr val="004F00"/>
                </a:solidFill>
                <a:latin typeface="Calibri"/>
                <a:cs typeface="Calibri"/>
              </a:rPr>
              <a:t>F</a:t>
            </a:r>
            <a:r>
              <a:rPr sz="1600" b="1" spc="-15" dirty="0">
                <a:solidFill>
                  <a:srgbClr val="004F00"/>
                </a:solidFill>
                <a:latin typeface="Calibri"/>
                <a:cs typeface="Calibri"/>
              </a:rPr>
              <a:t>C</a:t>
            </a:r>
            <a:r>
              <a:rPr sz="1600" b="1" spc="-20" dirty="0">
                <a:solidFill>
                  <a:srgbClr val="004F00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004F00"/>
                </a:solidFill>
                <a:latin typeface="Calibri"/>
                <a:cs typeface="Calibri"/>
              </a:rPr>
              <a:t>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7999" rIns="0" bIns="0" rtlCol="0">
            <a:spAutoFit/>
          </a:bodyPr>
          <a:lstStyle/>
          <a:p>
            <a:pPr marL="867410">
              <a:lnSpc>
                <a:spcPct val="100000"/>
              </a:lnSpc>
            </a:pPr>
            <a:r>
              <a:rPr spc="-95" dirty="0"/>
              <a:t>T</a:t>
            </a:r>
            <a:r>
              <a:rPr spc="-20" dirty="0"/>
              <a:t>imeli</a:t>
            </a:r>
            <a:r>
              <a:rPr spc="-15" dirty="0"/>
              <a:t>n</a:t>
            </a:r>
            <a:r>
              <a:rPr spc="-20" dirty="0"/>
              <a:t>e</a:t>
            </a:r>
            <a:r>
              <a:rPr spc="-5" dirty="0"/>
              <a:t> </a:t>
            </a:r>
            <a:r>
              <a:rPr spc="-15" dirty="0"/>
              <a:t>for</a:t>
            </a:r>
            <a:r>
              <a:rPr dirty="0"/>
              <a:t> </a:t>
            </a:r>
            <a:r>
              <a:rPr spc="-25" dirty="0"/>
              <a:t>comin</a:t>
            </a:r>
            <a:r>
              <a:rPr spc="-20" dirty="0"/>
              <a:t>g</a:t>
            </a:r>
            <a:r>
              <a:rPr spc="10" dirty="0"/>
              <a:t> </a:t>
            </a:r>
            <a:r>
              <a:rPr spc="-25" dirty="0"/>
              <a:t>IPCC</a:t>
            </a:r>
            <a:r>
              <a:rPr dirty="0"/>
              <a:t> </a:t>
            </a:r>
            <a:r>
              <a:rPr spc="-15" dirty="0"/>
              <a:t>rep</a:t>
            </a:r>
            <a:r>
              <a:rPr spc="-20" dirty="0"/>
              <a:t>orts</a:t>
            </a:r>
          </a:p>
        </p:txBody>
      </p:sp>
      <p:sp>
        <p:nvSpPr>
          <p:cNvPr id="33" name="object 33"/>
          <p:cNvSpPr/>
          <p:nvPr/>
        </p:nvSpPr>
        <p:spPr>
          <a:xfrm>
            <a:off x="79247" y="2400300"/>
            <a:ext cx="1453896" cy="115519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9352" y="2389632"/>
            <a:ext cx="1380744" cy="102412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9728" y="2430779"/>
            <a:ext cx="1338072" cy="103936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9728" y="2430779"/>
            <a:ext cx="1338580" cy="1039494"/>
          </a:xfrm>
          <a:custGeom>
            <a:avLst/>
            <a:gdLst/>
            <a:ahLst/>
            <a:cxnLst/>
            <a:rect l="l" t="t" r="r" b="b"/>
            <a:pathLst>
              <a:path w="1338580" h="1039495">
                <a:moveTo>
                  <a:pt x="0" y="1039368"/>
                </a:moveTo>
                <a:lnTo>
                  <a:pt x="1338072" y="1039368"/>
                </a:lnTo>
                <a:lnTo>
                  <a:pt x="1338072" y="0"/>
                </a:lnTo>
                <a:lnTo>
                  <a:pt x="0" y="0"/>
                </a:lnTo>
                <a:lnTo>
                  <a:pt x="0" y="1039368"/>
                </a:lnTo>
                <a:close/>
              </a:path>
            </a:pathLst>
          </a:custGeom>
          <a:ln w="9144">
            <a:solidFill>
              <a:srgbClr val="5392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85089" y="2502306"/>
            <a:ext cx="986790" cy="719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2540" algn="ctr">
              <a:lnSpc>
                <a:spcPct val="100699"/>
              </a:lnSpc>
            </a:pPr>
            <a:r>
              <a:rPr sz="1600" b="1" spc="-15" dirty="0">
                <a:solidFill>
                  <a:srgbClr val="302783"/>
                </a:solidFill>
                <a:latin typeface="Calibri"/>
                <a:cs typeface="Calibri"/>
              </a:rPr>
              <a:t>Gl</a:t>
            </a:r>
            <a:r>
              <a:rPr sz="1600" b="1" spc="-5" dirty="0">
                <a:solidFill>
                  <a:srgbClr val="302783"/>
                </a:solidFill>
                <a:latin typeface="Calibri"/>
                <a:cs typeface="Calibri"/>
              </a:rPr>
              <a:t>o</a:t>
            </a:r>
            <a:r>
              <a:rPr sz="1600" b="1" spc="-20" dirty="0">
                <a:solidFill>
                  <a:srgbClr val="302783"/>
                </a:solidFill>
                <a:latin typeface="Calibri"/>
                <a:cs typeface="Calibri"/>
              </a:rPr>
              <a:t>b</a:t>
            </a:r>
            <a:r>
              <a:rPr sz="1600" b="1" spc="-10" dirty="0">
                <a:solidFill>
                  <a:srgbClr val="302783"/>
                </a:solidFill>
                <a:latin typeface="Calibri"/>
                <a:cs typeface="Calibri"/>
              </a:rPr>
              <a:t>al</a:t>
            </a:r>
            <a:r>
              <a:rPr sz="1600" b="1" spc="-5" dirty="0">
                <a:solidFill>
                  <a:srgbClr val="302783"/>
                </a:solidFill>
                <a:latin typeface="Calibri"/>
                <a:cs typeface="Calibri"/>
              </a:rPr>
              <a:t> </a:t>
            </a:r>
            <a:r>
              <a:rPr sz="1600" b="1" spc="-30" dirty="0">
                <a:solidFill>
                  <a:srgbClr val="302783"/>
                </a:solidFill>
                <a:latin typeface="Calibri"/>
                <a:cs typeface="Calibri"/>
              </a:rPr>
              <a:t>w</a:t>
            </a:r>
            <a:r>
              <a:rPr sz="1600" b="1" spc="-10" dirty="0">
                <a:solidFill>
                  <a:srgbClr val="302783"/>
                </a:solidFill>
                <a:latin typeface="Calibri"/>
                <a:cs typeface="Calibri"/>
              </a:rPr>
              <a:t>arming</a:t>
            </a:r>
            <a:r>
              <a:rPr sz="1600" b="1" dirty="0">
                <a:solidFill>
                  <a:srgbClr val="302783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02783"/>
                </a:solidFill>
                <a:latin typeface="Calibri"/>
                <a:cs typeface="Calibri"/>
              </a:rPr>
              <a:t>of</a:t>
            </a:r>
            <a:r>
              <a:rPr sz="1600" b="1" spc="-5" dirty="0">
                <a:solidFill>
                  <a:srgbClr val="302783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302783"/>
                </a:solidFill>
                <a:latin typeface="Calibri"/>
                <a:cs typeface="Calibri"/>
              </a:rPr>
              <a:t>1</a:t>
            </a:r>
            <a:r>
              <a:rPr sz="1600" b="1" spc="-5" dirty="0">
                <a:solidFill>
                  <a:srgbClr val="302783"/>
                </a:solidFill>
                <a:latin typeface="Calibri"/>
                <a:cs typeface="Calibri"/>
              </a:rPr>
              <a:t>.</a:t>
            </a:r>
            <a:r>
              <a:rPr sz="1600" b="1" spc="-15" dirty="0">
                <a:solidFill>
                  <a:srgbClr val="302783"/>
                </a:solidFill>
                <a:latin typeface="Calibri"/>
                <a:cs typeface="Calibri"/>
              </a:rPr>
              <a:t>5</a:t>
            </a:r>
            <a:r>
              <a:rPr sz="1600" b="1" spc="-10" dirty="0">
                <a:solidFill>
                  <a:srgbClr val="302783"/>
                </a:solidFill>
                <a:latin typeface="MS PGothic"/>
                <a:cs typeface="MS PGothic"/>
              </a:rPr>
              <a:t>°</a:t>
            </a:r>
            <a:r>
              <a:rPr sz="1600" b="1" spc="-10" dirty="0">
                <a:solidFill>
                  <a:srgbClr val="302783"/>
                </a:solidFill>
                <a:latin typeface="Calibri"/>
                <a:cs typeface="Calibri"/>
              </a:rPr>
              <a:t>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7022" y="2177033"/>
            <a:ext cx="85788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Se</a:t>
            </a:r>
            <a:r>
              <a:rPr sz="1600" b="1" spc="-25" dirty="0">
                <a:solidFill>
                  <a:srgbClr val="7E7E7E"/>
                </a:solidFill>
                <a:latin typeface="Calibri"/>
                <a:cs typeface="Calibri"/>
              </a:rPr>
              <a:t>p</a:t>
            </a: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t</a:t>
            </a:r>
            <a:r>
              <a:rPr sz="1600" b="1" spc="2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2018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84323" y="2192654"/>
            <a:ext cx="76644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60" dirty="0">
                <a:solidFill>
                  <a:srgbClr val="7E7E7E"/>
                </a:solidFill>
                <a:latin typeface="Calibri"/>
                <a:cs typeface="Calibri"/>
              </a:rPr>
              <a:t>F</a:t>
            </a: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600" b="1" dirty="0">
                <a:solidFill>
                  <a:srgbClr val="7E7E7E"/>
                </a:solidFill>
                <a:latin typeface="Calibri"/>
                <a:cs typeface="Calibri"/>
              </a:rPr>
              <a:t>l</a:t>
            </a: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l</a:t>
            </a: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2019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047494" y="4892802"/>
            <a:ext cx="76708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60" dirty="0">
                <a:solidFill>
                  <a:srgbClr val="7E7E7E"/>
                </a:solidFill>
                <a:latin typeface="Calibri"/>
                <a:cs typeface="Calibri"/>
              </a:rPr>
              <a:t>F</a:t>
            </a: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sz="1600" b="1" dirty="0">
                <a:solidFill>
                  <a:srgbClr val="7E7E7E"/>
                </a:solidFill>
                <a:latin typeface="Calibri"/>
                <a:cs typeface="Calibri"/>
              </a:rPr>
              <a:t>l</a:t>
            </a:r>
            <a:r>
              <a:rPr sz="1600" b="1" spc="-5" dirty="0">
                <a:solidFill>
                  <a:srgbClr val="7E7E7E"/>
                </a:solidFill>
                <a:latin typeface="Calibri"/>
                <a:cs typeface="Calibri"/>
              </a:rPr>
              <a:t>l</a:t>
            </a: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7E7E7E"/>
                </a:solidFill>
                <a:latin typeface="Calibri"/>
                <a:cs typeface="Calibri"/>
              </a:rPr>
              <a:t>201</a:t>
            </a:r>
            <a:r>
              <a:rPr sz="1600" b="1" spc="-10" dirty="0">
                <a:solidFill>
                  <a:srgbClr val="7E7E7E"/>
                </a:solidFill>
                <a:latin typeface="Calibri"/>
                <a:cs typeface="Calibri"/>
              </a:rPr>
              <a:t>9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351020" y="3448811"/>
            <a:ext cx="0" cy="196215"/>
          </a:xfrm>
          <a:custGeom>
            <a:avLst/>
            <a:gdLst/>
            <a:ahLst/>
            <a:cxnLst/>
            <a:rect l="l" t="t" r="r" b="b"/>
            <a:pathLst>
              <a:path h="196214">
                <a:moveTo>
                  <a:pt x="0" y="0"/>
                </a:moveTo>
                <a:lnTo>
                  <a:pt x="0" y="196214"/>
                </a:lnTo>
              </a:path>
            </a:pathLst>
          </a:custGeom>
          <a:ln w="579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776971" y="3448811"/>
            <a:ext cx="0" cy="196215"/>
          </a:xfrm>
          <a:custGeom>
            <a:avLst/>
            <a:gdLst/>
            <a:ahLst/>
            <a:cxnLst/>
            <a:rect l="l" t="t" r="r" b="b"/>
            <a:pathLst>
              <a:path h="196214">
                <a:moveTo>
                  <a:pt x="0" y="0"/>
                </a:moveTo>
                <a:lnTo>
                  <a:pt x="0" y="196214"/>
                </a:lnTo>
              </a:path>
            </a:pathLst>
          </a:custGeom>
          <a:ln w="579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18988" y="3663696"/>
            <a:ext cx="0" cy="196215"/>
          </a:xfrm>
          <a:custGeom>
            <a:avLst/>
            <a:gdLst/>
            <a:ahLst/>
            <a:cxnLst/>
            <a:rect l="l" t="t" r="r" b="b"/>
            <a:pathLst>
              <a:path h="196214">
                <a:moveTo>
                  <a:pt x="0" y="0"/>
                </a:moveTo>
                <a:lnTo>
                  <a:pt x="0" y="196214"/>
                </a:lnTo>
              </a:path>
            </a:pathLst>
          </a:custGeom>
          <a:ln w="579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039611" y="3444240"/>
            <a:ext cx="0" cy="196215"/>
          </a:xfrm>
          <a:custGeom>
            <a:avLst/>
            <a:gdLst/>
            <a:ahLst/>
            <a:cxnLst/>
            <a:rect l="l" t="t" r="r" b="b"/>
            <a:pathLst>
              <a:path h="196214">
                <a:moveTo>
                  <a:pt x="0" y="0"/>
                </a:moveTo>
                <a:lnTo>
                  <a:pt x="0" y="196215"/>
                </a:lnTo>
              </a:path>
            </a:pathLst>
          </a:custGeom>
          <a:ln w="579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44483" y="3614928"/>
            <a:ext cx="0" cy="196215"/>
          </a:xfrm>
          <a:custGeom>
            <a:avLst/>
            <a:gdLst/>
            <a:ahLst/>
            <a:cxnLst/>
            <a:rect l="l" t="t" r="r" b="b"/>
            <a:pathLst>
              <a:path h="196214">
                <a:moveTo>
                  <a:pt x="0" y="0"/>
                </a:moveTo>
                <a:lnTo>
                  <a:pt x="0" y="196215"/>
                </a:lnTo>
              </a:path>
            </a:pathLst>
          </a:custGeom>
          <a:ln w="579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12291" y="3448811"/>
            <a:ext cx="0" cy="196215"/>
          </a:xfrm>
          <a:custGeom>
            <a:avLst/>
            <a:gdLst/>
            <a:ahLst/>
            <a:cxnLst/>
            <a:rect l="l" t="t" r="r" b="b"/>
            <a:pathLst>
              <a:path h="196214">
                <a:moveTo>
                  <a:pt x="0" y="0"/>
                </a:moveTo>
                <a:lnTo>
                  <a:pt x="0" y="196214"/>
                </a:lnTo>
              </a:path>
            </a:pathLst>
          </a:custGeom>
          <a:ln w="579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516885" y="3438144"/>
            <a:ext cx="0" cy="422275"/>
          </a:xfrm>
          <a:custGeom>
            <a:avLst/>
            <a:gdLst/>
            <a:ahLst/>
            <a:cxnLst/>
            <a:rect l="l" t="t" r="r" b="b"/>
            <a:pathLst>
              <a:path h="422275">
                <a:moveTo>
                  <a:pt x="0" y="0"/>
                </a:moveTo>
                <a:lnTo>
                  <a:pt x="0" y="421766"/>
                </a:lnTo>
              </a:path>
            </a:pathLst>
          </a:custGeom>
          <a:ln w="62484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92124" y="3669791"/>
            <a:ext cx="0" cy="196215"/>
          </a:xfrm>
          <a:custGeom>
            <a:avLst/>
            <a:gdLst/>
            <a:ahLst/>
            <a:cxnLst/>
            <a:rect l="l" t="t" r="r" b="b"/>
            <a:pathLst>
              <a:path h="196214">
                <a:moveTo>
                  <a:pt x="0" y="0"/>
                </a:moveTo>
                <a:lnTo>
                  <a:pt x="0" y="196214"/>
                </a:lnTo>
              </a:path>
            </a:pathLst>
          </a:custGeom>
          <a:ln w="579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47116" y="3627120"/>
            <a:ext cx="8438515" cy="36195"/>
          </a:xfrm>
          <a:custGeom>
            <a:avLst/>
            <a:gdLst/>
            <a:ahLst/>
            <a:cxnLst/>
            <a:rect l="l" t="t" r="r" b="b"/>
            <a:pathLst>
              <a:path w="8438515" h="36195">
                <a:moveTo>
                  <a:pt x="0" y="36194"/>
                </a:moveTo>
                <a:lnTo>
                  <a:pt x="8438261" y="0"/>
                </a:lnTo>
              </a:path>
            </a:pathLst>
          </a:custGeom>
          <a:ln w="579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216401" y="3539363"/>
            <a:ext cx="127000" cy="181610"/>
          </a:xfrm>
          <a:custGeom>
            <a:avLst/>
            <a:gdLst/>
            <a:ahLst/>
            <a:cxnLst/>
            <a:rect l="l" t="t" r="r" b="b"/>
            <a:pathLst>
              <a:path w="127000" h="181610">
                <a:moveTo>
                  <a:pt x="127000" y="0"/>
                </a:moveTo>
                <a:lnTo>
                  <a:pt x="0" y="181229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292221" y="3536950"/>
            <a:ext cx="127000" cy="181610"/>
          </a:xfrm>
          <a:custGeom>
            <a:avLst/>
            <a:gdLst/>
            <a:ahLst/>
            <a:cxnLst/>
            <a:rect l="l" t="t" r="r" b="b"/>
            <a:pathLst>
              <a:path w="127000" h="181610">
                <a:moveTo>
                  <a:pt x="126873" y="0"/>
                </a:moveTo>
                <a:lnTo>
                  <a:pt x="0" y="181229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56193" y="3536950"/>
            <a:ext cx="127000" cy="181610"/>
          </a:xfrm>
          <a:custGeom>
            <a:avLst/>
            <a:gdLst/>
            <a:ahLst/>
            <a:cxnLst/>
            <a:rect l="l" t="t" r="r" b="b"/>
            <a:pathLst>
              <a:path w="127000" h="181610">
                <a:moveTo>
                  <a:pt x="127000" y="0"/>
                </a:moveTo>
                <a:lnTo>
                  <a:pt x="0" y="181229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232013" y="3534664"/>
            <a:ext cx="127000" cy="181610"/>
          </a:xfrm>
          <a:custGeom>
            <a:avLst/>
            <a:gdLst/>
            <a:ahLst/>
            <a:cxnLst/>
            <a:rect l="l" t="t" r="r" b="b"/>
            <a:pathLst>
              <a:path w="127000" h="181610">
                <a:moveTo>
                  <a:pt x="126872" y="0"/>
                </a:moveTo>
                <a:lnTo>
                  <a:pt x="0" y="181229"/>
                </a:lnTo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0" y="2366772"/>
            <a:ext cx="771144" cy="140055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5155" y="2561844"/>
            <a:ext cx="272795" cy="8122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05384" y="3829811"/>
            <a:ext cx="1228343" cy="94640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88620" y="3817620"/>
            <a:ext cx="1258824" cy="102108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35863" y="3860291"/>
            <a:ext cx="1112520" cy="83058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35863" y="3860291"/>
            <a:ext cx="1112520" cy="830580"/>
          </a:xfrm>
          <a:custGeom>
            <a:avLst/>
            <a:gdLst/>
            <a:ahLst/>
            <a:cxnLst/>
            <a:rect l="l" t="t" r="r" b="b"/>
            <a:pathLst>
              <a:path w="1112520" h="830579">
                <a:moveTo>
                  <a:pt x="0" y="830579"/>
                </a:moveTo>
                <a:lnTo>
                  <a:pt x="1112520" y="830579"/>
                </a:lnTo>
                <a:lnTo>
                  <a:pt x="1112520" y="0"/>
                </a:lnTo>
                <a:lnTo>
                  <a:pt x="0" y="0"/>
                </a:lnTo>
                <a:lnTo>
                  <a:pt x="0" y="830579"/>
                </a:lnTo>
                <a:close/>
              </a:path>
            </a:pathLst>
          </a:custGeom>
          <a:ln w="9144">
            <a:solidFill>
              <a:srgbClr val="004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524357" y="3932428"/>
            <a:ext cx="933450" cy="71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600" b="1" spc="-60" dirty="0">
                <a:solidFill>
                  <a:srgbClr val="004F00"/>
                </a:solidFill>
                <a:latin typeface="Calibri"/>
                <a:cs typeface="Calibri"/>
              </a:rPr>
              <a:t>F</a:t>
            </a:r>
            <a:r>
              <a:rPr sz="1600" b="1" spc="-10" dirty="0">
                <a:solidFill>
                  <a:srgbClr val="004F00"/>
                </a:solidFill>
                <a:latin typeface="Calibri"/>
                <a:cs typeface="Calibri"/>
              </a:rPr>
              <a:t>a</a:t>
            </a:r>
            <a:r>
              <a:rPr sz="1600" b="1" spc="-5" dirty="0">
                <a:solidFill>
                  <a:srgbClr val="004F00"/>
                </a:solidFill>
                <a:latin typeface="Calibri"/>
                <a:cs typeface="Calibri"/>
              </a:rPr>
              <a:t>ci</a:t>
            </a:r>
            <a:r>
              <a:rPr sz="1600" b="1" dirty="0">
                <a:solidFill>
                  <a:srgbClr val="004F00"/>
                </a:solidFill>
                <a:latin typeface="Calibri"/>
                <a:cs typeface="Calibri"/>
              </a:rPr>
              <a:t>l</a:t>
            </a:r>
            <a:r>
              <a:rPr sz="1600" b="1" spc="-5" dirty="0">
                <a:solidFill>
                  <a:srgbClr val="004F00"/>
                </a:solidFill>
                <a:latin typeface="Calibri"/>
                <a:cs typeface="Calibri"/>
              </a:rPr>
              <a:t>i</a:t>
            </a:r>
            <a:r>
              <a:rPr sz="1600" b="1" spc="-25" dirty="0">
                <a:solidFill>
                  <a:srgbClr val="004F00"/>
                </a:solidFill>
                <a:latin typeface="Calibri"/>
                <a:cs typeface="Calibri"/>
              </a:rPr>
              <a:t>t</a:t>
            </a:r>
            <a:r>
              <a:rPr sz="1600" b="1" spc="-20" dirty="0">
                <a:solidFill>
                  <a:srgbClr val="004F00"/>
                </a:solidFill>
                <a:latin typeface="Calibri"/>
                <a:cs typeface="Calibri"/>
              </a:rPr>
              <a:t>a</a:t>
            </a:r>
            <a:r>
              <a:rPr sz="1600" b="1" spc="-5" dirty="0">
                <a:solidFill>
                  <a:srgbClr val="004F00"/>
                </a:solidFill>
                <a:latin typeface="Calibri"/>
                <a:cs typeface="Calibri"/>
              </a:rPr>
              <a:t>ti</a:t>
            </a:r>
            <a:r>
              <a:rPr sz="1600" b="1" spc="-20" dirty="0">
                <a:solidFill>
                  <a:srgbClr val="004F00"/>
                </a:solidFill>
                <a:latin typeface="Calibri"/>
                <a:cs typeface="Calibri"/>
              </a:rPr>
              <a:t>v</a:t>
            </a:r>
            <a:r>
              <a:rPr sz="1600" b="1" spc="-10" dirty="0">
                <a:solidFill>
                  <a:srgbClr val="004F00"/>
                </a:solidFill>
                <a:latin typeface="Calibri"/>
                <a:cs typeface="Calibri"/>
              </a:rPr>
              <a:t>e</a:t>
            </a:r>
            <a:r>
              <a:rPr sz="1600" b="1" spc="-5" dirty="0">
                <a:solidFill>
                  <a:srgbClr val="004F0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004F00"/>
                </a:solidFill>
                <a:latin typeface="Calibri"/>
                <a:cs typeface="Calibri"/>
              </a:rPr>
              <a:t>d</a:t>
            </a:r>
            <a:r>
              <a:rPr sz="1600" b="1" spc="-5" dirty="0">
                <a:solidFill>
                  <a:srgbClr val="004F00"/>
                </a:solidFill>
                <a:latin typeface="Calibri"/>
                <a:cs typeface="Calibri"/>
              </a:rPr>
              <a:t>ialo</a:t>
            </a:r>
            <a:r>
              <a:rPr sz="1600" b="1" spc="-15" dirty="0">
                <a:solidFill>
                  <a:srgbClr val="004F00"/>
                </a:solidFill>
                <a:latin typeface="Calibri"/>
                <a:cs typeface="Calibri"/>
              </a:rPr>
              <a:t>gu</a:t>
            </a:r>
            <a:r>
              <a:rPr sz="1600" b="1" spc="-10" dirty="0">
                <a:solidFill>
                  <a:srgbClr val="004F00"/>
                </a:solidFill>
                <a:latin typeface="Calibri"/>
                <a:cs typeface="Calibri"/>
              </a:rPr>
              <a:t>e UN</a:t>
            </a:r>
            <a:r>
              <a:rPr sz="1600" b="1" spc="-25" dirty="0">
                <a:solidFill>
                  <a:srgbClr val="004F00"/>
                </a:solidFill>
                <a:latin typeface="Calibri"/>
                <a:cs typeface="Calibri"/>
              </a:rPr>
              <a:t>F</a:t>
            </a:r>
            <a:r>
              <a:rPr sz="1600" b="1" spc="-15" dirty="0">
                <a:solidFill>
                  <a:srgbClr val="004F00"/>
                </a:solidFill>
                <a:latin typeface="Calibri"/>
                <a:cs typeface="Calibri"/>
              </a:rPr>
              <a:t>C</a:t>
            </a:r>
            <a:r>
              <a:rPr sz="1600" b="1" spc="-20" dirty="0">
                <a:solidFill>
                  <a:srgbClr val="004F00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004F00"/>
                </a:solidFill>
                <a:latin typeface="Calibri"/>
                <a:cs typeface="Calibri"/>
              </a:rPr>
              <a:t>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735835" y="3822191"/>
            <a:ext cx="1688591" cy="95707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66316" y="3863340"/>
            <a:ext cx="1572768" cy="83058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66316" y="3863340"/>
            <a:ext cx="1572895" cy="830580"/>
          </a:xfrm>
          <a:custGeom>
            <a:avLst/>
            <a:gdLst/>
            <a:ahLst/>
            <a:cxnLst/>
            <a:rect l="l" t="t" r="r" b="b"/>
            <a:pathLst>
              <a:path w="1572895" h="830579">
                <a:moveTo>
                  <a:pt x="0" y="830580"/>
                </a:moveTo>
                <a:lnTo>
                  <a:pt x="1572768" y="830580"/>
                </a:lnTo>
                <a:lnTo>
                  <a:pt x="1572768" y="0"/>
                </a:lnTo>
                <a:lnTo>
                  <a:pt x="0" y="0"/>
                </a:lnTo>
                <a:lnTo>
                  <a:pt x="0" y="830580"/>
                </a:lnTo>
                <a:close/>
              </a:path>
            </a:pathLst>
          </a:custGeom>
          <a:ln w="9144">
            <a:solidFill>
              <a:srgbClr val="5392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2156841" y="3935247"/>
            <a:ext cx="79248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302783"/>
                </a:solidFill>
                <a:latin typeface="Calibri"/>
                <a:cs typeface="Calibri"/>
              </a:rPr>
              <a:t>La</a:t>
            </a:r>
            <a:r>
              <a:rPr sz="1600" b="1" spc="-20" dirty="0">
                <a:solidFill>
                  <a:srgbClr val="302783"/>
                </a:solidFill>
                <a:latin typeface="Calibri"/>
                <a:cs typeface="Calibri"/>
              </a:rPr>
              <a:t>n</a:t>
            </a:r>
            <a:r>
              <a:rPr sz="1600" b="1" spc="-10" dirty="0">
                <a:solidFill>
                  <a:srgbClr val="302783"/>
                </a:solidFill>
                <a:latin typeface="Calibri"/>
                <a:cs typeface="Calibri"/>
              </a:rPr>
              <a:t>d</a:t>
            </a:r>
            <a:r>
              <a:rPr sz="1600" b="1" spc="10" dirty="0">
                <a:solidFill>
                  <a:srgbClr val="302783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02783"/>
                </a:solidFill>
                <a:latin typeface="Calibri"/>
                <a:cs typeface="Calibri"/>
              </a:rPr>
              <a:t>Use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269235" y="4279391"/>
            <a:ext cx="696468" cy="29565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69235" y="4279391"/>
            <a:ext cx="696468" cy="29565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64664" y="4274820"/>
            <a:ext cx="706120" cy="304800"/>
          </a:xfrm>
          <a:custGeom>
            <a:avLst/>
            <a:gdLst/>
            <a:ahLst/>
            <a:cxnLst/>
            <a:rect l="l" t="t" r="r" b="b"/>
            <a:pathLst>
              <a:path w="706119" h="304800">
                <a:moveTo>
                  <a:pt x="0" y="304799"/>
                </a:moveTo>
                <a:lnTo>
                  <a:pt x="705612" y="304799"/>
                </a:lnTo>
                <a:lnTo>
                  <a:pt x="705612" y="0"/>
                </a:lnTo>
                <a:lnTo>
                  <a:pt x="0" y="0"/>
                </a:lnTo>
                <a:lnTo>
                  <a:pt x="0" y="304799"/>
                </a:lnTo>
                <a:close/>
              </a:path>
            </a:pathLst>
          </a:custGeom>
          <a:ln w="9144">
            <a:solidFill>
              <a:srgbClr val="5392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517903" y="2394204"/>
            <a:ext cx="1953768" cy="116586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48383" y="2435351"/>
            <a:ext cx="1837943" cy="10393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548383" y="2435351"/>
            <a:ext cx="1838325" cy="1039494"/>
          </a:xfrm>
          <a:custGeom>
            <a:avLst/>
            <a:gdLst/>
            <a:ahLst/>
            <a:cxnLst/>
            <a:rect l="l" t="t" r="r" b="b"/>
            <a:pathLst>
              <a:path w="1838325" h="1039495">
                <a:moveTo>
                  <a:pt x="0" y="1039368"/>
                </a:moveTo>
                <a:lnTo>
                  <a:pt x="1837943" y="1039368"/>
                </a:lnTo>
                <a:lnTo>
                  <a:pt x="1837943" y="0"/>
                </a:lnTo>
                <a:lnTo>
                  <a:pt x="0" y="0"/>
                </a:lnTo>
                <a:lnTo>
                  <a:pt x="0" y="1039368"/>
                </a:lnTo>
                <a:close/>
              </a:path>
            </a:pathLst>
          </a:custGeom>
          <a:ln w="9144">
            <a:solidFill>
              <a:srgbClr val="5392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1803907" y="2507742"/>
            <a:ext cx="1324610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42900">
              <a:lnSpc>
                <a:spcPct val="100000"/>
              </a:lnSpc>
            </a:pPr>
            <a:r>
              <a:rPr sz="1600" b="1" spc="-20" dirty="0">
                <a:solidFill>
                  <a:srgbClr val="302783"/>
                </a:solidFill>
                <a:latin typeface="Calibri"/>
                <a:cs typeface="Calibri"/>
              </a:rPr>
              <a:t>O</a:t>
            </a:r>
            <a:r>
              <a:rPr sz="1600" b="1" spc="-10" dirty="0">
                <a:solidFill>
                  <a:srgbClr val="302783"/>
                </a:solidFill>
                <a:latin typeface="Calibri"/>
                <a:cs typeface="Calibri"/>
              </a:rPr>
              <a:t>c</a:t>
            </a:r>
            <a:r>
              <a:rPr sz="1600" b="1" spc="-15" dirty="0">
                <a:solidFill>
                  <a:srgbClr val="302783"/>
                </a:solidFill>
                <a:latin typeface="Calibri"/>
                <a:cs typeface="Calibri"/>
              </a:rPr>
              <a:t>e</a:t>
            </a:r>
            <a:r>
              <a:rPr sz="1600" b="1" spc="-10" dirty="0">
                <a:solidFill>
                  <a:srgbClr val="302783"/>
                </a:solidFill>
                <a:latin typeface="Calibri"/>
                <a:cs typeface="Calibri"/>
              </a:rPr>
              <a:t>a</a:t>
            </a:r>
            <a:r>
              <a:rPr sz="1600" b="1" spc="-15" dirty="0">
                <a:solidFill>
                  <a:srgbClr val="302783"/>
                </a:solidFill>
                <a:latin typeface="Calibri"/>
                <a:cs typeface="Calibri"/>
              </a:rPr>
              <a:t>n</a:t>
            </a:r>
            <a:r>
              <a:rPr sz="1600" b="1" spc="-10" dirty="0">
                <a:solidFill>
                  <a:srgbClr val="302783"/>
                </a:solidFill>
                <a:latin typeface="Calibri"/>
                <a:cs typeface="Calibri"/>
              </a:rPr>
              <a:t>s and</a:t>
            </a:r>
            <a:r>
              <a:rPr sz="1600" b="1" spc="15" dirty="0">
                <a:solidFill>
                  <a:srgbClr val="302783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02783"/>
                </a:solidFill>
                <a:latin typeface="Calibri"/>
                <a:cs typeface="Calibri"/>
              </a:rPr>
              <a:t>c</a:t>
            </a:r>
            <a:r>
              <a:rPr sz="1600" b="1" spc="-5" dirty="0">
                <a:solidFill>
                  <a:srgbClr val="302783"/>
                </a:solidFill>
                <a:latin typeface="Calibri"/>
                <a:cs typeface="Calibri"/>
              </a:rPr>
              <a:t>r</a:t>
            </a:r>
            <a:r>
              <a:rPr sz="1600" b="1" spc="-25" dirty="0">
                <a:solidFill>
                  <a:srgbClr val="302783"/>
                </a:solidFill>
                <a:latin typeface="Calibri"/>
                <a:cs typeface="Calibri"/>
              </a:rPr>
              <a:t>y</a:t>
            </a:r>
            <a:r>
              <a:rPr sz="1600" b="1" spc="-10" dirty="0">
                <a:solidFill>
                  <a:srgbClr val="302783"/>
                </a:solidFill>
                <a:latin typeface="Calibri"/>
                <a:cs typeface="Calibri"/>
              </a:rPr>
              <a:t>os</a:t>
            </a:r>
            <a:r>
              <a:rPr sz="1600" b="1" spc="-20" dirty="0">
                <a:solidFill>
                  <a:srgbClr val="302783"/>
                </a:solidFill>
                <a:latin typeface="Calibri"/>
                <a:cs typeface="Calibri"/>
              </a:rPr>
              <a:t>p</a:t>
            </a:r>
            <a:r>
              <a:rPr sz="1600" b="1" spc="-15" dirty="0">
                <a:solidFill>
                  <a:srgbClr val="302783"/>
                </a:solidFill>
                <a:latin typeface="Calibri"/>
                <a:cs typeface="Calibri"/>
              </a:rPr>
              <a:t>he</a:t>
            </a:r>
            <a:r>
              <a:rPr sz="1600" b="1" spc="-25" dirty="0">
                <a:solidFill>
                  <a:srgbClr val="302783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srgbClr val="302783"/>
                </a:solidFill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193035" y="3165348"/>
            <a:ext cx="617219" cy="2286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193035" y="3165348"/>
            <a:ext cx="617219" cy="22860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188464" y="3160776"/>
            <a:ext cx="626745" cy="238125"/>
          </a:xfrm>
          <a:custGeom>
            <a:avLst/>
            <a:gdLst/>
            <a:ahLst/>
            <a:cxnLst/>
            <a:rect l="l" t="t" r="r" b="b"/>
            <a:pathLst>
              <a:path w="626744" h="238125">
                <a:moveTo>
                  <a:pt x="0" y="237744"/>
                </a:moveTo>
                <a:lnTo>
                  <a:pt x="626363" y="237744"/>
                </a:lnTo>
                <a:lnTo>
                  <a:pt x="626363" y="0"/>
                </a:lnTo>
                <a:lnTo>
                  <a:pt x="0" y="0"/>
                </a:lnTo>
                <a:lnTo>
                  <a:pt x="0" y="237744"/>
                </a:lnTo>
                <a:close/>
              </a:path>
            </a:pathLst>
          </a:custGeom>
          <a:ln w="9144">
            <a:solidFill>
              <a:srgbClr val="5392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430779" y="2979420"/>
            <a:ext cx="137160" cy="15392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430779" y="2979420"/>
            <a:ext cx="137160" cy="15392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426207" y="2974848"/>
            <a:ext cx="146685" cy="163195"/>
          </a:xfrm>
          <a:custGeom>
            <a:avLst/>
            <a:gdLst/>
            <a:ahLst/>
            <a:cxnLst/>
            <a:rect l="l" t="t" r="r" b="b"/>
            <a:pathLst>
              <a:path w="146685" h="163194">
                <a:moveTo>
                  <a:pt x="0" y="163067"/>
                </a:moveTo>
                <a:lnTo>
                  <a:pt x="146304" y="163067"/>
                </a:lnTo>
                <a:lnTo>
                  <a:pt x="146304" y="0"/>
                </a:lnTo>
                <a:lnTo>
                  <a:pt x="0" y="0"/>
                </a:lnTo>
                <a:lnTo>
                  <a:pt x="0" y="163067"/>
                </a:lnTo>
                <a:close/>
              </a:path>
            </a:pathLst>
          </a:custGeom>
          <a:ln w="9144">
            <a:solidFill>
              <a:srgbClr val="5392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124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04800" y="762000"/>
            <a:ext cx="8458200" cy="2064426"/>
            <a:chOff x="304800" y="762000"/>
            <a:chExt cx="8458200" cy="2064426"/>
          </a:xfrm>
        </p:grpSpPr>
        <p:grpSp>
          <p:nvGrpSpPr>
            <p:cNvPr id="25" name="Group 24"/>
            <p:cNvGrpSpPr/>
            <p:nvPr/>
          </p:nvGrpSpPr>
          <p:grpSpPr>
            <a:xfrm>
              <a:off x="2819400" y="990600"/>
              <a:ext cx="4572000" cy="1835826"/>
              <a:chOff x="381000" y="990600"/>
              <a:chExt cx="4572000" cy="1835826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58743" y="990600"/>
                <a:ext cx="1294257" cy="183582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1000" y="1143000"/>
                <a:ext cx="998982" cy="14478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67000" y="1143000"/>
                <a:ext cx="991743" cy="144780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4000" y="1143000"/>
                <a:ext cx="998982" cy="1447800"/>
              </a:xfrm>
              <a:prstGeom prst="rect">
                <a:avLst/>
              </a:prstGeom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304800" y="762000"/>
              <a:ext cx="84582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fr-FR" sz="1400" dirty="0">
                  <a:solidFill>
                    <a:srgbClr val="003466"/>
                  </a:solidFill>
                  <a:latin typeface="Arial"/>
                  <a:cs typeface="Arial"/>
                </a:rPr>
                <a:t>The WGI TSU is funded by the French Government and is based at Université Paris Saclay in France.</a:t>
              </a:r>
            </a:p>
            <a:p>
              <a:pPr defTabSz="914400"/>
              <a:endParaRPr lang="fr-FR" sz="1400" dirty="0">
                <a:solidFill>
                  <a:srgbClr val="003466"/>
                </a:solidFill>
                <a:latin typeface="Arial"/>
                <a:cs typeface="Arial"/>
              </a:endParaRPr>
            </a:p>
            <a:p>
              <a:pPr defTabSz="914400"/>
              <a:endParaRPr lang="en-US" sz="1400" dirty="0">
                <a:solidFill>
                  <a:srgbClr val="003466"/>
                </a:solidFill>
                <a:latin typeface="Arial"/>
                <a:cs typeface="Arial"/>
              </a:endParaRPr>
            </a:p>
            <a:p>
              <a:pPr defTabSz="914400"/>
              <a:endParaRPr lang="en-US" dirty="0">
                <a:solidFill>
                  <a:srgbClr val="003466"/>
                </a:solidFill>
                <a:cs typeface="Arial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2800" y="1600200"/>
              <a:ext cx="1778000" cy="60007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57200" y="8382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endParaRPr lang="en-US" dirty="0">
              <a:solidFill>
                <a:srgbClr val="003466"/>
              </a:solidFill>
              <a:cs typeface="Arial" charset="0"/>
            </a:endParaRPr>
          </a:p>
          <a:p>
            <a:pPr defTabSz="914400">
              <a:defRPr/>
            </a:pPr>
            <a:endParaRPr lang="en-US" dirty="0">
              <a:solidFill>
                <a:srgbClr val="003466"/>
              </a:solidFill>
              <a:cs typeface="Arial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28600" y="228600"/>
            <a:ext cx="8686800" cy="5444255"/>
            <a:chOff x="243613" y="-60130"/>
            <a:chExt cx="8686800" cy="5444255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243613" y="-60130"/>
              <a:ext cx="8686800" cy="66973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>
                  <a:solidFill>
                    <a:srgbClr val="5492CD"/>
                  </a:solidFill>
                  <a:latin typeface="Arial"/>
                  <a:cs typeface="Arial"/>
                </a:rPr>
                <a:t>WGI Technical Support Unit (TSU)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615213" y="2606870"/>
              <a:ext cx="5943600" cy="2777255"/>
              <a:chOff x="1370217" y="2421193"/>
              <a:chExt cx="5943600" cy="2777255"/>
            </a:xfrm>
          </p:grpSpPr>
          <p:sp>
            <p:nvSpPr>
              <p:cNvPr id="10" name="テキスト ボックス 9"/>
              <p:cNvSpPr txBox="1"/>
              <p:nvPr/>
            </p:nvSpPr>
            <p:spPr>
              <a:xfrm>
                <a:off x="2590800" y="2421193"/>
                <a:ext cx="3505200" cy="646331"/>
              </a:xfrm>
              <a:prstGeom prst="rect">
                <a:avLst/>
              </a:prstGeom>
              <a:solidFill>
                <a:srgbClr val="9BBB59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kumimoji="1" lang="en-US" altLang="ja-JP" kern="0" dirty="0">
                    <a:solidFill>
                      <a:srgbClr val="FFFFFF"/>
                    </a:solidFill>
                    <a:latin typeface="Arial" pitchFamily="34" charset="0"/>
                  </a:rPr>
                  <a:t>Head / TSU</a:t>
                </a:r>
                <a:endParaRPr kumimoji="1" lang="en-US" altLang="ja-JP" kern="0" dirty="0" smtClean="0">
                  <a:solidFill>
                    <a:srgbClr val="FFFFFF"/>
                  </a:solidFill>
                  <a:latin typeface="Arial" pitchFamily="34" charset="0"/>
                </a:endParaRPr>
              </a:p>
              <a:p>
                <a:pPr algn="ctr" defTabSz="914400">
                  <a:defRPr/>
                </a:pPr>
                <a:r>
                  <a:rPr lang="en-US" altLang="ja-JP" kern="0" dirty="0">
                    <a:solidFill>
                      <a:srgbClr val="FFFFFF"/>
                    </a:solidFill>
                    <a:latin typeface="Arial" pitchFamily="34" charset="0"/>
                  </a:rPr>
                  <a:t>Anna Pirani</a:t>
                </a:r>
                <a:endParaRPr kumimoji="1" lang="ja-JP" altLang="en-US" kern="0" dirty="0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11" name="テキスト ボックス 8"/>
              <p:cNvSpPr txBox="1"/>
              <p:nvPr/>
            </p:nvSpPr>
            <p:spPr>
              <a:xfrm>
                <a:off x="5441609" y="3167123"/>
                <a:ext cx="1872208" cy="2031325"/>
              </a:xfrm>
              <a:prstGeom prst="rect">
                <a:avLst/>
              </a:prstGeom>
              <a:solidFill>
                <a:srgbClr val="9BBB59"/>
              </a:solidFill>
              <a:ln>
                <a:solidFill>
                  <a:srgbClr val="4F622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kumimoji="1" lang="en-US" altLang="ja-JP" kern="0" dirty="0" smtClean="0">
                    <a:solidFill>
                      <a:srgbClr val="FFFFFF"/>
                    </a:solidFill>
                    <a:latin typeface="Arial" pitchFamily="34" charset="0"/>
                  </a:rPr>
                  <a:t>Head Science</a:t>
                </a:r>
              </a:p>
              <a:p>
                <a:pPr algn="ctr" defTabSz="914400">
                  <a:defRPr/>
                </a:pPr>
                <a:r>
                  <a:rPr kumimoji="1" lang="en-US" altLang="ja-JP" kern="0" dirty="0" smtClean="0">
                    <a:solidFill>
                      <a:srgbClr val="FFFFFF"/>
                    </a:solidFill>
                    <a:latin typeface="Arial" pitchFamily="34" charset="0"/>
                  </a:rPr>
                  <a:t>Wilfran Moufouma-Okia</a:t>
                </a:r>
              </a:p>
              <a:p>
                <a:pPr algn="ctr" defTabSz="914400">
                  <a:defRPr/>
                </a:pPr>
                <a:endParaRPr lang="en-US" altLang="ja-JP" kern="0" dirty="0">
                  <a:solidFill>
                    <a:srgbClr val="FFFFFF"/>
                  </a:solidFill>
                  <a:latin typeface="Arial" pitchFamily="34" charset="0"/>
                </a:endParaRPr>
              </a:p>
              <a:p>
                <a:pPr algn="ctr" defTabSz="914400">
                  <a:defRPr/>
                </a:pPr>
                <a:r>
                  <a:rPr lang="en-US" altLang="ja-JP" kern="0" dirty="0">
                    <a:solidFill>
                      <a:srgbClr val="FFFFFF"/>
                    </a:solidFill>
                    <a:latin typeface="Arial" pitchFamily="34" charset="0"/>
                  </a:rPr>
                  <a:t>3+ </a:t>
                </a:r>
                <a:r>
                  <a:rPr lang="en-US" altLang="ja-JP" kern="0" dirty="0" smtClean="0">
                    <a:solidFill>
                      <a:srgbClr val="FFFFFF"/>
                    </a:solidFill>
                    <a:latin typeface="Arial" pitchFamily="34" charset="0"/>
                  </a:rPr>
                  <a:t>Science Officers</a:t>
                </a:r>
                <a:endParaRPr lang="en-US" altLang="ja-JP" kern="0" dirty="0">
                  <a:solidFill>
                    <a:srgbClr val="FFFFFF"/>
                  </a:solidFill>
                  <a:latin typeface="Arial" pitchFamily="34" charset="0"/>
                </a:endParaRPr>
              </a:p>
              <a:p>
                <a:pPr algn="ctr" defTabSz="914400">
                  <a:defRPr/>
                </a:pPr>
                <a:endParaRPr lang="en-US" altLang="ja-JP" kern="0" dirty="0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8" name="テキスト ボックス 8"/>
              <p:cNvSpPr txBox="1"/>
              <p:nvPr/>
            </p:nvSpPr>
            <p:spPr>
              <a:xfrm>
                <a:off x="1370217" y="3167123"/>
                <a:ext cx="1872208" cy="2031325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rgbClr val="4F622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kumimoji="1" lang="en-US" altLang="ja-JP" kern="0" dirty="0" smtClean="0">
                    <a:solidFill>
                      <a:srgbClr val="FFFFFF"/>
                    </a:solidFill>
                    <a:latin typeface="Arial" pitchFamily="34" charset="0"/>
                  </a:rPr>
                  <a:t>Head Operations</a:t>
                </a:r>
              </a:p>
              <a:p>
                <a:pPr algn="ctr" defTabSz="914400">
                  <a:defRPr/>
                </a:pPr>
                <a:r>
                  <a:rPr kumimoji="1" lang="en-US" altLang="ja-JP" kern="0" dirty="0">
                    <a:solidFill>
                      <a:srgbClr val="FFFFFF"/>
                    </a:solidFill>
                    <a:latin typeface="Arial" pitchFamily="34" charset="0"/>
                  </a:rPr>
                  <a:t>Clotilde Péan</a:t>
                </a:r>
              </a:p>
              <a:p>
                <a:pPr algn="ctr" defTabSz="914400">
                  <a:defRPr/>
                </a:pPr>
                <a:endParaRPr lang="en-US" altLang="ja-JP" kern="0" dirty="0">
                  <a:solidFill>
                    <a:srgbClr val="FFFFFF"/>
                  </a:solidFill>
                  <a:latin typeface="Arial" pitchFamily="34" charset="0"/>
                </a:endParaRPr>
              </a:p>
              <a:p>
                <a:pPr algn="ctr" defTabSz="914400">
                  <a:defRPr/>
                </a:pPr>
                <a:endParaRPr lang="en-US" altLang="ja-JP" kern="0" dirty="0">
                  <a:solidFill>
                    <a:srgbClr val="FFFFFF"/>
                  </a:solidFill>
                  <a:latin typeface="Arial" pitchFamily="34" charset="0"/>
                </a:endParaRPr>
              </a:p>
              <a:p>
                <a:pPr algn="ctr" defTabSz="914400">
                  <a:defRPr/>
                </a:pPr>
                <a:r>
                  <a:rPr kumimoji="1" lang="en-GB" altLang="ja-JP" kern="0" dirty="0">
                    <a:solidFill>
                      <a:srgbClr val="FFFFFF"/>
                    </a:solidFill>
                    <a:latin typeface="Arial" pitchFamily="34" charset="0"/>
                  </a:rPr>
                  <a:t>Project </a:t>
                </a:r>
                <a:r>
                  <a:rPr kumimoji="1" lang="en-GB" altLang="ja-JP" kern="0" dirty="0" smtClean="0">
                    <a:solidFill>
                      <a:srgbClr val="FFFFFF"/>
                    </a:solidFill>
                    <a:latin typeface="Arial" pitchFamily="34" charset="0"/>
                  </a:rPr>
                  <a:t>Manager</a:t>
                </a:r>
                <a:endParaRPr kumimoji="1" lang="en-GB" altLang="ja-JP" kern="0" dirty="0">
                  <a:solidFill>
                    <a:srgbClr val="FFFFFF"/>
                  </a:solidFill>
                  <a:latin typeface="Arial" pitchFamily="34" charset="0"/>
                </a:endParaRPr>
              </a:p>
              <a:p>
                <a:pPr algn="ctr" defTabSz="914400">
                  <a:defRPr/>
                </a:pPr>
                <a:r>
                  <a:rPr kumimoji="1" lang="en-GB" altLang="ja-JP" kern="0" dirty="0" smtClean="0">
                    <a:solidFill>
                      <a:srgbClr val="FFFFFF"/>
                    </a:solidFill>
                    <a:latin typeface="Arial" pitchFamily="34" charset="0"/>
                  </a:rPr>
                  <a:t>1+ Assistant</a:t>
                </a:r>
                <a:endParaRPr kumimoji="1" lang="en-GB" altLang="ja-JP" kern="0" dirty="0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2039112" y="2743200"/>
            <a:ext cx="6215888" cy="3962400"/>
            <a:chOff x="1683512" y="2732024"/>
            <a:chExt cx="6215888" cy="3962400"/>
          </a:xfrm>
        </p:grpSpPr>
        <p:grpSp>
          <p:nvGrpSpPr>
            <p:cNvPr id="26" name="Group 25"/>
            <p:cNvGrpSpPr/>
            <p:nvPr/>
          </p:nvGrpSpPr>
          <p:grpSpPr>
            <a:xfrm>
              <a:off x="1683512" y="5760028"/>
              <a:ext cx="1542288" cy="934396"/>
              <a:chOff x="1427480" y="5302828"/>
              <a:chExt cx="1542288" cy="93439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27480" y="5399024"/>
                <a:ext cx="475488" cy="6096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71853" y="5302828"/>
                <a:ext cx="1097915" cy="934396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83400" y="4560824"/>
              <a:ext cx="685800" cy="6858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97600" y="2732024"/>
              <a:ext cx="1701800" cy="544576"/>
            </a:xfrm>
            <a:prstGeom prst="rect">
              <a:avLst/>
            </a:prstGeom>
          </p:spPr>
        </p:pic>
      </p:grpSp>
      <p:sp>
        <p:nvSpPr>
          <p:cNvPr id="32" name="テキスト ボックス 8"/>
          <p:cNvSpPr txBox="1"/>
          <p:nvPr/>
        </p:nvSpPr>
        <p:spPr>
          <a:xfrm>
            <a:off x="3657600" y="5562600"/>
            <a:ext cx="1872208" cy="646331"/>
          </a:xfrm>
          <a:prstGeom prst="rect">
            <a:avLst/>
          </a:prstGeom>
          <a:solidFill>
            <a:schemeClr val="accent3"/>
          </a:solidFill>
          <a:ln>
            <a:solidFill>
              <a:srgbClr val="4F6228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1" lang="en-GB" altLang="ja-JP" kern="0" dirty="0">
                <a:solidFill>
                  <a:srgbClr val="FFFFFF"/>
                </a:solidFill>
                <a:latin typeface="Arial" pitchFamily="34" charset="0"/>
              </a:rPr>
              <a:t>IT system</a:t>
            </a:r>
          </a:p>
          <a:p>
            <a:pPr algn="ctr" defTabSz="914400">
              <a:defRPr/>
            </a:pPr>
            <a:r>
              <a:rPr kumimoji="1" lang="en-GB" altLang="ja-JP" kern="0" dirty="0">
                <a:solidFill>
                  <a:srgbClr val="FFFFFF"/>
                </a:solidFill>
                <a:latin typeface="Arial" pitchFamily="34" charset="0"/>
              </a:rPr>
              <a:t>Webmaster</a:t>
            </a:r>
            <a:endParaRPr kumimoji="1" lang="ja-JP" altLang="en-US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3" name="テキスト ボックス 8"/>
          <p:cNvSpPr txBox="1"/>
          <p:nvPr/>
        </p:nvSpPr>
        <p:spPr>
          <a:xfrm>
            <a:off x="3657600" y="4800600"/>
            <a:ext cx="1872208" cy="646331"/>
          </a:xfrm>
          <a:prstGeom prst="rect">
            <a:avLst/>
          </a:prstGeom>
          <a:solidFill>
            <a:schemeClr val="accent3"/>
          </a:solidFill>
          <a:ln>
            <a:solidFill>
              <a:srgbClr val="4F6228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1" lang="en-GB" altLang="ja-JP" kern="0" dirty="0">
                <a:solidFill>
                  <a:srgbClr val="FFFFFF"/>
                </a:solidFill>
                <a:latin typeface="Arial" pitchFamily="34" charset="0"/>
              </a:rPr>
              <a:t>Communication</a:t>
            </a:r>
          </a:p>
          <a:p>
            <a:pPr algn="ctr" defTabSz="914400">
              <a:defRPr/>
            </a:pPr>
            <a:r>
              <a:rPr kumimoji="1" lang="en-GB" altLang="ja-JP" kern="0" dirty="0">
                <a:solidFill>
                  <a:srgbClr val="FFFFFF"/>
                </a:solidFill>
                <a:latin typeface="Arial" pitchFamily="34" charset="0"/>
              </a:rPr>
              <a:t>Outreach</a:t>
            </a:r>
            <a:endParaRPr kumimoji="1" lang="ja-JP" altLang="en-US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592" y="3176160"/>
            <a:ext cx="990600" cy="1305718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6244" y="2532090"/>
            <a:ext cx="1018310" cy="1143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5908" y="3186660"/>
            <a:ext cx="110512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6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2353" y="403903"/>
            <a:ext cx="770382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lang="en-GB" sz="3200" b="1" dirty="0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 role and key principles</a:t>
            </a:r>
            <a:r>
              <a:rPr lang="fr-FR" sz="3200" b="1" dirty="0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sz="3200" b="1" dirty="0" smtClean="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defTabSz="914400"/>
            <a:r>
              <a:rPr sz="3200" dirty="0" smtClean="0">
                <a:solidFill>
                  <a:srgbClr val="003466"/>
                </a:solidFill>
                <a:cs typeface="Calibri"/>
              </a:rPr>
              <a:t>Not</a:t>
            </a:r>
            <a:r>
              <a:rPr sz="3200" spc="-20" dirty="0" smtClean="0">
                <a:solidFill>
                  <a:srgbClr val="003466"/>
                </a:solidFill>
                <a:cs typeface="Calibri"/>
              </a:rPr>
              <a:t> </a:t>
            </a:r>
            <a:r>
              <a:rPr sz="3200" spc="-5" dirty="0">
                <a:solidFill>
                  <a:srgbClr val="003466"/>
                </a:solidFill>
                <a:cs typeface="Calibri"/>
              </a:rPr>
              <a:t>doin</a:t>
            </a:r>
            <a:r>
              <a:rPr sz="3200" dirty="0">
                <a:solidFill>
                  <a:srgbClr val="003466"/>
                </a:solidFill>
                <a:cs typeface="Calibri"/>
              </a:rPr>
              <a:t>g</a:t>
            </a:r>
            <a:r>
              <a:rPr sz="3200" spc="20" dirty="0">
                <a:solidFill>
                  <a:srgbClr val="003466"/>
                </a:solidFill>
                <a:cs typeface="Calibri"/>
              </a:rPr>
              <a:t> </a:t>
            </a:r>
            <a:r>
              <a:rPr sz="3200" spc="-5" dirty="0">
                <a:solidFill>
                  <a:srgbClr val="003466"/>
                </a:solidFill>
                <a:cs typeface="Calibri"/>
              </a:rPr>
              <a:t>ow</a:t>
            </a:r>
            <a:r>
              <a:rPr sz="3200" dirty="0">
                <a:solidFill>
                  <a:srgbClr val="003466"/>
                </a:solidFill>
                <a:cs typeface="Calibri"/>
              </a:rPr>
              <a:t>n</a:t>
            </a:r>
            <a:r>
              <a:rPr sz="3200" spc="5" dirty="0">
                <a:solidFill>
                  <a:srgbClr val="003466"/>
                </a:solidFill>
                <a:cs typeface="Calibri"/>
              </a:rPr>
              <a:t> </a:t>
            </a:r>
            <a:r>
              <a:rPr sz="3200" spc="-40" dirty="0">
                <a:solidFill>
                  <a:srgbClr val="003466"/>
                </a:solidFill>
                <a:cs typeface="Calibri"/>
              </a:rPr>
              <a:t>r</a:t>
            </a:r>
            <a:r>
              <a:rPr sz="3200" dirty="0">
                <a:solidFill>
                  <a:srgbClr val="003466"/>
                </a:solidFill>
                <a:cs typeface="Calibri"/>
              </a:rPr>
              <a:t>esea</a:t>
            </a:r>
            <a:r>
              <a:rPr sz="3200" spc="-55" dirty="0">
                <a:solidFill>
                  <a:srgbClr val="003466"/>
                </a:solidFill>
                <a:cs typeface="Calibri"/>
              </a:rPr>
              <a:t>r</a:t>
            </a:r>
            <a:r>
              <a:rPr sz="3200" dirty="0">
                <a:solidFill>
                  <a:srgbClr val="003466"/>
                </a:solidFill>
                <a:cs typeface="Calibri"/>
              </a:rPr>
              <a:t>ch</a:t>
            </a:r>
            <a:r>
              <a:rPr sz="3200" spc="-30" dirty="0">
                <a:solidFill>
                  <a:srgbClr val="003466"/>
                </a:solidFill>
                <a:cs typeface="Calibri"/>
              </a:rPr>
              <a:t> </a:t>
            </a:r>
            <a:r>
              <a:rPr sz="3200" dirty="0">
                <a:solidFill>
                  <a:srgbClr val="003466"/>
                </a:solidFill>
                <a:cs typeface="Calibri"/>
              </a:rPr>
              <a:t>-</a:t>
            </a:r>
            <a:r>
              <a:rPr sz="3200" spc="-5" dirty="0">
                <a:solidFill>
                  <a:srgbClr val="003466"/>
                </a:solidFill>
                <a:cs typeface="Calibri"/>
              </a:rPr>
              <a:t> bu</a:t>
            </a:r>
            <a:r>
              <a:rPr sz="3200" dirty="0">
                <a:solidFill>
                  <a:srgbClr val="003466"/>
                </a:solidFill>
                <a:cs typeface="Calibri"/>
              </a:rPr>
              <a:t>t</a:t>
            </a:r>
            <a:r>
              <a:rPr sz="3200" spc="10" dirty="0">
                <a:solidFill>
                  <a:srgbClr val="003466"/>
                </a:solidFill>
                <a:cs typeface="Calibri"/>
              </a:rPr>
              <a:t> </a:t>
            </a:r>
            <a:r>
              <a:rPr sz="3200" dirty="0">
                <a:solidFill>
                  <a:srgbClr val="003466"/>
                </a:solidFill>
                <a:cs typeface="Calibri"/>
              </a:rPr>
              <a:t>tr</a:t>
            </a:r>
            <a:r>
              <a:rPr sz="3200" spc="-15" dirty="0">
                <a:solidFill>
                  <a:srgbClr val="003466"/>
                </a:solidFill>
                <a:cs typeface="Calibri"/>
              </a:rPr>
              <a:t>i</a:t>
            </a:r>
            <a:r>
              <a:rPr sz="3200" spc="20" dirty="0">
                <a:solidFill>
                  <a:srgbClr val="003466"/>
                </a:solidFill>
                <a:cs typeface="Calibri"/>
              </a:rPr>
              <a:t>g</a:t>
            </a:r>
            <a:r>
              <a:rPr sz="3200" spc="-25" dirty="0">
                <a:solidFill>
                  <a:srgbClr val="003466"/>
                </a:solidFill>
                <a:cs typeface="Calibri"/>
              </a:rPr>
              <a:t>g</a:t>
            </a:r>
            <a:r>
              <a:rPr sz="3200" dirty="0">
                <a:solidFill>
                  <a:srgbClr val="003466"/>
                </a:solidFill>
                <a:cs typeface="Calibri"/>
              </a:rPr>
              <a:t>e</a:t>
            </a:r>
            <a:r>
              <a:rPr sz="3200" spc="-60" dirty="0">
                <a:solidFill>
                  <a:srgbClr val="003466"/>
                </a:solidFill>
                <a:cs typeface="Calibri"/>
              </a:rPr>
              <a:t>r</a:t>
            </a:r>
            <a:r>
              <a:rPr sz="3200" dirty="0">
                <a:solidFill>
                  <a:srgbClr val="003466"/>
                </a:solidFill>
                <a:cs typeface="Calibri"/>
              </a:rPr>
              <a:t>s</a:t>
            </a:r>
            <a:r>
              <a:rPr sz="3200" spc="15" dirty="0">
                <a:solidFill>
                  <a:srgbClr val="003466"/>
                </a:solidFill>
                <a:cs typeface="Calibri"/>
              </a:rPr>
              <a:t> </a:t>
            </a:r>
            <a:r>
              <a:rPr sz="3200" spc="-35" dirty="0">
                <a:solidFill>
                  <a:srgbClr val="003466"/>
                </a:solidFill>
                <a:cs typeface="Calibri"/>
              </a:rPr>
              <a:t>r</a:t>
            </a:r>
            <a:r>
              <a:rPr sz="3200" dirty="0">
                <a:solidFill>
                  <a:srgbClr val="003466"/>
                </a:solidFill>
                <a:cs typeface="Calibri"/>
              </a:rPr>
              <a:t>esea</a:t>
            </a:r>
            <a:r>
              <a:rPr sz="3200" spc="-45" dirty="0">
                <a:solidFill>
                  <a:srgbClr val="003466"/>
                </a:solidFill>
                <a:cs typeface="Calibri"/>
              </a:rPr>
              <a:t>r</a:t>
            </a:r>
            <a:r>
              <a:rPr sz="3200" dirty="0">
                <a:solidFill>
                  <a:srgbClr val="003466"/>
                </a:solidFill>
                <a:cs typeface="Calibri"/>
              </a:rPr>
              <a:t>ch</a:t>
            </a:r>
            <a:endParaRPr sz="32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8689" y="1462762"/>
            <a:ext cx="7817484" cy="5437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defTabSz="914400"/>
            <a:r>
              <a:rPr sz="2400" spc="-5" dirty="0">
                <a:solidFill>
                  <a:srgbClr val="1F487C"/>
                </a:solidFill>
                <a:cs typeface="Calibri"/>
              </a:rPr>
              <a:t>Th</a:t>
            </a:r>
            <a:r>
              <a:rPr sz="2400" dirty="0">
                <a:solidFill>
                  <a:srgbClr val="1F487C"/>
                </a:solidFill>
                <a:cs typeface="Calibri"/>
              </a:rPr>
              <a:t>e</a:t>
            </a:r>
            <a:r>
              <a:rPr sz="2400" spc="5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45" dirty="0">
                <a:solidFill>
                  <a:srgbClr val="1F487C"/>
                </a:solidFill>
                <a:cs typeface="Calibri"/>
              </a:rPr>
              <a:t>r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ol</a:t>
            </a:r>
            <a:r>
              <a:rPr sz="2400" dirty="0">
                <a:solidFill>
                  <a:srgbClr val="1F487C"/>
                </a:solidFill>
                <a:cs typeface="Calibri"/>
              </a:rPr>
              <a:t>e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o</a:t>
            </a:r>
            <a:r>
              <a:rPr sz="2400" dirty="0">
                <a:solidFill>
                  <a:srgbClr val="1F487C"/>
                </a:solidFill>
                <a:cs typeface="Calibri"/>
              </a:rPr>
              <a:t>f 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the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 I</a:t>
            </a:r>
            <a:r>
              <a:rPr sz="2400" spc="-25" dirty="0">
                <a:solidFill>
                  <a:srgbClr val="1F487C"/>
                </a:solidFill>
                <a:cs typeface="Calibri"/>
              </a:rPr>
              <a:t>P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C</a:t>
            </a:r>
            <a:r>
              <a:rPr sz="2400" dirty="0">
                <a:solidFill>
                  <a:srgbClr val="1F487C"/>
                </a:solidFill>
                <a:cs typeface="Calibri"/>
              </a:rPr>
              <a:t>C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 </a:t>
            </a:r>
            <a:r>
              <a:rPr sz="2400" dirty="0">
                <a:solidFill>
                  <a:srgbClr val="1F487C"/>
                </a:solidFill>
                <a:cs typeface="Calibri"/>
              </a:rPr>
              <a:t>is </a:t>
            </a:r>
            <a:r>
              <a:rPr sz="2400" spc="-35" dirty="0">
                <a:solidFill>
                  <a:srgbClr val="1F487C"/>
                </a:solidFill>
                <a:cs typeface="Calibri"/>
              </a:rPr>
              <a:t>t</a:t>
            </a:r>
            <a:r>
              <a:rPr sz="2400" dirty="0">
                <a:solidFill>
                  <a:srgbClr val="1F487C"/>
                </a:solidFill>
                <a:cs typeface="Calibri"/>
              </a:rPr>
              <a:t>o</a:t>
            </a:r>
            <a:r>
              <a:rPr sz="2400" spc="-20" dirty="0">
                <a:solidFill>
                  <a:srgbClr val="1F487C"/>
                </a:solidFill>
                <a:cs typeface="Calibri"/>
              </a:rPr>
              <a:t> </a:t>
            </a:r>
            <a:r>
              <a:rPr sz="2400" dirty="0">
                <a:solidFill>
                  <a:srgbClr val="1F487C"/>
                </a:solidFill>
                <a:cs typeface="Calibri"/>
              </a:rPr>
              <a:t>assess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 o</a:t>
            </a:r>
            <a:r>
              <a:rPr sz="2400" dirty="0">
                <a:solidFill>
                  <a:srgbClr val="1F487C"/>
                </a:solidFill>
                <a:cs typeface="Calibri"/>
              </a:rPr>
              <a:t>n a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35" dirty="0">
                <a:solidFill>
                  <a:srgbClr val="1F487C"/>
                </a:solidFill>
                <a:cs typeface="Calibri"/>
              </a:rPr>
              <a:t>c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omp</a:t>
            </a:r>
            <a:r>
              <a:rPr sz="2400" spc="-35" dirty="0">
                <a:solidFill>
                  <a:srgbClr val="1F487C"/>
                </a:solidFill>
                <a:cs typeface="Calibri"/>
              </a:rPr>
              <a:t>r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eh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e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nsi</a:t>
            </a:r>
            <a:r>
              <a:rPr sz="2400" spc="-30" dirty="0">
                <a:solidFill>
                  <a:srgbClr val="1F487C"/>
                </a:solidFill>
                <a:cs typeface="Calibri"/>
              </a:rPr>
              <a:t>v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e,</a:t>
            </a:r>
            <a:r>
              <a:rPr sz="2400" spc="10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objecti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v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e, 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ope</a:t>
            </a:r>
            <a:r>
              <a:rPr sz="2400" dirty="0">
                <a:solidFill>
                  <a:srgbClr val="1F487C"/>
                </a:solidFill>
                <a:cs typeface="Calibri"/>
              </a:rPr>
              <a:t>n and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t</a:t>
            </a:r>
            <a:r>
              <a:rPr sz="2400" spc="-60" dirty="0">
                <a:solidFill>
                  <a:srgbClr val="1F487C"/>
                </a:solidFill>
                <a:cs typeface="Calibri"/>
              </a:rPr>
              <a:t>r</a:t>
            </a:r>
            <a:r>
              <a:rPr sz="2400" dirty="0">
                <a:solidFill>
                  <a:srgbClr val="1F487C"/>
                </a:solidFill>
                <a:cs typeface="Calibri"/>
              </a:rPr>
              <a:t>anspa</a:t>
            </a:r>
            <a:r>
              <a:rPr sz="2400" spc="-35" dirty="0">
                <a:solidFill>
                  <a:srgbClr val="1F487C"/>
                </a:solidFill>
                <a:cs typeface="Calibri"/>
              </a:rPr>
              <a:t>r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e</a:t>
            </a:r>
            <a:r>
              <a:rPr sz="2400" spc="-40" dirty="0">
                <a:solidFill>
                  <a:srgbClr val="1F487C"/>
                </a:solidFill>
                <a:cs typeface="Calibri"/>
              </a:rPr>
              <a:t>n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t</a:t>
            </a:r>
            <a:r>
              <a:rPr sz="2400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basi</a:t>
            </a:r>
            <a:r>
              <a:rPr sz="2400" dirty="0">
                <a:solidFill>
                  <a:srgbClr val="1F487C"/>
                </a:solidFill>
                <a:cs typeface="Calibri"/>
              </a:rPr>
              <a:t>s</a:t>
            </a:r>
            <a:r>
              <a:rPr sz="2400" spc="5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the</a:t>
            </a:r>
            <a:r>
              <a:rPr sz="2400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scie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n</a:t>
            </a:r>
            <a:r>
              <a:rPr sz="2400" dirty="0">
                <a:solidFill>
                  <a:srgbClr val="1F487C"/>
                </a:solidFill>
                <a:cs typeface="Calibri"/>
              </a:rPr>
              <a:t>tific,</a:t>
            </a:r>
            <a:r>
              <a:rPr sz="2400" spc="-20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35" dirty="0">
                <a:solidFill>
                  <a:srgbClr val="1F487C"/>
                </a:solidFill>
                <a:cs typeface="Calibri"/>
              </a:rPr>
              <a:t>t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e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c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hni</a:t>
            </a:r>
            <a:r>
              <a:rPr sz="2400" spc="-20" dirty="0">
                <a:solidFill>
                  <a:srgbClr val="1F487C"/>
                </a:solidFill>
                <a:cs typeface="Calibri"/>
              </a:rPr>
              <a:t>c</a:t>
            </a:r>
            <a:r>
              <a:rPr sz="2400" dirty="0">
                <a:solidFill>
                  <a:srgbClr val="1F487C"/>
                </a:solidFill>
                <a:cs typeface="Calibri"/>
              </a:rPr>
              <a:t>al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 </a:t>
            </a:r>
            <a:r>
              <a:rPr sz="2400" dirty="0">
                <a:solidFill>
                  <a:srgbClr val="1F487C"/>
                </a:solidFill>
                <a:cs typeface="Calibri"/>
              </a:rPr>
              <a:t>and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 soci</a:t>
            </a:r>
            <a:r>
              <a:rPr sz="2400" dirty="0">
                <a:solidFill>
                  <a:srgbClr val="1F487C"/>
                </a:solidFill>
                <a:cs typeface="Calibri"/>
              </a:rPr>
              <a:t>o- 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e</a:t>
            </a:r>
            <a:r>
              <a:rPr sz="2400" spc="-30" dirty="0">
                <a:solidFill>
                  <a:srgbClr val="1F487C"/>
                </a:solidFill>
                <a:cs typeface="Calibri"/>
              </a:rPr>
              <a:t>c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on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o</a:t>
            </a:r>
            <a:r>
              <a:rPr sz="2400" dirty="0">
                <a:solidFill>
                  <a:srgbClr val="1F487C"/>
                </a:solidFill>
                <a:cs typeface="Calibri"/>
              </a:rPr>
              <a:t>mic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 </a:t>
            </a:r>
            <a:r>
              <a:rPr sz="2400" dirty="0">
                <a:solidFill>
                  <a:srgbClr val="1F487C"/>
                </a:solidFill>
                <a:cs typeface="Calibri"/>
              </a:rPr>
              <a:t>i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n</a:t>
            </a:r>
            <a:r>
              <a:rPr sz="2400" spc="-50" dirty="0">
                <a:solidFill>
                  <a:srgbClr val="1F487C"/>
                </a:solidFill>
                <a:cs typeface="Calibri"/>
              </a:rPr>
              <a:t>f</a:t>
            </a:r>
            <a:r>
              <a:rPr sz="2400" spc="-20" dirty="0">
                <a:solidFill>
                  <a:srgbClr val="1F487C"/>
                </a:solidFill>
                <a:cs typeface="Calibri"/>
              </a:rPr>
              <a:t>orm</a:t>
            </a:r>
            <a:r>
              <a:rPr sz="2400" spc="-35" dirty="0">
                <a:solidFill>
                  <a:srgbClr val="1F487C"/>
                </a:solidFill>
                <a:cs typeface="Calibri"/>
              </a:rPr>
              <a:t>a</a:t>
            </a:r>
            <a:r>
              <a:rPr sz="2400" dirty="0">
                <a:solidFill>
                  <a:srgbClr val="1F487C"/>
                </a:solidFill>
                <a:cs typeface="Calibri"/>
              </a:rPr>
              <a:t>tion</a:t>
            </a:r>
            <a:r>
              <a:rPr sz="2400" spc="-25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45" dirty="0">
                <a:solidFill>
                  <a:srgbClr val="1F487C"/>
                </a:solidFill>
                <a:cs typeface="Calibri"/>
              </a:rPr>
              <a:t>r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ele</a:t>
            </a:r>
            <a:r>
              <a:rPr sz="2400" spc="-60" dirty="0">
                <a:solidFill>
                  <a:srgbClr val="1F487C"/>
                </a:solidFill>
                <a:cs typeface="Calibri"/>
              </a:rPr>
              <a:t>v</a:t>
            </a:r>
            <a:r>
              <a:rPr sz="2400" dirty="0">
                <a:solidFill>
                  <a:srgbClr val="1F487C"/>
                </a:solidFill>
                <a:cs typeface="Calibri"/>
              </a:rPr>
              <a:t>a</a:t>
            </a:r>
            <a:r>
              <a:rPr sz="2400" spc="-25" dirty="0">
                <a:solidFill>
                  <a:srgbClr val="1F487C"/>
                </a:solidFill>
                <a:cs typeface="Calibri"/>
              </a:rPr>
              <a:t>n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t</a:t>
            </a:r>
            <a:r>
              <a:rPr sz="2400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35" dirty="0">
                <a:solidFill>
                  <a:srgbClr val="1F487C"/>
                </a:solidFill>
                <a:cs typeface="Calibri"/>
              </a:rPr>
              <a:t>t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o</a:t>
            </a:r>
            <a:r>
              <a:rPr sz="2400" spc="-15" dirty="0" smtClean="0">
                <a:solidFill>
                  <a:srgbClr val="1F487C"/>
                </a:solidFill>
                <a:cs typeface="Calibri"/>
              </a:rPr>
              <a:t>:</a:t>
            </a:r>
            <a:endParaRPr lang="fr-FR" sz="2400" dirty="0">
              <a:solidFill>
                <a:prstClr val="black"/>
              </a:solidFill>
              <a:cs typeface="Calibri"/>
            </a:endParaRPr>
          </a:p>
          <a:p>
            <a:pPr marL="12700" marR="5080" defTabSz="914400"/>
            <a:endParaRPr sz="2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31520" indent="-358140" defTabSz="914400">
              <a:buClr>
                <a:srgbClr val="1F487C"/>
              </a:buClr>
              <a:buFont typeface="Wingdings"/>
              <a:buChar char=""/>
              <a:tabLst>
                <a:tab pos="732155" algn="l"/>
              </a:tabLst>
            </a:pPr>
            <a:r>
              <a:rPr sz="2400" spc="-5" dirty="0">
                <a:solidFill>
                  <a:srgbClr val="1F487C"/>
                </a:solidFill>
                <a:cs typeface="Calibri"/>
              </a:rPr>
              <a:t>unde</a:t>
            </a:r>
            <a:r>
              <a:rPr sz="2400" spc="-35" dirty="0">
                <a:solidFill>
                  <a:srgbClr val="1F487C"/>
                </a:solidFill>
                <a:cs typeface="Calibri"/>
              </a:rPr>
              <a:t>r</a:t>
            </a:r>
            <a:r>
              <a:rPr sz="2400" spc="-30" dirty="0">
                <a:solidFill>
                  <a:srgbClr val="1F487C"/>
                </a:solidFill>
                <a:cs typeface="Calibri"/>
              </a:rPr>
              <a:t>s</a:t>
            </a:r>
            <a:r>
              <a:rPr sz="2400" spc="-25" dirty="0">
                <a:solidFill>
                  <a:srgbClr val="1F487C"/>
                </a:solidFill>
                <a:cs typeface="Calibri"/>
              </a:rPr>
              <a:t>t</a:t>
            </a:r>
            <a:r>
              <a:rPr sz="2400" dirty="0">
                <a:solidFill>
                  <a:srgbClr val="1F487C"/>
                </a:solidFill>
                <a:cs typeface="Calibri"/>
              </a:rPr>
              <a:t>anding</a:t>
            </a:r>
            <a:r>
              <a:rPr sz="2400" spc="-25" dirty="0">
                <a:solidFill>
                  <a:srgbClr val="1F487C"/>
                </a:solidFill>
                <a:cs typeface="Calibri"/>
              </a:rPr>
              <a:t> </a:t>
            </a:r>
            <a:r>
              <a:rPr sz="2400" dirty="0">
                <a:solidFill>
                  <a:srgbClr val="1F487C"/>
                </a:solidFill>
                <a:cs typeface="Calibri"/>
              </a:rPr>
              <a:t>the 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scie</a:t>
            </a:r>
            <a:r>
              <a:rPr sz="2400" spc="-25" dirty="0">
                <a:solidFill>
                  <a:srgbClr val="1F487C"/>
                </a:solidFill>
                <a:cs typeface="Calibri"/>
              </a:rPr>
              <a:t>n</a:t>
            </a:r>
            <a:r>
              <a:rPr sz="2400" dirty="0">
                <a:solidFill>
                  <a:srgbClr val="1F487C"/>
                </a:solidFill>
                <a:cs typeface="Calibri"/>
              </a:rPr>
              <a:t>tific</a:t>
            </a:r>
            <a:r>
              <a:rPr sz="2400" spc="-20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basi</a:t>
            </a:r>
            <a:r>
              <a:rPr sz="2400" dirty="0">
                <a:solidFill>
                  <a:srgbClr val="1F487C"/>
                </a:solidFill>
                <a:cs typeface="Calibri"/>
              </a:rPr>
              <a:t>s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 o</a:t>
            </a:r>
            <a:r>
              <a:rPr sz="2400" dirty="0">
                <a:solidFill>
                  <a:srgbClr val="1F487C"/>
                </a:solidFill>
                <a:cs typeface="Calibri"/>
              </a:rPr>
              <a:t>f risk</a:t>
            </a:r>
            <a:r>
              <a:rPr sz="2400" spc="-20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o</a:t>
            </a:r>
            <a:r>
              <a:rPr sz="2400" dirty="0">
                <a:solidFill>
                  <a:srgbClr val="1F487C"/>
                </a:solidFill>
                <a:cs typeface="Calibri"/>
              </a:rPr>
              <a:t>f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huma</a:t>
            </a:r>
            <a:r>
              <a:rPr sz="2400" dirty="0">
                <a:solidFill>
                  <a:srgbClr val="1F487C"/>
                </a:solidFill>
                <a:cs typeface="Calibri"/>
              </a:rPr>
              <a:t>n-</a:t>
            </a:r>
            <a:endParaRPr sz="2400" dirty="0">
              <a:solidFill>
                <a:prstClr val="black"/>
              </a:solidFill>
              <a:cs typeface="Calibri"/>
            </a:endParaRPr>
          </a:p>
          <a:p>
            <a:pPr marL="731520" defTabSz="914400"/>
            <a:r>
              <a:rPr sz="2400" dirty="0">
                <a:solidFill>
                  <a:srgbClr val="1F487C"/>
                </a:solidFill>
                <a:cs typeface="Calibri"/>
              </a:rPr>
              <a:t>induced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 </a:t>
            </a:r>
            <a:r>
              <a:rPr sz="2400" dirty="0">
                <a:solidFill>
                  <a:srgbClr val="1F487C"/>
                </a:solidFill>
                <a:cs typeface="Calibri"/>
              </a:rPr>
              <a:t>clim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a</a:t>
            </a:r>
            <a:r>
              <a:rPr sz="2400" spc="-35" dirty="0">
                <a:solidFill>
                  <a:srgbClr val="1F487C"/>
                </a:solidFill>
                <a:cs typeface="Calibri"/>
              </a:rPr>
              <a:t>t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e</a:t>
            </a:r>
            <a:r>
              <a:rPr sz="2400" spc="-20" dirty="0">
                <a:solidFill>
                  <a:srgbClr val="1F487C"/>
                </a:solidFill>
                <a:cs typeface="Calibri"/>
              </a:rPr>
              <a:t> </a:t>
            </a:r>
            <a:r>
              <a:rPr sz="2400" dirty="0">
                <a:solidFill>
                  <a:srgbClr val="1F487C"/>
                </a:solidFill>
                <a:cs typeface="Calibri"/>
              </a:rPr>
              <a:t>cha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n</a:t>
            </a:r>
            <a:r>
              <a:rPr sz="2400" spc="-30" dirty="0">
                <a:solidFill>
                  <a:srgbClr val="1F487C"/>
                </a:solidFill>
                <a:cs typeface="Calibri"/>
              </a:rPr>
              <a:t>g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e</a:t>
            </a:r>
            <a:endParaRPr sz="2400" dirty="0">
              <a:solidFill>
                <a:prstClr val="black"/>
              </a:solidFill>
              <a:cs typeface="Calibri"/>
            </a:endParaRPr>
          </a:p>
          <a:p>
            <a:pPr defTabSz="914400">
              <a:spcBef>
                <a:spcPts val="5"/>
              </a:spcBef>
            </a:pPr>
            <a:endParaRPr sz="2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31520" indent="-358140" defTabSz="914400">
              <a:buClr>
                <a:srgbClr val="1F487C"/>
              </a:buClr>
              <a:buFont typeface="Wingdings"/>
              <a:buChar char=""/>
              <a:tabLst>
                <a:tab pos="732155" algn="l"/>
              </a:tabLst>
            </a:pPr>
            <a:r>
              <a:rPr sz="2400" dirty="0">
                <a:solidFill>
                  <a:srgbClr val="1F487C"/>
                </a:solidFill>
                <a:cs typeface="Calibri"/>
              </a:rPr>
              <a:t>its</a:t>
            </a:r>
            <a:r>
              <a:rPr sz="2400" spc="-25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po</a:t>
            </a:r>
            <a:r>
              <a:rPr sz="2400" spc="-30" dirty="0">
                <a:solidFill>
                  <a:srgbClr val="1F487C"/>
                </a:solidFill>
                <a:cs typeface="Calibri"/>
              </a:rPr>
              <a:t>t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e</a:t>
            </a:r>
            <a:r>
              <a:rPr sz="2400" spc="-40" dirty="0">
                <a:solidFill>
                  <a:srgbClr val="1F487C"/>
                </a:solidFill>
                <a:cs typeface="Calibri"/>
              </a:rPr>
              <a:t>n</a:t>
            </a:r>
            <a:r>
              <a:rPr sz="2400" dirty="0">
                <a:solidFill>
                  <a:srgbClr val="1F487C"/>
                </a:solidFill>
                <a:cs typeface="Calibri"/>
              </a:rPr>
              <a:t>tial impacts</a:t>
            </a:r>
            <a:endParaRPr sz="2400" dirty="0">
              <a:solidFill>
                <a:prstClr val="black"/>
              </a:solidFill>
              <a:cs typeface="Calibri"/>
            </a:endParaRPr>
          </a:p>
          <a:p>
            <a:pPr defTabSz="914400">
              <a:spcBef>
                <a:spcPts val="8"/>
              </a:spcBef>
              <a:buClr>
                <a:srgbClr val="1F487C"/>
              </a:buClr>
              <a:buFont typeface="Wingdings"/>
              <a:buChar char=""/>
            </a:pPr>
            <a:endParaRPr sz="2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31520" indent="-358140" defTabSz="914400">
              <a:buClr>
                <a:srgbClr val="1F487C"/>
              </a:buClr>
              <a:buFont typeface="Wingdings"/>
              <a:buChar char=""/>
              <a:tabLst>
                <a:tab pos="732155" algn="l"/>
              </a:tabLst>
            </a:pPr>
            <a:r>
              <a:rPr sz="2400" dirty="0">
                <a:solidFill>
                  <a:srgbClr val="1F487C"/>
                </a:solidFill>
                <a:cs typeface="Calibri"/>
              </a:rPr>
              <a:t>and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 o</a:t>
            </a:r>
            <a:r>
              <a:rPr sz="2400" spc="-15" dirty="0">
                <a:solidFill>
                  <a:srgbClr val="1F487C"/>
                </a:solidFill>
                <a:cs typeface="Calibri"/>
              </a:rPr>
              <a:t>p</a:t>
            </a:r>
            <a:r>
              <a:rPr sz="2400" dirty="0">
                <a:solidFill>
                  <a:srgbClr val="1F487C"/>
                </a:solidFill>
                <a:cs typeface="Calibri"/>
              </a:rPr>
              <a:t>tions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 </a:t>
            </a:r>
            <a:r>
              <a:rPr sz="2400" spc="-55" dirty="0">
                <a:solidFill>
                  <a:srgbClr val="1F487C"/>
                </a:solidFill>
                <a:cs typeface="Calibri"/>
              </a:rPr>
              <a:t>f</a:t>
            </a:r>
            <a:r>
              <a:rPr sz="2400" spc="-20" dirty="0">
                <a:solidFill>
                  <a:srgbClr val="1F487C"/>
                </a:solidFill>
                <a:cs typeface="Calibri"/>
              </a:rPr>
              <a:t>o</a:t>
            </a:r>
            <a:r>
              <a:rPr sz="2400" spc="-10" dirty="0">
                <a:solidFill>
                  <a:srgbClr val="1F487C"/>
                </a:solidFill>
                <a:cs typeface="Calibri"/>
              </a:rPr>
              <a:t>r</a:t>
            </a:r>
            <a:r>
              <a:rPr sz="2400" dirty="0">
                <a:solidFill>
                  <a:srgbClr val="1F487C"/>
                </a:solidFill>
                <a:cs typeface="Calibri"/>
              </a:rPr>
              <a:t> adap</a:t>
            </a:r>
            <a:r>
              <a:rPr sz="2400" spc="-30" dirty="0">
                <a:solidFill>
                  <a:srgbClr val="1F487C"/>
                </a:solidFill>
                <a:cs typeface="Calibri"/>
              </a:rPr>
              <a:t>t</a:t>
            </a:r>
            <a:r>
              <a:rPr sz="2400" spc="-20" dirty="0">
                <a:solidFill>
                  <a:srgbClr val="1F487C"/>
                </a:solidFill>
                <a:cs typeface="Calibri"/>
              </a:rPr>
              <a:t>a</a:t>
            </a:r>
            <a:r>
              <a:rPr sz="2400" dirty="0">
                <a:solidFill>
                  <a:srgbClr val="1F487C"/>
                </a:solidFill>
                <a:cs typeface="Calibri"/>
              </a:rPr>
              <a:t>tion</a:t>
            </a:r>
            <a:r>
              <a:rPr sz="2400" spc="-5" dirty="0">
                <a:solidFill>
                  <a:srgbClr val="1F487C"/>
                </a:solidFill>
                <a:cs typeface="Calibri"/>
              </a:rPr>
              <a:t> </a:t>
            </a:r>
            <a:r>
              <a:rPr sz="2400" dirty="0">
                <a:solidFill>
                  <a:srgbClr val="1F487C"/>
                </a:solidFill>
                <a:cs typeface="Calibri"/>
              </a:rPr>
              <a:t>and miti</a:t>
            </a:r>
            <a:r>
              <a:rPr sz="2400" spc="-45" dirty="0">
                <a:solidFill>
                  <a:srgbClr val="1F487C"/>
                </a:solidFill>
                <a:cs typeface="Calibri"/>
              </a:rPr>
              <a:t>g</a:t>
            </a:r>
            <a:r>
              <a:rPr sz="2400" spc="-20" dirty="0">
                <a:solidFill>
                  <a:srgbClr val="1F487C"/>
                </a:solidFill>
                <a:cs typeface="Calibri"/>
              </a:rPr>
              <a:t>a</a:t>
            </a:r>
            <a:r>
              <a:rPr sz="2400" dirty="0">
                <a:solidFill>
                  <a:srgbClr val="1F487C"/>
                </a:solidFill>
                <a:cs typeface="Calibri"/>
              </a:rPr>
              <a:t>tion</a:t>
            </a:r>
            <a:r>
              <a:rPr sz="2400" dirty="0" smtClean="0">
                <a:solidFill>
                  <a:srgbClr val="1F487C"/>
                </a:solidFill>
                <a:cs typeface="Calibri"/>
              </a:rPr>
              <a:t>.</a:t>
            </a:r>
            <a:endParaRPr lang="fr-FR" sz="2400" dirty="0" smtClean="0">
              <a:solidFill>
                <a:srgbClr val="1F487C"/>
              </a:solidFill>
              <a:cs typeface="Calibri"/>
            </a:endParaRPr>
          </a:p>
          <a:p>
            <a:pPr marL="731520" indent="-358140" defTabSz="914400">
              <a:buClr>
                <a:srgbClr val="1F487C"/>
              </a:buClr>
              <a:buFont typeface="Wingdings"/>
              <a:buChar char=""/>
              <a:tabLst>
                <a:tab pos="732155" algn="l"/>
              </a:tabLst>
            </a:pPr>
            <a:endParaRPr lang="fr-FR" sz="2400" dirty="0">
              <a:solidFill>
                <a:srgbClr val="1F487C"/>
              </a:solidFill>
              <a:cs typeface="Calibri"/>
            </a:endParaRPr>
          </a:p>
          <a:p>
            <a:pPr marL="731520" indent="-358140" defTabSz="914400">
              <a:buClr>
                <a:srgbClr val="1F487C"/>
              </a:buClr>
              <a:buFont typeface="Wingdings"/>
              <a:buChar char=""/>
              <a:tabLst>
                <a:tab pos="732155" algn="l"/>
              </a:tabLst>
            </a:pPr>
            <a:r>
              <a:rPr lang="fr-FR" sz="2400" dirty="0" smtClean="0">
                <a:solidFill>
                  <a:srgbClr val="1F487C"/>
                </a:solidFill>
                <a:cs typeface="Calibri"/>
              </a:rPr>
              <a:t>WGI basis: </a:t>
            </a:r>
            <a:r>
              <a:rPr lang="fr-FR" sz="2400" dirty="0" err="1" smtClean="0">
                <a:solidFill>
                  <a:srgbClr val="1F487C"/>
                </a:solidFill>
                <a:cs typeface="Calibri"/>
              </a:rPr>
              <a:t>peer-reviewed</a:t>
            </a:r>
            <a:r>
              <a:rPr lang="fr-FR" sz="2400" dirty="0" smtClean="0">
                <a:solidFill>
                  <a:srgbClr val="1F487C"/>
                </a:solidFill>
                <a:cs typeface="Calibri"/>
              </a:rPr>
              <a:t> </a:t>
            </a:r>
            <a:r>
              <a:rPr lang="en-GB" sz="2400" dirty="0" smtClean="0">
                <a:solidFill>
                  <a:srgbClr val="1F487C"/>
                </a:solidFill>
                <a:cs typeface="Calibri"/>
              </a:rPr>
              <a:t>literature</a:t>
            </a:r>
            <a:r>
              <a:rPr lang="fr-FR" sz="2400" dirty="0" smtClean="0">
                <a:solidFill>
                  <a:srgbClr val="1F487C"/>
                </a:solidFill>
                <a:cs typeface="Calibri"/>
              </a:rPr>
              <a:t> (</a:t>
            </a:r>
            <a:r>
              <a:rPr lang="en-GB" sz="2400" dirty="0" smtClean="0">
                <a:solidFill>
                  <a:srgbClr val="1F487C"/>
                </a:solidFill>
                <a:cs typeface="Calibri"/>
              </a:rPr>
              <a:t>transparency, rigour, robustness, comprehensiveness</a:t>
            </a:r>
            <a:r>
              <a:rPr lang="fr-FR" sz="2400" dirty="0" smtClean="0">
                <a:solidFill>
                  <a:srgbClr val="1F487C"/>
                </a:solidFill>
                <a:cs typeface="Calibri"/>
              </a:rPr>
              <a:t>)</a:t>
            </a:r>
            <a:endParaRPr sz="2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22580" defTabSz="914400">
              <a:spcBef>
                <a:spcPts val="2155"/>
              </a:spcBef>
            </a:pP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P</a:t>
            </a:r>
            <a:r>
              <a:rPr sz="2000" b="1" spc="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C reports</a:t>
            </a:r>
            <a:r>
              <a:rPr sz="20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should</a:t>
            </a:r>
            <a:r>
              <a:rPr sz="20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be neutral</a:t>
            </a:r>
            <a:r>
              <a:rPr sz="20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20" dirty="0">
                <a:solidFill>
                  <a:srgbClr val="C00000"/>
                </a:solidFill>
                <a:latin typeface="Arial"/>
                <a:cs typeface="Arial"/>
              </a:rPr>
              <a:t>w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sz="20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respe</a:t>
            </a:r>
            <a:r>
              <a:rPr sz="2000" b="1" spc="5" dirty="0">
                <a:solidFill>
                  <a:srgbClr val="C00000"/>
                </a:solidFill>
                <a:latin typeface="Arial"/>
                <a:cs typeface="Arial"/>
              </a:rPr>
              <a:t>c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t</a:t>
            </a:r>
            <a:r>
              <a:rPr sz="20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to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pol</a:t>
            </a:r>
            <a:r>
              <a:rPr sz="2000" b="1" spc="-15" dirty="0">
                <a:solidFill>
                  <a:srgbClr val="C00000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cy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51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52400"/>
            <a:ext cx="8686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5492CD"/>
                </a:solidFill>
                <a:latin typeface="Arial"/>
                <a:cs typeface="Arial"/>
              </a:rPr>
              <a:t>SR1.5 - Key Dates </a:t>
            </a:r>
            <a:endParaRPr lang="en-US" sz="3200" b="1" dirty="0">
              <a:solidFill>
                <a:srgbClr val="5492CD"/>
              </a:solidFill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7200" y="914400"/>
            <a:ext cx="8153400" cy="5334000"/>
            <a:chOff x="495300" y="914400"/>
            <a:chExt cx="8153400" cy="5334000"/>
          </a:xfrm>
        </p:grpSpPr>
        <p:sp>
          <p:nvSpPr>
            <p:cNvPr id="3" name="Rectangle 2"/>
            <p:cNvSpPr/>
            <p:nvPr/>
          </p:nvSpPr>
          <p:spPr>
            <a:xfrm>
              <a:off x="495300" y="990600"/>
              <a:ext cx="8153400" cy="50167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en-US" sz="1600">
                  <a:solidFill>
                    <a:prstClr val="black"/>
                  </a:solidFill>
                  <a:latin typeface="Arial"/>
                  <a:cs typeface="Arial"/>
                </a:rPr>
                <a:t>31 October - 11 December 2016	Call for author nominations</a:t>
              </a:r>
            </a:p>
            <a:p>
              <a:pPr defTabSz="914400"/>
              <a:endParaRPr lang="en-GB" sz="160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914400"/>
              <a:r>
                <a:rPr lang="en-US" sz="1600">
                  <a:solidFill>
                    <a:prstClr val="black"/>
                  </a:solidFill>
                  <a:latin typeface="Arial"/>
                  <a:cs typeface="Arial"/>
                </a:rPr>
                <a:t>29 January 2017			Selection of authors</a:t>
              </a:r>
            </a:p>
            <a:p>
              <a:pPr defTabSz="914400"/>
              <a:endParaRPr lang="en-GB" sz="160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914400"/>
              <a:r>
                <a:rPr lang="en-US" sz="1600" b="1">
                  <a:solidFill>
                    <a:srgbClr val="9BBB59">
                      <a:lumMod val="75000"/>
                    </a:srgbClr>
                  </a:solidFill>
                  <a:latin typeface="Arial"/>
                  <a:cs typeface="Arial"/>
                </a:rPr>
                <a:t>6-12 March 2017			1st Lead Author Meeting </a:t>
              </a:r>
              <a:r>
                <a:rPr lang="en-US" sz="1600" b="1" i="1">
                  <a:solidFill>
                    <a:srgbClr val="9BBB59">
                      <a:lumMod val="75000"/>
                    </a:srgbClr>
                  </a:solidFill>
                  <a:latin typeface="Arial"/>
                  <a:cs typeface="Arial"/>
                </a:rPr>
                <a:t>(Brazil</a:t>
              </a:r>
              <a:r>
                <a:rPr lang="en-US" sz="1600" i="1">
                  <a:solidFill>
                    <a:srgbClr val="9BBB59">
                      <a:lumMod val="75000"/>
                    </a:srgbClr>
                  </a:solidFill>
                  <a:latin typeface="Arial"/>
                  <a:cs typeface="Arial"/>
                </a:rPr>
                <a:t>)</a:t>
              </a:r>
            </a:p>
            <a:p>
              <a:pPr defTabSz="914400"/>
              <a:endParaRPr lang="en-GB" sz="160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914400"/>
              <a:r>
                <a:rPr lang="en-US" sz="1600" b="1">
                  <a:solidFill>
                    <a:srgbClr val="77933C"/>
                  </a:solidFill>
                  <a:latin typeface="Arial"/>
                  <a:cs typeface="Arial"/>
                </a:rPr>
                <a:t>5-11 June 2017			2nd Lead Author Meeting </a:t>
              </a:r>
              <a:r>
                <a:rPr lang="en-US" sz="1600" b="1" i="1">
                  <a:solidFill>
                    <a:srgbClr val="77933C"/>
                  </a:solidFill>
                  <a:latin typeface="Arial"/>
                  <a:cs typeface="Arial"/>
                </a:rPr>
                <a:t>(UK)</a:t>
              </a:r>
            </a:p>
            <a:p>
              <a:pPr defTabSz="914400"/>
              <a:endParaRPr lang="en-GB" sz="160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914400"/>
              <a:r>
                <a:rPr lang="en-US" sz="1600" b="1">
                  <a:solidFill>
                    <a:srgbClr val="5492CD"/>
                  </a:solidFill>
                  <a:latin typeface="Arial"/>
                  <a:cs typeface="Arial"/>
                </a:rPr>
                <a:t>31 July - 24 September 2017		First Order Draft Expert Review</a:t>
              </a:r>
            </a:p>
            <a:p>
              <a:pPr defTabSz="914400"/>
              <a:endParaRPr lang="en-GB" sz="160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914400"/>
              <a:r>
                <a:rPr lang="en-US" sz="1600" b="1">
                  <a:solidFill>
                    <a:srgbClr val="77933C"/>
                  </a:solidFill>
                  <a:latin typeface="Arial"/>
                  <a:cs typeface="Arial"/>
                </a:rPr>
                <a:t>23-29 October 2017		3rd Lead Author Meeting</a:t>
              </a:r>
            </a:p>
            <a:p>
              <a:pPr defTabSz="914400"/>
              <a:endParaRPr lang="en-GB" sz="160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914400"/>
              <a:r>
                <a:rPr lang="en-US" sz="1600" b="1">
                  <a:solidFill>
                    <a:srgbClr val="5492CD"/>
                  </a:solidFill>
                  <a:latin typeface="Arial"/>
                  <a:cs typeface="Arial"/>
                </a:rPr>
                <a:t>5 January - 25 February 2018	Second Order Draft Expert and Government 				Review</a:t>
              </a:r>
            </a:p>
            <a:p>
              <a:pPr defTabSz="914400"/>
              <a:endParaRPr lang="en-GB" sz="160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914400"/>
              <a:r>
                <a:rPr lang="en-US" sz="1600" b="1">
                  <a:solidFill>
                    <a:srgbClr val="77933C"/>
                  </a:solidFill>
                  <a:latin typeface="Arial"/>
                  <a:cs typeface="Arial"/>
                </a:rPr>
                <a:t>9-15 April 2018			4th Lead Author Meeting</a:t>
              </a:r>
            </a:p>
            <a:p>
              <a:pPr defTabSz="914400"/>
              <a:endParaRPr lang="en-GB" sz="160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914400"/>
              <a:r>
                <a:rPr lang="en-US" sz="1600" b="1">
                  <a:solidFill>
                    <a:srgbClr val="5492CD"/>
                  </a:solidFill>
                  <a:latin typeface="Arial"/>
                  <a:cs typeface="Arial"/>
                </a:rPr>
                <a:t>4 June - 29 July 2018		Final Government Review of SPM</a:t>
              </a:r>
            </a:p>
            <a:p>
              <a:pPr defTabSz="914400"/>
              <a:endParaRPr lang="en-GB" sz="1600">
                <a:solidFill>
                  <a:prstClr val="black"/>
                </a:solidFill>
                <a:latin typeface="Arial"/>
                <a:cs typeface="Arial"/>
              </a:endParaRPr>
            </a:p>
            <a:p>
              <a:pPr defTabSz="914400"/>
              <a:r>
                <a:rPr lang="en-US" sz="1600">
                  <a:solidFill>
                    <a:prstClr val="black"/>
                  </a:solidFill>
                  <a:latin typeface="Arial"/>
                  <a:cs typeface="Arial"/>
                </a:rPr>
                <a:t>24-30 September 2018		</a:t>
              </a:r>
              <a:r>
                <a:rPr lang="en-GB" sz="1600">
                  <a:solidFill>
                    <a:prstClr val="black"/>
                  </a:solidFill>
                  <a:latin typeface="Arial"/>
                  <a:cs typeface="Arial"/>
                </a:rPr>
                <a:t>IPCC 48: acceptance/adoption/approval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076700" y="914400"/>
              <a:ext cx="0" cy="5334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17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461291" y="946928"/>
            <a:ext cx="316835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b="1" dirty="0" smtClean="0">
                <a:solidFill>
                  <a:srgbClr val="FFFFFF"/>
                </a:solidFill>
                <a:latin typeface="Arial" pitchFamily="34" charset="0"/>
              </a:rPr>
              <a:t>IPCC Plenary</a:t>
            </a:r>
            <a:endParaRPr kumimoji="1" lang="ja-JP" altLang="en-US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61291" y="1306968"/>
            <a:ext cx="3168352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b="1" dirty="0" smtClean="0">
                <a:solidFill>
                  <a:srgbClr val="FFFFFF"/>
                </a:solidFill>
                <a:latin typeface="Arial" pitchFamily="34" charset="0"/>
              </a:rPr>
              <a:t>IPCC Bureau</a:t>
            </a:r>
            <a:endParaRPr kumimoji="1" lang="ja-JP" altLang="en-US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61291" y="1667008"/>
            <a:ext cx="316835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b="1" dirty="0" smtClean="0">
                <a:solidFill>
                  <a:srgbClr val="FFFFFF"/>
                </a:solidFill>
                <a:latin typeface="Arial" pitchFamily="34" charset="0"/>
              </a:rPr>
              <a:t>IPCC Executive Committee</a:t>
            </a:r>
            <a:endParaRPr kumimoji="1" lang="ja-JP" altLang="en-US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07446" y="1078298"/>
            <a:ext cx="1800200" cy="769441"/>
          </a:xfrm>
          <a:prstGeom prst="rect">
            <a:avLst/>
          </a:prstGeom>
          <a:solidFill>
            <a:srgbClr val="FFFFFF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1" lang="en-US" altLang="ja-JP" sz="1600" kern="0" dirty="0" smtClean="0">
                <a:solidFill>
                  <a:srgbClr val="FFFFFF"/>
                </a:solidFill>
                <a:latin typeface="Arial" pitchFamily="34" charset="0"/>
              </a:rPr>
              <a:t>IPCC Secretariat</a:t>
            </a:r>
          </a:p>
          <a:p>
            <a:pPr algn="ctr" defTabSz="914400">
              <a:defRPr/>
            </a:pPr>
            <a:r>
              <a:rPr lang="en-US" altLang="ja-JP" sz="1400" kern="0" dirty="0" smtClean="0">
                <a:solidFill>
                  <a:srgbClr val="FFFFFF"/>
                </a:solidFill>
                <a:latin typeface="Arial" pitchFamily="34" charset="0"/>
              </a:rPr>
              <a:t>(in Geneva, Switzerland)</a:t>
            </a:r>
            <a:endParaRPr kumimoji="1" lang="ja-JP" altLang="en-US" sz="1400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6553" y="2596906"/>
            <a:ext cx="1872208" cy="2031325"/>
          </a:xfrm>
          <a:prstGeom prst="rect">
            <a:avLst/>
          </a:prstGeom>
          <a:solidFill>
            <a:srgbClr val="BBE0E3">
              <a:lumMod val="50000"/>
            </a:srgb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Working</a:t>
            </a:r>
            <a:b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Group I</a:t>
            </a:r>
          </a:p>
          <a:p>
            <a:pPr algn="ctr" defTabSz="914400">
              <a:defRPr/>
            </a:pPr>
            <a:endParaRPr lang="en-US" altLang="ja-JP" kern="0" dirty="0">
              <a:solidFill>
                <a:srgbClr val="FFFFFF"/>
              </a:solidFill>
              <a:latin typeface="Arial" pitchFamily="34" charset="0"/>
            </a:endParaRPr>
          </a:p>
          <a:p>
            <a:pPr algn="ctr" defTabSz="914400">
              <a:defRPr/>
            </a:pP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The Physical Science Basis</a:t>
            </a:r>
          </a:p>
          <a:p>
            <a:pPr algn="ctr" defTabSz="914400">
              <a:defRPr/>
            </a:pPr>
            <a:endParaRPr lang="en-US" altLang="ja-JP" kern="0" dirty="0">
              <a:solidFill>
                <a:srgbClr val="FFFFFF"/>
              </a:solidFill>
              <a:latin typeface="Arial" pitchFamily="34" charset="0"/>
            </a:endParaRPr>
          </a:p>
          <a:p>
            <a:pPr algn="ctr" defTabSz="914400">
              <a:defRPr/>
            </a:pPr>
            <a:endParaRPr kumimoji="1" lang="ja-JP" altLang="en-US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6553" y="4587978"/>
            <a:ext cx="1872208" cy="584775"/>
          </a:xfrm>
          <a:prstGeom prst="rect">
            <a:avLst/>
          </a:prstGeom>
          <a:solidFill>
            <a:srgbClr val="2D2D8A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TSU</a:t>
            </a:r>
          </a:p>
          <a:p>
            <a:pPr algn="ctr" defTabSz="914400">
              <a:defRPr/>
            </a:pPr>
            <a:r>
              <a:rPr lang="en-US" altLang="ja-JP" sz="1400" kern="0" dirty="0" smtClean="0">
                <a:solidFill>
                  <a:srgbClr val="FFFFFF"/>
                </a:solidFill>
                <a:latin typeface="Arial" pitchFamily="34" charset="0"/>
              </a:rPr>
              <a:t>(France)</a:t>
            </a:r>
            <a:endParaRPr kumimoji="1" lang="ja-JP" altLang="en-US" sz="1400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94785" y="2588195"/>
            <a:ext cx="1872208" cy="2585323"/>
          </a:xfrm>
          <a:prstGeom prst="rect">
            <a:avLst/>
          </a:prstGeom>
          <a:solidFill>
            <a:srgbClr val="BBE0E3">
              <a:lumMod val="50000"/>
            </a:srgb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Working</a:t>
            </a:r>
            <a:b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Group II</a:t>
            </a:r>
          </a:p>
          <a:p>
            <a:pPr algn="ctr" defTabSz="914400">
              <a:defRPr/>
            </a:pPr>
            <a:endParaRPr lang="en-US" altLang="ja-JP" kern="0" dirty="0">
              <a:solidFill>
                <a:srgbClr val="FFFFFF"/>
              </a:solidFill>
              <a:latin typeface="Arial" pitchFamily="34" charset="0"/>
            </a:endParaRPr>
          </a:p>
          <a:p>
            <a:pPr algn="ctr" defTabSz="914400">
              <a:defRPr/>
            </a:pPr>
            <a:r>
              <a:rPr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Climate Change</a:t>
            </a: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 Impacts, Adaptation and Vulnerability</a:t>
            </a:r>
          </a:p>
          <a:p>
            <a:pPr algn="ctr" defTabSz="914400">
              <a:defRPr/>
            </a:pPr>
            <a:endParaRPr lang="en-US" altLang="ja-JP" kern="0" dirty="0">
              <a:solidFill>
                <a:srgbClr val="FFFFFF"/>
              </a:solidFill>
              <a:latin typeface="Arial" pitchFamily="34" charset="0"/>
            </a:endParaRPr>
          </a:p>
          <a:p>
            <a:pPr algn="ctr" defTabSz="914400">
              <a:defRPr/>
            </a:pPr>
            <a:endParaRPr kumimoji="1" lang="ja-JP" altLang="en-US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94785" y="4579267"/>
            <a:ext cx="1872208" cy="584775"/>
          </a:xfrm>
          <a:prstGeom prst="rect">
            <a:avLst/>
          </a:prstGeom>
          <a:solidFill>
            <a:srgbClr val="2D2D8A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TSU</a:t>
            </a:r>
          </a:p>
          <a:p>
            <a:pPr algn="ctr" defTabSz="914400">
              <a:defRPr/>
            </a:pPr>
            <a:r>
              <a:rPr lang="en-US" altLang="ja-JP" sz="1400" kern="0" dirty="0" smtClean="0">
                <a:solidFill>
                  <a:srgbClr val="FFFFFF"/>
                </a:solidFill>
                <a:latin typeface="Arial" pitchFamily="34" charset="0"/>
              </a:rPr>
              <a:t>(Germany)</a:t>
            </a:r>
            <a:endParaRPr kumimoji="1" lang="ja-JP" altLang="en-US" sz="1400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83017" y="2596906"/>
            <a:ext cx="1872208" cy="2031325"/>
          </a:xfrm>
          <a:prstGeom prst="rect">
            <a:avLst/>
          </a:prstGeom>
          <a:solidFill>
            <a:srgbClr val="BBE0E3">
              <a:lumMod val="50000"/>
            </a:srgb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Working</a:t>
            </a:r>
            <a:b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Group III</a:t>
            </a:r>
          </a:p>
          <a:p>
            <a:pPr algn="ctr" defTabSz="914400">
              <a:defRPr/>
            </a:pPr>
            <a:endParaRPr lang="en-US" altLang="ja-JP" kern="0" dirty="0">
              <a:solidFill>
                <a:srgbClr val="FFFFFF"/>
              </a:solidFill>
              <a:latin typeface="Arial" pitchFamily="34" charset="0"/>
            </a:endParaRPr>
          </a:p>
          <a:p>
            <a:pPr algn="ctr" defTabSz="914400">
              <a:defRPr/>
            </a:pP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Mitigation</a:t>
            </a:r>
            <a:b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 of </a:t>
            </a:r>
            <a:b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Climate Change</a:t>
            </a:r>
          </a:p>
          <a:p>
            <a:pPr algn="ctr" defTabSz="914400">
              <a:defRPr/>
            </a:pPr>
            <a:endParaRPr kumimoji="1" lang="ja-JP" altLang="en-US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83017" y="4587978"/>
            <a:ext cx="1872208" cy="584775"/>
          </a:xfrm>
          <a:prstGeom prst="rect">
            <a:avLst/>
          </a:prstGeom>
          <a:solidFill>
            <a:srgbClr val="2D2D8A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TSU</a:t>
            </a:r>
          </a:p>
          <a:p>
            <a:pPr algn="ctr" defTabSz="914400">
              <a:defRPr/>
            </a:pPr>
            <a:r>
              <a:rPr lang="en-US" altLang="ja-JP" sz="1400" kern="0" dirty="0" smtClean="0">
                <a:solidFill>
                  <a:srgbClr val="FFFFFF"/>
                </a:solidFill>
                <a:latin typeface="Arial" pitchFamily="34" charset="0"/>
              </a:rPr>
              <a:t>(UK)</a:t>
            </a:r>
            <a:endParaRPr kumimoji="1" lang="ja-JP" altLang="en-US" sz="1400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35439" y="2596906"/>
            <a:ext cx="1872208" cy="2031325"/>
          </a:xfrm>
          <a:prstGeom prst="rect">
            <a:avLst/>
          </a:prstGeom>
          <a:solidFill>
            <a:srgbClr val="BBE0E3">
              <a:lumMod val="50000"/>
            </a:srgb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Task Force</a:t>
            </a:r>
            <a:b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on</a:t>
            </a:r>
            <a:b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National Greenhouse</a:t>
            </a:r>
            <a:b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Gas</a:t>
            </a:r>
            <a:b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</a:b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Inventories</a:t>
            </a:r>
          </a:p>
          <a:p>
            <a:pPr algn="ctr" defTabSz="914400">
              <a:defRPr/>
            </a:pP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(TFI)</a:t>
            </a:r>
            <a:endParaRPr kumimoji="1" lang="ja-JP" altLang="en-US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735439" y="4587978"/>
            <a:ext cx="1872208" cy="584775"/>
          </a:xfrm>
          <a:prstGeom prst="rect">
            <a:avLst/>
          </a:prstGeom>
          <a:solidFill>
            <a:srgbClr val="2D2D8A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1" lang="en-US" altLang="ja-JP" kern="0" dirty="0" smtClean="0">
                <a:solidFill>
                  <a:srgbClr val="FFFFFF"/>
                </a:solidFill>
                <a:latin typeface="Arial" pitchFamily="34" charset="0"/>
              </a:rPr>
              <a:t>TSU</a:t>
            </a:r>
          </a:p>
          <a:p>
            <a:pPr algn="ctr" defTabSz="914400">
              <a:defRPr/>
            </a:pPr>
            <a:r>
              <a:rPr lang="en-US" altLang="ja-JP" sz="1400" kern="0" dirty="0" smtClean="0">
                <a:solidFill>
                  <a:srgbClr val="FFFFFF"/>
                </a:solidFill>
                <a:latin typeface="Arial" pitchFamily="34" charset="0"/>
              </a:rPr>
              <a:t>(Japan)</a:t>
            </a:r>
            <a:endParaRPr kumimoji="1" lang="ja-JP" altLang="en-US" sz="1400" kern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6553" y="5364752"/>
            <a:ext cx="8201093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b="1" dirty="0" smtClean="0">
                <a:solidFill>
                  <a:srgbClr val="FFFFFF"/>
                </a:solidFill>
                <a:latin typeface="Arial" pitchFamily="34" charset="0"/>
              </a:rPr>
              <a:t>Authors, Contributors, Reviewers</a:t>
            </a:r>
            <a:endParaRPr kumimoji="1" lang="ja-JP" altLang="en-US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8" name="TextBox 80"/>
          <p:cNvSpPr txBox="1">
            <a:spLocks noChangeArrowheads="1"/>
          </p:cNvSpPr>
          <p:nvPr/>
        </p:nvSpPr>
        <p:spPr bwMode="auto">
          <a:xfrm>
            <a:off x="0" y="25342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fr-CH" altLang="en-US" dirty="0">
                <a:solidFill>
                  <a:srgbClr val="5492CD"/>
                </a:solidFill>
                <a:latin typeface="Arial"/>
                <a:cs typeface="Arial"/>
              </a:rPr>
              <a:t>IPCC Structure</a:t>
            </a:r>
            <a:endParaRPr lang="en-US" altLang="en-US" dirty="0">
              <a:solidFill>
                <a:srgbClr val="5492CD"/>
              </a:solidFill>
              <a:latin typeface="Arial"/>
              <a:cs typeface="Arial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265947" y="1061906"/>
            <a:ext cx="3915937" cy="48291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en-US" sz="1800" b="1" dirty="0" smtClean="0">
                <a:solidFill>
                  <a:srgbClr val="5492CD"/>
                </a:solidFill>
                <a:latin typeface="Arial Narrow" panose="020B0606020202030204" pitchFamily="34" charset="0"/>
              </a:rPr>
              <a:t>UN body</a:t>
            </a:r>
            <a:endParaRPr lang="en-US" altLang="en-US" sz="18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altLang="en-US" sz="1800" b="1" dirty="0" smtClean="0">
                <a:solidFill>
                  <a:srgbClr val="5492CD"/>
                </a:solidFill>
                <a:latin typeface="Arial Narrow" panose="020B0606020202030204" pitchFamily="34" charset="0"/>
              </a:rPr>
              <a:t>Intergovernmental Panel </a:t>
            </a:r>
          </a:p>
          <a:p>
            <a:pPr marL="0" indent="0">
              <a:buFontTx/>
              <a:buNone/>
              <a:defRPr/>
            </a:pPr>
            <a:r>
              <a:rPr lang="en-US" altLang="en-US" sz="1800" b="1" dirty="0" smtClean="0">
                <a:solidFill>
                  <a:srgbClr val="5492CD"/>
                </a:solidFill>
                <a:latin typeface="Arial Narrow" panose="020B0606020202030204" pitchFamily="34" charset="0"/>
              </a:rPr>
              <a:t>    (195 member </a:t>
            </a:r>
            <a:r>
              <a:rPr lang="en-US" altLang="en-US" sz="1800" b="1" dirty="0">
                <a:solidFill>
                  <a:srgbClr val="5492CD"/>
                </a:solidFill>
                <a:latin typeface="Arial Narrow" panose="020B0606020202030204" pitchFamily="34" charset="0"/>
              </a:rPr>
              <a:t>States)</a:t>
            </a:r>
          </a:p>
          <a:p>
            <a:pPr marL="0" indent="0">
              <a:buFontTx/>
              <a:buNone/>
              <a:defRPr/>
            </a:pPr>
            <a:endParaRPr lang="fr-CH" altLang="en-US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>
              <a:buFontTx/>
              <a:buNone/>
              <a:defRPr/>
            </a:pPr>
            <a:endParaRPr lang="fr-CH" altLang="en-US" sz="2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indent="0">
              <a:buFontTx/>
              <a:buNone/>
              <a:defRPr/>
            </a:pPr>
            <a:endParaRPr lang="fr-CH" altLang="en-US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5947" y="5881842"/>
            <a:ext cx="7271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Arial"/>
              <a:buChar char="•"/>
              <a:defRPr/>
            </a:pPr>
            <a:r>
              <a:rPr lang="en-US" altLang="en-US" b="1" kern="0" dirty="0">
                <a:solidFill>
                  <a:srgbClr val="5492CD"/>
                </a:solidFill>
                <a:latin typeface="Arial Narrow" panose="020B0606020202030204" pitchFamily="34" charset="0"/>
              </a:rPr>
              <a:t>International scientific, techical and socio-econominc expertise</a:t>
            </a:r>
            <a:r>
              <a:rPr lang="en-GB" kern="0">
                <a:solidFill>
                  <a:sysClr val="windowText" lastClr="000000"/>
                </a:solidFill>
              </a:rPr>
              <a:t> </a:t>
            </a:r>
            <a:endParaRPr lang="en-US" altLang="en-US" b="1" kern="0" dirty="0">
              <a:solidFill>
                <a:srgbClr val="5492CD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9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104" y="1039367"/>
            <a:ext cx="1048512" cy="1481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6531" y="2773679"/>
            <a:ext cx="1053084" cy="1481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62144" y="382524"/>
            <a:ext cx="1075944" cy="14508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66715" y="2037588"/>
            <a:ext cx="1124712" cy="14508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54523" y="3723132"/>
            <a:ext cx="1130808" cy="14523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27326" y="1337055"/>
            <a:ext cx="463550" cy="0"/>
          </a:xfrm>
          <a:custGeom>
            <a:avLst/>
            <a:gdLst/>
            <a:ahLst/>
            <a:cxnLst/>
            <a:rect l="l" t="t" r="r" b="b"/>
            <a:pathLst>
              <a:path w="463550">
                <a:moveTo>
                  <a:pt x="0" y="0"/>
                </a:moveTo>
                <a:lnTo>
                  <a:pt x="463295" y="0"/>
                </a:lnTo>
              </a:path>
            </a:pathLst>
          </a:custGeom>
          <a:ln w="13461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68601" y="3012567"/>
            <a:ext cx="463550" cy="0"/>
          </a:xfrm>
          <a:custGeom>
            <a:avLst/>
            <a:gdLst/>
            <a:ahLst/>
            <a:cxnLst/>
            <a:rect l="l" t="t" r="r" b="b"/>
            <a:pathLst>
              <a:path w="463550">
                <a:moveTo>
                  <a:pt x="0" y="0"/>
                </a:moveTo>
                <a:lnTo>
                  <a:pt x="463295" y="0"/>
                </a:lnTo>
              </a:path>
            </a:pathLst>
          </a:custGeom>
          <a:ln w="13461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50230">
              <a:lnSpc>
                <a:spcPct val="100000"/>
              </a:lnSpc>
            </a:pPr>
            <a:r>
              <a:rPr sz="1800" b="1" u="heavy" spc="-15" dirty="0">
                <a:solidFill>
                  <a:srgbClr val="C00000"/>
                </a:solidFill>
                <a:latin typeface="Calibri"/>
                <a:cs typeface="Calibri"/>
              </a:rPr>
              <a:t>2001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34557" y="2341626"/>
            <a:ext cx="463550" cy="0"/>
          </a:xfrm>
          <a:custGeom>
            <a:avLst/>
            <a:gdLst/>
            <a:ahLst/>
            <a:cxnLst/>
            <a:rect l="l" t="t" r="r" b="b"/>
            <a:pathLst>
              <a:path w="463550">
                <a:moveTo>
                  <a:pt x="0" y="0"/>
                </a:moveTo>
                <a:lnTo>
                  <a:pt x="463295" y="0"/>
                </a:lnTo>
              </a:path>
            </a:pathLst>
          </a:custGeom>
          <a:ln w="1346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59195" y="4059935"/>
            <a:ext cx="463550" cy="0"/>
          </a:xfrm>
          <a:custGeom>
            <a:avLst/>
            <a:gdLst/>
            <a:ahLst/>
            <a:cxnLst/>
            <a:rect l="l" t="t" r="r" b="b"/>
            <a:pathLst>
              <a:path w="463550">
                <a:moveTo>
                  <a:pt x="0" y="0"/>
                </a:moveTo>
                <a:lnTo>
                  <a:pt x="463296" y="0"/>
                </a:lnTo>
              </a:path>
            </a:pathLst>
          </a:custGeom>
          <a:ln w="13461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2055">
              <a:lnSpc>
                <a:spcPct val="100000"/>
              </a:lnSpc>
            </a:pPr>
            <a:r>
              <a:rPr spc="-15" dirty="0"/>
              <a:t>1990</a:t>
            </a:r>
          </a:p>
          <a:p>
            <a:pPr marL="1202055" marR="5080">
              <a:lnSpc>
                <a:spcPct val="100000"/>
              </a:lnSpc>
            </a:pPr>
            <a:r>
              <a:rPr b="0" spc="-15" dirty="0">
                <a:solidFill>
                  <a:srgbClr val="1F487C"/>
                </a:solidFill>
                <a:latin typeface="Calibri"/>
                <a:cs typeface="Calibri"/>
              </a:rPr>
              <a:t>G</a:t>
            </a:r>
            <a:r>
              <a:rPr b="0" spc="-3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v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e 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a b</a:t>
            </a:r>
            <a:r>
              <a:rPr b="0" spc="-40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oa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d </a:t>
            </a:r>
            <a:r>
              <a:rPr b="0" spc="-15" dirty="0">
                <a:solidFill>
                  <a:srgbClr val="1F487C"/>
                </a:solidFill>
                <a:latin typeface="Calibri"/>
                <a:cs typeface="Calibri"/>
              </a:rPr>
              <a:t>o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v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r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vi</a:t>
            </a:r>
            <a:r>
              <a:rPr b="0" spc="-25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b="0" spc="-15" dirty="0">
                <a:solidFill>
                  <a:srgbClr val="1F487C"/>
                </a:solidFill>
                <a:latin typeface="Calibri"/>
                <a:cs typeface="Calibri"/>
              </a:rPr>
              <a:t>w</a:t>
            </a:r>
            <a:r>
              <a:rPr b="0" spc="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of 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li</a:t>
            </a:r>
            <a:r>
              <a:rPr b="0" spc="-15" dirty="0">
                <a:solidFill>
                  <a:srgbClr val="1F487C"/>
                </a:solidFill>
                <a:latin typeface="Calibri"/>
                <a:cs typeface="Calibri"/>
              </a:rPr>
              <a:t>m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b="0" spc="-4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b="0" spc="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ha</a:t>
            </a:r>
            <a:r>
              <a:rPr b="0" spc="5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g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b="0" spc="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sc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ien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e,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 discus</a:t>
            </a:r>
            <a:r>
              <a:rPr b="0" spc="5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io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n 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o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f</a:t>
            </a:r>
            <a:r>
              <a:rPr b="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u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er</a:t>
            </a:r>
            <a:r>
              <a:rPr b="0" spc="-4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ai</a:t>
            </a:r>
            <a:r>
              <a:rPr b="0" spc="-15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ies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and</a:t>
            </a:r>
            <a:r>
              <a:rPr b="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viden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b="0" spc="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o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f</a:t>
            </a:r>
            <a:r>
              <a:rPr b="0" spc="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spc="-45" dirty="0">
                <a:solidFill>
                  <a:srgbClr val="1F487C"/>
                </a:solidFill>
                <a:latin typeface="Calibri"/>
                <a:cs typeface="Calibri"/>
              </a:rPr>
              <a:t>w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arm</a:t>
            </a:r>
            <a:r>
              <a:rPr b="0" spc="-15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ng</a:t>
            </a: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2050">
              <a:latin typeface="Times New Roman"/>
              <a:cs typeface="Times New Roman"/>
            </a:endParaRPr>
          </a:p>
          <a:p>
            <a:pPr marR="716915" algn="ctr">
              <a:lnSpc>
                <a:spcPct val="100000"/>
              </a:lnSpc>
            </a:pPr>
            <a:r>
              <a:rPr spc="-15" dirty="0"/>
              <a:t>1995</a:t>
            </a:r>
          </a:p>
          <a:p>
            <a:pPr marL="1243965" marR="69215">
              <a:lnSpc>
                <a:spcPct val="100000"/>
              </a:lnSpc>
            </a:pPr>
            <a:r>
              <a:rPr b="0" spc="85" dirty="0">
                <a:solidFill>
                  <a:srgbClr val="1F487C"/>
                </a:solidFill>
                <a:latin typeface="Calibri"/>
                <a:cs typeface="Calibri"/>
              </a:rPr>
              <a:t>“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b="0" spc="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balanc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b="0" spc="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o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f 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ev</a:t>
            </a:r>
            <a:r>
              <a:rPr b="0" spc="-15" dirty="0">
                <a:solidFill>
                  <a:srgbClr val="1F487C"/>
                </a:solidFill>
                <a:latin typeface="Calibri"/>
                <a:cs typeface="Calibri"/>
              </a:rPr>
              <a:t>id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b="0" spc="-15" dirty="0">
                <a:solidFill>
                  <a:srgbClr val="1F487C"/>
                </a:solidFill>
                <a:latin typeface="Calibri"/>
                <a:cs typeface="Calibri"/>
              </a:rPr>
              <a:t>nce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su</a:t>
            </a:r>
            <a:r>
              <a:rPr b="0" spc="15" dirty="0">
                <a:solidFill>
                  <a:srgbClr val="1F487C"/>
                </a:solidFill>
                <a:latin typeface="Calibri"/>
                <a:cs typeface="Calibri"/>
              </a:rPr>
              <a:t>g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g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s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ts</a:t>
            </a:r>
            <a:r>
              <a:rPr b="0" spc="-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a </a:t>
            </a:r>
            <a:r>
              <a:rPr dirty="0">
                <a:solidFill>
                  <a:srgbClr val="1F487C"/>
                </a:solidFill>
              </a:rPr>
              <a:t>dis</a:t>
            </a:r>
            <a:r>
              <a:rPr spc="-5" dirty="0">
                <a:solidFill>
                  <a:srgbClr val="1F487C"/>
                </a:solidFill>
              </a:rPr>
              <a:t>ce</a:t>
            </a:r>
            <a:r>
              <a:rPr spc="-10" dirty="0">
                <a:solidFill>
                  <a:srgbClr val="1F487C"/>
                </a:solidFill>
              </a:rPr>
              <a:t>r</a:t>
            </a:r>
            <a:r>
              <a:rPr dirty="0">
                <a:solidFill>
                  <a:srgbClr val="1F487C"/>
                </a:solidFill>
              </a:rPr>
              <a:t>n</a:t>
            </a:r>
            <a:r>
              <a:rPr spc="-10" dirty="0">
                <a:solidFill>
                  <a:srgbClr val="1F487C"/>
                </a:solidFill>
              </a:rPr>
              <a:t>ib</a:t>
            </a:r>
            <a:r>
              <a:rPr dirty="0">
                <a:solidFill>
                  <a:srgbClr val="1F487C"/>
                </a:solidFill>
              </a:rPr>
              <a:t>le 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h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uman</a:t>
            </a:r>
            <a:r>
              <a:rPr b="0" spc="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i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flue</a:t>
            </a:r>
            <a:r>
              <a:rPr b="0" spc="5" dirty="0">
                <a:solidFill>
                  <a:srgbClr val="1F487C"/>
                </a:solidFill>
                <a:latin typeface="Calibri"/>
                <a:cs typeface="Calibri"/>
              </a:rPr>
              <a:t>n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b="0" spc="-10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b="0" spc="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on 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global 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c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li</a:t>
            </a:r>
            <a:r>
              <a:rPr b="0" spc="-15" dirty="0">
                <a:solidFill>
                  <a:srgbClr val="1F487C"/>
                </a:solidFill>
                <a:latin typeface="Calibri"/>
                <a:cs typeface="Calibri"/>
              </a:rPr>
              <a:t>m</a:t>
            </a:r>
            <a:r>
              <a:rPr b="0" spc="-2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b="0" spc="-40" dirty="0">
                <a:solidFill>
                  <a:srgbClr val="1F487C"/>
                </a:solidFill>
                <a:latin typeface="Calibri"/>
                <a:cs typeface="Calibri"/>
              </a:rPr>
              <a:t>t</a:t>
            </a:r>
            <a:r>
              <a:rPr b="0" spc="-5" dirty="0">
                <a:solidFill>
                  <a:srgbClr val="1F487C"/>
                </a:solidFill>
                <a:latin typeface="Calibri"/>
                <a:cs typeface="Calibri"/>
              </a:rPr>
              <a:t>e</a:t>
            </a:r>
            <a:r>
              <a:rPr b="0" dirty="0">
                <a:solidFill>
                  <a:srgbClr val="1F487C"/>
                </a:solidFill>
                <a:latin typeface="Calibri"/>
                <a:cs typeface="Calibri"/>
              </a:rPr>
              <a:t>”</a:t>
            </a:r>
          </a:p>
          <a:p>
            <a:pPr>
              <a:lnSpc>
                <a:spcPct val="100000"/>
              </a:lnSpc>
            </a:pPr>
            <a:endParaRPr b="0" dirty="0">
              <a:solidFill>
                <a:srgbClr val="1F487C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/>
              <a:t>I</a:t>
            </a:r>
            <a:r>
              <a:rPr sz="2000" spc="5" dirty="0"/>
              <a:t>m</a:t>
            </a:r>
            <a:r>
              <a:rPr sz="2000" dirty="0"/>
              <a:t>p</a:t>
            </a:r>
            <a:r>
              <a:rPr sz="2000" spc="-25" dirty="0"/>
              <a:t>r</a:t>
            </a:r>
            <a:r>
              <a:rPr sz="2000" dirty="0"/>
              <a:t>o</a:t>
            </a:r>
            <a:r>
              <a:rPr sz="2000" spc="-25" dirty="0"/>
              <a:t>v</a:t>
            </a:r>
            <a:r>
              <a:rPr sz="2000" spc="-5" dirty="0"/>
              <a:t>eme</a:t>
            </a:r>
            <a:r>
              <a:rPr sz="2000" spc="-20" dirty="0"/>
              <a:t>n</a:t>
            </a:r>
            <a:r>
              <a:rPr sz="2000" dirty="0"/>
              <a:t>t</a:t>
            </a:r>
            <a:r>
              <a:rPr sz="2000" spc="10" dirty="0"/>
              <a:t>s</a:t>
            </a:r>
            <a:r>
              <a:rPr sz="2000" dirty="0"/>
              <a:t>:</a:t>
            </a:r>
            <a:endParaRPr sz="2000"/>
          </a:p>
        </p:txBody>
      </p:sp>
      <p:sp>
        <p:nvSpPr>
          <p:cNvPr id="13" name="object 13"/>
          <p:cNvSpPr txBox="1"/>
          <p:nvPr/>
        </p:nvSpPr>
        <p:spPr>
          <a:xfrm>
            <a:off x="6222872" y="651916"/>
            <a:ext cx="2626360" cy="4272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150" marR="5080" defTabSz="914400"/>
            <a:r>
              <a:rPr spc="80" dirty="0">
                <a:solidFill>
                  <a:srgbClr val="1F487C"/>
                </a:solidFill>
                <a:cs typeface="Calibri"/>
              </a:rPr>
              <a:t>“</a:t>
            </a:r>
            <a:r>
              <a:rPr dirty="0">
                <a:solidFill>
                  <a:srgbClr val="1F487C"/>
                </a:solidFill>
                <a:cs typeface="Calibri"/>
              </a:rPr>
              <a:t>The</a:t>
            </a:r>
            <a:r>
              <a:rPr spc="-30" dirty="0">
                <a:solidFill>
                  <a:srgbClr val="1F487C"/>
                </a:solidFill>
                <a:cs typeface="Calibri"/>
              </a:rPr>
              <a:t>r</a:t>
            </a:r>
            <a:r>
              <a:rPr dirty="0">
                <a:solidFill>
                  <a:srgbClr val="1F487C"/>
                </a:solidFill>
                <a:cs typeface="Calibri"/>
              </a:rPr>
              <a:t>e</a:t>
            </a:r>
            <a:r>
              <a:rPr spc="5" dirty="0">
                <a:solidFill>
                  <a:srgbClr val="1F487C"/>
                </a:solidFill>
                <a:cs typeface="Calibri"/>
              </a:rPr>
              <a:t> </a:t>
            </a:r>
            <a:r>
              <a:rPr spc="-10" dirty="0">
                <a:solidFill>
                  <a:srgbClr val="1F487C"/>
                </a:solidFill>
                <a:cs typeface="Calibri"/>
              </a:rPr>
              <a:t>i</a:t>
            </a:r>
            <a:r>
              <a:rPr dirty="0">
                <a:solidFill>
                  <a:srgbClr val="1F487C"/>
                </a:solidFill>
                <a:cs typeface="Calibri"/>
              </a:rPr>
              <a:t>s n</a:t>
            </a:r>
            <a:r>
              <a:rPr spc="-10" dirty="0">
                <a:solidFill>
                  <a:srgbClr val="1F487C"/>
                </a:solidFill>
                <a:cs typeface="Calibri"/>
              </a:rPr>
              <a:t>e</a:t>
            </a:r>
            <a:r>
              <a:rPr dirty="0">
                <a:solidFill>
                  <a:srgbClr val="1F487C"/>
                </a:solidFill>
                <a:cs typeface="Calibri"/>
              </a:rPr>
              <a:t>w</a:t>
            </a:r>
            <a:r>
              <a:rPr spc="5" dirty="0">
                <a:solidFill>
                  <a:srgbClr val="1F487C"/>
                </a:solidFill>
                <a:cs typeface="Calibri"/>
              </a:rPr>
              <a:t> </a:t>
            </a:r>
            <a:r>
              <a:rPr dirty="0">
                <a:solidFill>
                  <a:srgbClr val="1F487C"/>
                </a:solidFill>
                <a:cs typeface="Calibri"/>
              </a:rPr>
              <a:t>and</a:t>
            </a:r>
            <a:r>
              <a:rPr spc="20" dirty="0">
                <a:solidFill>
                  <a:srgbClr val="1F487C"/>
                </a:solidFill>
                <a:cs typeface="Calibri"/>
              </a:rPr>
              <a:t> </a:t>
            </a:r>
            <a:r>
              <a:rPr b="1" spc="-25" dirty="0">
                <a:solidFill>
                  <a:srgbClr val="1F487C"/>
                </a:solidFill>
                <a:cs typeface="Calibri"/>
              </a:rPr>
              <a:t>s</a:t>
            </a:r>
            <a:r>
              <a:rPr b="1" dirty="0">
                <a:solidFill>
                  <a:srgbClr val="1F487C"/>
                </a:solidFill>
                <a:cs typeface="Calibri"/>
              </a:rPr>
              <a:t>t</a:t>
            </a:r>
            <a:r>
              <a:rPr b="1" spc="-30" dirty="0">
                <a:solidFill>
                  <a:srgbClr val="1F487C"/>
                </a:solidFill>
                <a:cs typeface="Calibri"/>
              </a:rPr>
              <a:t>r</a:t>
            </a:r>
            <a:r>
              <a:rPr b="1" dirty="0">
                <a:solidFill>
                  <a:srgbClr val="1F487C"/>
                </a:solidFill>
                <a:cs typeface="Calibri"/>
              </a:rPr>
              <a:t>o</a:t>
            </a:r>
            <a:r>
              <a:rPr b="1" spc="5" dirty="0">
                <a:solidFill>
                  <a:srgbClr val="1F487C"/>
                </a:solidFill>
                <a:cs typeface="Calibri"/>
              </a:rPr>
              <a:t>n</a:t>
            </a:r>
            <a:r>
              <a:rPr b="1" spc="-30" dirty="0">
                <a:solidFill>
                  <a:srgbClr val="1F487C"/>
                </a:solidFill>
                <a:cs typeface="Calibri"/>
              </a:rPr>
              <a:t>g</a:t>
            </a:r>
            <a:r>
              <a:rPr b="1" spc="-5" dirty="0">
                <a:solidFill>
                  <a:srgbClr val="1F487C"/>
                </a:solidFill>
                <a:cs typeface="Calibri"/>
              </a:rPr>
              <a:t>er </a:t>
            </a:r>
            <a:r>
              <a:rPr b="1" spc="-10" dirty="0">
                <a:solidFill>
                  <a:srgbClr val="1F487C"/>
                </a:solidFill>
                <a:cs typeface="Calibri"/>
              </a:rPr>
              <a:t>e</a:t>
            </a:r>
            <a:r>
              <a:rPr b="1" spc="-15" dirty="0">
                <a:solidFill>
                  <a:srgbClr val="1F487C"/>
                </a:solidFill>
                <a:cs typeface="Calibri"/>
              </a:rPr>
              <a:t>vi</a:t>
            </a:r>
            <a:r>
              <a:rPr b="1" spc="-5" dirty="0">
                <a:solidFill>
                  <a:srgbClr val="1F487C"/>
                </a:solidFill>
                <a:cs typeface="Calibri"/>
              </a:rPr>
              <a:t>d</a:t>
            </a:r>
            <a:r>
              <a:rPr b="1" dirty="0">
                <a:solidFill>
                  <a:srgbClr val="1F487C"/>
                </a:solidFill>
                <a:cs typeface="Calibri"/>
              </a:rPr>
              <a:t>e</a:t>
            </a:r>
            <a:r>
              <a:rPr b="1" spc="-20" dirty="0">
                <a:solidFill>
                  <a:srgbClr val="1F487C"/>
                </a:solidFill>
                <a:cs typeface="Calibri"/>
              </a:rPr>
              <a:t>n</a:t>
            </a:r>
            <a:r>
              <a:rPr b="1" spc="-10" dirty="0">
                <a:solidFill>
                  <a:srgbClr val="1F487C"/>
                </a:solidFill>
                <a:cs typeface="Calibri"/>
              </a:rPr>
              <a:t>c</a:t>
            </a:r>
            <a:r>
              <a:rPr b="1" dirty="0">
                <a:solidFill>
                  <a:srgbClr val="1F487C"/>
                </a:solidFill>
                <a:cs typeface="Calibri"/>
              </a:rPr>
              <a:t>e </a:t>
            </a:r>
            <a:r>
              <a:rPr dirty="0">
                <a:solidFill>
                  <a:srgbClr val="1F487C"/>
                </a:solidFill>
                <a:cs typeface="Calibri"/>
              </a:rPr>
              <a:t>th</a:t>
            </a:r>
            <a:r>
              <a:rPr spc="-15" dirty="0">
                <a:solidFill>
                  <a:srgbClr val="1F487C"/>
                </a:solidFill>
                <a:cs typeface="Calibri"/>
              </a:rPr>
              <a:t>a</a:t>
            </a:r>
            <a:r>
              <a:rPr spc="-10" dirty="0">
                <a:solidFill>
                  <a:srgbClr val="1F487C"/>
                </a:solidFill>
                <a:cs typeface="Calibri"/>
              </a:rPr>
              <a:t>t</a:t>
            </a:r>
            <a:r>
              <a:rPr spc="-30" dirty="0">
                <a:solidFill>
                  <a:srgbClr val="1F487C"/>
                </a:solidFill>
                <a:cs typeface="Calibri"/>
              </a:rPr>
              <a:t> </a:t>
            </a:r>
            <a:r>
              <a:rPr dirty="0">
                <a:solidFill>
                  <a:srgbClr val="1F487C"/>
                </a:solidFill>
                <a:cs typeface="Calibri"/>
              </a:rPr>
              <a:t>mo</a:t>
            </a:r>
            <a:r>
              <a:rPr spc="-20" dirty="0">
                <a:solidFill>
                  <a:srgbClr val="1F487C"/>
                </a:solidFill>
                <a:cs typeface="Calibri"/>
              </a:rPr>
              <a:t>s</a:t>
            </a:r>
            <a:r>
              <a:rPr spc="-10" dirty="0">
                <a:solidFill>
                  <a:srgbClr val="1F487C"/>
                </a:solidFill>
                <a:cs typeface="Calibri"/>
              </a:rPr>
              <a:t>t</a:t>
            </a:r>
            <a:r>
              <a:rPr dirty="0">
                <a:solidFill>
                  <a:srgbClr val="1F487C"/>
                </a:solidFill>
                <a:cs typeface="Calibri"/>
              </a:rPr>
              <a:t> </a:t>
            </a:r>
            <a:r>
              <a:rPr spc="-5" dirty="0">
                <a:solidFill>
                  <a:srgbClr val="1F487C"/>
                </a:solidFill>
                <a:cs typeface="Calibri"/>
              </a:rPr>
              <a:t>o</a:t>
            </a:r>
            <a:r>
              <a:rPr dirty="0">
                <a:solidFill>
                  <a:srgbClr val="1F487C"/>
                </a:solidFill>
                <a:cs typeface="Calibri"/>
              </a:rPr>
              <a:t>f </a:t>
            </a:r>
            <a:r>
              <a:rPr spc="-10" dirty="0">
                <a:solidFill>
                  <a:srgbClr val="1F487C"/>
                </a:solidFill>
                <a:cs typeface="Calibri"/>
              </a:rPr>
              <a:t>the</a:t>
            </a:r>
            <a:r>
              <a:rPr spc="-5" dirty="0">
                <a:solidFill>
                  <a:srgbClr val="1F487C"/>
                </a:solidFill>
                <a:cs typeface="Calibri"/>
              </a:rPr>
              <a:t> </a:t>
            </a:r>
            <a:r>
              <a:rPr spc="-45" dirty="0">
                <a:solidFill>
                  <a:srgbClr val="1F487C"/>
                </a:solidFill>
                <a:cs typeface="Calibri"/>
              </a:rPr>
              <a:t>w</a:t>
            </a:r>
            <a:r>
              <a:rPr spc="-10" dirty="0">
                <a:solidFill>
                  <a:srgbClr val="1F487C"/>
                </a:solidFill>
                <a:cs typeface="Calibri"/>
              </a:rPr>
              <a:t>arm</a:t>
            </a:r>
            <a:r>
              <a:rPr spc="-15" dirty="0">
                <a:solidFill>
                  <a:srgbClr val="1F487C"/>
                </a:solidFill>
                <a:cs typeface="Calibri"/>
              </a:rPr>
              <a:t>i</a:t>
            </a:r>
            <a:r>
              <a:rPr spc="-5" dirty="0">
                <a:solidFill>
                  <a:srgbClr val="1F487C"/>
                </a:solidFill>
                <a:cs typeface="Calibri"/>
              </a:rPr>
              <a:t>n</a:t>
            </a:r>
            <a:r>
              <a:rPr dirty="0">
                <a:solidFill>
                  <a:srgbClr val="1F487C"/>
                </a:solidFill>
                <a:cs typeface="Calibri"/>
              </a:rPr>
              <a:t>g</a:t>
            </a:r>
            <a:r>
              <a:rPr spc="15" dirty="0">
                <a:solidFill>
                  <a:srgbClr val="1F487C"/>
                </a:solidFill>
                <a:cs typeface="Calibri"/>
              </a:rPr>
              <a:t> </a:t>
            </a:r>
            <a:r>
              <a:rPr spc="-5" dirty="0">
                <a:solidFill>
                  <a:srgbClr val="1F487C"/>
                </a:solidFill>
                <a:cs typeface="Calibri"/>
              </a:rPr>
              <a:t>o</a:t>
            </a:r>
            <a:r>
              <a:rPr spc="-10" dirty="0">
                <a:solidFill>
                  <a:srgbClr val="1F487C"/>
                </a:solidFill>
                <a:cs typeface="Calibri"/>
              </a:rPr>
              <a:t>b</a:t>
            </a:r>
            <a:r>
              <a:rPr spc="-15" dirty="0">
                <a:solidFill>
                  <a:srgbClr val="1F487C"/>
                </a:solidFill>
                <a:cs typeface="Calibri"/>
              </a:rPr>
              <a:t>s</a:t>
            </a:r>
            <a:r>
              <a:rPr spc="-5" dirty="0">
                <a:solidFill>
                  <a:srgbClr val="1F487C"/>
                </a:solidFill>
                <a:cs typeface="Calibri"/>
              </a:rPr>
              <a:t>er</a:t>
            </a:r>
            <a:r>
              <a:rPr spc="-20" dirty="0">
                <a:solidFill>
                  <a:srgbClr val="1F487C"/>
                </a:solidFill>
                <a:cs typeface="Calibri"/>
              </a:rPr>
              <a:t>v</a:t>
            </a:r>
            <a:r>
              <a:rPr spc="-10" dirty="0">
                <a:solidFill>
                  <a:srgbClr val="1F487C"/>
                </a:solidFill>
                <a:cs typeface="Calibri"/>
              </a:rPr>
              <a:t>ed</a:t>
            </a:r>
            <a:r>
              <a:rPr dirty="0">
                <a:solidFill>
                  <a:srgbClr val="1F487C"/>
                </a:solidFill>
                <a:cs typeface="Calibri"/>
              </a:rPr>
              <a:t> </a:t>
            </a:r>
            <a:r>
              <a:rPr spc="-15" dirty="0">
                <a:solidFill>
                  <a:srgbClr val="1F487C"/>
                </a:solidFill>
                <a:cs typeface="Calibri"/>
              </a:rPr>
              <a:t>o</a:t>
            </a:r>
            <a:r>
              <a:rPr spc="-20" dirty="0">
                <a:solidFill>
                  <a:srgbClr val="1F487C"/>
                </a:solidFill>
                <a:cs typeface="Calibri"/>
              </a:rPr>
              <a:t>v</a:t>
            </a:r>
            <a:r>
              <a:rPr spc="-10" dirty="0">
                <a:solidFill>
                  <a:srgbClr val="1F487C"/>
                </a:solidFill>
                <a:cs typeface="Calibri"/>
              </a:rPr>
              <a:t>er</a:t>
            </a:r>
            <a:r>
              <a:rPr spc="10" dirty="0">
                <a:solidFill>
                  <a:srgbClr val="1F487C"/>
                </a:solidFill>
                <a:cs typeface="Calibri"/>
              </a:rPr>
              <a:t> </a:t>
            </a:r>
            <a:r>
              <a:rPr spc="-10" dirty="0">
                <a:solidFill>
                  <a:srgbClr val="1F487C"/>
                </a:solidFill>
                <a:cs typeface="Calibri"/>
              </a:rPr>
              <a:t>the</a:t>
            </a:r>
            <a:r>
              <a:rPr spc="-5" dirty="0">
                <a:solidFill>
                  <a:srgbClr val="1F487C"/>
                </a:solidFill>
                <a:cs typeface="Calibri"/>
              </a:rPr>
              <a:t> l</a:t>
            </a:r>
            <a:r>
              <a:rPr dirty="0">
                <a:solidFill>
                  <a:srgbClr val="1F487C"/>
                </a:solidFill>
                <a:cs typeface="Calibri"/>
              </a:rPr>
              <a:t>a</a:t>
            </a:r>
            <a:r>
              <a:rPr spc="-20" dirty="0">
                <a:solidFill>
                  <a:srgbClr val="1F487C"/>
                </a:solidFill>
                <a:cs typeface="Calibri"/>
              </a:rPr>
              <a:t>s</a:t>
            </a:r>
            <a:r>
              <a:rPr spc="-10" dirty="0">
                <a:solidFill>
                  <a:srgbClr val="1F487C"/>
                </a:solidFill>
                <a:cs typeface="Calibri"/>
              </a:rPr>
              <a:t>t</a:t>
            </a:r>
            <a:r>
              <a:rPr dirty="0">
                <a:solidFill>
                  <a:srgbClr val="1F487C"/>
                </a:solidFill>
                <a:cs typeface="Calibri"/>
              </a:rPr>
              <a:t> </a:t>
            </a:r>
            <a:r>
              <a:rPr spc="-10" dirty="0">
                <a:solidFill>
                  <a:srgbClr val="1F487C"/>
                </a:solidFill>
                <a:cs typeface="Calibri"/>
              </a:rPr>
              <a:t>50</a:t>
            </a:r>
            <a:r>
              <a:rPr spc="5" dirty="0">
                <a:solidFill>
                  <a:srgbClr val="1F487C"/>
                </a:solidFill>
                <a:cs typeface="Calibri"/>
              </a:rPr>
              <a:t> </a:t>
            </a:r>
            <a:r>
              <a:rPr spc="-35" dirty="0">
                <a:solidFill>
                  <a:srgbClr val="1F487C"/>
                </a:solidFill>
                <a:cs typeface="Calibri"/>
              </a:rPr>
              <a:t>y</a:t>
            </a:r>
            <a:r>
              <a:rPr spc="-10" dirty="0">
                <a:solidFill>
                  <a:srgbClr val="1F487C"/>
                </a:solidFill>
                <a:cs typeface="Calibri"/>
              </a:rPr>
              <a:t>ea</a:t>
            </a:r>
            <a:r>
              <a:rPr spc="-45" dirty="0">
                <a:solidFill>
                  <a:srgbClr val="1F487C"/>
                </a:solidFill>
                <a:cs typeface="Calibri"/>
              </a:rPr>
              <a:t>r</a:t>
            </a:r>
            <a:r>
              <a:rPr dirty="0">
                <a:solidFill>
                  <a:srgbClr val="1F487C"/>
                </a:solidFill>
                <a:cs typeface="Calibri"/>
              </a:rPr>
              <a:t>s </a:t>
            </a:r>
            <a:r>
              <a:rPr spc="-5" dirty="0">
                <a:solidFill>
                  <a:srgbClr val="1F487C"/>
                </a:solidFill>
                <a:cs typeface="Calibri"/>
              </a:rPr>
              <a:t>i</a:t>
            </a:r>
            <a:r>
              <a:rPr dirty="0">
                <a:solidFill>
                  <a:srgbClr val="1F487C"/>
                </a:solidFill>
                <a:cs typeface="Calibri"/>
              </a:rPr>
              <a:t>s </a:t>
            </a:r>
            <a:r>
              <a:rPr spc="-15" dirty="0">
                <a:solidFill>
                  <a:srgbClr val="1F487C"/>
                </a:solidFill>
                <a:cs typeface="Calibri"/>
              </a:rPr>
              <a:t>a</a:t>
            </a:r>
            <a:r>
              <a:rPr spc="-40" dirty="0">
                <a:solidFill>
                  <a:srgbClr val="1F487C"/>
                </a:solidFill>
                <a:cs typeface="Calibri"/>
              </a:rPr>
              <a:t>t</a:t>
            </a:r>
            <a:r>
              <a:rPr spc="-10" dirty="0">
                <a:solidFill>
                  <a:srgbClr val="1F487C"/>
                </a:solidFill>
                <a:cs typeface="Calibri"/>
              </a:rPr>
              <a:t>t</a:t>
            </a:r>
            <a:r>
              <a:rPr spc="-20" dirty="0">
                <a:solidFill>
                  <a:srgbClr val="1F487C"/>
                </a:solidFill>
                <a:cs typeface="Calibri"/>
              </a:rPr>
              <a:t>r</a:t>
            </a:r>
            <a:r>
              <a:rPr spc="-5" dirty="0">
                <a:solidFill>
                  <a:srgbClr val="1F487C"/>
                </a:solidFill>
                <a:cs typeface="Calibri"/>
              </a:rPr>
              <a:t>ib</a:t>
            </a:r>
            <a:r>
              <a:rPr dirty="0">
                <a:solidFill>
                  <a:srgbClr val="1F487C"/>
                </a:solidFill>
                <a:cs typeface="Calibri"/>
              </a:rPr>
              <a:t>u</a:t>
            </a:r>
            <a:r>
              <a:rPr spc="-40" dirty="0">
                <a:solidFill>
                  <a:srgbClr val="1F487C"/>
                </a:solidFill>
                <a:cs typeface="Calibri"/>
              </a:rPr>
              <a:t>t</a:t>
            </a:r>
            <a:r>
              <a:rPr dirty="0">
                <a:solidFill>
                  <a:srgbClr val="1F487C"/>
                </a:solidFill>
                <a:cs typeface="Calibri"/>
              </a:rPr>
              <a:t>able </a:t>
            </a:r>
            <a:r>
              <a:rPr spc="-25" dirty="0">
                <a:solidFill>
                  <a:srgbClr val="1F487C"/>
                </a:solidFill>
                <a:cs typeface="Calibri"/>
              </a:rPr>
              <a:t>t</a:t>
            </a:r>
            <a:r>
              <a:rPr dirty="0">
                <a:solidFill>
                  <a:srgbClr val="1F487C"/>
                </a:solidFill>
                <a:cs typeface="Calibri"/>
              </a:rPr>
              <a:t>o</a:t>
            </a:r>
            <a:r>
              <a:rPr spc="-5" dirty="0">
                <a:solidFill>
                  <a:srgbClr val="1F487C"/>
                </a:solidFill>
                <a:cs typeface="Calibri"/>
              </a:rPr>
              <a:t> h</a:t>
            </a:r>
            <a:r>
              <a:rPr dirty="0">
                <a:solidFill>
                  <a:srgbClr val="1F487C"/>
                </a:solidFill>
                <a:cs typeface="Calibri"/>
              </a:rPr>
              <a:t>uman</a:t>
            </a:r>
            <a:r>
              <a:rPr spc="20" dirty="0">
                <a:solidFill>
                  <a:srgbClr val="1F487C"/>
                </a:solidFill>
                <a:cs typeface="Calibri"/>
              </a:rPr>
              <a:t> </a:t>
            </a:r>
            <a:r>
              <a:rPr dirty="0">
                <a:solidFill>
                  <a:srgbClr val="1F487C"/>
                </a:solidFill>
                <a:cs typeface="Calibri"/>
              </a:rPr>
              <a:t>ac</a:t>
            </a:r>
            <a:r>
              <a:rPr spc="-10" dirty="0">
                <a:solidFill>
                  <a:srgbClr val="1F487C"/>
                </a:solidFill>
                <a:cs typeface="Calibri"/>
              </a:rPr>
              <a:t>ti</a:t>
            </a:r>
            <a:r>
              <a:rPr dirty="0">
                <a:solidFill>
                  <a:srgbClr val="1F487C"/>
                </a:solidFill>
                <a:cs typeface="Calibri"/>
              </a:rPr>
              <a:t>vi</a:t>
            </a:r>
            <a:r>
              <a:rPr spc="-10" dirty="0">
                <a:solidFill>
                  <a:srgbClr val="1F487C"/>
                </a:solidFill>
                <a:cs typeface="Calibri"/>
              </a:rPr>
              <a:t>ti</a:t>
            </a:r>
            <a:r>
              <a:rPr dirty="0">
                <a:solidFill>
                  <a:srgbClr val="1F487C"/>
                </a:solidFill>
                <a:cs typeface="Calibri"/>
              </a:rPr>
              <a:t>e</a:t>
            </a:r>
            <a:r>
              <a:rPr spc="5" dirty="0">
                <a:solidFill>
                  <a:srgbClr val="1F487C"/>
                </a:solidFill>
                <a:cs typeface="Calibri"/>
              </a:rPr>
              <a:t>s</a:t>
            </a:r>
            <a:r>
              <a:rPr dirty="0">
                <a:solidFill>
                  <a:srgbClr val="1F487C"/>
                </a:solidFill>
                <a:cs typeface="Calibri"/>
              </a:rPr>
              <a:t>”</a:t>
            </a:r>
            <a:endParaRPr>
              <a:solidFill>
                <a:prstClr val="black"/>
              </a:solidFill>
              <a:cs typeface="Calibri"/>
            </a:endParaRPr>
          </a:p>
          <a:p>
            <a:pPr marL="12700" defTabSz="914400">
              <a:spcBef>
                <a:spcPts val="925"/>
              </a:spcBef>
            </a:pPr>
            <a:r>
              <a:rPr b="1" spc="-15" dirty="0">
                <a:solidFill>
                  <a:srgbClr val="C00000"/>
                </a:solidFill>
                <a:cs typeface="Calibri"/>
              </a:rPr>
              <a:t>2007</a:t>
            </a:r>
            <a:endParaRPr>
              <a:solidFill>
                <a:prstClr val="black"/>
              </a:solidFill>
              <a:cs typeface="Calibri"/>
            </a:endParaRPr>
          </a:p>
          <a:p>
            <a:pPr marL="12700" marR="1037590" algn="just" defTabSz="914400"/>
            <a:r>
              <a:rPr spc="-10" dirty="0">
                <a:solidFill>
                  <a:srgbClr val="1F487C"/>
                </a:solidFill>
                <a:cs typeface="Calibri"/>
              </a:rPr>
              <a:t>"</a:t>
            </a:r>
            <a:r>
              <a:rPr spc="-90" dirty="0">
                <a:solidFill>
                  <a:srgbClr val="1F487C"/>
                </a:solidFill>
                <a:cs typeface="Calibri"/>
              </a:rPr>
              <a:t>W</a:t>
            </a:r>
            <a:r>
              <a:rPr spc="-10" dirty="0">
                <a:solidFill>
                  <a:srgbClr val="1F487C"/>
                </a:solidFill>
                <a:cs typeface="Calibri"/>
              </a:rPr>
              <a:t>arm</a:t>
            </a:r>
            <a:r>
              <a:rPr spc="-15" dirty="0">
                <a:solidFill>
                  <a:srgbClr val="1F487C"/>
                </a:solidFill>
                <a:cs typeface="Calibri"/>
              </a:rPr>
              <a:t>i</a:t>
            </a:r>
            <a:r>
              <a:rPr spc="-5" dirty="0">
                <a:solidFill>
                  <a:srgbClr val="1F487C"/>
                </a:solidFill>
                <a:cs typeface="Calibri"/>
              </a:rPr>
              <a:t>n</a:t>
            </a:r>
            <a:r>
              <a:rPr dirty="0">
                <a:solidFill>
                  <a:srgbClr val="1F487C"/>
                </a:solidFill>
                <a:cs typeface="Calibri"/>
              </a:rPr>
              <a:t>g</a:t>
            </a:r>
            <a:r>
              <a:rPr spc="25" dirty="0">
                <a:solidFill>
                  <a:srgbClr val="1F487C"/>
                </a:solidFill>
                <a:cs typeface="Calibri"/>
              </a:rPr>
              <a:t> </a:t>
            </a:r>
            <a:r>
              <a:rPr spc="-5" dirty="0">
                <a:solidFill>
                  <a:srgbClr val="1F487C"/>
                </a:solidFill>
                <a:cs typeface="Calibri"/>
              </a:rPr>
              <a:t>o</a:t>
            </a:r>
            <a:r>
              <a:rPr dirty="0">
                <a:solidFill>
                  <a:srgbClr val="1F487C"/>
                </a:solidFill>
                <a:cs typeface="Calibri"/>
              </a:rPr>
              <a:t>f </a:t>
            </a:r>
            <a:r>
              <a:rPr spc="-10" dirty="0">
                <a:solidFill>
                  <a:srgbClr val="1F487C"/>
                </a:solidFill>
                <a:cs typeface="Calibri"/>
              </a:rPr>
              <a:t>the</a:t>
            </a:r>
            <a:r>
              <a:rPr spc="-5" dirty="0">
                <a:solidFill>
                  <a:srgbClr val="1F487C"/>
                </a:solidFill>
                <a:cs typeface="Calibri"/>
              </a:rPr>
              <a:t> </a:t>
            </a:r>
            <a:r>
              <a:rPr spc="-20" dirty="0">
                <a:solidFill>
                  <a:srgbClr val="1F487C"/>
                </a:solidFill>
                <a:cs typeface="Calibri"/>
              </a:rPr>
              <a:t>c</a:t>
            </a:r>
            <a:r>
              <a:rPr spc="-5" dirty="0">
                <a:solidFill>
                  <a:srgbClr val="1F487C"/>
                </a:solidFill>
                <a:cs typeface="Calibri"/>
              </a:rPr>
              <a:t>li</a:t>
            </a:r>
            <a:r>
              <a:rPr spc="-15" dirty="0">
                <a:solidFill>
                  <a:srgbClr val="1F487C"/>
                </a:solidFill>
                <a:cs typeface="Calibri"/>
              </a:rPr>
              <a:t>m</a:t>
            </a:r>
            <a:r>
              <a:rPr spc="-20" dirty="0">
                <a:solidFill>
                  <a:srgbClr val="1F487C"/>
                </a:solidFill>
                <a:cs typeface="Calibri"/>
              </a:rPr>
              <a:t>a</a:t>
            </a:r>
            <a:r>
              <a:rPr spc="-40" dirty="0">
                <a:solidFill>
                  <a:srgbClr val="1F487C"/>
                </a:solidFill>
                <a:cs typeface="Calibri"/>
              </a:rPr>
              <a:t>t</a:t>
            </a:r>
            <a:r>
              <a:rPr spc="-10" dirty="0">
                <a:solidFill>
                  <a:srgbClr val="1F487C"/>
                </a:solidFill>
                <a:cs typeface="Calibri"/>
              </a:rPr>
              <a:t>e</a:t>
            </a:r>
            <a:r>
              <a:rPr spc="15" dirty="0">
                <a:solidFill>
                  <a:srgbClr val="1F487C"/>
                </a:solidFill>
                <a:cs typeface="Calibri"/>
              </a:rPr>
              <a:t> </a:t>
            </a:r>
            <a:r>
              <a:rPr spc="-35" dirty="0">
                <a:solidFill>
                  <a:srgbClr val="1F487C"/>
                </a:solidFill>
                <a:cs typeface="Calibri"/>
              </a:rPr>
              <a:t>s</a:t>
            </a:r>
            <a:r>
              <a:rPr spc="-25" dirty="0">
                <a:solidFill>
                  <a:srgbClr val="1F487C"/>
                </a:solidFill>
                <a:cs typeface="Calibri"/>
              </a:rPr>
              <a:t>y</a:t>
            </a:r>
            <a:r>
              <a:rPr spc="-20" dirty="0">
                <a:solidFill>
                  <a:srgbClr val="1F487C"/>
                </a:solidFill>
                <a:cs typeface="Calibri"/>
              </a:rPr>
              <a:t>s</a:t>
            </a:r>
            <a:r>
              <a:rPr spc="-40" dirty="0">
                <a:solidFill>
                  <a:srgbClr val="1F487C"/>
                </a:solidFill>
                <a:cs typeface="Calibri"/>
              </a:rPr>
              <a:t>t</a:t>
            </a:r>
            <a:r>
              <a:rPr spc="-15" dirty="0">
                <a:solidFill>
                  <a:srgbClr val="1F487C"/>
                </a:solidFill>
                <a:cs typeface="Calibri"/>
              </a:rPr>
              <a:t>em</a:t>
            </a:r>
            <a:r>
              <a:rPr spc="-10" dirty="0">
                <a:solidFill>
                  <a:srgbClr val="1F487C"/>
                </a:solidFill>
                <a:cs typeface="Calibri"/>
              </a:rPr>
              <a:t> </a:t>
            </a:r>
            <a:r>
              <a:rPr spc="-5" dirty="0">
                <a:solidFill>
                  <a:srgbClr val="1F487C"/>
                </a:solidFill>
                <a:cs typeface="Calibri"/>
              </a:rPr>
              <a:t>i</a:t>
            </a:r>
            <a:r>
              <a:rPr dirty="0">
                <a:solidFill>
                  <a:srgbClr val="1F487C"/>
                </a:solidFill>
                <a:cs typeface="Calibri"/>
              </a:rPr>
              <a:t>s </a:t>
            </a:r>
            <a:r>
              <a:rPr b="1" spc="-10" dirty="0">
                <a:solidFill>
                  <a:srgbClr val="1F487C"/>
                </a:solidFill>
                <a:cs typeface="Calibri"/>
              </a:rPr>
              <a:t>un</a:t>
            </a:r>
            <a:r>
              <a:rPr b="1" dirty="0">
                <a:solidFill>
                  <a:srgbClr val="1F487C"/>
                </a:solidFill>
                <a:cs typeface="Calibri"/>
              </a:rPr>
              <a:t>e</a:t>
            </a:r>
            <a:r>
              <a:rPr b="1" spc="-10" dirty="0">
                <a:solidFill>
                  <a:srgbClr val="1F487C"/>
                </a:solidFill>
                <a:cs typeface="Calibri"/>
              </a:rPr>
              <a:t>q</a:t>
            </a:r>
            <a:r>
              <a:rPr b="1" spc="-20" dirty="0">
                <a:solidFill>
                  <a:srgbClr val="1F487C"/>
                </a:solidFill>
                <a:cs typeface="Calibri"/>
              </a:rPr>
              <a:t>ui</a:t>
            </a:r>
            <a:r>
              <a:rPr b="1" spc="-15" dirty="0">
                <a:solidFill>
                  <a:srgbClr val="1F487C"/>
                </a:solidFill>
                <a:cs typeface="Calibri"/>
              </a:rPr>
              <a:t>v</a:t>
            </a:r>
            <a:r>
              <a:rPr b="1" spc="-20" dirty="0">
                <a:solidFill>
                  <a:srgbClr val="1F487C"/>
                </a:solidFill>
                <a:cs typeface="Calibri"/>
              </a:rPr>
              <a:t>o</a:t>
            </a:r>
            <a:r>
              <a:rPr b="1" spc="-10" dirty="0">
                <a:solidFill>
                  <a:srgbClr val="1F487C"/>
                </a:solidFill>
                <a:cs typeface="Calibri"/>
              </a:rPr>
              <a:t>cal</a:t>
            </a:r>
            <a:r>
              <a:rPr spc="-10" dirty="0">
                <a:solidFill>
                  <a:srgbClr val="1F487C"/>
                </a:solidFill>
                <a:cs typeface="Calibri"/>
              </a:rPr>
              <a:t>…"</a:t>
            </a:r>
            <a:endParaRPr>
              <a:solidFill>
                <a:prstClr val="black"/>
              </a:solidFill>
              <a:cs typeface="Calibri"/>
            </a:endParaRPr>
          </a:p>
          <a:p>
            <a:pPr defTabSz="914400"/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14400">
              <a:spcBef>
                <a:spcPts val="3"/>
              </a:spcBef>
            </a:pPr>
            <a:endParaRPr sz="24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6830" defTabSz="914400"/>
            <a:r>
              <a:rPr b="1" spc="-15" dirty="0">
                <a:solidFill>
                  <a:srgbClr val="C00000"/>
                </a:solidFill>
                <a:cs typeface="Calibri"/>
              </a:rPr>
              <a:t>2013</a:t>
            </a:r>
            <a:endParaRPr>
              <a:solidFill>
                <a:prstClr val="black"/>
              </a:solidFill>
              <a:cs typeface="Calibri"/>
            </a:endParaRPr>
          </a:p>
          <a:p>
            <a:pPr marL="36830" marR="897890" defTabSz="914400"/>
            <a:r>
              <a:rPr dirty="0">
                <a:solidFill>
                  <a:srgbClr val="1F487C"/>
                </a:solidFill>
                <a:cs typeface="Calibri"/>
              </a:rPr>
              <a:t>“Human</a:t>
            </a:r>
            <a:r>
              <a:rPr spc="20" dirty="0">
                <a:solidFill>
                  <a:srgbClr val="1F487C"/>
                </a:solidFill>
                <a:cs typeface="Calibri"/>
              </a:rPr>
              <a:t> </a:t>
            </a:r>
            <a:r>
              <a:rPr spc="-5" dirty="0">
                <a:solidFill>
                  <a:srgbClr val="1F487C"/>
                </a:solidFill>
                <a:cs typeface="Calibri"/>
              </a:rPr>
              <a:t>i</a:t>
            </a:r>
            <a:r>
              <a:rPr spc="-10" dirty="0">
                <a:solidFill>
                  <a:srgbClr val="1F487C"/>
                </a:solidFill>
                <a:cs typeface="Calibri"/>
              </a:rPr>
              <a:t>n</a:t>
            </a:r>
            <a:r>
              <a:rPr spc="-5" dirty="0">
                <a:solidFill>
                  <a:srgbClr val="1F487C"/>
                </a:solidFill>
                <a:cs typeface="Calibri"/>
              </a:rPr>
              <a:t>flu</a:t>
            </a:r>
            <a:r>
              <a:rPr spc="5" dirty="0">
                <a:solidFill>
                  <a:srgbClr val="1F487C"/>
                </a:solidFill>
                <a:cs typeface="Calibri"/>
              </a:rPr>
              <a:t>e</a:t>
            </a:r>
            <a:r>
              <a:rPr dirty="0">
                <a:solidFill>
                  <a:srgbClr val="1F487C"/>
                </a:solidFill>
                <a:cs typeface="Calibri"/>
              </a:rPr>
              <a:t>n</a:t>
            </a:r>
            <a:r>
              <a:rPr spc="-20" dirty="0">
                <a:solidFill>
                  <a:srgbClr val="1F487C"/>
                </a:solidFill>
                <a:cs typeface="Calibri"/>
              </a:rPr>
              <a:t>c</a:t>
            </a:r>
            <a:r>
              <a:rPr spc="-10" dirty="0">
                <a:solidFill>
                  <a:srgbClr val="1F487C"/>
                </a:solidFill>
                <a:cs typeface="Calibri"/>
              </a:rPr>
              <a:t>e</a:t>
            </a:r>
            <a:r>
              <a:rPr spc="-5" dirty="0">
                <a:solidFill>
                  <a:srgbClr val="1F487C"/>
                </a:solidFill>
                <a:cs typeface="Calibri"/>
              </a:rPr>
              <a:t> o</a:t>
            </a:r>
            <a:r>
              <a:rPr dirty="0">
                <a:solidFill>
                  <a:srgbClr val="1F487C"/>
                </a:solidFill>
                <a:cs typeface="Calibri"/>
              </a:rPr>
              <a:t>n</a:t>
            </a:r>
            <a:r>
              <a:rPr spc="10" dirty="0">
                <a:solidFill>
                  <a:srgbClr val="1F487C"/>
                </a:solidFill>
                <a:cs typeface="Calibri"/>
              </a:rPr>
              <a:t> </a:t>
            </a:r>
            <a:r>
              <a:rPr spc="-10" dirty="0">
                <a:solidFill>
                  <a:srgbClr val="1F487C"/>
                </a:solidFill>
                <a:cs typeface="Calibri"/>
              </a:rPr>
              <a:t>the</a:t>
            </a:r>
            <a:r>
              <a:rPr spc="-5" dirty="0">
                <a:solidFill>
                  <a:srgbClr val="1F487C"/>
                </a:solidFill>
                <a:cs typeface="Calibri"/>
              </a:rPr>
              <a:t> </a:t>
            </a:r>
            <a:r>
              <a:rPr dirty="0">
                <a:solidFill>
                  <a:srgbClr val="1F487C"/>
                </a:solidFill>
                <a:cs typeface="Calibri"/>
              </a:rPr>
              <a:t>c</a:t>
            </a:r>
            <a:r>
              <a:rPr spc="-10" dirty="0">
                <a:solidFill>
                  <a:srgbClr val="1F487C"/>
                </a:solidFill>
                <a:cs typeface="Calibri"/>
              </a:rPr>
              <a:t>l</a:t>
            </a:r>
            <a:r>
              <a:rPr spc="-5" dirty="0">
                <a:solidFill>
                  <a:srgbClr val="1F487C"/>
                </a:solidFill>
                <a:cs typeface="Calibri"/>
              </a:rPr>
              <a:t>i</a:t>
            </a:r>
            <a:r>
              <a:rPr spc="-15" dirty="0">
                <a:solidFill>
                  <a:srgbClr val="1F487C"/>
                </a:solidFill>
                <a:cs typeface="Calibri"/>
              </a:rPr>
              <a:t>m</a:t>
            </a:r>
            <a:r>
              <a:rPr spc="-20" dirty="0">
                <a:solidFill>
                  <a:srgbClr val="1F487C"/>
                </a:solidFill>
                <a:cs typeface="Calibri"/>
              </a:rPr>
              <a:t>a</a:t>
            </a:r>
            <a:r>
              <a:rPr spc="-40" dirty="0">
                <a:solidFill>
                  <a:srgbClr val="1F487C"/>
                </a:solidFill>
                <a:cs typeface="Calibri"/>
              </a:rPr>
              <a:t>t</a:t>
            </a:r>
            <a:r>
              <a:rPr spc="-10" dirty="0">
                <a:solidFill>
                  <a:srgbClr val="1F487C"/>
                </a:solidFill>
                <a:cs typeface="Calibri"/>
              </a:rPr>
              <a:t>e</a:t>
            </a:r>
            <a:r>
              <a:rPr spc="-5" dirty="0">
                <a:solidFill>
                  <a:srgbClr val="1F487C"/>
                </a:solidFill>
                <a:cs typeface="Calibri"/>
              </a:rPr>
              <a:t> </a:t>
            </a:r>
            <a:r>
              <a:rPr spc="-35" dirty="0">
                <a:solidFill>
                  <a:srgbClr val="1F487C"/>
                </a:solidFill>
                <a:cs typeface="Calibri"/>
              </a:rPr>
              <a:t>s</a:t>
            </a:r>
            <a:r>
              <a:rPr spc="-25" dirty="0">
                <a:solidFill>
                  <a:srgbClr val="1F487C"/>
                </a:solidFill>
                <a:cs typeface="Calibri"/>
              </a:rPr>
              <a:t>y</a:t>
            </a:r>
            <a:r>
              <a:rPr spc="-20" dirty="0">
                <a:solidFill>
                  <a:srgbClr val="1F487C"/>
                </a:solidFill>
                <a:cs typeface="Calibri"/>
              </a:rPr>
              <a:t>s</a:t>
            </a:r>
            <a:r>
              <a:rPr spc="-40" dirty="0">
                <a:solidFill>
                  <a:srgbClr val="1F487C"/>
                </a:solidFill>
                <a:cs typeface="Calibri"/>
              </a:rPr>
              <a:t>t</a:t>
            </a:r>
            <a:r>
              <a:rPr spc="-15" dirty="0">
                <a:solidFill>
                  <a:srgbClr val="1F487C"/>
                </a:solidFill>
                <a:cs typeface="Calibri"/>
              </a:rPr>
              <a:t>em</a:t>
            </a:r>
            <a:r>
              <a:rPr spc="-10" dirty="0">
                <a:solidFill>
                  <a:srgbClr val="1F487C"/>
                </a:solidFill>
                <a:cs typeface="Calibri"/>
              </a:rPr>
              <a:t> </a:t>
            </a:r>
            <a:r>
              <a:rPr spc="-5" dirty="0">
                <a:solidFill>
                  <a:srgbClr val="1F487C"/>
                </a:solidFill>
                <a:cs typeface="Calibri"/>
              </a:rPr>
              <a:t>i</a:t>
            </a:r>
            <a:r>
              <a:rPr dirty="0">
                <a:solidFill>
                  <a:srgbClr val="1F487C"/>
                </a:solidFill>
                <a:cs typeface="Calibri"/>
              </a:rPr>
              <a:t>s </a:t>
            </a:r>
            <a:r>
              <a:rPr b="1" spc="-5" dirty="0">
                <a:solidFill>
                  <a:srgbClr val="1F487C"/>
                </a:solidFill>
                <a:cs typeface="Calibri"/>
              </a:rPr>
              <a:t>cl</a:t>
            </a:r>
            <a:r>
              <a:rPr b="1" spc="10" dirty="0">
                <a:solidFill>
                  <a:srgbClr val="1F487C"/>
                </a:solidFill>
                <a:cs typeface="Calibri"/>
              </a:rPr>
              <a:t>e</a:t>
            </a:r>
            <a:r>
              <a:rPr b="1" dirty="0">
                <a:solidFill>
                  <a:srgbClr val="1F487C"/>
                </a:solidFill>
                <a:cs typeface="Calibri"/>
              </a:rPr>
              <a:t>a</a:t>
            </a:r>
            <a:r>
              <a:rPr b="1" spc="-5" dirty="0">
                <a:solidFill>
                  <a:srgbClr val="1F487C"/>
                </a:solidFill>
                <a:cs typeface="Calibri"/>
              </a:rPr>
              <a:t>r</a:t>
            </a:r>
            <a:r>
              <a:rPr spc="-130" dirty="0">
                <a:solidFill>
                  <a:srgbClr val="1F487C"/>
                </a:solidFill>
                <a:cs typeface="Calibri"/>
              </a:rPr>
              <a:t>.</a:t>
            </a:r>
            <a:r>
              <a:rPr dirty="0">
                <a:solidFill>
                  <a:srgbClr val="1F487C"/>
                </a:solidFill>
                <a:cs typeface="Calibri"/>
              </a:rPr>
              <a:t>”</a:t>
            </a:r>
            <a:endParaRPr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6200" y="5303520"/>
            <a:ext cx="8555736" cy="13594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147583" y="104103"/>
            <a:ext cx="505400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lang="fr-FR" sz="3200" b="1" dirty="0" err="1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fr-FR" sz="3200" b="1" dirty="0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science</a:t>
            </a:r>
          </a:p>
        </p:txBody>
      </p:sp>
    </p:spTree>
    <p:extLst>
      <p:ext uri="{BB962C8B-B14F-4D97-AF65-F5344CB8AC3E}">
        <p14:creationId xmlns:p14="http://schemas.microsoft.com/office/powerpoint/2010/main" val="225379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0749" y="327878"/>
            <a:ext cx="572833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3200" b="1" dirty="0">
                <a:solidFill>
                  <a:srgbClr val="003466"/>
                </a:solidFill>
                <a:latin typeface="Arial Narrow"/>
                <a:cs typeface="Arial Narrow"/>
              </a:rPr>
              <a:t>How</a:t>
            </a:r>
            <a:r>
              <a:rPr sz="3200" b="1" spc="-15" dirty="0">
                <a:solidFill>
                  <a:srgbClr val="003466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003466"/>
                </a:solidFill>
                <a:latin typeface="Arial Narrow"/>
                <a:cs typeface="Arial Narrow"/>
              </a:rPr>
              <a:t>the</a:t>
            </a:r>
            <a:r>
              <a:rPr sz="3200" b="1" spc="-20" dirty="0">
                <a:solidFill>
                  <a:srgbClr val="003466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3466"/>
                </a:solidFill>
                <a:latin typeface="Arial Narrow"/>
                <a:cs typeface="Arial Narrow"/>
              </a:rPr>
              <a:t>IPC</a:t>
            </a:r>
            <a:r>
              <a:rPr sz="3200" b="1" dirty="0">
                <a:solidFill>
                  <a:srgbClr val="003466"/>
                </a:solidFill>
                <a:latin typeface="Arial Narrow"/>
                <a:cs typeface="Arial Narrow"/>
              </a:rPr>
              <a:t>C prod</a:t>
            </a:r>
            <a:r>
              <a:rPr sz="3200" b="1" spc="5" dirty="0">
                <a:solidFill>
                  <a:srgbClr val="003466"/>
                </a:solidFill>
                <a:latin typeface="Arial Narrow"/>
                <a:cs typeface="Arial Narrow"/>
              </a:rPr>
              <a:t>u</a:t>
            </a:r>
            <a:r>
              <a:rPr sz="3200" b="1" spc="-5" dirty="0">
                <a:solidFill>
                  <a:srgbClr val="003466"/>
                </a:solidFill>
                <a:latin typeface="Arial Narrow"/>
                <a:cs typeface="Arial Narrow"/>
              </a:rPr>
              <a:t>ce</a:t>
            </a:r>
            <a:r>
              <a:rPr sz="3200" b="1" dirty="0">
                <a:solidFill>
                  <a:srgbClr val="003466"/>
                </a:solidFill>
                <a:latin typeface="Arial Narrow"/>
                <a:cs typeface="Arial Narrow"/>
              </a:rPr>
              <a:t>s</a:t>
            </a:r>
            <a:r>
              <a:rPr sz="3200" b="1" spc="-25" dirty="0">
                <a:solidFill>
                  <a:srgbClr val="003466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3466"/>
                </a:solidFill>
                <a:latin typeface="Arial Narrow"/>
                <a:cs typeface="Arial Narrow"/>
              </a:rPr>
              <a:t>it</a:t>
            </a:r>
            <a:r>
              <a:rPr sz="3200" b="1" dirty="0">
                <a:solidFill>
                  <a:srgbClr val="003466"/>
                </a:solidFill>
                <a:latin typeface="Arial Narrow"/>
                <a:cs typeface="Arial Narrow"/>
              </a:rPr>
              <a:t>s</a:t>
            </a:r>
            <a:r>
              <a:rPr sz="3200" b="1" spc="-15" dirty="0">
                <a:solidFill>
                  <a:srgbClr val="003466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003466"/>
                </a:solidFill>
                <a:latin typeface="Arial Narrow"/>
                <a:cs typeface="Arial Narrow"/>
              </a:rPr>
              <a:t>reports?</a:t>
            </a:r>
            <a:endParaRPr sz="3200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22932" y="842772"/>
            <a:ext cx="4898136" cy="5382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8105" y="843533"/>
            <a:ext cx="6545580" cy="1309370"/>
          </a:xfrm>
          <a:prstGeom prst="rect">
            <a:avLst/>
          </a:prstGeom>
          <a:ln w="25908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17804" marR="5497195" algn="just" defTabSz="914400"/>
            <a:r>
              <a:rPr b="1" spc="-5" dirty="0">
                <a:solidFill>
                  <a:srgbClr val="C00000"/>
                </a:solidFill>
                <a:cs typeface="Calibri"/>
              </a:rPr>
              <a:t>On</a:t>
            </a:r>
            <a:r>
              <a:rPr b="1" spc="-15" dirty="0">
                <a:solidFill>
                  <a:srgbClr val="C00000"/>
                </a:solidFill>
                <a:cs typeface="Calibri"/>
              </a:rPr>
              <a:t>g</a:t>
            </a:r>
            <a:r>
              <a:rPr b="1" spc="-10" dirty="0">
                <a:solidFill>
                  <a:srgbClr val="C00000"/>
                </a:solidFill>
                <a:cs typeface="Calibri"/>
              </a:rPr>
              <a:t>oing</a:t>
            </a:r>
            <a:r>
              <a:rPr b="1" spc="-5" dirty="0">
                <a:solidFill>
                  <a:srgbClr val="C00000"/>
                </a:solidFill>
                <a:cs typeface="Calibri"/>
              </a:rPr>
              <a:t> </a:t>
            </a:r>
            <a:r>
              <a:rPr b="1" u="heavy" spc="-10" dirty="0">
                <a:solidFill>
                  <a:srgbClr val="C00000"/>
                </a:solidFill>
                <a:cs typeface="Calibri"/>
              </a:rPr>
              <a:t>acti</a:t>
            </a:r>
            <a:r>
              <a:rPr b="1" u="heavy" dirty="0">
                <a:solidFill>
                  <a:srgbClr val="C00000"/>
                </a:solidFill>
                <a:cs typeface="Calibri"/>
              </a:rPr>
              <a:t>v</a:t>
            </a:r>
            <a:r>
              <a:rPr b="1" u="heavy" spc="-10" dirty="0">
                <a:solidFill>
                  <a:srgbClr val="C00000"/>
                </a:solidFill>
                <a:cs typeface="Calibri"/>
              </a:rPr>
              <a:t>ties</a:t>
            </a:r>
            <a:r>
              <a:rPr b="1" spc="-10" dirty="0">
                <a:solidFill>
                  <a:srgbClr val="C00000"/>
                </a:solidFill>
                <a:cs typeface="Calibri"/>
              </a:rPr>
              <a:t> h</a:t>
            </a:r>
            <a:r>
              <a:rPr b="1" dirty="0">
                <a:solidFill>
                  <a:srgbClr val="C00000"/>
                </a:solidFill>
                <a:cs typeface="Calibri"/>
              </a:rPr>
              <a:t>e</a:t>
            </a:r>
            <a:r>
              <a:rPr b="1" spc="-30" dirty="0">
                <a:solidFill>
                  <a:srgbClr val="C00000"/>
                </a:solidFill>
                <a:cs typeface="Calibri"/>
              </a:rPr>
              <a:t>r</a:t>
            </a:r>
            <a:r>
              <a:rPr b="1" dirty="0">
                <a:solidFill>
                  <a:srgbClr val="C00000"/>
                </a:solidFill>
                <a:cs typeface="Calibri"/>
              </a:rPr>
              <a:t>e</a:t>
            </a:r>
            <a:endParaRPr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7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19600" y="6152386"/>
            <a:ext cx="4267200" cy="655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2504" y="224027"/>
            <a:ext cx="3706367" cy="1853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8411" y="249936"/>
            <a:ext cx="3599815" cy="1746885"/>
          </a:xfrm>
          <a:custGeom>
            <a:avLst/>
            <a:gdLst/>
            <a:ahLst/>
            <a:cxnLst/>
            <a:rect l="l" t="t" r="r" b="b"/>
            <a:pathLst>
              <a:path w="3599815" h="1746885">
                <a:moveTo>
                  <a:pt x="3405124" y="0"/>
                </a:moveTo>
                <a:lnTo>
                  <a:pt x="194525" y="0"/>
                </a:lnTo>
                <a:lnTo>
                  <a:pt x="178572" y="645"/>
                </a:lnTo>
                <a:lnTo>
                  <a:pt x="133042" y="9920"/>
                </a:lnTo>
                <a:lnTo>
                  <a:pt x="92059" y="29153"/>
                </a:lnTo>
                <a:lnTo>
                  <a:pt x="56976" y="56991"/>
                </a:lnTo>
                <a:lnTo>
                  <a:pt x="29145" y="92081"/>
                </a:lnTo>
                <a:lnTo>
                  <a:pt x="9917" y="133071"/>
                </a:lnTo>
                <a:lnTo>
                  <a:pt x="644" y="178608"/>
                </a:lnTo>
                <a:lnTo>
                  <a:pt x="0" y="194564"/>
                </a:lnTo>
                <a:lnTo>
                  <a:pt x="0" y="1551940"/>
                </a:lnTo>
                <a:lnTo>
                  <a:pt x="5653" y="1598691"/>
                </a:lnTo>
                <a:lnTo>
                  <a:pt x="21713" y="1641347"/>
                </a:lnTo>
                <a:lnTo>
                  <a:pt x="46827" y="1678554"/>
                </a:lnTo>
                <a:lnTo>
                  <a:pt x="79643" y="1708960"/>
                </a:lnTo>
                <a:lnTo>
                  <a:pt x="118809" y="1731212"/>
                </a:lnTo>
                <a:lnTo>
                  <a:pt x="162973" y="1743957"/>
                </a:lnTo>
                <a:lnTo>
                  <a:pt x="194525" y="1746504"/>
                </a:lnTo>
                <a:lnTo>
                  <a:pt x="3405124" y="1746504"/>
                </a:lnTo>
                <a:lnTo>
                  <a:pt x="3451875" y="1740848"/>
                </a:lnTo>
                <a:lnTo>
                  <a:pt x="3494531" y="1724784"/>
                </a:lnTo>
                <a:lnTo>
                  <a:pt x="3531738" y="1699664"/>
                </a:lnTo>
                <a:lnTo>
                  <a:pt x="3562144" y="1666841"/>
                </a:lnTo>
                <a:lnTo>
                  <a:pt x="3584396" y="1627667"/>
                </a:lnTo>
                <a:lnTo>
                  <a:pt x="3597141" y="1583496"/>
                </a:lnTo>
                <a:lnTo>
                  <a:pt x="3599688" y="1551940"/>
                </a:lnTo>
                <a:lnTo>
                  <a:pt x="3599688" y="194564"/>
                </a:lnTo>
                <a:lnTo>
                  <a:pt x="3594032" y="147812"/>
                </a:lnTo>
                <a:lnTo>
                  <a:pt x="3577968" y="105156"/>
                </a:lnTo>
                <a:lnTo>
                  <a:pt x="3552848" y="67949"/>
                </a:lnTo>
                <a:lnTo>
                  <a:pt x="3520025" y="37543"/>
                </a:lnTo>
                <a:lnTo>
                  <a:pt x="3480851" y="15291"/>
                </a:lnTo>
                <a:lnTo>
                  <a:pt x="3436680" y="2546"/>
                </a:lnTo>
                <a:lnTo>
                  <a:pt x="3405124" y="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4463" y="412462"/>
            <a:ext cx="191897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>
              <a:lnSpc>
                <a:spcPts val="1905"/>
              </a:lnSpc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Key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Arial"/>
                <a:cs typeface="Arial"/>
              </a:rPr>
              <a:t>SPM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Messages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4883" y="800210"/>
            <a:ext cx="282130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>
              <a:lnSpc>
                <a:spcPts val="4285"/>
              </a:lnSpc>
              <a:tabLst>
                <a:tab pos="647700" algn="l"/>
              </a:tabLst>
            </a:pPr>
            <a:r>
              <a:rPr sz="3600" b="1" dirty="0">
                <a:solidFill>
                  <a:srgbClr val="FFFFFF"/>
                </a:solidFill>
                <a:latin typeface="Arial"/>
                <a:cs typeface="Arial"/>
              </a:rPr>
              <a:t>19	Headlines</a:t>
            </a:r>
            <a:endParaRPr sz="3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5552" y="5832346"/>
            <a:ext cx="3707891" cy="9174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1461" y="5858255"/>
            <a:ext cx="3601720" cy="810895"/>
          </a:xfrm>
          <a:custGeom>
            <a:avLst/>
            <a:gdLst/>
            <a:ahLst/>
            <a:cxnLst/>
            <a:rect l="l" t="t" r="r" b="b"/>
            <a:pathLst>
              <a:path w="3601720" h="810895">
                <a:moveTo>
                  <a:pt x="3466082" y="0"/>
                </a:moveTo>
                <a:lnTo>
                  <a:pt x="134423" y="1"/>
                </a:lnTo>
                <a:lnTo>
                  <a:pt x="91911" y="7058"/>
                </a:lnTo>
                <a:lnTo>
                  <a:pt x="55007" y="26304"/>
                </a:lnTo>
                <a:lnTo>
                  <a:pt x="25917" y="55535"/>
                </a:lnTo>
                <a:lnTo>
                  <a:pt x="6845" y="92545"/>
                </a:lnTo>
                <a:lnTo>
                  <a:pt x="35" y="134425"/>
                </a:lnTo>
                <a:lnTo>
                  <a:pt x="0" y="676342"/>
                </a:lnTo>
                <a:lnTo>
                  <a:pt x="861" y="691000"/>
                </a:lnTo>
                <a:lnTo>
                  <a:pt x="12226" y="731887"/>
                </a:lnTo>
                <a:lnTo>
                  <a:pt x="35046" y="766432"/>
                </a:lnTo>
                <a:lnTo>
                  <a:pt x="67114" y="792428"/>
                </a:lnTo>
                <a:lnTo>
                  <a:pt x="106227" y="807670"/>
                </a:lnTo>
                <a:lnTo>
                  <a:pt x="135126" y="810768"/>
                </a:lnTo>
                <a:lnTo>
                  <a:pt x="3466785" y="810766"/>
                </a:lnTo>
                <a:lnTo>
                  <a:pt x="3509316" y="803709"/>
                </a:lnTo>
                <a:lnTo>
                  <a:pt x="3546222" y="784463"/>
                </a:lnTo>
                <a:lnTo>
                  <a:pt x="3575305" y="755232"/>
                </a:lnTo>
                <a:lnTo>
                  <a:pt x="3594367" y="718222"/>
                </a:lnTo>
                <a:lnTo>
                  <a:pt x="3601172" y="676342"/>
                </a:lnTo>
                <a:lnTo>
                  <a:pt x="3601208" y="134425"/>
                </a:lnTo>
                <a:lnTo>
                  <a:pt x="3600347" y="119767"/>
                </a:lnTo>
                <a:lnTo>
                  <a:pt x="3588989" y="78880"/>
                </a:lnTo>
                <a:lnTo>
                  <a:pt x="3566179" y="44335"/>
                </a:lnTo>
                <a:lnTo>
                  <a:pt x="3534116" y="18339"/>
                </a:lnTo>
                <a:lnTo>
                  <a:pt x="3494996" y="3097"/>
                </a:lnTo>
                <a:lnTo>
                  <a:pt x="3466082" y="0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5552" y="2953511"/>
            <a:ext cx="3707891" cy="9159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1460" y="2979420"/>
            <a:ext cx="3601720" cy="809625"/>
          </a:xfrm>
          <a:custGeom>
            <a:avLst/>
            <a:gdLst/>
            <a:ahLst/>
            <a:cxnLst/>
            <a:rect l="l" t="t" r="r" b="b"/>
            <a:pathLst>
              <a:path w="3601720" h="809625">
                <a:moveTo>
                  <a:pt x="3466337" y="0"/>
                </a:moveTo>
                <a:lnTo>
                  <a:pt x="134591" y="0"/>
                </a:lnTo>
                <a:lnTo>
                  <a:pt x="92041" y="6937"/>
                </a:lnTo>
                <a:lnTo>
                  <a:pt x="55093" y="26098"/>
                </a:lnTo>
                <a:lnTo>
                  <a:pt x="25961" y="55277"/>
                </a:lnTo>
                <a:lnTo>
                  <a:pt x="6859" y="92271"/>
                </a:lnTo>
                <a:lnTo>
                  <a:pt x="14" y="134591"/>
                </a:lnTo>
                <a:lnTo>
                  <a:pt x="0" y="674652"/>
                </a:lnTo>
                <a:lnTo>
                  <a:pt x="819" y="689332"/>
                </a:lnTo>
                <a:lnTo>
                  <a:pt x="12085" y="730277"/>
                </a:lnTo>
                <a:lnTo>
                  <a:pt x="34842" y="764863"/>
                </a:lnTo>
                <a:lnTo>
                  <a:pt x="66877" y="790887"/>
                </a:lnTo>
                <a:lnTo>
                  <a:pt x="105976" y="806143"/>
                </a:lnTo>
                <a:lnTo>
                  <a:pt x="134873" y="809243"/>
                </a:lnTo>
                <a:lnTo>
                  <a:pt x="3466619" y="809243"/>
                </a:lnTo>
                <a:lnTo>
                  <a:pt x="3509194" y="802306"/>
                </a:lnTo>
                <a:lnTo>
                  <a:pt x="3546145" y="783145"/>
                </a:lnTo>
                <a:lnTo>
                  <a:pt x="3575268" y="753966"/>
                </a:lnTo>
                <a:lnTo>
                  <a:pt x="3594358" y="716972"/>
                </a:lnTo>
                <a:lnTo>
                  <a:pt x="3601196" y="674652"/>
                </a:lnTo>
                <a:lnTo>
                  <a:pt x="3601211" y="134591"/>
                </a:lnTo>
                <a:lnTo>
                  <a:pt x="3600393" y="119911"/>
                </a:lnTo>
                <a:lnTo>
                  <a:pt x="3589136" y="78966"/>
                </a:lnTo>
                <a:lnTo>
                  <a:pt x="3566391" y="44380"/>
                </a:lnTo>
                <a:lnTo>
                  <a:pt x="3534362" y="18356"/>
                </a:lnTo>
                <a:lnTo>
                  <a:pt x="3495254" y="3100"/>
                </a:lnTo>
                <a:lnTo>
                  <a:pt x="3466337" y="0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5552" y="3881628"/>
            <a:ext cx="3707891" cy="917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1461" y="3907535"/>
            <a:ext cx="3601720" cy="810895"/>
          </a:xfrm>
          <a:custGeom>
            <a:avLst/>
            <a:gdLst/>
            <a:ahLst/>
            <a:cxnLst/>
            <a:rect l="l" t="t" r="r" b="b"/>
            <a:pathLst>
              <a:path w="3601720" h="810895">
                <a:moveTo>
                  <a:pt x="3466082" y="0"/>
                </a:moveTo>
                <a:lnTo>
                  <a:pt x="134423" y="1"/>
                </a:lnTo>
                <a:lnTo>
                  <a:pt x="91911" y="7053"/>
                </a:lnTo>
                <a:lnTo>
                  <a:pt x="55007" y="26290"/>
                </a:lnTo>
                <a:lnTo>
                  <a:pt x="25917" y="55513"/>
                </a:lnTo>
                <a:lnTo>
                  <a:pt x="6845" y="92525"/>
                </a:lnTo>
                <a:lnTo>
                  <a:pt x="35" y="134425"/>
                </a:lnTo>
                <a:lnTo>
                  <a:pt x="0" y="676342"/>
                </a:lnTo>
                <a:lnTo>
                  <a:pt x="861" y="691009"/>
                </a:lnTo>
                <a:lnTo>
                  <a:pt x="12226" y="731909"/>
                </a:lnTo>
                <a:lnTo>
                  <a:pt x="35046" y="766452"/>
                </a:lnTo>
                <a:lnTo>
                  <a:pt x="67114" y="792439"/>
                </a:lnTo>
                <a:lnTo>
                  <a:pt x="106227" y="807672"/>
                </a:lnTo>
                <a:lnTo>
                  <a:pt x="135126" y="810768"/>
                </a:lnTo>
                <a:lnTo>
                  <a:pt x="3466785" y="810766"/>
                </a:lnTo>
                <a:lnTo>
                  <a:pt x="3509316" y="803714"/>
                </a:lnTo>
                <a:lnTo>
                  <a:pt x="3546222" y="784477"/>
                </a:lnTo>
                <a:lnTo>
                  <a:pt x="3575305" y="755254"/>
                </a:lnTo>
                <a:lnTo>
                  <a:pt x="3594367" y="718242"/>
                </a:lnTo>
                <a:lnTo>
                  <a:pt x="3601172" y="676342"/>
                </a:lnTo>
                <a:lnTo>
                  <a:pt x="3601208" y="134425"/>
                </a:lnTo>
                <a:lnTo>
                  <a:pt x="3600347" y="119758"/>
                </a:lnTo>
                <a:lnTo>
                  <a:pt x="3588989" y="78858"/>
                </a:lnTo>
                <a:lnTo>
                  <a:pt x="3566179" y="44315"/>
                </a:lnTo>
                <a:lnTo>
                  <a:pt x="3534116" y="18328"/>
                </a:lnTo>
                <a:lnTo>
                  <a:pt x="3494996" y="3095"/>
                </a:lnTo>
                <a:lnTo>
                  <a:pt x="3466082" y="0"/>
                </a:lnTo>
                <a:close/>
              </a:path>
            </a:pathLst>
          </a:custGeom>
          <a:solidFill>
            <a:srgbClr val="B8CDE4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5552" y="4856988"/>
            <a:ext cx="3707891" cy="917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1461" y="4882896"/>
            <a:ext cx="3601720" cy="810895"/>
          </a:xfrm>
          <a:custGeom>
            <a:avLst/>
            <a:gdLst/>
            <a:ahLst/>
            <a:cxnLst/>
            <a:rect l="l" t="t" r="r" b="b"/>
            <a:pathLst>
              <a:path w="3601720" h="810895">
                <a:moveTo>
                  <a:pt x="3466082" y="0"/>
                </a:moveTo>
                <a:lnTo>
                  <a:pt x="134423" y="1"/>
                </a:lnTo>
                <a:lnTo>
                  <a:pt x="91911" y="7053"/>
                </a:lnTo>
                <a:lnTo>
                  <a:pt x="55007" y="26290"/>
                </a:lnTo>
                <a:lnTo>
                  <a:pt x="25917" y="55513"/>
                </a:lnTo>
                <a:lnTo>
                  <a:pt x="6845" y="92525"/>
                </a:lnTo>
                <a:lnTo>
                  <a:pt x="35" y="134425"/>
                </a:lnTo>
                <a:lnTo>
                  <a:pt x="0" y="676342"/>
                </a:lnTo>
                <a:lnTo>
                  <a:pt x="861" y="691000"/>
                </a:lnTo>
                <a:lnTo>
                  <a:pt x="12226" y="731887"/>
                </a:lnTo>
                <a:lnTo>
                  <a:pt x="35046" y="766432"/>
                </a:lnTo>
                <a:lnTo>
                  <a:pt x="67114" y="792428"/>
                </a:lnTo>
                <a:lnTo>
                  <a:pt x="106227" y="807670"/>
                </a:lnTo>
                <a:lnTo>
                  <a:pt x="135126" y="810767"/>
                </a:lnTo>
                <a:lnTo>
                  <a:pt x="3466785" y="810766"/>
                </a:lnTo>
                <a:lnTo>
                  <a:pt x="3509316" y="803709"/>
                </a:lnTo>
                <a:lnTo>
                  <a:pt x="3546222" y="784463"/>
                </a:lnTo>
                <a:lnTo>
                  <a:pt x="3575305" y="755232"/>
                </a:lnTo>
                <a:lnTo>
                  <a:pt x="3594367" y="718222"/>
                </a:lnTo>
                <a:lnTo>
                  <a:pt x="3601172" y="676342"/>
                </a:lnTo>
                <a:lnTo>
                  <a:pt x="3601208" y="134425"/>
                </a:lnTo>
                <a:lnTo>
                  <a:pt x="3600347" y="119758"/>
                </a:lnTo>
                <a:lnTo>
                  <a:pt x="3588989" y="78858"/>
                </a:lnTo>
                <a:lnTo>
                  <a:pt x="3566179" y="44315"/>
                </a:lnTo>
                <a:lnTo>
                  <a:pt x="3534116" y="18328"/>
                </a:lnTo>
                <a:lnTo>
                  <a:pt x="3494996" y="3095"/>
                </a:lnTo>
                <a:lnTo>
                  <a:pt x="3466082" y="0"/>
                </a:lnTo>
                <a:close/>
              </a:path>
            </a:pathLst>
          </a:custGeom>
          <a:solidFill>
            <a:srgbClr val="C5D9F0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5552" y="2034539"/>
            <a:ext cx="3707891" cy="917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1461" y="2060448"/>
            <a:ext cx="3601720" cy="810895"/>
          </a:xfrm>
          <a:custGeom>
            <a:avLst/>
            <a:gdLst/>
            <a:ahLst/>
            <a:cxnLst/>
            <a:rect l="l" t="t" r="r" b="b"/>
            <a:pathLst>
              <a:path w="3601720" h="810894">
                <a:moveTo>
                  <a:pt x="3466082" y="0"/>
                </a:moveTo>
                <a:lnTo>
                  <a:pt x="134423" y="1"/>
                </a:lnTo>
                <a:lnTo>
                  <a:pt x="91911" y="7053"/>
                </a:lnTo>
                <a:lnTo>
                  <a:pt x="55007" y="26290"/>
                </a:lnTo>
                <a:lnTo>
                  <a:pt x="25917" y="55513"/>
                </a:lnTo>
                <a:lnTo>
                  <a:pt x="6845" y="92525"/>
                </a:lnTo>
                <a:lnTo>
                  <a:pt x="35" y="134425"/>
                </a:lnTo>
                <a:lnTo>
                  <a:pt x="0" y="676342"/>
                </a:lnTo>
                <a:lnTo>
                  <a:pt x="861" y="691009"/>
                </a:lnTo>
                <a:lnTo>
                  <a:pt x="12226" y="731909"/>
                </a:lnTo>
                <a:lnTo>
                  <a:pt x="35046" y="766452"/>
                </a:lnTo>
                <a:lnTo>
                  <a:pt x="67114" y="792439"/>
                </a:lnTo>
                <a:lnTo>
                  <a:pt x="106227" y="807672"/>
                </a:lnTo>
                <a:lnTo>
                  <a:pt x="135126" y="810767"/>
                </a:lnTo>
                <a:lnTo>
                  <a:pt x="3466785" y="810766"/>
                </a:lnTo>
                <a:lnTo>
                  <a:pt x="3509316" y="803714"/>
                </a:lnTo>
                <a:lnTo>
                  <a:pt x="3546222" y="784477"/>
                </a:lnTo>
                <a:lnTo>
                  <a:pt x="3575305" y="755254"/>
                </a:lnTo>
                <a:lnTo>
                  <a:pt x="3594367" y="718242"/>
                </a:lnTo>
                <a:lnTo>
                  <a:pt x="3601172" y="676342"/>
                </a:lnTo>
                <a:lnTo>
                  <a:pt x="3601208" y="134425"/>
                </a:lnTo>
                <a:lnTo>
                  <a:pt x="3600347" y="119758"/>
                </a:lnTo>
                <a:lnTo>
                  <a:pt x="3588989" y="78858"/>
                </a:lnTo>
                <a:lnTo>
                  <a:pt x="3566179" y="44315"/>
                </a:lnTo>
                <a:lnTo>
                  <a:pt x="3534116" y="18328"/>
                </a:lnTo>
                <a:lnTo>
                  <a:pt x="3494996" y="3095"/>
                </a:lnTo>
                <a:lnTo>
                  <a:pt x="3466082" y="0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1461" y="1458815"/>
            <a:ext cx="3579876" cy="5091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990" algn="ctr" defTabSz="914400"/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ess than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Pages</a:t>
            </a:r>
            <a:endParaRPr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/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914400">
              <a:spcBef>
                <a:spcPts val="32"/>
              </a:spcBef>
            </a:pPr>
            <a:endParaRPr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8745" marR="112395" algn="ctr" defTabSz="914400"/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Summary</a:t>
            </a:r>
            <a:r>
              <a:rPr sz="2000" spc="-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20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Policymake</a:t>
            </a:r>
            <a:r>
              <a:rPr sz="2000" spc="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s c</a:t>
            </a:r>
            <a:r>
              <a:rPr sz="2000" spc="5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2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14,000</a:t>
            </a:r>
            <a:r>
              <a:rPr sz="2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000" spc="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ds</a:t>
            </a:r>
          </a:p>
          <a:p>
            <a:pPr defTabSz="914400">
              <a:spcBef>
                <a:spcPts val="10"/>
              </a:spcBef>
            </a:pPr>
            <a:endParaRPr sz="20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914400"/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14</a:t>
            </a:r>
            <a:r>
              <a:rPr sz="20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 smtClean="0">
                <a:solidFill>
                  <a:prstClr val="black"/>
                </a:solidFill>
                <a:latin typeface="Arial"/>
                <a:cs typeface="Arial"/>
              </a:rPr>
              <a:t>Chapters</a:t>
            </a:r>
            <a:r>
              <a:rPr lang="fr-FR" sz="20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2000" dirty="0" smtClean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000" spc="-10" dirty="0" smtClean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000" dirty="0" smtClean="0">
                <a:solidFill>
                  <a:prstClr val="black"/>
                </a:solidFill>
                <a:latin typeface="Arial"/>
                <a:cs typeface="Arial"/>
              </a:rPr>
              <a:t>las</a:t>
            </a:r>
            <a:r>
              <a:rPr sz="2000" spc="5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Regional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 smtClean="0">
                <a:solidFill>
                  <a:prstClr val="black"/>
                </a:solidFill>
                <a:latin typeface="Arial"/>
                <a:cs typeface="Arial"/>
              </a:rPr>
              <a:t>Proje</a:t>
            </a:r>
            <a:r>
              <a:rPr sz="2000" spc="5" dirty="0" smtClean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2000" dirty="0" smtClean="0">
                <a:solidFill>
                  <a:prstClr val="black"/>
                </a:solidFill>
                <a:latin typeface="Arial"/>
                <a:cs typeface="Arial"/>
              </a:rPr>
              <a:t>tions</a:t>
            </a:r>
            <a:r>
              <a:rPr lang="fr-FR" sz="2000" dirty="0" smtClean="0">
                <a:solidFill>
                  <a:prstClr val="black"/>
                </a:solidFill>
                <a:latin typeface="Arial"/>
                <a:cs typeface="Arial"/>
              </a:rPr>
              <a:t>, 1535 pages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>
              <a:spcBef>
                <a:spcPts val="2"/>
              </a:spcBef>
            </a:pPr>
            <a:endParaRPr sz="22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4930" defTabSz="914400"/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54,677</a:t>
            </a:r>
            <a:r>
              <a:rPr sz="2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Rev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ew</a:t>
            </a:r>
            <a:r>
              <a:rPr sz="2000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Comments</a:t>
            </a:r>
          </a:p>
          <a:p>
            <a:pPr marR="132715" algn="ctr" defTabSz="914400"/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by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1089</a:t>
            </a:r>
            <a:r>
              <a:rPr sz="20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pe</a:t>
            </a:r>
            <a:r>
              <a:rPr sz="2000" spc="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ts</a:t>
            </a:r>
          </a:p>
          <a:p>
            <a:pPr defTabSz="914400"/>
            <a:endParaRPr sz="25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0160" algn="ctr" defTabSz="914400"/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2010:</a:t>
            </a:r>
            <a:r>
              <a:rPr sz="1600" b="1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259</a:t>
            </a:r>
            <a:r>
              <a:rPr sz="2000" spc="-1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Au</a:t>
            </a:r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ho</a:t>
            </a:r>
            <a:r>
              <a:rPr sz="2000" spc="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Selected</a:t>
            </a:r>
          </a:p>
          <a:p>
            <a:pPr marL="58419" indent="559435" defTabSz="914400"/>
            <a:r>
              <a:rPr sz="2000" spc="-10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rom</a:t>
            </a:r>
            <a:r>
              <a:rPr sz="20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39</a:t>
            </a:r>
            <a:r>
              <a:rPr sz="20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Countries</a:t>
            </a:r>
          </a:p>
          <a:p>
            <a:pPr defTabSz="914400"/>
            <a:endParaRPr sz="2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34290" algn="ctr" defTabSz="914400">
              <a:spcBef>
                <a:spcPts val="1645"/>
              </a:spcBef>
            </a:pPr>
            <a:r>
              <a:rPr sz="1600" b="1" spc="-10" dirty="0">
                <a:solidFill>
                  <a:prstClr val="black"/>
                </a:solidFill>
                <a:latin typeface="Arial"/>
                <a:cs typeface="Arial"/>
              </a:rPr>
              <a:t>2009:</a:t>
            </a:r>
            <a:r>
              <a:rPr sz="1600" b="1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WGI</a:t>
            </a:r>
            <a:r>
              <a:rPr sz="20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Outline</a:t>
            </a:r>
            <a:r>
              <a:rPr sz="2000" spc="-1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prstClr val="black"/>
                </a:solidFill>
                <a:latin typeface="Arial"/>
                <a:cs typeface="Arial"/>
              </a:rPr>
              <a:t>Approved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954516" y="6460594"/>
            <a:ext cx="11048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sz="1200" dirty="0">
                <a:solidFill>
                  <a:srgbClr val="888888"/>
                </a:solidFill>
                <a:latin typeface="Arial"/>
                <a:cs typeface="Arial"/>
              </a:rPr>
              <a:t>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072128" y="1642872"/>
            <a:ext cx="2572512" cy="34823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933444" y="5113018"/>
            <a:ext cx="2444496" cy="17282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959352" y="5138928"/>
            <a:ext cx="2337816" cy="16215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746747" y="1952244"/>
            <a:ext cx="2282952" cy="21198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72656" y="1978151"/>
            <a:ext cx="2176272" cy="20132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81500" y="224027"/>
            <a:ext cx="1763268" cy="14523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407408" y="249936"/>
            <a:ext cx="1656588" cy="13456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120128" y="3517391"/>
            <a:ext cx="1969007" cy="23698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146035" y="3543300"/>
            <a:ext cx="1862328" cy="22631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46747" y="295656"/>
            <a:ext cx="2282952" cy="214884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72656" y="321563"/>
            <a:ext cx="2176272" cy="20421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377940" y="5623558"/>
            <a:ext cx="2763012" cy="12176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403847" y="5649467"/>
            <a:ext cx="2656331" cy="111099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2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1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36380" cy="90170"/>
          </a:xfrm>
          <a:custGeom>
            <a:avLst/>
            <a:gdLst/>
            <a:ahLst/>
            <a:cxnLst/>
            <a:rect l="l" t="t" r="r" b="b"/>
            <a:pathLst>
              <a:path w="9136380" h="90170">
                <a:moveTo>
                  <a:pt x="0" y="89916"/>
                </a:moveTo>
                <a:lnTo>
                  <a:pt x="9136380" y="89916"/>
                </a:lnTo>
                <a:lnTo>
                  <a:pt x="9136380" y="0"/>
                </a:lnTo>
                <a:lnTo>
                  <a:pt x="0" y="0"/>
                </a:lnTo>
                <a:lnTo>
                  <a:pt x="0" y="89916"/>
                </a:lnTo>
                <a:close/>
              </a:path>
            </a:pathLst>
          </a:custGeom>
          <a:solidFill>
            <a:srgbClr val="5392CD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36380" cy="90170"/>
          </a:xfrm>
          <a:custGeom>
            <a:avLst/>
            <a:gdLst/>
            <a:ahLst/>
            <a:cxnLst/>
            <a:rect l="l" t="t" r="r" b="b"/>
            <a:pathLst>
              <a:path w="9136380" h="90170">
                <a:moveTo>
                  <a:pt x="0" y="89916"/>
                </a:moveTo>
                <a:lnTo>
                  <a:pt x="9136380" y="89916"/>
                </a:lnTo>
                <a:lnTo>
                  <a:pt x="9136380" y="0"/>
                </a:lnTo>
                <a:lnTo>
                  <a:pt x="0" y="0"/>
                </a:lnTo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07735" y="6144767"/>
            <a:ext cx="3375660" cy="516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1459" y="6339840"/>
            <a:ext cx="2516124" cy="3215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1752" y="2435351"/>
            <a:ext cx="8555736" cy="1787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3088" y="2456688"/>
            <a:ext cx="8425180" cy="1656714"/>
          </a:xfrm>
          <a:custGeom>
            <a:avLst/>
            <a:gdLst/>
            <a:ahLst/>
            <a:cxnLst/>
            <a:rect l="l" t="t" r="r" b="b"/>
            <a:pathLst>
              <a:path w="8425180" h="1656714">
                <a:moveTo>
                  <a:pt x="8148573" y="0"/>
                </a:moveTo>
                <a:lnTo>
                  <a:pt x="276110" y="0"/>
                </a:lnTo>
                <a:lnTo>
                  <a:pt x="253465" y="914"/>
                </a:lnTo>
                <a:lnTo>
                  <a:pt x="209759" y="8021"/>
                </a:lnTo>
                <a:lnTo>
                  <a:pt x="168637" y="21691"/>
                </a:lnTo>
                <a:lnTo>
                  <a:pt x="130668" y="41355"/>
                </a:lnTo>
                <a:lnTo>
                  <a:pt x="96421" y="66447"/>
                </a:lnTo>
                <a:lnTo>
                  <a:pt x="66465" y="96399"/>
                </a:lnTo>
                <a:lnTo>
                  <a:pt x="41368" y="130642"/>
                </a:lnTo>
                <a:lnTo>
                  <a:pt x="21698" y="168610"/>
                </a:lnTo>
                <a:lnTo>
                  <a:pt x="8024" y="209734"/>
                </a:lnTo>
                <a:lnTo>
                  <a:pt x="915" y="253447"/>
                </a:lnTo>
                <a:lnTo>
                  <a:pt x="0" y="276098"/>
                </a:lnTo>
                <a:lnTo>
                  <a:pt x="0" y="1380489"/>
                </a:lnTo>
                <a:lnTo>
                  <a:pt x="3613" y="1425284"/>
                </a:lnTo>
                <a:lnTo>
                  <a:pt x="14076" y="1467774"/>
                </a:lnTo>
                <a:lnTo>
                  <a:pt x="30819" y="1507391"/>
                </a:lnTo>
                <a:lnTo>
                  <a:pt x="53274" y="1543568"/>
                </a:lnTo>
                <a:lnTo>
                  <a:pt x="80872" y="1575736"/>
                </a:lnTo>
                <a:lnTo>
                  <a:pt x="113044" y="1603329"/>
                </a:lnTo>
                <a:lnTo>
                  <a:pt x="149223" y="1625778"/>
                </a:lnTo>
                <a:lnTo>
                  <a:pt x="188839" y="1642516"/>
                </a:lnTo>
                <a:lnTo>
                  <a:pt x="231324" y="1652975"/>
                </a:lnTo>
                <a:lnTo>
                  <a:pt x="276110" y="1656588"/>
                </a:lnTo>
                <a:lnTo>
                  <a:pt x="8148573" y="1656588"/>
                </a:lnTo>
                <a:lnTo>
                  <a:pt x="8193368" y="1652975"/>
                </a:lnTo>
                <a:lnTo>
                  <a:pt x="8235858" y="1642516"/>
                </a:lnTo>
                <a:lnTo>
                  <a:pt x="8275475" y="1625778"/>
                </a:lnTo>
                <a:lnTo>
                  <a:pt x="8311652" y="1603329"/>
                </a:lnTo>
                <a:lnTo>
                  <a:pt x="8343820" y="1575736"/>
                </a:lnTo>
                <a:lnTo>
                  <a:pt x="8371413" y="1543568"/>
                </a:lnTo>
                <a:lnTo>
                  <a:pt x="8393862" y="1507391"/>
                </a:lnTo>
                <a:lnTo>
                  <a:pt x="8410600" y="1467774"/>
                </a:lnTo>
                <a:lnTo>
                  <a:pt x="8421059" y="1425284"/>
                </a:lnTo>
                <a:lnTo>
                  <a:pt x="8424671" y="1380489"/>
                </a:lnTo>
                <a:lnTo>
                  <a:pt x="8424671" y="276098"/>
                </a:lnTo>
                <a:lnTo>
                  <a:pt x="8421059" y="231303"/>
                </a:lnTo>
                <a:lnTo>
                  <a:pt x="8410600" y="188813"/>
                </a:lnTo>
                <a:lnTo>
                  <a:pt x="8393862" y="149196"/>
                </a:lnTo>
                <a:lnTo>
                  <a:pt x="8371413" y="113019"/>
                </a:lnTo>
                <a:lnTo>
                  <a:pt x="8343820" y="80851"/>
                </a:lnTo>
                <a:lnTo>
                  <a:pt x="8311652" y="53258"/>
                </a:lnTo>
                <a:lnTo>
                  <a:pt x="8275475" y="30809"/>
                </a:lnTo>
                <a:lnTo>
                  <a:pt x="8235858" y="14071"/>
                </a:lnTo>
                <a:lnTo>
                  <a:pt x="8193368" y="3612"/>
                </a:lnTo>
                <a:lnTo>
                  <a:pt x="8148573" y="0"/>
                </a:lnTo>
                <a:close/>
              </a:path>
            </a:pathLst>
          </a:custGeom>
          <a:solidFill>
            <a:srgbClr val="97BDE0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1752" y="4343400"/>
            <a:ext cx="8555736" cy="1787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3088" y="4364735"/>
            <a:ext cx="8425180" cy="1656714"/>
          </a:xfrm>
          <a:custGeom>
            <a:avLst/>
            <a:gdLst/>
            <a:ahLst/>
            <a:cxnLst/>
            <a:rect l="l" t="t" r="r" b="b"/>
            <a:pathLst>
              <a:path w="8425180" h="1656714">
                <a:moveTo>
                  <a:pt x="8148573" y="0"/>
                </a:moveTo>
                <a:lnTo>
                  <a:pt x="276110" y="0"/>
                </a:lnTo>
                <a:lnTo>
                  <a:pt x="253465" y="914"/>
                </a:lnTo>
                <a:lnTo>
                  <a:pt x="209759" y="8021"/>
                </a:lnTo>
                <a:lnTo>
                  <a:pt x="168637" y="21691"/>
                </a:lnTo>
                <a:lnTo>
                  <a:pt x="130668" y="41355"/>
                </a:lnTo>
                <a:lnTo>
                  <a:pt x="96421" y="66447"/>
                </a:lnTo>
                <a:lnTo>
                  <a:pt x="66465" y="96399"/>
                </a:lnTo>
                <a:lnTo>
                  <a:pt x="41368" y="130642"/>
                </a:lnTo>
                <a:lnTo>
                  <a:pt x="21698" y="168610"/>
                </a:lnTo>
                <a:lnTo>
                  <a:pt x="8024" y="209734"/>
                </a:lnTo>
                <a:lnTo>
                  <a:pt x="915" y="253447"/>
                </a:lnTo>
                <a:lnTo>
                  <a:pt x="0" y="276097"/>
                </a:lnTo>
                <a:lnTo>
                  <a:pt x="0" y="1380477"/>
                </a:lnTo>
                <a:lnTo>
                  <a:pt x="3613" y="1425263"/>
                </a:lnTo>
                <a:lnTo>
                  <a:pt x="14076" y="1467748"/>
                </a:lnTo>
                <a:lnTo>
                  <a:pt x="30819" y="1507364"/>
                </a:lnTo>
                <a:lnTo>
                  <a:pt x="53274" y="1543543"/>
                </a:lnTo>
                <a:lnTo>
                  <a:pt x="80872" y="1575715"/>
                </a:lnTo>
                <a:lnTo>
                  <a:pt x="113044" y="1603313"/>
                </a:lnTo>
                <a:lnTo>
                  <a:pt x="149223" y="1625768"/>
                </a:lnTo>
                <a:lnTo>
                  <a:pt x="188839" y="1642511"/>
                </a:lnTo>
                <a:lnTo>
                  <a:pt x="231324" y="1652974"/>
                </a:lnTo>
                <a:lnTo>
                  <a:pt x="276110" y="1656588"/>
                </a:lnTo>
                <a:lnTo>
                  <a:pt x="8148573" y="1656588"/>
                </a:lnTo>
                <a:lnTo>
                  <a:pt x="8193368" y="1652974"/>
                </a:lnTo>
                <a:lnTo>
                  <a:pt x="8235858" y="1642511"/>
                </a:lnTo>
                <a:lnTo>
                  <a:pt x="8275475" y="1625768"/>
                </a:lnTo>
                <a:lnTo>
                  <a:pt x="8311652" y="1603313"/>
                </a:lnTo>
                <a:lnTo>
                  <a:pt x="8343820" y="1575715"/>
                </a:lnTo>
                <a:lnTo>
                  <a:pt x="8371413" y="1543543"/>
                </a:lnTo>
                <a:lnTo>
                  <a:pt x="8393862" y="1507364"/>
                </a:lnTo>
                <a:lnTo>
                  <a:pt x="8410600" y="1467748"/>
                </a:lnTo>
                <a:lnTo>
                  <a:pt x="8421059" y="1425263"/>
                </a:lnTo>
                <a:lnTo>
                  <a:pt x="8424671" y="1380477"/>
                </a:lnTo>
                <a:lnTo>
                  <a:pt x="8424671" y="276097"/>
                </a:lnTo>
                <a:lnTo>
                  <a:pt x="8421059" y="231303"/>
                </a:lnTo>
                <a:lnTo>
                  <a:pt x="8410600" y="188813"/>
                </a:lnTo>
                <a:lnTo>
                  <a:pt x="8393862" y="149196"/>
                </a:lnTo>
                <a:lnTo>
                  <a:pt x="8371413" y="113019"/>
                </a:lnTo>
                <a:lnTo>
                  <a:pt x="8343820" y="80851"/>
                </a:lnTo>
                <a:lnTo>
                  <a:pt x="8311652" y="53258"/>
                </a:lnTo>
                <a:lnTo>
                  <a:pt x="8275475" y="30809"/>
                </a:lnTo>
                <a:lnTo>
                  <a:pt x="8235858" y="14071"/>
                </a:lnTo>
                <a:lnTo>
                  <a:pt x="8193368" y="3612"/>
                </a:lnTo>
                <a:lnTo>
                  <a:pt x="8148573" y="0"/>
                </a:lnTo>
                <a:close/>
              </a:path>
            </a:pathLst>
          </a:custGeom>
          <a:solidFill>
            <a:srgbClr val="DDE9F5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1752" y="527304"/>
            <a:ext cx="8555736" cy="1787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3088" y="548640"/>
            <a:ext cx="8425180" cy="1656714"/>
          </a:xfrm>
          <a:custGeom>
            <a:avLst/>
            <a:gdLst/>
            <a:ahLst/>
            <a:cxnLst/>
            <a:rect l="l" t="t" r="r" b="b"/>
            <a:pathLst>
              <a:path w="8425180" h="1656714">
                <a:moveTo>
                  <a:pt x="8148573" y="0"/>
                </a:moveTo>
                <a:lnTo>
                  <a:pt x="276110" y="0"/>
                </a:lnTo>
                <a:lnTo>
                  <a:pt x="253465" y="914"/>
                </a:lnTo>
                <a:lnTo>
                  <a:pt x="209759" y="8021"/>
                </a:lnTo>
                <a:lnTo>
                  <a:pt x="168637" y="21691"/>
                </a:lnTo>
                <a:lnTo>
                  <a:pt x="130668" y="41355"/>
                </a:lnTo>
                <a:lnTo>
                  <a:pt x="96421" y="66447"/>
                </a:lnTo>
                <a:lnTo>
                  <a:pt x="66465" y="96399"/>
                </a:lnTo>
                <a:lnTo>
                  <a:pt x="41368" y="130642"/>
                </a:lnTo>
                <a:lnTo>
                  <a:pt x="21698" y="168610"/>
                </a:lnTo>
                <a:lnTo>
                  <a:pt x="8024" y="209734"/>
                </a:lnTo>
                <a:lnTo>
                  <a:pt x="915" y="253447"/>
                </a:lnTo>
                <a:lnTo>
                  <a:pt x="0" y="276098"/>
                </a:lnTo>
                <a:lnTo>
                  <a:pt x="0" y="1380489"/>
                </a:lnTo>
                <a:lnTo>
                  <a:pt x="3613" y="1425284"/>
                </a:lnTo>
                <a:lnTo>
                  <a:pt x="14076" y="1467774"/>
                </a:lnTo>
                <a:lnTo>
                  <a:pt x="30819" y="1507391"/>
                </a:lnTo>
                <a:lnTo>
                  <a:pt x="53274" y="1543568"/>
                </a:lnTo>
                <a:lnTo>
                  <a:pt x="80872" y="1575736"/>
                </a:lnTo>
                <a:lnTo>
                  <a:pt x="113044" y="1603329"/>
                </a:lnTo>
                <a:lnTo>
                  <a:pt x="149223" y="1625778"/>
                </a:lnTo>
                <a:lnTo>
                  <a:pt x="188839" y="1642516"/>
                </a:lnTo>
                <a:lnTo>
                  <a:pt x="231324" y="1652975"/>
                </a:lnTo>
                <a:lnTo>
                  <a:pt x="276110" y="1656588"/>
                </a:lnTo>
                <a:lnTo>
                  <a:pt x="8148573" y="1656588"/>
                </a:lnTo>
                <a:lnTo>
                  <a:pt x="8193368" y="1652975"/>
                </a:lnTo>
                <a:lnTo>
                  <a:pt x="8235858" y="1642516"/>
                </a:lnTo>
                <a:lnTo>
                  <a:pt x="8275475" y="1625778"/>
                </a:lnTo>
                <a:lnTo>
                  <a:pt x="8311652" y="1603329"/>
                </a:lnTo>
                <a:lnTo>
                  <a:pt x="8343820" y="1575736"/>
                </a:lnTo>
                <a:lnTo>
                  <a:pt x="8371413" y="1543568"/>
                </a:lnTo>
                <a:lnTo>
                  <a:pt x="8393862" y="1507391"/>
                </a:lnTo>
                <a:lnTo>
                  <a:pt x="8410600" y="1467774"/>
                </a:lnTo>
                <a:lnTo>
                  <a:pt x="8421059" y="1425284"/>
                </a:lnTo>
                <a:lnTo>
                  <a:pt x="8424671" y="1380489"/>
                </a:lnTo>
                <a:lnTo>
                  <a:pt x="8424671" y="276098"/>
                </a:lnTo>
                <a:lnTo>
                  <a:pt x="8421059" y="231303"/>
                </a:lnTo>
                <a:lnTo>
                  <a:pt x="8410600" y="188813"/>
                </a:lnTo>
                <a:lnTo>
                  <a:pt x="8393862" y="149196"/>
                </a:lnTo>
                <a:lnTo>
                  <a:pt x="8371413" y="113019"/>
                </a:lnTo>
                <a:lnTo>
                  <a:pt x="8343820" y="80851"/>
                </a:lnTo>
                <a:lnTo>
                  <a:pt x="8311652" y="53258"/>
                </a:lnTo>
                <a:lnTo>
                  <a:pt x="8275475" y="30809"/>
                </a:lnTo>
                <a:lnTo>
                  <a:pt x="8235858" y="14071"/>
                </a:lnTo>
                <a:lnTo>
                  <a:pt x="8193368" y="3612"/>
                </a:lnTo>
                <a:lnTo>
                  <a:pt x="814857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defTabSz="914400"/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84580" y="2753357"/>
            <a:ext cx="6927850" cy="3015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5875" algn="ctr" defTabSz="914400"/>
            <a:r>
              <a:rPr sz="4000" spc="-30" dirty="0">
                <a:solidFill>
                  <a:prstClr val="black"/>
                </a:solidFill>
                <a:latin typeface="Arial"/>
                <a:cs typeface="Arial"/>
              </a:rPr>
              <a:t>Hum</a:t>
            </a:r>
            <a:r>
              <a:rPr sz="4000" spc="-4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4000" spc="-2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4000" spc="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0" spc="-20" dirty="0">
                <a:solidFill>
                  <a:prstClr val="black"/>
                </a:solidFill>
                <a:latin typeface="Arial"/>
                <a:cs typeface="Arial"/>
              </a:rPr>
              <a:t>influence</a:t>
            </a:r>
            <a:r>
              <a:rPr sz="40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40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0" spc="-20" dirty="0">
                <a:solidFill>
                  <a:prstClr val="black"/>
                </a:solidFill>
                <a:latin typeface="Arial"/>
                <a:cs typeface="Arial"/>
              </a:rPr>
              <a:t>the climate</a:t>
            </a:r>
            <a:r>
              <a:rPr sz="40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0" spc="-2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4000" spc="-1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sz="4000" spc="-25" dirty="0">
                <a:solidFill>
                  <a:prstClr val="black"/>
                </a:solidFill>
                <a:latin typeface="Arial"/>
                <a:cs typeface="Arial"/>
              </a:rPr>
              <a:t>stem</a:t>
            </a:r>
            <a:r>
              <a:rPr sz="40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0" spc="-15" dirty="0">
                <a:solidFill>
                  <a:prstClr val="black"/>
                </a:solidFill>
                <a:latin typeface="Arial"/>
                <a:cs typeface="Arial"/>
              </a:rPr>
              <a:t>is</a:t>
            </a:r>
            <a:r>
              <a:rPr sz="4000" spc="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0" spc="-20" dirty="0">
                <a:solidFill>
                  <a:prstClr val="black"/>
                </a:solidFill>
                <a:latin typeface="Arial"/>
                <a:cs typeface="Arial"/>
              </a:rPr>
              <a:t>clear</a:t>
            </a:r>
            <a:endParaRPr sz="4000">
              <a:solidFill>
                <a:prstClr val="black"/>
              </a:solidFill>
              <a:latin typeface="Arial"/>
              <a:cs typeface="Arial"/>
            </a:endParaRPr>
          </a:p>
          <a:p>
            <a:pPr defTabSz="914400">
              <a:spcBef>
                <a:spcPts val="25"/>
              </a:spcBef>
            </a:pPr>
            <a:endParaRPr sz="44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defTabSz="914400"/>
            <a:r>
              <a:rPr sz="4000" spc="-19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4000" spc="-20" dirty="0">
                <a:solidFill>
                  <a:prstClr val="black"/>
                </a:solidFill>
                <a:latin typeface="Arial"/>
                <a:cs typeface="Arial"/>
              </a:rPr>
              <a:t>armi</a:t>
            </a:r>
            <a:r>
              <a:rPr sz="4000" spc="-40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4000" spc="-25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4000" spc="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0" spc="-20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40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0" spc="-20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40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0" spc="-20" dirty="0">
                <a:solidFill>
                  <a:prstClr val="black"/>
                </a:solidFill>
                <a:latin typeface="Arial"/>
                <a:cs typeface="Arial"/>
              </a:rPr>
              <a:t>climate</a:t>
            </a:r>
            <a:r>
              <a:rPr sz="4000" spc="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0" spc="-20" dirty="0">
                <a:solidFill>
                  <a:prstClr val="black"/>
                </a:solidFill>
                <a:latin typeface="Arial"/>
                <a:cs typeface="Arial"/>
              </a:rPr>
              <a:t>sy</a:t>
            </a:r>
            <a:r>
              <a:rPr sz="4000" spc="-1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4000" spc="-25" dirty="0">
                <a:solidFill>
                  <a:prstClr val="black"/>
                </a:solidFill>
                <a:latin typeface="Arial"/>
                <a:cs typeface="Arial"/>
              </a:rPr>
              <a:t>tem</a:t>
            </a:r>
            <a:endParaRPr sz="4000">
              <a:solidFill>
                <a:prstClr val="black"/>
              </a:solidFill>
              <a:latin typeface="Arial"/>
              <a:cs typeface="Arial"/>
            </a:endParaRPr>
          </a:p>
          <a:p>
            <a:pPr marL="1926589" defTabSz="914400"/>
            <a:r>
              <a:rPr sz="4000" spc="-15" dirty="0">
                <a:solidFill>
                  <a:prstClr val="black"/>
                </a:solidFill>
                <a:latin typeface="Arial"/>
                <a:cs typeface="Arial"/>
              </a:rPr>
              <a:t>is </a:t>
            </a:r>
            <a:r>
              <a:rPr sz="4000" spc="-20" dirty="0">
                <a:solidFill>
                  <a:prstClr val="black"/>
                </a:solidFill>
                <a:latin typeface="Arial"/>
                <a:cs typeface="Arial"/>
              </a:rPr>
              <a:t>unequivocal</a:t>
            </a:r>
            <a:endParaRPr sz="40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6609" y="661010"/>
            <a:ext cx="7040245" cy="1408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 defTabSz="914400"/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g clim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cha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3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req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ire substa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d sust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ucti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of green</a:t>
            </a:r>
            <a:r>
              <a:rPr sz="3200" spc="-1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ouse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gas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emissions</a:t>
            </a:r>
            <a:endParaRPr sz="32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3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1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36380" cy="90170"/>
          </a:xfrm>
          <a:custGeom>
            <a:avLst/>
            <a:gdLst/>
            <a:ahLst/>
            <a:cxnLst/>
            <a:rect l="l" t="t" r="r" b="b"/>
            <a:pathLst>
              <a:path w="9136380" h="90170">
                <a:moveTo>
                  <a:pt x="0" y="89916"/>
                </a:moveTo>
                <a:lnTo>
                  <a:pt x="9136380" y="89916"/>
                </a:lnTo>
                <a:lnTo>
                  <a:pt x="9136380" y="0"/>
                </a:lnTo>
                <a:lnTo>
                  <a:pt x="0" y="0"/>
                </a:lnTo>
                <a:lnTo>
                  <a:pt x="0" y="89916"/>
                </a:lnTo>
                <a:close/>
              </a:path>
            </a:pathLst>
          </a:custGeom>
          <a:solidFill>
            <a:srgbClr val="5392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36380" cy="90170"/>
          </a:xfrm>
          <a:custGeom>
            <a:avLst/>
            <a:gdLst/>
            <a:ahLst/>
            <a:cxnLst/>
            <a:rect l="l" t="t" r="r" b="b"/>
            <a:pathLst>
              <a:path w="9136380" h="90170">
                <a:moveTo>
                  <a:pt x="0" y="89916"/>
                </a:moveTo>
                <a:lnTo>
                  <a:pt x="9136380" y="89916"/>
                </a:lnTo>
                <a:lnTo>
                  <a:pt x="9136380" y="0"/>
                </a:lnTo>
                <a:lnTo>
                  <a:pt x="0" y="0"/>
                </a:lnTo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07735" y="6144767"/>
            <a:ext cx="3375660" cy="516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1459" y="6339840"/>
            <a:ext cx="2516124" cy="3215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1752" y="2435351"/>
            <a:ext cx="8555736" cy="1787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088" y="2456688"/>
            <a:ext cx="8425180" cy="1656714"/>
          </a:xfrm>
          <a:custGeom>
            <a:avLst/>
            <a:gdLst/>
            <a:ahLst/>
            <a:cxnLst/>
            <a:rect l="l" t="t" r="r" b="b"/>
            <a:pathLst>
              <a:path w="8425180" h="1656714">
                <a:moveTo>
                  <a:pt x="8148573" y="0"/>
                </a:moveTo>
                <a:lnTo>
                  <a:pt x="276110" y="0"/>
                </a:lnTo>
                <a:lnTo>
                  <a:pt x="253465" y="914"/>
                </a:lnTo>
                <a:lnTo>
                  <a:pt x="209759" y="8021"/>
                </a:lnTo>
                <a:lnTo>
                  <a:pt x="168637" y="21691"/>
                </a:lnTo>
                <a:lnTo>
                  <a:pt x="130668" y="41355"/>
                </a:lnTo>
                <a:lnTo>
                  <a:pt x="96421" y="66447"/>
                </a:lnTo>
                <a:lnTo>
                  <a:pt x="66465" y="96399"/>
                </a:lnTo>
                <a:lnTo>
                  <a:pt x="41368" y="130642"/>
                </a:lnTo>
                <a:lnTo>
                  <a:pt x="21698" y="168610"/>
                </a:lnTo>
                <a:lnTo>
                  <a:pt x="8024" y="209734"/>
                </a:lnTo>
                <a:lnTo>
                  <a:pt x="915" y="253447"/>
                </a:lnTo>
                <a:lnTo>
                  <a:pt x="0" y="276098"/>
                </a:lnTo>
                <a:lnTo>
                  <a:pt x="0" y="1380489"/>
                </a:lnTo>
                <a:lnTo>
                  <a:pt x="3613" y="1425284"/>
                </a:lnTo>
                <a:lnTo>
                  <a:pt x="14076" y="1467774"/>
                </a:lnTo>
                <a:lnTo>
                  <a:pt x="30819" y="1507391"/>
                </a:lnTo>
                <a:lnTo>
                  <a:pt x="53274" y="1543568"/>
                </a:lnTo>
                <a:lnTo>
                  <a:pt x="80872" y="1575736"/>
                </a:lnTo>
                <a:lnTo>
                  <a:pt x="113044" y="1603329"/>
                </a:lnTo>
                <a:lnTo>
                  <a:pt x="149223" y="1625778"/>
                </a:lnTo>
                <a:lnTo>
                  <a:pt x="188839" y="1642516"/>
                </a:lnTo>
                <a:lnTo>
                  <a:pt x="231324" y="1652975"/>
                </a:lnTo>
                <a:lnTo>
                  <a:pt x="276110" y="1656588"/>
                </a:lnTo>
                <a:lnTo>
                  <a:pt x="8148573" y="1656588"/>
                </a:lnTo>
                <a:lnTo>
                  <a:pt x="8193368" y="1652975"/>
                </a:lnTo>
                <a:lnTo>
                  <a:pt x="8235858" y="1642516"/>
                </a:lnTo>
                <a:lnTo>
                  <a:pt x="8275475" y="1625778"/>
                </a:lnTo>
                <a:lnTo>
                  <a:pt x="8311652" y="1603329"/>
                </a:lnTo>
                <a:lnTo>
                  <a:pt x="8343820" y="1575736"/>
                </a:lnTo>
                <a:lnTo>
                  <a:pt x="8371413" y="1543568"/>
                </a:lnTo>
                <a:lnTo>
                  <a:pt x="8393862" y="1507391"/>
                </a:lnTo>
                <a:lnTo>
                  <a:pt x="8410600" y="1467774"/>
                </a:lnTo>
                <a:lnTo>
                  <a:pt x="8421059" y="1425284"/>
                </a:lnTo>
                <a:lnTo>
                  <a:pt x="8424671" y="1380489"/>
                </a:lnTo>
                <a:lnTo>
                  <a:pt x="8424671" y="276098"/>
                </a:lnTo>
                <a:lnTo>
                  <a:pt x="8421059" y="231303"/>
                </a:lnTo>
                <a:lnTo>
                  <a:pt x="8410600" y="188813"/>
                </a:lnTo>
                <a:lnTo>
                  <a:pt x="8393862" y="149196"/>
                </a:lnTo>
                <a:lnTo>
                  <a:pt x="8371413" y="113019"/>
                </a:lnTo>
                <a:lnTo>
                  <a:pt x="8343820" y="80851"/>
                </a:lnTo>
                <a:lnTo>
                  <a:pt x="8311652" y="53258"/>
                </a:lnTo>
                <a:lnTo>
                  <a:pt x="8275475" y="30809"/>
                </a:lnTo>
                <a:lnTo>
                  <a:pt x="8235858" y="14071"/>
                </a:lnTo>
                <a:lnTo>
                  <a:pt x="8193368" y="3612"/>
                </a:lnTo>
                <a:lnTo>
                  <a:pt x="8148573" y="0"/>
                </a:lnTo>
                <a:close/>
              </a:path>
            </a:pathLst>
          </a:custGeom>
          <a:solidFill>
            <a:srgbClr val="97BD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1752" y="4343400"/>
            <a:ext cx="8555736" cy="1787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3088" y="4424695"/>
            <a:ext cx="8425180" cy="1656714"/>
          </a:xfrm>
          <a:custGeom>
            <a:avLst/>
            <a:gdLst/>
            <a:ahLst/>
            <a:cxnLst/>
            <a:rect l="l" t="t" r="r" b="b"/>
            <a:pathLst>
              <a:path w="8425180" h="1656714">
                <a:moveTo>
                  <a:pt x="8148573" y="0"/>
                </a:moveTo>
                <a:lnTo>
                  <a:pt x="276110" y="0"/>
                </a:lnTo>
                <a:lnTo>
                  <a:pt x="253465" y="914"/>
                </a:lnTo>
                <a:lnTo>
                  <a:pt x="209759" y="8021"/>
                </a:lnTo>
                <a:lnTo>
                  <a:pt x="168637" y="21691"/>
                </a:lnTo>
                <a:lnTo>
                  <a:pt x="130668" y="41355"/>
                </a:lnTo>
                <a:lnTo>
                  <a:pt x="96421" y="66447"/>
                </a:lnTo>
                <a:lnTo>
                  <a:pt x="66465" y="96399"/>
                </a:lnTo>
                <a:lnTo>
                  <a:pt x="41368" y="130642"/>
                </a:lnTo>
                <a:lnTo>
                  <a:pt x="21698" y="168610"/>
                </a:lnTo>
                <a:lnTo>
                  <a:pt x="8024" y="209734"/>
                </a:lnTo>
                <a:lnTo>
                  <a:pt x="915" y="253447"/>
                </a:lnTo>
                <a:lnTo>
                  <a:pt x="0" y="276097"/>
                </a:lnTo>
                <a:lnTo>
                  <a:pt x="0" y="1380477"/>
                </a:lnTo>
                <a:lnTo>
                  <a:pt x="3613" y="1425263"/>
                </a:lnTo>
                <a:lnTo>
                  <a:pt x="14076" y="1467748"/>
                </a:lnTo>
                <a:lnTo>
                  <a:pt x="30819" y="1507364"/>
                </a:lnTo>
                <a:lnTo>
                  <a:pt x="53274" y="1543543"/>
                </a:lnTo>
                <a:lnTo>
                  <a:pt x="80872" y="1575715"/>
                </a:lnTo>
                <a:lnTo>
                  <a:pt x="113044" y="1603313"/>
                </a:lnTo>
                <a:lnTo>
                  <a:pt x="149223" y="1625768"/>
                </a:lnTo>
                <a:lnTo>
                  <a:pt x="188839" y="1642511"/>
                </a:lnTo>
                <a:lnTo>
                  <a:pt x="231324" y="1652974"/>
                </a:lnTo>
                <a:lnTo>
                  <a:pt x="276110" y="1656588"/>
                </a:lnTo>
                <a:lnTo>
                  <a:pt x="8148573" y="1656588"/>
                </a:lnTo>
                <a:lnTo>
                  <a:pt x="8193368" y="1652974"/>
                </a:lnTo>
                <a:lnTo>
                  <a:pt x="8235858" y="1642511"/>
                </a:lnTo>
                <a:lnTo>
                  <a:pt x="8275475" y="1625768"/>
                </a:lnTo>
                <a:lnTo>
                  <a:pt x="8311652" y="1603313"/>
                </a:lnTo>
                <a:lnTo>
                  <a:pt x="8343820" y="1575715"/>
                </a:lnTo>
                <a:lnTo>
                  <a:pt x="8371413" y="1543543"/>
                </a:lnTo>
                <a:lnTo>
                  <a:pt x="8393862" y="1507364"/>
                </a:lnTo>
                <a:lnTo>
                  <a:pt x="8410600" y="1467748"/>
                </a:lnTo>
                <a:lnTo>
                  <a:pt x="8421059" y="1425263"/>
                </a:lnTo>
                <a:lnTo>
                  <a:pt x="8424671" y="1380477"/>
                </a:lnTo>
                <a:lnTo>
                  <a:pt x="8424671" y="276097"/>
                </a:lnTo>
                <a:lnTo>
                  <a:pt x="8421059" y="231303"/>
                </a:lnTo>
                <a:lnTo>
                  <a:pt x="8410600" y="188813"/>
                </a:lnTo>
                <a:lnTo>
                  <a:pt x="8393862" y="149196"/>
                </a:lnTo>
                <a:lnTo>
                  <a:pt x="8371413" y="113019"/>
                </a:lnTo>
                <a:lnTo>
                  <a:pt x="8343820" y="80851"/>
                </a:lnTo>
                <a:lnTo>
                  <a:pt x="8311652" y="53258"/>
                </a:lnTo>
                <a:lnTo>
                  <a:pt x="8275475" y="30809"/>
                </a:lnTo>
                <a:lnTo>
                  <a:pt x="8235858" y="14071"/>
                </a:lnTo>
                <a:lnTo>
                  <a:pt x="8193368" y="3612"/>
                </a:lnTo>
                <a:lnTo>
                  <a:pt x="8148573" y="0"/>
                </a:lnTo>
                <a:close/>
              </a:path>
            </a:pathLst>
          </a:custGeom>
          <a:solidFill>
            <a:srgbClr val="DDE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752" y="527304"/>
            <a:ext cx="8555736" cy="1787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3088" y="548640"/>
            <a:ext cx="8425180" cy="1656714"/>
          </a:xfrm>
          <a:custGeom>
            <a:avLst/>
            <a:gdLst/>
            <a:ahLst/>
            <a:cxnLst/>
            <a:rect l="l" t="t" r="r" b="b"/>
            <a:pathLst>
              <a:path w="8425180" h="1656714">
                <a:moveTo>
                  <a:pt x="8148573" y="0"/>
                </a:moveTo>
                <a:lnTo>
                  <a:pt x="276110" y="0"/>
                </a:lnTo>
                <a:lnTo>
                  <a:pt x="253465" y="914"/>
                </a:lnTo>
                <a:lnTo>
                  <a:pt x="209759" y="8021"/>
                </a:lnTo>
                <a:lnTo>
                  <a:pt x="168637" y="21691"/>
                </a:lnTo>
                <a:lnTo>
                  <a:pt x="130668" y="41355"/>
                </a:lnTo>
                <a:lnTo>
                  <a:pt x="96421" y="66447"/>
                </a:lnTo>
                <a:lnTo>
                  <a:pt x="66465" y="96399"/>
                </a:lnTo>
                <a:lnTo>
                  <a:pt x="41368" y="130642"/>
                </a:lnTo>
                <a:lnTo>
                  <a:pt x="21698" y="168610"/>
                </a:lnTo>
                <a:lnTo>
                  <a:pt x="8024" y="209734"/>
                </a:lnTo>
                <a:lnTo>
                  <a:pt x="915" y="253447"/>
                </a:lnTo>
                <a:lnTo>
                  <a:pt x="0" y="276098"/>
                </a:lnTo>
                <a:lnTo>
                  <a:pt x="0" y="1380489"/>
                </a:lnTo>
                <a:lnTo>
                  <a:pt x="3613" y="1425284"/>
                </a:lnTo>
                <a:lnTo>
                  <a:pt x="14076" y="1467774"/>
                </a:lnTo>
                <a:lnTo>
                  <a:pt x="30819" y="1507391"/>
                </a:lnTo>
                <a:lnTo>
                  <a:pt x="53274" y="1543568"/>
                </a:lnTo>
                <a:lnTo>
                  <a:pt x="80872" y="1575736"/>
                </a:lnTo>
                <a:lnTo>
                  <a:pt x="113044" y="1603329"/>
                </a:lnTo>
                <a:lnTo>
                  <a:pt x="149223" y="1625778"/>
                </a:lnTo>
                <a:lnTo>
                  <a:pt x="188839" y="1642516"/>
                </a:lnTo>
                <a:lnTo>
                  <a:pt x="231324" y="1652975"/>
                </a:lnTo>
                <a:lnTo>
                  <a:pt x="276110" y="1656588"/>
                </a:lnTo>
                <a:lnTo>
                  <a:pt x="8148573" y="1656588"/>
                </a:lnTo>
                <a:lnTo>
                  <a:pt x="8193368" y="1652975"/>
                </a:lnTo>
                <a:lnTo>
                  <a:pt x="8235858" y="1642516"/>
                </a:lnTo>
                <a:lnTo>
                  <a:pt x="8275475" y="1625778"/>
                </a:lnTo>
                <a:lnTo>
                  <a:pt x="8311652" y="1603329"/>
                </a:lnTo>
                <a:lnTo>
                  <a:pt x="8343820" y="1575736"/>
                </a:lnTo>
                <a:lnTo>
                  <a:pt x="8371413" y="1543568"/>
                </a:lnTo>
                <a:lnTo>
                  <a:pt x="8393862" y="1507391"/>
                </a:lnTo>
                <a:lnTo>
                  <a:pt x="8410600" y="1467774"/>
                </a:lnTo>
                <a:lnTo>
                  <a:pt x="8421059" y="1425284"/>
                </a:lnTo>
                <a:lnTo>
                  <a:pt x="8424671" y="1380489"/>
                </a:lnTo>
                <a:lnTo>
                  <a:pt x="8424671" y="276098"/>
                </a:lnTo>
                <a:lnTo>
                  <a:pt x="8421059" y="231303"/>
                </a:lnTo>
                <a:lnTo>
                  <a:pt x="8410600" y="188813"/>
                </a:lnTo>
                <a:lnTo>
                  <a:pt x="8393862" y="149196"/>
                </a:lnTo>
                <a:lnTo>
                  <a:pt x="8371413" y="113019"/>
                </a:lnTo>
                <a:lnTo>
                  <a:pt x="8343820" y="80851"/>
                </a:lnTo>
                <a:lnTo>
                  <a:pt x="8311652" y="53258"/>
                </a:lnTo>
                <a:lnTo>
                  <a:pt x="8275475" y="30809"/>
                </a:lnTo>
                <a:lnTo>
                  <a:pt x="8235858" y="14071"/>
                </a:lnTo>
                <a:lnTo>
                  <a:pt x="8193368" y="3612"/>
                </a:lnTo>
                <a:lnTo>
                  <a:pt x="814857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4657" y="2693397"/>
            <a:ext cx="8332832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5875" algn="ctr">
              <a:lnSpc>
                <a:spcPct val="100000"/>
              </a:lnSpc>
            </a:pPr>
            <a:r>
              <a:rPr lang="en-GB" sz="2200" spc="-30" dirty="0">
                <a:latin typeface="Arial"/>
                <a:cs typeface="Arial"/>
              </a:rPr>
              <a:t>A</a:t>
            </a:r>
            <a:r>
              <a:rPr lang="en-GB" sz="2200" spc="-30" dirty="0" smtClean="0">
                <a:latin typeface="Arial"/>
                <a:cs typeface="Arial"/>
              </a:rPr>
              <a:t>erosol-cloud interactions are the largest source of </a:t>
            </a:r>
            <a:r>
              <a:rPr lang="en-GB" sz="2200" spc="-30" dirty="0">
                <a:latin typeface="Arial"/>
                <a:cs typeface="Arial"/>
              </a:rPr>
              <a:t>uncertainty associated with anthropogenic forcing, despite </a:t>
            </a:r>
            <a:r>
              <a:rPr lang="en-GB" sz="2200" spc="-30" dirty="0" smtClean="0">
                <a:latin typeface="Arial"/>
                <a:cs typeface="Arial"/>
              </a:rPr>
              <a:t>the </a:t>
            </a:r>
            <a:r>
              <a:rPr lang="en-GB" sz="2200" spc="-30" dirty="0">
                <a:latin typeface="Arial"/>
                <a:cs typeface="Arial"/>
              </a:rPr>
              <a:t>availability of global satellite monitoring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4656" y="661010"/>
            <a:ext cx="7944787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lang="en-GB" sz="2200" dirty="0" smtClean="0">
                <a:solidFill>
                  <a:srgbClr val="FFFFFF"/>
                </a:solidFill>
                <a:latin typeface="Arial"/>
                <a:cs typeface="Arial"/>
              </a:rPr>
              <a:t>Major uncertainties </a:t>
            </a:r>
            <a:r>
              <a:rPr lang="en-GB" sz="2200" dirty="0">
                <a:solidFill>
                  <a:srgbClr val="FFFFFF"/>
                </a:solidFill>
                <a:latin typeface="Arial"/>
                <a:cs typeface="Arial"/>
              </a:rPr>
              <a:t>are associated with observed changes in atmospheric variables other than surface temperature, due to limits in observing capabilities, data incompleteness, </a:t>
            </a:r>
            <a:r>
              <a:rPr lang="en-GB" sz="2200" dirty="0" smtClean="0">
                <a:solidFill>
                  <a:srgbClr val="FFFFFF"/>
                </a:solidFill>
                <a:latin typeface="Arial"/>
                <a:cs typeface="Arial"/>
              </a:rPr>
              <a:t>and/or </a:t>
            </a:r>
            <a:r>
              <a:rPr lang="en-GB" sz="2200" dirty="0">
                <a:solidFill>
                  <a:srgbClr val="FFFFFF"/>
                </a:solidFill>
                <a:latin typeface="Arial"/>
                <a:cs typeface="Arial"/>
              </a:rPr>
              <a:t>large inter-annual to decadal variability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5" name="object 13"/>
          <p:cNvSpPr txBox="1"/>
          <p:nvPr/>
        </p:nvSpPr>
        <p:spPr>
          <a:xfrm>
            <a:off x="323088" y="4659603"/>
            <a:ext cx="8596861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5875" algn="ctr">
              <a:lnSpc>
                <a:spcPct val="100000"/>
              </a:lnSpc>
            </a:pPr>
            <a:r>
              <a:rPr lang="en-GB" sz="2200" spc="-30" dirty="0">
                <a:latin typeface="Arial"/>
                <a:cs typeface="Arial"/>
              </a:rPr>
              <a:t>D</a:t>
            </a:r>
            <a:r>
              <a:rPr lang="en-GB" sz="2200" spc="-30" dirty="0" smtClean="0">
                <a:latin typeface="Arial"/>
                <a:cs typeface="Arial"/>
              </a:rPr>
              <a:t>etection </a:t>
            </a:r>
            <a:r>
              <a:rPr lang="en-GB" sz="2200" spc="-30" dirty="0">
                <a:latin typeface="Arial"/>
                <a:cs typeface="Arial"/>
              </a:rPr>
              <a:t>and attribution methodologies remain constrained by observational uncertainties for variables other than temperature, uncertainties in aerosol forcing, </a:t>
            </a:r>
            <a:r>
              <a:rPr lang="en-GB" sz="2200" spc="-30" dirty="0" smtClean="0">
                <a:latin typeface="Arial"/>
                <a:cs typeface="Arial"/>
              </a:rPr>
              <a:t>modelling </a:t>
            </a:r>
            <a:r>
              <a:rPr lang="en-GB" sz="2200" spc="-30" dirty="0">
                <a:latin typeface="Arial"/>
                <a:cs typeface="Arial"/>
              </a:rPr>
              <a:t>uncertainties and limits in process </a:t>
            </a:r>
            <a:r>
              <a:rPr lang="en-GB" sz="2200" spc="-30" dirty="0" smtClean="0">
                <a:latin typeface="Arial"/>
                <a:cs typeface="Arial"/>
              </a:rPr>
              <a:t>understanding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6" name="object 2"/>
          <p:cNvSpPr txBox="1"/>
          <p:nvPr/>
        </p:nvSpPr>
        <p:spPr>
          <a:xfrm>
            <a:off x="147582" y="104103"/>
            <a:ext cx="680785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lang="en-GB" sz="3200" b="1" dirty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3200" b="1" dirty="0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 and key uncertainties</a:t>
            </a:r>
          </a:p>
        </p:txBody>
      </p:sp>
    </p:spTree>
    <p:extLst>
      <p:ext uri="{BB962C8B-B14F-4D97-AF65-F5344CB8AC3E}">
        <p14:creationId xmlns:p14="http://schemas.microsoft.com/office/powerpoint/2010/main" val="5598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1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36380" cy="90170"/>
          </a:xfrm>
          <a:custGeom>
            <a:avLst/>
            <a:gdLst/>
            <a:ahLst/>
            <a:cxnLst/>
            <a:rect l="l" t="t" r="r" b="b"/>
            <a:pathLst>
              <a:path w="9136380" h="90170">
                <a:moveTo>
                  <a:pt x="0" y="89916"/>
                </a:moveTo>
                <a:lnTo>
                  <a:pt x="9136380" y="89916"/>
                </a:lnTo>
                <a:lnTo>
                  <a:pt x="9136380" y="0"/>
                </a:lnTo>
                <a:lnTo>
                  <a:pt x="0" y="0"/>
                </a:lnTo>
                <a:lnTo>
                  <a:pt x="0" y="89916"/>
                </a:lnTo>
                <a:close/>
              </a:path>
            </a:pathLst>
          </a:custGeom>
          <a:solidFill>
            <a:srgbClr val="5392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36380" cy="90170"/>
          </a:xfrm>
          <a:custGeom>
            <a:avLst/>
            <a:gdLst/>
            <a:ahLst/>
            <a:cxnLst/>
            <a:rect l="l" t="t" r="r" b="b"/>
            <a:pathLst>
              <a:path w="9136380" h="90170">
                <a:moveTo>
                  <a:pt x="0" y="89916"/>
                </a:moveTo>
                <a:lnTo>
                  <a:pt x="9136380" y="89916"/>
                </a:lnTo>
                <a:lnTo>
                  <a:pt x="9136380" y="0"/>
                </a:lnTo>
                <a:lnTo>
                  <a:pt x="0" y="0"/>
                </a:lnTo>
              </a:path>
            </a:pathLst>
          </a:custGeom>
          <a:ln w="9143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07735" y="6144767"/>
            <a:ext cx="3375660" cy="516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1459" y="6339840"/>
            <a:ext cx="2516124" cy="3215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1752" y="2435351"/>
            <a:ext cx="8555736" cy="1787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088" y="2456688"/>
            <a:ext cx="8425180" cy="1656714"/>
          </a:xfrm>
          <a:custGeom>
            <a:avLst/>
            <a:gdLst/>
            <a:ahLst/>
            <a:cxnLst/>
            <a:rect l="l" t="t" r="r" b="b"/>
            <a:pathLst>
              <a:path w="8425180" h="1656714">
                <a:moveTo>
                  <a:pt x="8148573" y="0"/>
                </a:moveTo>
                <a:lnTo>
                  <a:pt x="276110" y="0"/>
                </a:lnTo>
                <a:lnTo>
                  <a:pt x="253465" y="914"/>
                </a:lnTo>
                <a:lnTo>
                  <a:pt x="209759" y="8021"/>
                </a:lnTo>
                <a:lnTo>
                  <a:pt x="168637" y="21691"/>
                </a:lnTo>
                <a:lnTo>
                  <a:pt x="130668" y="41355"/>
                </a:lnTo>
                <a:lnTo>
                  <a:pt x="96421" y="66447"/>
                </a:lnTo>
                <a:lnTo>
                  <a:pt x="66465" y="96399"/>
                </a:lnTo>
                <a:lnTo>
                  <a:pt x="41368" y="130642"/>
                </a:lnTo>
                <a:lnTo>
                  <a:pt x="21698" y="168610"/>
                </a:lnTo>
                <a:lnTo>
                  <a:pt x="8024" y="209734"/>
                </a:lnTo>
                <a:lnTo>
                  <a:pt x="915" y="253447"/>
                </a:lnTo>
                <a:lnTo>
                  <a:pt x="0" y="276098"/>
                </a:lnTo>
                <a:lnTo>
                  <a:pt x="0" y="1380489"/>
                </a:lnTo>
                <a:lnTo>
                  <a:pt x="3613" y="1425284"/>
                </a:lnTo>
                <a:lnTo>
                  <a:pt x="14076" y="1467774"/>
                </a:lnTo>
                <a:lnTo>
                  <a:pt x="30819" y="1507391"/>
                </a:lnTo>
                <a:lnTo>
                  <a:pt x="53274" y="1543568"/>
                </a:lnTo>
                <a:lnTo>
                  <a:pt x="80872" y="1575736"/>
                </a:lnTo>
                <a:lnTo>
                  <a:pt x="113044" y="1603329"/>
                </a:lnTo>
                <a:lnTo>
                  <a:pt x="149223" y="1625778"/>
                </a:lnTo>
                <a:lnTo>
                  <a:pt x="188839" y="1642516"/>
                </a:lnTo>
                <a:lnTo>
                  <a:pt x="231324" y="1652975"/>
                </a:lnTo>
                <a:lnTo>
                  <a:pt x="276110" y="1656588"/>
                </a:lnTo>
                <a:lnTo>
                  <a:pt x="8148573" y="1656588"/>
                </a:lnTo>
                <a:lnTo>
                  <a:pt x="8193368" y="1652975"/>
                </a:lnTo>
                <a:lnTo>
                  <a:pt x="8235858" y="1642516"/>
                </a:lnTo>
                <a:lnTo>
                  <a:pt x="8275475" y="1625778"/>
                </a:lnTo>
                <a:lnTo>
                  <a:pt x="8311652" y="1603329"/>
                </a:lnTo>
                <a:lnTo>
                  <a:pt x="8343820" y="1575736"/>
                </a:lnTo>
                <a:lnTo>
                  <a:pt x="8371413" y="1543568"/>
                </a:lnTo>
                <a:lnTo>
                  <a:pt x="8393862" y="1507391"/>
                </a:lnTo>
                <a:lnTo>
                  <a:pt x="8410600" y="1467774"/>
                </a:lnTo>
                <a:lnTo>
                  <a:pt x="8421059" y="1425284"/>
                </a:lnTo>
                <a:lnTo>
                  <a:pt x="8424671" y="1380489"/>
                </a:lnTo>
                <a:lnTo>
                  <a:pt x="8424671" y="276098"/>
                </a:lnTo>
                <a:lnTo>
                  <a:pt x="8421059" y="231303"/>
                </a:lnTo>
                <a:lnTo>
                  <a:pt x="8410600" y="188813"/>
                </a:lnTo>
                <a:lnTo>
                  <a:pt x="8393862" y="149196"/>
                </a:lnTo>
                <a:lnTo>
                  <a:pt x="8371413" y="113019"/>
                </a:lnTo>
                <a:lnTo>
                  <a:pt x="8343820" y="80851"/>
                </a:lnTo>
                <a:lnTo>
                  <a:pt x="8311652" y="53258"/>
                </a:lnTo>
                <a:lnTo>
                  <a:pt x="8275475" y="30809"/>
                </a:lnTo>
                <a:lnTo>
                  <a:pt x="8235858" y="14071"/>
                </a:lnTo>
                <a:lnTo>
                  <a:pt x="8193368" y="3612"/>
                </a:lnTo>
                <a:lnTo>
                  <a:pt x="8148573" y="0"/>
                </a:lnTo>
                <a:close/>
              </a:path>
            </a:pathLst>
          </a:custGeom>
          <a:solidFill>
            <a:srgbClr val="97BD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1752" y="4343400"/>
            <a:ext cx="8555736" cy="1787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9291" y="4386168"/>
            <a:ext cx="8425180" cy="1656714"/>
          </a:xfrm>
          <a:custGeom>
            <a:avLst/>
            <a:gdLst/>
            <a:ahLst/>
            <a:cxnLst/>
            <a:rect l="l" t="t" r="r" b="b"/>
            <a:pathLst>
              <a:path w="8425180" h="1656714">
                <a:moveTo>
                  <a:pt x="8148573" y="0"/>
                </a:moveTo>
                <a:lnTo>
                  <a:pt x="276110" y="0"/>
                </a:lnTo>
                <a:lnTo>
                  <a:pt x="253465" y="914"/>
                </a:lnTo>
                <a:lnTo>
                  <a:pt x="209759" y="8021"/>
                </a:lnTo>
                <a:lnTo>
                  <a:pt x="168637" y="21691"/>
                </a:lnTo>
                <a:lnTo>
                  <a:pt x="130668" y="41355"/>
                </a:lnTo>
                <a:lnTo>
                  <a:pt x="96421" y="66447"/>
                </a:lnTo>
                <a:lnTo>
                  <a:pt x="66465" y="96399"/>
                </a:lnTo>
                <a:lnTo>
                  <a:pt x="41368" y="130642"/>
                </a:lnTo>
                <a:lnTo>
                  <a:pt x="21698" y="168610"/>
                </a:lnTo>
                <a:lnTo>
                  <a:pt x="8024" y="209734"/>
                </a:lnTo>
                <a:lnTo>
                  <a:pt x="915" y="253447"/>
                </a:lnTo>
                <a:lnTo>
                  <a:pt x="0" y="276097"/>
                </a:lnTo>
                <a:lnTo>
                  <a:pt x="0" y="1380477"/>
                </a:lnTo>
                <a:lnTo>
                  <a:pt x="3613" y="1425263"/>
                </a:lnTo>
                <a:lnTo>
                  <a:pt x="14076" y="1467748"/>
                </a:lnTo>
                <a:lnTo>
                  <a:pt x="30819" y="1507364"/>
                </a:lnTo>
                <a:lnTo>
                  <a:pt x="53274" y="1543543"/>
                </a:lnTo>
                <a:lnTo>
                  <a:pt x="80872" y="1575715"/>
                </a:lnTo>
                <a:lnTo>
                  <a:pt x="113044" y="1603313"/>
                </a:lnTo>
                <a:lnTo>
                  <a:pt x="149223" y="1625768"/>
                </a:lnTo>
                <a:lnTo>
                  <a:pt x="188839" y="1642511"/>
                </a:lnTo>
                <a:lnTo>
                  <a:pt x="231324" y="1652974"/>
                </a:lnTo>
                <a:lnTo>
                  <a:pt x="276110" y="1656588"/>
                </a:lnTo>
                <a:lnTo>
                  <a:pt x="8148573" y="1656588"/>
                </a:lnTo>
                <a:lnTo>
                  <a:pt x="8193368" y="1652974"/>
                </a:lnTo>
                <a:lnTo>
                  <a:pt x="8235858" y="1642511"/>
                </a:lnTo>
                <a:lnTo>
                  <a:pt x="8275475" y="1625768"/>
                </a:lnTo>
                <a:lnTo>
                  <a:pt x="8311652" y="1603313"/>
                </a:lnTo>
                <a:lnTo>
                  <a:pt x="8343820" y="1575715"/>
                </a:lnTo>
                <a:lnTo>
                  <a:pt x="8371413" y="1543543"/>
                </a:lnTo>
                <a:lnTo>
                  <a:pt x="8393862" y="1507364"/>
                </a:lnTo>
                <a:lnTo>
                  <a:pt x="8410600" y="1467748"/>
                </a:lnTo>
                <a:lnTo>
                  <a:pt x="8421059" y="1425263"/>
                </a:lnTo>
                <a:lnTo>
                  <a:pt x="8424671" y="1380477"/>
                </a:lnTo>
                <a:lnTo>
                  <a:pt x="8424671" y="276097"/>
                </a:lnTo>
                <a:lnTo>
                  <a:pt x="8421059" y="231303"/>
                </a:lnTo>
                <a:lnTo>
                  <a:pt x="8410600" y="188813"/>
                </a:lnTo>
                <a:lnTo>
                  <a:pt x="8393862" y="149196"/>
                </a:lnTo>
                <a:lnTo>
                  <a:pt x="8371413" y="113019"/>
                </a:lnTo>
                <a:lnTo>
                  <a:pt x="8343820" y="80851"/>
                </a:lnTo>
                <a:lnTo>
                  <a:pt x="8311652" y="53258"/>
                </a:lnTo>
                <a:lnTo>
                  <a:pt x="8275475" y="30809"/>
                </a:lnTo>
                <a:lnTo>
                  <a:pt x="8235858" y="14071"/>
                </a:lnTo>
                <a:lnTo>
                  <a:pt x="8193368" y="3612"/>
                </a:lnTo>
                <a:lnTo>
                  <a:pt x="8148573" y="0"/>
                </a:lnTo>
                <a:close/>
              </a:path>
            </a:pathLst>
          </a:custGeom>
          <a:solidFill>
            <a:srgbClr val="DDE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1752" y="527304"/>
            <a:ext cx="8555736" cy="1787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3088" y="548640"/>
            <a:ext cx="8425180" cy="1656714"/>
          </a:xfrm>
          <a:custGeom>
            <a:avLst/>
            <a:gdLst/>
            <a:ahLst/>
            <a:cxnLst/>
            <a:rect l="l" t="t" r="r" b="b"/>
            <a:pathLst>
              <a:path w="8425180" h="1656714">
                <a:moveTo>
                  <a:pt x="8148573" y="0"/>
                </a:moveTo>
                <a:lnTo>
                  <a:pt x="276110" y="0"/>
                </a:lnTo>
                <a:lnTo>
                  <a:pt x="253465" y="914"/>
                </a:lnTo>
                <a:lnTo>
                  <a:pt x="209759" y="8021"/>
                </a:lnTo>
                <a:lnTo>
                  <a:pt x="168637" y="21691"/>
                </a:lnTo>
                <a:lnTo>
                  <a:pt x="130668" y="41355"/>
                </a:lnTo>
                <a:lnTo>
                  <a:pt x="96421" y="66447"/>
                </a:lnTo>
                <a:lnTo>
                  <a:pt x="66465" y="96399"/>
                </a:lnTo>
                <a:lnTo>
                  <a:pt x="41368" y="130642"/>
                </a:lnTo>
                <a:lnTo>
                  <a:pt x="21698" y="168610"/>
                </a:lnTo>
                <a:lnTo>
                  <a:pt x="8024" y="209734"/>
                </a:lnTo>
                <a:lnTo>
                  <a:pt x="915" y="253447"/>
                </a:lnTo>
                <a:lnTo>
                  <a:pt x="0" y="276098"/>
                </a:lnTo>
                <a:lnTo>
                  <a:pt x="0" y="1380489"/>
                </a:lnTo>
                <a:lnTo>
                  <a:pt x="3613" y="1425284"/>
                </a:lnTo>
                <a:lnTo>
                  <a:pt x="14076" y="1467774"/>
                </a:lnTo>
                <a:lnTo>
                  <a:pt x="30819" y="1507391"/>
                </a:lnTo>
                <a:lnTo>
                  <a:pt x="53274" y="1543568"/>
                </a:lnTo>
                <a:lnTo>
                  <a:pt x="80872" y="1575736"/>
                </a:lnTo>
                <a:lnTo>
                  <a:pt x="113044" y="1603329"/>
                </a:lnTo>
                <a:lnTo>
                  <a:pt x="149223" y="1625778"/>
                </a:lnTo>
                <a:lnTo>
                  <a:pt x="188839" y="1642516"/>
                </a:lnTo>
                <a:lnTo>
                  <a:pt x="231324" y="1652975"/>
                </a:lnTo>
                <a:lnTo>
                  <a:pt x="276110" y="1656588"/>
                </a:lnTo>
                <a:lnTo>
                  <a:pt x="8148573" y="1656588"/>
                </a:lnTo>
                <a:lnTo>
                  <a:pt x="8193368" y="1652975"/>
                </a:lnTo>
                <a:lnTo>
                  <a:pt x="8235858" y="1642516"/>
                </a:lnTo>
                <a:lnTo>
                  <a:pt x="8275475" y="1625778"/>
                </a:lnTo>
                <a:lnTo>
                  <a:pt x="8311652" y="1603329"/>
                </a:lnTo>
                <a:lnTo>
                  <a:pt x="8343820" y="1575736"/>
                </a:lnTo>
                <a:lnTo>
                  <a:pt x="8371413" y="1543568"/>
                </a:lnTo>
                <a:lnTo>
                  <a:pt x="8393862" y="1507391"/>
                </a:lnTo>
                <a:lnTo>
                  <a:pt x="8410600" y="1467774"/>
                </a:lnTo>
                <a:lnTo>
                  <a:pt x="8421059" y="1425284"/>
                </a:lnTo>
                <a:lnTo>
                  <a:pt x="8424671" y="1380489"/>
                </a:lnTo>
                <a:lnTo>
                  <a:pt x="8424671" y="276098"/>
                </a:lnTo>
                <a:lnTo>
                  <a:pt x="8421059" y="231303"/>
                </a:lnTo>
                <a:lnTo>
                  <a:pt x="8410600" y="188813"/>
                </a:lnTo>
                <a:lnTo>
                  <a:pt x="8393862" y="149196"/>
                </a:lnTo>
                <a:lnTo>
                  <a:pt x="8371413" y="113019"/>
                </a:lnTo>
                <a:lnTo>
                  <a:pt x="8343820" y="80851"/>
                </a:lnTo>
                <a:lnTo>
                  <a:pt x="8311652" y="53258"/>
                </a:lnTo>
                <a:lnTo>
                  <a:pt x="8275475" y="30809"/>
                </a:lnTo>
                <a:lnTo>
                  <a:pt x="8235858" y="14071"/>
                </a:lnTo>
                <a:lnTo>
                  <a:pt x="8193368" y="3612"/>
                </a:lnTo>
                <a:lnTo>
                  <a:pt x="814857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4657" y="2693397"/>
            <a:ext cx="8332832" cy="1692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5875" algn="ctr">
              <a:lnSpc>
                <a:spcPct val="100000"/>
              </a:lnSpc>
            </a:pPr>
            <a:r>
              <a:rPr lang="en-GB" sz="2200" b="1" spc="-30" dirty="0">
                <a:latin typeface="Arial"/>
                <a:cs typeface="Arial"/>
              </a:rPr>
              <a:t>Hydrological cycle: </a:t>
            </a:r>
            <a:r>
              <a:rPr lang="en-GB" sz="2200" spc="-30" dirty="0">
                <a:latin typeface="Arial"/>
                <a:cs typeface="Arial"/>
              </a:rPr>
              <a:t>Low confidence in an observed global-scale trend in drought or dryness (lack of rainfall) since the 1950s, due to lack of direct observations, methodological uncertainties and choice and geographical inconsistencies in the trends</a:t>
            </a:r>
          </a:p>
          <a:p>
            <a:pPr marL="12065" marR="5080" indent="15875" algn="ctr">
              <a:lnSpc>
                <a:spcPct val="100000"/>
              </a:lnSpc>
            </a:pPr>
            <a:r>
              <a:rPr lang="en-GB" sz="2200" spc="-30" dirty="0" smtClean="0">
                <a:latin typeface="Arial"/>
                <a:cs typeface="Arial"/>
              </a:rPr>
              <a:t> 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3088" y="661010"/>
            <a:ext cx="842518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lang="en-GB" sz="2200" b="1" dirty="0" smtClean="0">
                <a:solidFill>
                  <a:srgbClr val="FFFFFF"/>
                </a:solidFill>
                <a:latin typeface="Arial"/>
                <a:cs typeface="Arial"/>
              </a:rPr>
              <a:t>Links with global temperature targets: </a:t>
            </a:r>
            <a:r>
              <a:rPr lang="en-GB" sz="2200" dirty="0" smtClean="0">
                <a:solidFill>
                  <a:srgbClr val="FFFFFF"/>
                </a:solidFill>
                <a:latin typeface="Arial"/>
                <a:cs typeface="Arial"/>
              </a:rPr>
              <a:t>It is more likely than not that air temperature for the period 2016-2035 will be more than 1°C above the mean of 1850-1900, and very unlikely that it will be more than 1.5°C  above the 1850-1900 mean (medium confidence)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5" name="object 13"/>
          <p:cNvSpPr txBox="1"/>
          <p:nvPr/>
        </p:nvSpPr>
        <p:spPr>
          <a:xfrm>
            <a:off x="323088" y="4659603"/>
            <a:ext cx="8596861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15875" algn="ctr">
              <a:lnSpc>
                <a:spcPct val="100000"/>
              </a:lnSpc>
            </a:pPr>
            <a:r>
              <a:rPr lang="en-GB" sz="2200" b="1" spc="-30" dirty="0" smtClean="0">
                <a:latin typeface="Arial"/>
                <a:cs typeface="Arial"/>
              </a:rPr>
              <a:t>Rate of global warming: </a:t>
            </a:r>
            <a:r>
              <a:rPr lang="en-GB" sz="2200" spc="-30" dirty="0" smtClean="0">
                <a:latin typeface="Arial"/>
                <a:cs typeface="Arial"/>
              </a:rPr>
              <a:t>The observed recent warming hiatus, defined as the reduction of GMST trend during 1998-2012 as compared to the trend during 1951-2012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6" name="object 2"/>
          <p:cNvSpPr txBox="1"/>
          <p:nvPr/>
        </p:nvSpPr>
        <p:spPr>
          <a:xfrm>
            <a:off x="147582" y="104103"/>
            <a:ext cx="680785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/>
            <a:r>
              <a:rPr lang="en-GB" sz="3200" b="1" dirty="0" smtClean="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sensitive issues</a:t>
            </a:r>
            <a:endParaRPr lang="en-GB" sz="3200" b="1" dirty="0" smtClean="0">
              <a:solidFill>
                <a:srgbClr val="0034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5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Custom 1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IPCC 1">
      <a:dk1>
        <a:sysClr val="windowText" lastClr="000000"/>
      </a:dk1>
      <a:lt1>
        <a:sysClr val="window" lastClr="FFFFFF"/>
      </a:lt1>
      <a:dk2>
        <a:srgbClr val="131313"/>
      </a:dk2>
      <a:lt2>
        <a:srgbClr val="EEECE1"/>
      </a:lt2>
      <a:accent1>
        <a:srgbClr val="4073AC"/>
      </a:accent1>
      <a:accent2>
        <a:srgbClr val="72B633"/>
      </a:accent2>
      <a:accent3>
        <a:srgbClr val="9B2821"/>
      </a:accent3>
      <a:accent4>
        <a:srgbClr val="CD0921"/>
      </a:accent4>
      <a:accent5>
        <a:srgbClr val="D74720"/>
      </a:accent5>
      <a:accent6>
        <a:srgbClr val="FFE313"/>
      </a:accent6>
      <a:hlink>
        <a:srgbClr val="1C1E65"/>
      </a:hlink>
      <a:folHlink>
        <a:srgbClr val="431A6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1444</Words>
  <Application>Microsoft Office PowerPoint</Application>
  <PresentationFormat>Affichage à l'écran (4:3)</PresentationFormat>
  <Paragraphs>257</Paragraphs>
  <Slides>20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20</vt:i4>
      </vt:variant>
    </vt:vector>
  </HeadingPairs>
  <TitlesOfParts>
    <vt:vector size="41" baseType="lpstr">
      <vt:lpstr>MS PGothic</vt:lpstr>
      <vt:lpstr>MS PGothic</vt:lpstr>
      <vt:lpstr>Arial</vt:lpstr>
      <vt:lpstr>Arial Bold</vt:lpstr>
      <vt:lpstr>Arial Narrow</vt:lpstr>
      <vt:lpstr>Calibri</vt:lpstr>
      <vt:lpstr>Frutiger 57Cn</vt:lpstr>
      <vt:lpstr>Times New Roman</vt:lpstr>
      <vt:lpstr>Verdana</vt:lpstr>
      <vt:lpstr>Wingdings</vt:lpstr>
      <vt:lpstr>1_Office Theme</vt:lpstr>
      <vt:lpstr>2_Office Theme</vt:lpstr>
      <vt:lpstr>Office Theme</vt:lpstr>
      <vt:lpstr>4_Office Theme</vt:lpstr>
      <vt:lpstr>5_Office Theme</vt:lpstr>
      <vt:lpstr>6_Office Theme</vt:lpstr>
      <vt:lpstr>7_Office Theme</vt:lpstr>
      <vt:lpstr>3_Office Theme</vt:lpstr>
      <vt:lpstr>8_Office Theme</vt:lpstr>
      <vt:lpstr>9_Office Theme</vt:lpstr>
      <vt:lpstr>Custom Design</vt:lpstr>
      <vt:lpstr>Présentation PowerPoint</vt:lpstr>
      <vt:lpstr>Présentation PowerPoint</vt:lpstr>
      <vt:lpstr>Présentation PowerPoint</vt:lpstr>
      <vt:lpstr>2001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SR1.5 - Preparation</vt:lpstr>
      <vt:lpstr>Présentation PowerPoint</vt:lpstr>
      <vt:lpstr>SR3:   Proposed structure</vt:lpstr>
      <vt:lpstr>Timeline for coming IPCC reports</vt:lpstr>
      <vt:lpstr>Présentation PowerPoint</vt:lpstr>
      <vt:lpstr>Présentation PowerPoint</vt:lpstr>
      <vt:lpstr>Présentation PowerPoint</vt:lpstr>
    </vt:vector>
  </TitlesOfParts>
  <Company>Apple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MOUFOUMA OKIA Wilfran</cp:lastModifiedBy>
  <cp:revision>102</cp:revision>
  <dcterms:created xsi:type="dcterms:W3CDTF">2016-11-14T16:05:05Z</dcterms:created>
  <dcterms:modified xsi:type="dcterms:W3CDTF">2017-02-13T10:10:13Z</dcterms:modified>
</cp:coreProperties>
</file>