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304" r:id="rId3"/>
    <p:sldId id="296" r:id="rId4"/>
    <p:sldId id="307" r:id="rId5"/>
    <p:sldId id="298" r:id="rId6"/>
    <p:sldId id="299" r:id="rId7"/>
    <p:sldId id="300" r:id="rId8"/>
    <p:sldId id="306" r:id="rId9"/>
    <p:sldId id="303" r:id="rId10"/>
    <p:sldId id="302" r:id="rId11"/>
    <p:sldId id="297" r:id="rId12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E82"/>
    <a:srgbClr val="1782B6"/>
    <a:srgbClr val="000000"/>
    <a:srgbClr val="1883B7"/>
    <a:srgbClr val="519D80"/>
    <a:srgbClr val="23AAAD"/>
    <a:srgbClr val="0000FF"/>
    <a:srgbClr val="8E8E8E"/>
    <a:srgbClr val="52525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9872" autoAdjust="0"/>
  </p:normalViewPr>
  <p:slideViewPr>
    <p:cSldViewPr>
      <p:cViewPr varScale="1">
        <p:scale>
          <a:sx n="80" d="100"/>
          <a:sy n="80" d="100"/>
        </p:scale>
        <p:origin x="-1424" y="-104"/>
      </p:cViewPr>
      <p:guideLst>
        <p:guide orient="horz" pos="221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B5EA4F-0725-4C94-87E3-1443F653A406}" type="datetimeFigureOut">
              <a:rPr lang="en-US"/>
              <a:pPr>
                <a:defRPr/>
              </a:pPr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198933-CAC8-4210-A6CA-4401A19B6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E15CA09-7EA9-48E9-A480-61538BBFAB17}" type="datetimeFigureOut">
              <a:rPr lang="en-US"/>
              <a:pPr>
                <a:defRPr/>
              </a:pPr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FD383E-6505-45FE-99E8-1B8BDAB0A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CFA3AF2-F9D4-4645-91BB-75BA9BDC66FF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F37EF30-EC72-4665-ABDB-DC60BA2EC1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9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7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89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48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rancois.massonnet@bsc.es" TargetMode="External"/><Relationship Id="rId3" Type="http://schemas.openxmlformats.org/officeDocument/2006/relationships/hyperlink" Target="mailto:neven.fuckar@bsc.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31628" r="8301" b="18449"/>
          <a:stretch>
            <a:fillRect/>
          </a:stretch>
        </p:blipFill>
        <p:spPr bwMode="auto">
          <a:xfrm>
            <a:off x="5186363" y="4005263"/>
            <a:ext cx="37068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0730"/>
            <a:ext cx="4032449" cy="696944"/>
          </a:xfrm>
        </p:spPr>
        <p:txBody>
          <a:bodyPr/>
          <a:lstStyle/>
          <a:p>
            <a:r>
              <a:rPr lang="en-US" dirty="0" smtClean="0"/>
              <a:t>BSC       </a:t>
            </a:r>
            <a:r>
              <a:rPr lang="en-US" sz="1800" dirty="0" err="1" smtClean="0"/>
              <a:t>www.bsc.es</a:t>
            </a:r>
            <a:endParaRPr lang="en-US" sz="18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50825" y="1052513"/>
            <a:ext cx="48974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Barcelona Supercomputing Center – Centro </a:t>
            </a:r>
            <a:r>
              <a:rPr lang="en-US" sz="1800" b="1" dirty="0" err="1"/>
              <a:t>Nacional</a:t>
            </a:r>
            <a:r>
              <a:rPr lang="en-US" sz="1800" b="1" dirty="0"/>
              <a:t> de </a:t>
            </a:r>
            <a:r>
              <a:rPr lang="en-US" sz="1800" b="1" dirty="0" err="1"/>
              <a:t>Supercomputación</a:t>
            </a:r>
            <a:r>
              <a:rPr lang="en-US" sz="1800" b="1" dirty="0"/>
              <a:t> (BSC-CNS) </a:t>
            </a:r>
            <a:r>
              <a:rPr lang="en-US" sz="1800" dirty="0"/>
              <a:t>is the premium HPC center in Spain at the </a:t>
            </a:r>
            <a:r>
              <a:rPr lang="ca-ES" sz="1800" b="1" dirty="0"/>
              <a:t>Universitat Politècnica de Catalunya</a:t>
            </a:r>
            <a:r>
              <a:rPr lang="ca-ES" sz="1800" dirty="0"/>
              <a:t> </a:t>
            </a:r>
            <a:r>
              <a:rPr lang="en-US" sz="1800" dirty="0"/>
              <a:t>(</a:t>
            </a:r>
            <a:r>
              <a:rPr lang="en-US" sz="1800" b="1" dirty="0"/>
              <a:t>UPC)</a:t>
            </a:r>
            <a:r>
              <a:rPr lang="en-US" sz="1800" dirty="0"/>
              <a:t> north campus in Barcelona</a:t>
            </a:r>
          </a:p>
          <a:p>
            <a:pPr eaLnBrk="1" hangingPunct="1"/>
            <a:endParaRPr lang="en-US" sz="500" dirty="0"/>
          </a:p>
          <a:p>
            <a:pPr eaLnBrk="1" hangingPunct="1"/>
            <a:r>
              <a:rPr lang="en-US" sz="1800" dirty="0"/>
              <a:t>More than 400 members (from more than 30 countries) are organized in 5 departments:</a:t>
            </a:r>
          </a:p>
          <a:p>
            <a:pPr eaLnBrk="1" hangingPunct="1"/>
            <a:r>
              <a:rPr lang="en-US" sz="1800" dirty="0">
                <a:sym typeface="Wingdings" charset="0"/>
              </a:rPr>
              <a:t>   </a:t>
            </a:r>
            <a:r>
              <a:rPr lang="en-US" sz="1800" dirty="0"/>
              <a:t>Computer Sciences</a:t>
            </a:r>
          </a:p>
          <a:p>
            <a:pPr eaLnBrk="1" hangingPunct="1"/>
            <a:r>
              <a:rPr lang="en-US" sz="2000" dirty="0">
                <a:sym typeface="Wingdings" charset="0"/>
              </a:rPr>
              <a:t> </a:t>
            </a:r>
            <a:r>
              <a:rPr lang="en-US" sz="2000" b="1" dirty="0"/>
              <a:t>Earth Sciences</a:t>
            </a:r>
          </a:p>
          <a:p>
            <a:pPr eaLnBrk="1" hangingPunct="1"/>
            <a:r>
              <a:rPr lang="en-US" sz="1800" dirty="0">
                <a:sym typeface="Wingdings" charset="0"/>
              </a:rPr>
              <a:t>   </a:t>
            </a:r>
            <a:r>
              <a:rPr lang="en-US" sz="1800" dirty="0"/>
              <a:t>Life Sciences</a:t>
            </a:r>
          </a:p>
          <a:p>
            <a:pPr eaLnBrk="1" hangingPunct="1"/>
            <a:r>
              <a:rPr lang="en-US" sz="1800" dirty="0">
                <a:sym typeface="Wingdings" charset="0"/>
              </a:rPr>
              <a:t>   </a:t>
            </a:r>
            <a:r>
              <a:rPr lang="en-US" sz="1800" dirty="0"/>
              <a:t>Computer Applications</a:t>
            </a:r>
          </a:p>
          <a:p>
            <a:pPr eaLnBrk="1" hangingPunct="1"/>
            <a:r>
              <a:rPr lang="en-US" sz="1800" dirty="0">
                <a:sym typeface="Wingdings" charset="0"/>
              </a:rPr>
              <a:t>   </a:t>
            </a:r>
            <a:r>
              <a:rPr lang="en-US" sz="1800" dirty="0"/>
              <a:t>Support and Services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800" b="1" dirty="0" err="1"/>
              <a:t>MareNostrum</a:t>
            </a:r>
            <a:r>
              <a:rPr lang="en-US" sz="1800" b="1" dirty="0"/>
              <a:t> III</a:t>
            </a:r>
            <a:r>
              <a:rPr lang="en-US" sz="1800" dirty="0"/>
              <a:t> (housed in the former chapel Torre </a:t>
            </a:r>
            <a:r>
              <a:rPr lang="en-US" sz="1800" dirty="0" err="1"/>
              <a:t>Girona</a:t>
            </a:r>
            <a:r>
              <a:rPr lang="en-US" sz="1800" dirty="0"/>
              <a:t>) is one of the most powerful supercomputers in Europe (48,128 processors with 1.1 </a:t>
            </a:r>
            <a:r>
              <a:rPr lang="en-US" sz="1800" dirty="0" err="1"/>
              <a:t>Pflops</a:t>
            </a:r>
            <a:r>
              <a:rPr lang="en-US" sz="1800" dirty="0"/>
              <a:t> peak performance) </a:t>
            </a:r>
          </a:p>
          <a:p>
            <a:pPr eaLnBrk="1" hangingPunct="1"/>
            <a:r>
              <a:rPr lang="en-US" sz="1800" dirty="0">
                <a:sym typeface="Wingdings" charset="0"/>
              </a:rPr>
              <a:t>➠ upgrade later this year: </a:t>
            </a:r>
            <a:r>
              <a:rPr lang="en-US" sz="1800" b="1" dirty="0" err="1">
                <a:sym typeface="Wingdings" charset="0"/>
              </a:rPr>
              <a:t>MareNostrum</a:t>
            </a:r>
            <a:r>
              <a:rPr lang="en-US" sz="1800" b="1" dirty="0">
                <a:sym typeface="Wingdings" charset="0"/>
              </a:rPr>
              <a:t> IV</a:t>
            </a:r>
            <a:endParaRPr lang="en-US" sz="1800" b="1" dirty="0"/>
          </a:p>
        </p:txBody>
      </p:sp>
      <p:sp>
        <p:nvSpPr>
          <p:cNvPr id="11" name="Left Brace 10"/>
          <p:cNvSpPr/>
          <p:nvPr/>
        </p:nvSpPr>
        <p:spPr>
          <a:xfrm rot="10800000" flipH="1">
            <a:off x="2700338" y="3284538"/>
            <a:ext cx="720725" cy="720725"/>
          </a:xfrm>
          <a:prstGeom prst="leftBrace">
            <a:avLst>
              <a:gd name="adj1" fmla="val 8333"/>
              <a:gd name="adj2" fmla="val 62422"/>
            </a:avLst>
          </a:prstGeom>
          <a:ln w="127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3850" y="3357563"/>
            <a:ext cx="2232025" cy="35877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132138" y="3235325"/>
            <a:ext cx="23764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/>
              <a:t>● Atmospheric composition</a:t>
            </a:r>
          </a:p>
          <a:p>
            <a:pPr eaLnBrk="1" hangingPunct="1"/>
            <a:r>
              <a:rPr lang="en-US" sz="1100" b="1" dirty="0"/>
              <a:t>● Climate prediction</a:t>
            </a:r>
          </a:p>
          <a:p>
            <a:pPr eaLnBrk="1" hangingPunct="1"/>
            <a:r>
              <a:rPr lang="en-US" sz="1100" b="1" dirty="0"/>
              <a:t>● </a:t>
            </a:r>
            <a:r>
              <a:rPr lang="en-US" sz="1100" dirty="0"/>
              <a:t>Earth System Services</a:t>
            </a:r>
          </a:p>
          <a:p>
            <a:pPr eaLnBrk="1" hangingPunct="1"/>
            <a:r>
              <a:rPr lang="en-US" sz="1100" b="1" dirty="0"/>
              <a:t>● </a:t>
            </a:r>
            <a:r>
              <a:rPr lang="en-US" sz="1100" dirty="0"/>
              <a:t>Computational Earth Sciences</a:t>
            </a:r>
          </a:p>
        </p:txBody>
      </p:sp>
      <p:pic>
        <p:nvPicPr>
          <p:cNvPr id="14" name="Picture 2" descr="BSC-CNSga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98550"/>
            <a:ext cx="35512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219700" y="1052513"/>
            <a:ext cx="1439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</a:rPr>
              <a:t>Torre </a:t>
            </a:r>
            <a:r>
              <a:rPr lang="en-US" sz="1200" dirty="0" err="1">
                <a:solidFill>
                  <a:srgbClr val="FFFFFF"/>
                </a:solidFill>
              </a:rPr>
              <a:t>Girona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67400" y="4014788"/>
            <a:ext cx="2017713" cy="1150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076056" y="5166146"/>
            <a:ext cx="399593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</a:rPr>
              <a:t>Focus on sub-seasonal to multi-decadal range of forecast horizons when memory of initial state (IC) and boundary forcing (BC) are both </a:t>
            </a:r>
            <a:r>
              <a:rPr lang="en-US" sz="1400" b="1" dirty="0" smtClean="0">
                <a:solidFill>
                  <a:srgbClr val="FF0000"/>
                </a:solidFill>
              </a:rPr>
              <a:t>important</a:t>
            </a:r>
            <a:endParaRPr lang="en-US" sz="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1400" b="1" dirty="0" smtClean="0">
                <a:solidFill>
                  <a:srgbClr val="FF0000"/>
                </a:solidFill>
                <a:sym typeface="Wingdings"/>
              </a:rPr>
              <a:t> production of a spectrum of reanalysis products to further understanding of climate and advance climate prediction capability 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435600" y="3565525"/>
            <a:ext cx="345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ym typeface="Wingdings" charset="0"/>
              </a:rPr>
              <a:t> </a:t>
            </a:r>
            <a:r>
              <a:rPr lang="en-US" sz="1800" b="1"/>
              <a:t>Climate Prediction Group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9598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Coupled</a:t>
            </a:r>
            <a:r>
              <a:rPr lang="fr-BE" dirty="0" smtClean="0"/>
              <a:t> Data Assimilation</a:t>
            </a:r>
            <a:endParaRPr lang="fr-BE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0183"/>
            <a:ext cx="4655997" cy="2737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14018"/>
            <a:ext cx="4655997" cy="2737494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4283969" y="1586717"/>
            <a:ext cx="8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rgbClr val="0000FF"/>
                </a:solidFill>
              </a:rPr>
              <a:t>Free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347865" y="2594829"/>
            <a:ext cx="8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 smtClean="0">
                <a:solidFill>
                  <a:srgbClr val="FF0000"/>
                </a:solidFill>
              </a:rPr>
              <a:t>EnKF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940373" y="2738845"/>
            <a:ext cx="83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Obs1</a:t>
            </a:r>
          </a:p>
          <a:p>
            <a:r>
              <a:rPr lang="fr-BE" dirty="0" smtClean="0">
                <a:solidFill>
                  <a:srgbClr val="006600"/>
                </a:solidFill>
              </a:rPr>
              <a:t>Obs2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80112" y="263473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 prototype </a:t>
            </a:r>
            <a:r>
              <a:rPr lang="fr-BE" dirty="0" err="1" smtClean="0"/>
              <a:t>coupled</a:t>
            </a:r>
            <a:r>
              <a:rPr lang="fr-BE" dirty="0" smtClean="0"/>
              <a:t> data assimilation </a:t>
            </a:r>
            <a:r>
              <a:rPr lang="fr-BE" dirty="0" err="1" smtClean="0"/>
              <a:t>scheme</a:t>
            </a:r>
            <a:r>
              <a:rPr lang="fr-BE" dirty="0" smtClean="0"/>
              <a:t> has been </a:t>
            </a:r>
            <a:r>
              <a:rPr lang="fr-BE" dirty="0" err="1" smtClean="0"/>
              <a:t>developed</a:t>
            </a:r>
            <a:r>
              <a:rPr lang="fr-BE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SIC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assimilated</a:t>
            </a:r>
            <a:r>
              <a:rPr lang="fr-BE" dirty="0" smtClean="0"/>
              <a:t> </a:t>
            </a:r>
            <a:r>
              <a:rPr lang="fr-BE" dirty="0" err="1" smtClean="0"/>
              <a:t>monthly</a:t>
            </a:r>
            <a:r>
              <a:rPr lang="fr-BE" dirty="0" smtClean="0"/>
              <a:t> in EC-Earth3.2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The </a:t>
            </a:r>
            <a:r>
              <a:rPr lang="fr-BE" dirty="0" err="1" smtClean="0"/>
              <a:t>EnKF</a:t>
            </a:r>
            <a:r>
              <a:rPr lang="fr-BE" dirty="0" smtClean="0"/>
              <a:t> </a:t>
            </a:r>
            <a:r>
              <a:rPr lang="fr-BE" dirty="0" err="1" smtClean="0"/>
              <a:t>provides</a:t>
            </a:r>
            <a:r>
              <a:rPr lang="fr-BE" dirty="0" smtClean="0"/>
              <a:t> a good </a:t>
            </a:r>
            <a:r>
              <a:rPr lang="fr-BE" dirty="0" err="1" smtClean="0"/>
              <a:t>constraint</a:t>
            </a:r>
            <a:r>
              <a:rPr lang="fr-BE" dirty="0" smtClean="0"/>
              <a:t> on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</a:t>
            </a:r>
            <a:r>
              <a:rPr lang="fr-BE" dirty="0" err="1" smtClean="0"/>
              <a:t>extent</a:t>
            </a:r>
            <a:endParaRPr lang="fr-BE" dirty="0" smtClean="0"/>
          </a:p>
          <a:p>
            <a:endParaRPr lang="fr-B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92080" y="15657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NH SIE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55981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H SIE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1501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smtClean="0"/>
              <a:t>We </a:t>
            </a:r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u="sng" dirty="0" err="1" smtClean="0"/>
              <a:t>benefit</a:t>
            </a:r>
            <a:r>
              <a:rPr lang="fr-BE" dirty="0" smtClean="0"/>
              <a:t> from application of the Sea Ice CCI data</a:t>
            </a:r>
          </a:p>
          <a:p>
            <a:r>
              <a:rPr lang="fr-BE" u="sng" dirty="0" smtClean="0"/>
              <a:t>Near-real time availability </a:t>
            </a:r>
            <a:r>
              <a:rPr lang="fr-BE" dirty="0" smtClean="0"/>
              <a:t>of observational products is crucial to participate in international programs (SIPN,…)</a:t>
            </a:r>
            <a:r>
              <a:rPr lang="fr-BE" dirty="0"/>
              <a:t> </a:t>
            </a:r>
            <a:r>
              <a:rPr lang="fr-BE" dirty="0" smtClean="0"/>
              <a:t>and ensure the visibility of both ESA products and our own activities for advancing clmate prediction capability</a:t>
            </a:r>
          </a:p>
          <a:p>
            <a:r>
              <a:rPr lang="fr-BE" u="sng" dirty="0" smtClean="0"/>
              <a:t>Characterization of errors </a:t>
            </a:r>
            <a:r>
              <a:rPr lang="fr-BE" dirty="0" smtClean="0"/>
              <a:t>in retrieved SIC and SIT is </a:t>
            </a:r>
            <a:r>
              <a:rPr lang="fr-BE" dirty="0" smtClean="0"/>
              <a:t>essential</a:t>
            </a:r>
            <a:r>
              <a:rPr lang="fr-BE" dirty="0" smtClean="0"/>
              <a:t> </a:t>
            </a:r>
            <a:r>
              <a:rPr lang="fr-BE" dirty="0" smtClean="0"/>
              <a:t>from a data assimilation point of view </a:t>
            </a:r>
            <a:endParaRPr lang="fr-BE" dirty="0" smtClean="0"/>
          </a:p>
          <a:p>
            <a:pPr marL="0" indent="0">
              <a:buNone/>
            </a:pPr>
            <a:r>
              <a:rPr lang="fr-BE" sz="2200" dirty="0" smtClean="0">
                <a:sym typeface="Wingdings"/>
              </a:rPr>
              <a:t> </a:t>
            </a:r>
            <a:r>
              <a:rPr lang="fr-BE" sz="2200" dirty="0" smtClean="0"/>
              <a:t>Would it be possible to have information on the spatial correlation between the errors (necessary to compute uncertainty on total area and similar integrate values)?</a:t>
            </a:r>
          </a:p>
          <a:p>
            <a:r>
              <a:rPr lang="fr-BE" dirty="0" smtClean="0"/>
              <a:t>We look forward to the opportunity to conduct more tests with the Sea Ice CCI products </a:t>
            </a:r>
            <a:r>
              <a:rPr lang="fr-BE" dirty="0" smtClean="0"/>
              <a:t>with</a:t>
            </a:r>
            <a:r>
              <a:rPr lang="fr-BE" dirty="0" smtClean="0"/>
              <a:t> </a:t>
            </a:r>
            <a:r>
              <a:rPr lang="fr-BE" dirty="0" smtClean="0"/>
              <a:t>data </a:t>
            </a:r>
            <a:r>
              <a:rPr lang="fr-BE" dirty="0" smtClean="0"/>
              <a:t>assimilation</a:t>
            </a:r>
            <a:endParaRPr lang="fr-BE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755576" y="581421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Questions, </a:t>
            </a:r>
            <a:r>
              <a:rPr lang="fr-BE" dirty="0" err="1" smtClean="0"/>
              <a:t>comments</a:t>
            </a:r>
            <a:r>
              <a:rPr lang="fr-BE" dirty="0" smtClean="0"/>
              <a:t> and feedback:</a:t>
            </a:r>
          </a:p>
          <a:p>
            <a:pPr algn="ctr"/>
            <a:r>
              <a:rPr lang="fr-BE" dirty="0" smtClean="0">
                <a:hlinkClick r:id="rId2"/>
              </a:rPr>
              <a:t>francois.massonnet@bsc.es</a:t>
            </a:r>
            <a:r>
              <a:rPr lang="fr-BE" dirty="0" smtClean="0"/>
              <a:t>, </a:t>
            </a:r>
            <a:r>
              <a:rPr lang="fr-BE" dirty="0" smtClean="0">
                <a:hlinkClick r:id="rId3"/>
              </a:rPr>
              <a:t>neven.fuckar@bsc.es</a:t>
            </a:r>
            <a:r>
              <a:rPr lang="fr-B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93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-76446"/>
            <a:ext cx="4032449" cy="696944"/>
          </a:xfrm>
        </p:spPr>
        <p:txBody>
          <a:bodyPr/>
          <a:lstStyle/>
          <a:p>
            <a:r>
              <a:rPr lang="en-US" dirty="0" smtClean="0"/>
              <a:t>Limitations of current sea ice </a:t>
            </a:r>
            <a:r>
              <a:rPr lang="en-US" dirty="0" err="1" smtClean="0"/>
              <a:t>reanalyses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230138"/>
            <a:ext cx="5976664" cy="55201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spread in sea ice cover is large in available </a:t>
            </a:r>
            <a:r>
              <a:rPr lang="en-US" sz="2000" dirty="0" err="1" smtClean="0"/>
              <a:t>reanalyses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Representation/modeling of sea ice varies from model to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Data assimilation algorithms are sometimes very basic (nudging/restoring)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observational data assimilated are also subject to errors and biases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Not much is </a:t>
            </a:r>
            <a:r>
              <a:rPr lang="en-US" sz="1600" dirty="0" smtClean="0"/>
              <a:t>known about uncertainties within each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Arctic sea ice predictability is thought to stem in part from sea ice IC up to decadal time scales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 good representation of sea ice is a necessary condition for skillful forecasts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380" y="1277714"/>
            <a:ext cx="2990308" cy="28803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79704" y="417335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Chevallier et al., Clim. Dyn. 2016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323528" y="581421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1187624" y="5405977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We propose an </a:t>
            </a:r>
            <a:r>
              <a:rPr lang="fr-BE" u="sng" dirty="0" smtClean="0"/>
              <a:t>ensemble</a:t>
            </a:r>
            <a:r>
              <a:rPr lang="fr-BE" dirty="0"/>
              <a:t> </a:t>
            </a:r>
            <a:r>
              <a:rPr lang="fr-BE" dirty="0" smtClean="0"/>
              <a:t>sea ice reanalysis conducted with a </a:t>
            </a:r>
            <a:r>
              <a:rPr lang="fr-BE" u="sng" dirty="0" smtClean="0"/>
              <a:t>state-of-the-art</a:t>
            </a:r>
            <a:r>
              <a:rPr lang="fr-BE" dirty="0" smtClean="0"/>
              <a:t> sea ice model assimilating </a:t>
            </a:r>
            <a:r>
              <a:rPr lang="fr-BE" u="sng" dirty="0" smtClean="0"/>
              <a:t>high-quality</a:t>
            </a:r>
            <a:r>
              <a:rPr lang="fr-BE" dirty="0" smtClean="0"/>
              <a:t> observational data using </a:t>
            </a:r>
            <a:endParaRPr lang="fr-BE" dirty="0" smtClean="0"/>
          </a:p>
          <a:p>
            <a:r>
              <a:rPr lang="fr-BE" dirty="0" smtClean="0"/>
              <a:t>an </a:t>
            </a:r>
            <a:r>
              <a:rPr lang="fr-BE" u="sng" dirty="0" smtClean="0"/>
              <a:t>advanced</a:t>
            </a:r>
            <a:r>
              <a:rPr lang="fr-BE" dirty="0"/>
              <a:t> </a:t>
            </a:r>
            <a:r>
              <a:rPr lang="fr-BE" dirty="0" smtClean="0"/>
              <a:t>data assimilation scheme</a:t>
            </a:r>
            <a:endParaRPr lang="fr-BE" u="sng" dirty="0" smtClean="0"/>
          </a:p>
        </p:txBody>
      </p:sp>
    </p:spTree>
    <p:extLst>
      <p:ext uri="{BB962C8B-B14F-4D97-AF65-F5344CB8AC3E}">
        <p14:creationId xmlns:p14="http://schemas.microsoft.com/office/powerpoint/2010/main" val="3486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EnKF vs other DA methods</a:t>
            </a:r>
            <a:endParaRPr lang="fr-BE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94558"/>
              </p:ext>
            </p:extLst>
          </p:nvPr>
        </p:nvGraphicFramePr>
        <p:xfrm>
          <a:off x="395537" y="1061690"/>
          <a:ext cx="8424935" cy="478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8"/>
                <a:gridCol w="1872210"/>
                <a:gridCol w="1382553"/>
                <a:gridCol w="1684987"/>
                <a:gridCol w="1684987"/>
              </a:tblGrid>
              <a:tr h="48965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Nudging/erstoring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Variational</a:t>
                      </a:r>
                      <a:r>
                        <a:rPr lang="fr-BE" sz="1400" baseline="0" dirty="0" smtClean="0"/>
                        <a:t> (3D/4D Var)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Sequential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methods</a:t>
                      </a:r>
                      <a:r>
                        <a:rPr lang="fr-BE" sz="1400" baseline="0" dirty="0" smtClean="0"/>
                        <a:t> (</a:t>
                      </a:r>
                      <a:r>
                        <a:rPr lang="fr-BE" sz="1400" baseline="0" dirty="0" err="1" smtClean="0"/>
                        <a:t>EnKF</a:t>
                      </a:r>
                      <a:r>
                        <a:rPr lang="fr-BE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Particle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filtering</a:t>
                      </a:r>
                      <a:endParaRPr lang="en-US" sz="1400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err="1" smtClean="0"/>
                        <a:t>Ease</a:t>
                      </a:r>
                      <a:r>
                        <a:rPr lang="fr-BE" sz="1400" b="1" i="1" baseline="0" dirty="0" smtClean="0"/>
                        <a:t> of </a:t>
                      </a:r>
                      <a:r>
                        <a:rPr lang="fr-BE" sz="1400" b="1" i="1" baseline="0" dirty="0" err="1" smtClean="0"/>
                        <a:t>implementation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Fair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Hard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coding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adjoint)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Medium-Hard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Medium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smtClean="0"/>
                        <a:t>CPU </a:t>
                      </a:r>
                      <a:r>
                        <a:rPr lang="fr-BE" sz="1400" b="1" i="1" dirty="0" err="1" smtClean="0"/>
                        <a:t>consumption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Low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C000"/>
                          </a:solidFill>
                        </a:rPr>
                        <a:t>Low</a:t>
                      </a:r>
                      <a:r>
                        <a:rPr lang="fr-BE" sz="1400" dirty="0" smtClean="0">
                          <a:solidFill>
                            <a:srgbClr val="FFC000"/>
                          </a:solidFill>
                        </a:rPr>
                        <a:t>-Medium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High (~20-50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members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Very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high (~100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members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avoid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degenerate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solution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err="1" smtClean="0"/>
                        <a:t>Needs</a:t>
                      </a:r>
                      <a:r>
                        <a:rPr lang="fr-BE" sz="1400" b="1" i="1" baseline="0" dirty="0" smtClean="0"/>
                        <a:t> changes in model code?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Yes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restoring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term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added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tendencies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Yes</a:t>
                      </a: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 (adjoint)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smtClean="0"/>
                        <a:t>Physical </a:t>
                      </a:r>
                      <a:r>
                        <a:rPr lang="fr-BE" sz="1400" b="1" i="1" dirty="0" err="1" smtClean="0"/>
                        <a:t>consistency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FF0000"/>
                          </a:solidFill>
                        </a:rPr>
                        <a:t>Little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fr-BE" sz="1400" baseline="0" dirty="0" err="1" smtClean="0">
                          <a:solidFill>
                            <a:srgbClr val="FF0000"/>
                          </a:solidFill>
                        </a:rPr>
                        <a:t>univariate</a:t>
                      </a:r>
                      <a:r>
                        <a:rPr lang="fr-BE" sz="14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Up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to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linear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approximation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Up to </a:t>
                      </a:r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linear</a:t>
                      </a:r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 approximation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Full 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consistency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smtClean="0"/>
                        <a:t>Estimation</a:t>
                      </a:r>
                      <a:r>
                        <a:rPr lang="fr-BE" sz="1400" b="1" i="1" baseline="0" dirty="0" smtClean="0"/>
                        <a:t> of </a:t>
                      </a:r>
                      <a:r>
                        <a:rPr lang="fr-BE" sz="1400" b="1" i="1" baseline="0" dirty="0" err="1" smtClean="0"/>
                        <a:t>prior</a:t>
                      </a:r>
                      <a:r>
                        <a:rPr lang="fr-BE" sz="1400" b="1" i="1" baseline="0" dirty="0" smtClean="0"/>
                        <a:t> </a:t>
                      </a:r>
                      <a:r>
                        <a:rPr lang="fr-BE" sz="1400" b="1" i="1" dirty="0" err="1" smtClean="0"/>
                        <a:t>uncertainty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None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Static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Dynamic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Dynamic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err="1" smtClean="0"/>
                        <a:t>Assumptions</a:t>
                      </a:r>
                      <a:r>
                        <a:rPr lang="fr-BE" sz="1400" b="1" i="1" dirty="0" smtClean="0"/>
                        <a:t> to </a:t>
                      </a:r>
                      <a:r>
                        <a:rPr lang="fr-BE" sz="1400" b="1" i="1" dirty="0" err="1" smtClean="0"/>
                        <a:t>reach</a:t>
                      </a:r>
                      <a:r>
                        <a:rPr lang="fr-BE" sz="1400" b="1" i="1" dirty="0" smtClean="0"/>
                        <a:t> </a:t>
                      </a:r>
                      <a:r>
                        <a:rPr lang="fr-BE" sz="1400" b="1" i="1" dirty="0" err="1" smtClean="0"/>
                        <a:t>optimality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Not </a:t>
                      </a:r>
                      <a:r>
                        <a:rPr lang="fr-BE" sz="1400" dirty="0" err="1" smtClean="0"/>
                        <a:t>defined</a:t>
                      </a:r>
                      <a:r>
                        <a:rPr lang="fr-BE" sz="1400" dirty="0" smtClean="0"/>
                        <a:t> as an </a:t>
                      </a:r>
                      <a:r>
                        <a:rPr lang="fr-BE" sz="1400" dirty="0" err="1" smtClean="0"/>
                        <a:t>optimization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problem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Gaussian</a:t>
                      </a:r>
                      <a:r>
                        <a:rPr lang="fr-BE" sz="140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centered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errors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EA6400"/>
                          </a:solidFill>
                        </a:rPr>
                        <a:t>Gaussian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centered</a:t>
                      </a:r>
                      <a:r>
                        <a:rPr lang="fr-BE" sz="1400" baseline="0" dirty="0" smtClean="0">
                          <a:solidFill>
                            <a:srgbClr val="EA6400"/>
                          </a:solidFill>
                        </a:rPr>
                        <a:t> </a:t>
                      </a:r>
                      <a:r>
                        <a:rPr lang="fr-BE" sz="1400" baseline="0" dirty="0" err="1" smtClean="0">
                          <a:solidFill>
                            <a:srgbClr val="EA6400"/>
                          </a:solidFill>
                        </a:rPr>
                        <a:t>errors</a:t>
                      </a:r>
                      <a:endParaRPr lang="en-US" sz="1400" dirty="0">
                        <a:solidFill>
                          <a:srgbClr val="EA64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None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fr-BE" sz="1400" b="1" i="1" dirty="0" err="1" smtClean="0"/>
                        <a:t>Produces</a:t>
                      </a:r>
                      <a:r>
                        <a:rPr lang="fr-BE" sz="1400" b="1" i="1" baseline="0" dirty="0" smtClean="0"/>
                        <a:t> ensembles?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(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hence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available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as IC)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(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hence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BE" sz="1400" dirty="0" err="1" smtClean="0">
                          <a:solidFill>
                            <a:srgbClr val="00B050"/>
                          </a:solidFill>
                        </a:rPr>
                        <a:t>available</a:t>
                      </a:r>
                      <a:r>
                        <a:rPr lang="fr-BE" sz="1400" dirty="0" smtClean="0">
                          <a:solidFill>
                            <a:srgbClr val="00B050"/>
                          </a:solidFill>
                        </a:rPr>
                        <a:t> as IC)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98204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>
                    <a:lumMod val="50000"/>
                  </a:schemeClr>
                </a:solidFill>
              </a:rPr>
              <a:t>A Kalman Filter (KF) is a multivariate statistical 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</a:rPr>
              <a:t>method for 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</a:rPr>
              <a:t>state estimation by maximizing the posterior state distribution, given 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</a:rPr>
              <a:t>obs, 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</a:rPr>
              <a:t>assuming bias-free models and 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</a:rPr>
              <a:t>obs 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</a:rPr>
              <a:t>and gaussian distribution of errors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B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7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Experimental</a:t>
            </a:r>
            <a:r>
              <a:rPr lang="fr-BE" dirty="0" smtClean="0"/>
              <a:t> setup</a:t>
            </a:r>
            <a:endParaRPr lang="fr-BE" dirty="0"/>
          </a:p>
        </p:txBody>
      </p:sp>
      <p:sp>
        <p:nvSpPr>
          <p:cNvPr id="5" name="Flèche droite 4"/>
          <p:cNvSpPr/>
          <p:nvPr/>
        </p:nvSpPr>
        <p:spPr>
          <a:xfrm>
            <a:off x="611560" y="3121149"/>
            <a:ext cx="82089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 rot="19382649">
            <a:off x="401119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1958</a:t>
            </a:r>
          </a:p>
        </p:txBody>
      </p:sp>
      <p:sp>
        <p:nvSpPr>
          <p:cNvPr id="14" name="ZoneTexte 13"/>
          <p:cNvSpPr txBox="1"/>
          <p:nvPr/>
        </p:nvSpPr>
        <p:spPr>
          <a:xfrm rot="19382649">
            <a:off x="2417343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1974</a:t>
            </a:r>
          </a:p>
        </p:txBody>
      </p:sp>
      <p:sp>
        <p:nvSpPr>
          <p:cNvPr id="15" name="ZoneTexte 14"/>
          <p:cNvSpPr txBox="1"/>
          <p:nvPr/>
        </p:nvSpPr>
        <p:spPr>
          <a:xfrm rot="19382649">
            <a:off x="3965163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1979</a:t>
            </a:r>
          </a:p>
        </p:txBody>
      </p:sp>
      <p:sp>
        <p:nvSpPr>
          <p:cNvPr id="16" name="ZoneTexte 15"/>
          <p:cNvSpPr txBox="1"/>
          <p:nvPr/>
        </p:nvSpPr>
        <p:spPr>
          <a:xfrm rot="19382649">
            <a:off x="5839635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1993</a:t>
            </a:r>
          </a:p>
        </p:txBody>
      </p:sp>
      <p:sp>
        <p:nvSpPr>
          <p:cNvPr id="17" name="ZoneTexte 16"/>
          <p:cNvSpPr txBox="1"/>
          <p:nvPr/>
        </p:nvSpPr>
        <p:spPr>
          <a:xfrm rot="19382649">
            <a:off x="7169871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2009</a:t>
            </a:r>
          </a:p>
        </p:txBody>
      </p:sp>
      <p:sp>
        <p:nvSpPr>
          <p:cNvPr id="18" name="ZoneTexte 17"/>
          <p:cNvSpPr txBox="1"/>
          <p:nvPr/>
        </p:nvSpPr>
        <p:spPr>
          <a:xfrm rot="19382649">
            <a:off x="7961959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2015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1960" y="3653978"/>
            <a:ext cx="4104456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mtClean="0"/>
              <a:t>OSI-SAF SIC </a:t>
            </a:r>
            <a:r>
              <a:rPr lang="fr-BE" dirty="0" err="1" smtClean="0"/>
              <a:t>product</a:t>
            </a:r>
            <a:endParaRPr lang="fr-BE" dirty="0"/>
          </a:p>
        </p:txBody>
      </p:sp>
      <p:sp>
        <p:nvSpPr>
          <p:cNvPr id="22" name="Forme libre 21"/>
          <p:cNvSpPr/>
          <p:nvPr/>
        </p:nvSpPr>
        <p:spPr>
          <a:xfrm>
            <a:off x="585216" y="4786565"/>
            <a:ext cx="2075688" cy="481308"/>
          </a:xfrm>
          <a:custGeom>
            <a:avLst/>
            <a:gdLst>
              <a:gd name="connsiteX0" fmla="*/ 0 w 2075688"/>
              <a:gd name="connsiteY0" fmla="*/ 96331 h 481308"/>
              <a:gd name="connsiteX1" fmla="*/ 585216 w 2075688"/>
              <a:gd name="connsiteY1" fmla="*/ 14035 h 481308"/>
              <a:gd name="connsiteX2" fmla="*/ 1069848 w 2075688"/>
              <a:gd name="connsiteY2" fmla="*/ 352363 h 481308"/>
              <a:gd name="connsiteX3" fmla="*/ 1527048 w 2075688"/>
              <a:gd name="connsiteY3" fmla="*/ 480379 h 481308"/>
              <a:gd name="connsiteX4" fmla="*/ 2075688 w 2075688"/>
              <a:gd name="connsiteY4" fmla="*/ 297499 h 48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688" h="481308">
                <a:moveTo>
                  <a:pt x="0" y="96331"/>
                </a:moveTo>
                <a:cubicBezTo>
                  <a:pt x="203454" y="33847"/>
                  <a:pt x="406908" y="-28637"/>
                  <a:pt x="585216" y="14035"/>
                </a:cubicBezTo>
                <a:cubicBezTo>
                  <a:pt x="763524" y="56707"/>
                  <a:pt x="912876" y="274639"/>
                  <a:pt x="1069848" y="352363"/>
                </a:cubicBezTo>
                <a:cubicBezTo>
                  <a:pt x="1226820" y="430087"/>
                  <a:pt x="1359408" y="489523"/>
                  <a:pt x="1527048" y="480379"/>
                </a:cubicBezTo>
                <a:cubicBezTo>
                  <a:pt x="1694688" y="471235"/>
                  <a:pt x="1885188" y="384367"/>
                  <a:pt x="2075688" y="29749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orme libre 22"/>
          <p:cNvSpPr/>
          <p:nvPr/>
        </p:nvSpPr>
        <p:spPr>
          <a:xfrm>
            <a:off x="2643447" y="4757645"/>
            <a:ext cx="1551709" cy="340828"/>
          </a:xfrm>
          <a:custGeom>
            <a:avLst/>
            <a:gdLst>
              <a:gd name="connsiteX0" fmla="*/ 0 w 1551709"/>
              <a:gd name="connsiteY0" fmla="*/ 340828 h 340828"/>
              <a:gd name="connsiteX1" fmla="*/ 570808 w 1551709"/>
              <a:gd name="connsiteY1" fmla="*/ 13860 h 340828"/>
              <a:gd name="connsiteX2" fmla="*/ 1551709 w 1551709"/>
              <a:gd name="connsiteY2" fmla="*/ 91446 h 34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1709" h="340828">
                <a:moveTo>
                  <a:pt x="0" y="340828"/>
                </a:moveTo>
                <a:cubicBezTo>
                  <a:pt x="156095" y="198126"/>
                  <a:pt x="312190" y="55424"/>
                  <a:pt x="570808" y="13860"/>
                </a:cubicBezTo>
                <a:cubicBezTo>
                  <a:pt x="829426" y="-27704"/>
                  <a:pt x="1190567" y="31871"/>
                  <a:pt x="1551709" y="914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orme libre 23"/>
          <p:cNvSpPr/>
          <p:nvPr/>
        </p:nvSpPr>
        <p:spPr>
          <a:xfrm>
            <a:off x="2637905" y="4942225"/>
            <a:ext cx="1546168" cy="156248"/>
          </a:xfrm>
          <a:custGeom>
            <a:avLst/>
            <a:gdLst>
              <a:gd name="connsiteX0" fmla="*/ 0 w 1546168"/>
              <a:gd name="connsiteY0" fmla="*/ 156248 h 156248"/>
              <a:gd name="connsiteX1" fmla="*/ 387928 w 1546168"/>
              <a:gd name="connsiteY1" fmla="*/ 1077 h 156248"/>
              <a:gd name="connsiteX2" fmla="*/ 947651 w 1546168"/>
              <a:gd name="connsiteY2" fmla="*/ 89746 h 156248"/>
              <a:gd name="connsiteX3" fmla="*/ 1546168 w 1546168"/>
              <a:gd name="connsiteY3" fmla="*/ 134080 h 15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168" h="156248">
                <a:moveTo>
                  <a:pt x="0" y="156248"/>
                </a:moveTo>
                <a:cubicBezTo>
                  <a:pt x="114993" y="84204"/>
                  <a:pt x="229986" y="12161"/>
                  <a:pt x="387928" y="1077"/>
                </a:cubicBezTo>
                <a:cubicBezTo>
                  <a:pt x="545870" y="-10007"/>
                  <a:pt x="754611" y="67579"/>
                  <a:pt x="947651" y="89746"/>
                </a:cubicBezTo>
                <a:cubicBezTo>
                  <a:pt x="1140691" y="111913"/>
                  <a:pt x="1343429" y="122996"/>
                  <a:pt x="1546168" y="1340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orme libre 24"/>
          <p:cNvSpPr/>
          <p:nvPr/>
        </p:nvSpPr>
        <p:spPr>
          <a:xfrm>
            <a:off x="2654531" y="4649912"/>
            <a:ext cx="1529542" cy="648066"/>
          </a:xfrm>
          <a:custGeom>
            <a:avLst/>
            <a:gdLst>
              <a:gd name="connsiteX0" fmla="*/ 0 w 1529542"/>
              <a:gd name="connsiteY0" fmla="*/ 437477 h 648066"/>
              <a:gd name="connsiteX1" fmla="*/ 376844 w 1529542"/>
              <a:gd name="connsiteY1" fmla="*/ 5215 h 648066"/>
              <a:gd name="connsiteX2" fmla="*/ 1014153 w 1529542"/>
              <a:gd name="connsiteY2" fmla="*/ 226888 h 648066"/>
              <a:gd name="connsiteX3" fmla="*/ 1529542 w 1529542"/>
              <a:gd name="connsiteY3" fmla="*/ 648066 h 648066"/>
              <a:gd name="connsiteX4" fmla="*/ 1529542 w 1529542"/>
              <a:gd name="connsiteY4" fmla="*/ 648066 h 64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542" h="648066">
                <a:moveTo>
                  <a:pt x="0" y="437477"/>
                </a:moveTo>
                <a:cubicBezTo>
                  <a:pt x="103909" y="238895"/>
                  <a:pt x="207819" y="40313"/>
                  <a:pt x="376844" y="5215"/>
                </a:cubicBezTo>
                <a:cubicBezTo>
                  <a:pt x="545869" y="-29883"/>
                  <a:pt x="822037" y="119746"/>
                  <a:pt x="1014153" y="226888"/>
                </a:cubicBezTo>
                <a:cubicBezTo>
                  <a:pt x="1206269" y="334030"/>
                  <a:pt x="1529542" y="648066"/>
                  <a:pt x="1529542" y="648066"/>
                </a:cubicBezTo>
                <a:lnTo>
                  <a:pt x="1529542" y="64806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orme libre 25"/>
          <p:cNvSpPr/>
          <p:nvPr/>
        </p:nvSpPr>
        <p:spPr>
          <a:xfrm>
            <a:off x="2643447" y="4453192"/>
            <a:ext cx="1540626" cy="645281"/>
          </a:xfrm>
          <a:custGeom>
            <a:avLst/>
            <a:gdLst>
              <a:gd name="connsiteX0" fmla="*/ 0 w 1540626"/>
              <a:gd name="connsiteY0" fmla="*/ 645281 h 645281"/>
              <a:gd name="connsiteX1" fmla="*/ 587433 w 1540626"/>
              <a:gd name="connsiteY1" fmla="*/ 351564 h 645281"/>
              <a:gd name="connsiteX2" fmla="*/ 914400 w 1540626"/>
              <a:gd name="connsiteY2" fmla="*/ 2430 h 645281"/>
              <a:gd name="connsiteX3" fmla="*/ 1330037 w 1540626"/>
              <a:gd name="connsiteY3" fmla="*/ 213019 h 645281"/>
              <a:gd name="connsiteX4" fmla="*/ 1540626 w 1540626"/>
              <a:gd name="connsiteY4" fmla="*/ 523361 h 6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626" h="645281">
                <a:moveTo>
                  <a:pt x="0" y="645281"/>
                </a:moveTo>
                <a:cubicBezTo>
                  <a:pt x="217516" y="551993"/>
                  <a:pt x="435033" y="458706"/>
                  <a:pt x="587433" y="351564"/>
                </a:cubicBezTo>
                <a:cubicBezTo>
                  <a:pt x="739833" y="244422"/>
                  <a:pt x="790633" y="25521"/>
                  <a:pt x="914400" y="2430"/>
                </a:cubicBezTo>
                <a:cubicBezTo>
                  <a:pt x="1038167" y="-20661"/>
                  <a:pt x="1225666" y="126197"/>
                  <a:pt x="1330037" y="213019"/>
                </a:cubicBezTo>
                <a:cubicBezTo>
                  <a:pt x="1434408" y="299841"/>
                  <a:pt x="1487517" y="411601"/>
                  <a:pt x="1540626" y="5233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orme libre 26"/>
          <p:cNvSpPr/>
          <p:nvPr/>
        </p:nvSpPr>
        <p:spPr>
          <a:xfrm>
            <a:off x="2632364" y="4948142"/>
            <a:ext cx="1540625" cy="304679"/>
          </a:xfrm>
          <a:custGeom>
            <a:avLst/>
            <a:gdLst>
              <a:gd name="connsiteX0" fmla="*/ 0 w 1540625"/>
              <a:gd name="connsiteY0" fmla="*/ 155873 h 304679"/>
              <a:gd name="connsiteX1" fmla="*/ 338051 w 1540625"/>
              <a:gd name="connsiteY1" fmla="*/ 299960 h 304679"/>
              <a:gd name="connsiteX2" fmla="*/ 720436 w 1540625"/>
              <a:gd name="connsiteY2" fmla="*/ 702 h 304679"/>
              <a:gd name="connsiteX3" fmla="*/ 1540625 w 1540625"/>
              <a:gd name="connsiteY3" fmla="*/ 233458 h 30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625" h="304679">
                <a:moveTo>
                  <a:pt x="0" y="155873"/>
                </a:moveTo>
                <a:cubicBezTo>
                  <a:pt x="108989" y="240847"/>
                  <a:pt x="217978" y="325822"/>
                  <a:pt x="338051" y="299960"/>
                </a:cubicBezTo>
                <a:cubicBezTo>
                  <a:pt x="458124" y="274098"/>
                  <a:pt x="520007" y="11786"/>
                  <a:pt x="720436" y="702"/>
                </a:cubicBezTo>
                <a:cubicBezTo>
                  <a:pt x="920865" y="-10382"/>
                  <a:pt x="1230745" y="111538"/>
                  <a:pt x="1540625" y="2334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orme libre 27"/>
          <p:cNvSpPr/>
          <p:nvPr/>
        </p:nvSpPr>
        <p:spPr>
          <a:xfrm>
            <a:off x="4184073" y="5292436"/>
            <a:ext cx="4123112" cy="840029"/>
          </a:xfrm>
          <a:custGeom>
            <a:avLst/>
            <a:gdLst>
              <a:gd name="connsiteX0" fmla="*/ 0 w 4123112"/>
              <a:gd name="connsiteY0" fmla="*/ 0 h 840029"/>
              <a:gd name="connsiteX1" fmla="*/ 1030778 w 4123112"/>
              <a:gd name="connsiteY1" fmla="*/ 670560 h 840029"/>
              <a:gd name="connsiteX2" fmla="*/ 1640378 w 4123112"/>
              <a:gd name="connsiteY2" fmla="*/ 498764 h 840029"/>
              <a:gd name="connsiteX3" fmla="*/ 2283229 w 4123112"/>
              <a:gd name="connsiteY3" fmla="*/ 504306 h 840029"/>
              <a:gd name="connsiteX4" fmla="*/ 2931622 w 4123112"/>
              <a:gd name="connsiteY4" fmla="*/ 836815 h 840029"/>
              <a:gd name="connsiteX5" fmla="*/ 3735185 w 4123112"/>
              <a:gd name="connsiteY5" fmla="*/ 659477 h 840029"/>
              <a:gd name="connsiteX6" fmla="*/ 4123112 w 4123112"/>
              <a:gd name="connsiteY6" fmla="*/ 437804 h 8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3112" h="840029">
                <a:moveTo>
                  <a:pt x="0" y="0"/>
                </a:moveTo>
                <a:cubicBezTo>
                  <a:pt x="378691" y="293716"/>
                  <a:pt x="757382" y="587433"/>
                  <a:pt x="1030778" y="670560"/>
                </a:cubicBezTo>
                <a:cubicBezTo>
                  <a:pt x="1304174" y="753687"/>
                  <a:pt x="1431636" y="526473"/>
                  <a:pt x="1640378" y="498764"/>
                </a:cubicBezTo>
                <a:cubicBezTo>
                  <a:pt x="1849120" y="471055"/>
                  <a:pt x="2068022" y="447964"/>
                  <a:pt x="2283229" y="504306"/>
                </a:cubicBezTo>
                <a:cubicBezTo>
                  <a:pt x="2498436" y="560648"/>
                  <a:pt x="2689629" y="810953"/>
                  <a:pt x="2931622" y="836815"/>
                </a:cubicBezTo>
                <a:cubicBezTo>
                  <a:pt x="3173615" y="862677"/>
                  <a:pt x="3536603" y="725979"/>
                  <a:pt x="3735185" y="659477"/>
                </a:cubicBezTo>
                <a:cubicBezTo>
                  <a:pt x="3933767" y="592975"/>
                  <a:pt x="4028439" y="515389"/>
                  <a:pt x="4123112" y="437804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orme libre 29"/>
          <p:cNvSpPr/>
          <p:nvPr/>
        </p:nvSpPr>
        <p:spPr>
          <a:xfrm>
            <a:off x="4172989" y="5176058"/>
            <a:ext cx="4145280" cy="854095"/>
          </a:xfrm>
          <a:custGeom>
            <a:avLst/>
            <a:gdLst>
              <a:gd name="connsiteX0" fmla="*/ 0 w 4145280"/>
              <a:gd name="connsiteY0" fmla="*/ 0 h 854095"/>
              <a:gd name="connsiteX1" fmla="*/ 415636 w 4145280"/>
              <a:gd name="connsiteY1" fmla="*/ 615142 h 854095"/>
              <a:gd name="connsiteX2" fmla="*/ 1307869 w 4145280"/>
              <a:gd name="connsiteY2" fmla="*/ 609600 h 854095"/>
              <a:gd name="connsiteX3" fmla="*/ 1839884 w 4145280"/>
              <a:gd name="connsiteY3" fmla="*/ 831273 h 854095"/>
              <a:gd name="connsiteX4" fmla="*/ 2477193 w 4145280"/>
              <a:gd name="connsiteY4" fmla="*/ 703811 h 854095"/>
              <a:gd name="connsiteX5" fmla="*/ 3031375 w 4145280"/>
              <a:gd name="connsiteY5" fmla="*/ 853440 h 854095"/>
              <a:gd name="connsiteX6" fmla="*/ 4145280 w 4145280"/>
              <a:gd name="connsiteY6" fmla="*/ 748146 h 85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5280" h="854095">
                <a:moveTo>
                  <a:pt x="0" y="0"/>
                </a:moveTo>
                <a:cubicBezTo>
                  <a:pt x="98829" y="256771"/>
                  <a:pt x="197658" y="513542"/>
                  <a:pt x="415636" y="615142"/>
                </a:cubicBezTo>
                <a:cubicBezTo>
                  <a:pt x="633614" y="716742"/>
                  <a:pt x="1070494" y="573578"/>
                  <a:pt x="1307869" y="609600"/>
                </a:cubicBezTo>
                <a:cubicBezTo>
                  <a:pt x="1545244" y="645622"/>
                  <a:pt x="1644997" y="815571"/>
                  <a:pt x="1839884" y="831273"/>
                </a:cubicBezTo>
                <a:cubicBezTo>
                  <a:pt x="2034771" y="846975"/>
                  <a:pt x="2278611" y="700117"/>
                  <a:pt x="2477193" y="703811"/>
                </a:cubicBezTo>
                <a:cubicBezTo>
                  <a:pt x="2675775" y="707505"/>
                  <a:pt x="2753361" y="846051"/>
                  <a:pt x="3031375" y="853440"/>
                </a:cubicBezTo>
                <a:cubicBezTo>
                  <a:pt x="3309389" y="860829"/>
                  <a:pt x="3727334" y="804487"/>
                  <a:pt x="4145280" y="748146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orme libre 30"/>
          <p:cNvSpPr/>
          <p:nvPr/>
        </p:nvSpPr>
        <p:spPr>
          <a:xfrm>
            <a:off x="4178531" y="5070764"/>
            <a:ext cx="4128654" cy="1182773"/>
          </a:xfrm>
          <a:custGeom>
            <a:avLst/>
            <a:gdLst>
              <a:gd name="connsiteX0" fmla="*/ 0 w 4128654"/>
              <a:gd name="connsiteY0" fmla="*/ 0 h 1182773"/>
              <a:gd name="connsiteX1" fmla="*/ 238298 w 4128654"/>
              <a:gd name="connsiteY1" fmla="*/ 321425 h 1182773"/>
              <a:gd name="connsiteX2" fmla="*/ 692727 w 4128654"/>
              <a:gd name="connsiteY2" fmla="*/ 592974 h 1182773"/>
              <a:gd name="connsiteX3" fmla="*/ 853440 w 4128654"/>
              <a:gd name="connsiteY3" fmla="*/ 892232 h 1182773"/>
              <a:gd name="connsiteX4" fmla="*/ 1390996 w 4128654"/>
              <a:gd name="connsiteY4" fmla="*/ 1047403 h 1182773"/>
              <a:gd name="connsiteX5" fmla="*/ 2122516 w 4128654"/>
              <a:gd name="connsiteY5" fmla="*/ 592974 h 1182773"/>
              <a:gd name="connsiteX6" fmla="*/ 2721033 w 4128654"/>
              <a:gd name="connsiteY6" fmla="*/ 775854 h 1182773"/>
              <a:gd name="connsiteX7" fmla="*/ 3447011 w 4128654"/>
              <a:gd name="connsiteY7" fmla="*/ 1174865 h 1182773"/>
              <a:gd name="connsiteX8" fmla="*/ 4128654 w 4128654"/>
              <a:gd name="connsiteY8" fmla="*/ 1003069 h 118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8654" h="1182773">
                <a:moveTo>
                  <a:pt x="0" y="0"/>
                </a:moveTo>
                <a:cubicBezTo>
                  <a:pt x="61422" y="111298"/>
                  <a:pt x="122844" y="222596"/>
                  <a:pt x="238298" y="321425"/>
                </a:cubicBezTo>
                <a:cubicBezTo>
                  <a:pt x="353753" y="420254"/>
                  <a:pt x="590203" y="497840"/>
                  <a:pt x="692727" y="592974"/>
                </a:cubicBezTo>
                <a:cubicBezTo>
                  <a:pt x="795251" y="688108"/>
                  <a:pt x="737062" y="816494"/>
                  <a:pt x="853440" y="892232"/>
                </a:cubicBezTo>
                <a:cubicBezTo>
                  <a:pt x="969818" y="967970"/>
                  <a:pt x="1179483" y="1097279"/>
                  <a:pt x="1390996" y="1047403"/>
                </a:cubicBezTo>
                <a:cubicBezTo>
                  <a:pt x="1602509" y="997527"/>
                  <a:pt x="1900843" y="638232"/>
                  <a:pt x="2122516" y="592974"/>
                </a:cubicBezTo>
                <a:cubicBezTo>
                  <a:pt x="2344189" y="547716"/>
                  <a:pt x="2500284" y="678872"/>
                  <a:pt x="2721033" y="775854"/>
                </a:cubicBezTo>
                <a:cubicBezTo>
                  <a:pt x="2941782" y="872836"/>
                  <a:pt x="3212408" y="1136996"/>
                  <a:pt x="3447011" y="1174865"/>
                </a:cubicBezTo>
                <a:cubicBezTo>
                  <a:pt x="3681614" y="1212734"/>
                  <a:pt x="3905134" y="1107901"/>
                  <a:pt x="4128654" y="1003069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orme libre 33"/>
          <p:cNvSpPr/>
          <p:nvPr/>
        </p:nvSpPr>
        <p:spPr>
          <a:xfrm>
            <a:off x="4189615" y="4838007"/>
            <a:ext cx="4123112" cy="1403982"/>
          </a:xfrm>
          <a:custGeom>
            <a:avLst/>
            <a:gdLst>
              <a:gd name="connsiteX0" fmla="*/ 0 w 4123112"/>
              <a:gd name="connsiteY0" fmla="*/ 0 h 1403982"/>
              <a:gd name="connsiteX1" fmla="*/ 421178 w 4123112"/>
              <a:gd name="connsiteY1" fmla="*/ 620684 h 1403982"/>
              <a:gd name="connsiteX2" fmla="*/ 1047403 w 4123112"/>
              <a:gd name="connsiteY2" fmla="*/ 1379913 h 1403982"/>
              <a:gd name="connsiteX3" fmla="*/ 1867592 w 4123112"/>
              <a:gd name="connsiteY3" fmla="*/ 1008611 h 1403982"/>
              <a:gd name="connsiteX4" fmla="*/ 2770909 w 4123112"/>
              <a:gd name="connsiteY4" fmla="*/ 1402080 h 1403982"/>
              <a:gd name="connsiteX5" fmla="*/ 4123112 w 4123112"/>
              <a:gd name="connsiteY5" fmla="*/ 1130531 h 14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3112" h="1403982">
                <a:moveTo>
                  <a:pt x="0" y="0"/>
                </a:moveTo>
                <a:cubicBezTo>
                  <a:pt x="123305" y="195349"/>
                  <a:pt x="246611" y="390699"/>
                  <a:pt x="421178" y="620684"/>
                </a:cubicBezTo>
                <a:cubicBezTo>
                  <a:pt x="595745" y="850670"/>
                  <a:pt x="806334" y="1315259"/>
                  <a:pt x="1047403" y="1379913"/>
                </a:cubicBezTo>
                <a:cubicBezTo>
                  <a:pt x="1288472" y="1444568"/>
                  <a:pt x="1580341" y="1004917"/>
                  <a:pt x="1867592" y="1008611"/>
                </a:cubicBezTo>
                <a:cubicBezTo>
                  <a:pt x="2154843" y="1012306"/>
                  <a:pt x="2394989" y="1381760"/>
                  <a:pt x="2770909" y="1402080"/>
                </a:cubicBezTo>
                <a:cubicBezTo>
                  <a:pt x="3146829" y="1422400"/>
                  <a:pt x="3634970" y="1276465"/>
                  <a:pt x="4123112" y="1130531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ZoneTexte 34"/>
          <p:cNvSpPr txBox="1"/>
          <p:nvPr/>
        </p:nvSpPr>
        <p:spPr>
          <a:xfrm>
            <a:off x="-36512" y="5022130"/>
            <a:ext cx="2091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Integration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climatological</a:t>
            </a:r>
            <a:r>
              <a:rPr lang="fr-BE" dirty="0" smtClean="0"/>
              <a:t> T&amp;S, </a:t>
            </a:r>
            <a:r>
              <a:rPr lang="fr-BE" dirty="0" err="1" smtClean="0"/>
              <a:t>uniform</a:t>
            </a:r>
            <a:r>
              <a:rPr lang="fr-BE" dirty="0" smtClean="0"/>
              <a:t>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/>
              <a:t> </a:t>
            </a:r>
            <a:r>
              <a:rPr lang="fr-BE" dirty="0" smtClean="0"/>
              <a:t>conditions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555205" y="529243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1">
                    <a:lumMod val="65000"/>
                  </a:schemeClr>
                </a:solidFill>
              </a:rPr>
              <a:t>Perturbed</a:t>
            </a:r>
            <a:r>
              <a:rPr lang="fr-BE" dirty="0" smtClean="0">
                <a:solidFill>
                  <a:schemeClr val="accent1">
                    <a:lumMod val="65000"/>
                  </a:schemeClr>
                </a:solidFill>
              </a:rPr>
              <a:t> forcing (x 25 </a:t>
            </a:r>
            <a:r>
              <a:rPr lang="fr-BE" dirty="0" err="1" smtClean="0">
                <a:solidFill>
                  <a:schemeClr val="accent1">
                    <a:lumMod val="65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590893" y="6206678"/>
            <a:ext cx="380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23AAAD"/>
                </a:solidFill>
              </a:rPr>
              <a:t>Perturbed forcing (x 25 members) and EnKF data assimilation (SIC-CCI otherwise OSI-SAF)</a:t>
            </a:r>
          </a:p>
        </p:txBody>
      </p:sp>
      <p:sp>
        <p:nvSpPr>
          <p:cNvPr id="38" name="Flèche vers le bas 37"/>
          <p:cNvSpPr/>
          <p:nvPr/>
        </p:nvSpPr>
        <p:spPr>
          <a:xfrm>
            <a:off x="2398576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Flèche vers le bas 38"/>
          <p:cNvSpPr/>
          <p:nvPr/>
        </p:nvSpPr>
        <p:spPr>
          <a:xfrm>
            <a:off x="3006062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lèche vers le bas 39"/>
          <p:cNvSpPr/>
          <p:nvPr/>
        </p:nvSpPr>
        <p:spPr>
          <a:xfrm>
            <a:off x="3613548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Flèche vers le bas 40"/>
          <p:cNvSpPr/>
          <p:nvPr/>
        </p:nvSpPr>
        <p:spPr>
          <a:xfrm>
            <a:off x="4221034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Flèche vers le bas 41"/>
          <p:cNvSpPr/>
          <p:nvPr/>
        </p:nvSpPr>
        <p:spPr>
          <a:xfrm>
            <a:off x="4828520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Flèche vers le bas 42"/>
          <p:cNvSpPr/>
          <p:nvPr/>
        </p:nvSpPr>
        <p:spPr>
          <a:xfrm>
            <a:off x="5436006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Flèche vers le bas 43"/>
          <p:cNvSpPr/>
          <p:nvPr/>
        </p:nvSpPr>
        <p:spPr>
          <a:xfrm>
            <a:off x="6043492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Flèche vers le bas 44"/>
          <p:cNvSpPr/>
          <p:nvPr/>
        </p:nvSpPr>
        <p:spPr>
          <a:xfrm>
            <a:off x="6650978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ZoneTexte 45"/>
          <p:cNvSpPr txBox="1"/>
          <p:nvPr/>
        </p:nvSpPr>
        <p:spPr>
          <a:xfrm>
            <a:off x="3203848" y="1124466"/>
            <a:ext cx="394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00000"/>
                </a:solidFill>
              </a:rPr>
              <a:t>Drakkar Forcing Set 5.2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61220" y="355427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Ocean-sea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model: NEMO3.6 – LIM3 (5 </a:t>
            </a:r>
            <a:r>
              <a:rPr lang="fr-BE" dirty="0" err="1" smtClean="0"/>
              <a:t>ice</a:t>
            </a:r>
            <a:r>
              <a:rPr lang="fr-BE" dirty="0" smtClean="0"/>
              <a:t> </a:t>
            </a:r>
            <a:r>
              <a:rPr lang="fr-BE" dirty="0" err="1" smtClean="0"/>
              <a:t>thickness</a:t>
            </a:r>
            <a:r>
              <a:rPr lang="fr-BE" dirty="0" smtClean="0"/>
              <a:t> </a:t>
            </a:r>
            <a:r>
              <a:rPr lang="fr-BE" dirty="0" err="1" smtClean="0"/>
              <a:t>categories</a:t>
            </a:r>
            <a:r>
              <a:rPr lang="fr-BE" dirty="0" smtClean="0"/>
              <a:t>)</a:t>
            </a:r>
          </a:p>
        </p:txBody>
      </p:sp>
      <p:sp>
        <p:nvSpPr>
          <p:cNvPr id="48" name="Forme libre 47"/>
          <p:cNvSpPr/>
          <p:nvPr/>
        </p:nvSpPr>
        <p:spPr>
          <a:xfrm>
            <a:off x="4178531" y="4965469"/>
            <a:ext cx="4135103" cy="1314559"/>
          </a:xfrm>
          <a:custGeom>
            <a:avLst/>
            <a:gdLst>
              <a:gd name="connsiteX0" fmla="*/ 0 w 4135103"/>
              <a:gd name="connsiteY0" fmla="*/ 0 h 1314559"/>
              <a:gd name="connsiteX1" fmla="*/ 371302 w 4135103"/>
              <a:gd name="connsiteY1" fmla="*/ 260466 h 1314559"/>
              <a:gd name="connsiteX2" fmla="*/ 886691 w 4135103"/>
              <a:gd name="connsiteY2" fmla="*/ 626226 h 1314559"/>
              <a:gd name="connsiteX3" fmla="*/ 886691 w 4135103"/>
              <a:gd name="connsiteY3" fmla="*/ 626226 h 1314559"/>
              <a:gd name="connsiteX4" fmla="*/ 1463040 w 4135103"/>
              <a:gd name="connsiteY4" fmla="*/ 1141615 h 1314559"/>
              <a:gd name="connsiteX5" fmla="*/ 2122516 w 4135103"/>
              <a:gd name="connsiteY5" fmla="*/ 1291244 h 1314559"/>
              <a:gd name="connsiteX6" fmla="*/ 2892829 w 4135103"/>
              <a:gd name="connsiteY6" fmla="*/ 703811 h 1314559"/>
              <a:gd name="connsiteX7" fmla="*/ 3513513 w 4135103"/>
              <a:gd name="connsiteY7" fmla="*/ 1030778 h 1314559"/>
              <a:gd name="connsiteX8" fmla="*/ 3940233 w 4135103"/>
              <a:gd name="connsiteY8" fmla="*/ 1102822 h 1314559"/>
              <a:gd name="connsiteX9" fmla="*/ 4112029 w 4135103"/>
              <a:gd name="connsiteY9" fmla="*/ 1069571 h 1314559"/>
              <a:gd name="connsiteX10" fmla="*/ 4128654 w 4135103"/>
              <a:gd name="connsiteY10" fmla="*/ 1075113 h 131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5103" h="1314559">
                <a:moveTo>
                  <a:pt x="0" y="0"/>
                </a:moveTo>
                <a:lnTo>
                  <a:pt x="371302" y="260466"/>
                </a:lnTo>
                <a:lnTo>
                  <a:pt x="886691" y="626226"/>
                </a:lnTo>
                <a:lnTo>
                  <a:pt x="886691" y="626226"/>
                </a:lnTo>
                <a:cubicBezTo>
                  <a:pt x="982749" y="712124"/>
                  <a:pt x="1257069" y="1030779"/>
                  <a:pt x="1463040" y="1141615"/>
                </a:cubicBezTo>
                <a:cubicBezTo>
                  <a:pt x="1669011" y="1252451"/>
                  <a:pt x="1884218" y="1364211"/>
                  <a:pt x="2122516" y="1291244"/>
                </a:cubicBezTo>
                <a:cubicBezTo>
                  <a:pt x="2360814" y="1218277"/>
                  <a:pt x="2660996" y="747222"/>
                  <a:pt x="2892829" y="703811"/>
                </a:cubicBezTo>
                <a:cubicBezTo>
                  <a:pt x="3124662" y="660400"/>
                  <a:pt x="3338946" y="964276"/>
                  <a:pt x="3513513" y="1030778"/>
                </a:cubicBezTo>
                <a:cubicBezTo>
                  <a:pt x="3688080" y="1097280"/>
                  <a:pt x="3840480" y="1096357"/>
                  <a:pt x="3940233" y="1102822"/>
                </a:cubicBezTo>
                <a:cubicBezTo>
                  <a:pt x="4039986" y="1109287"/>
                  <a:pt x="4080626" y="1074189"/>
                  <a:pt x="4112029" y="1069571"/>
                </a:cubicBezTo>
                <a:cubicBezTo>
                  <a:pt x="4143432" y="1064953"/>
                  <a:pt x="4136043" y="1070033"/>
                  <a:pt x="4128654" y="1075113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6012160" y="4014018"/>
            <a:ext cx="1944216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SIC-CCI product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901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Experimental</a:t>
            </a:r>
            <a:r>
              <a:rPr lang="fr-BE" dirty="0" smtClean="0"/>
              <a:t> setup</a:t>
            </a:r>
            <a:endParaRPr lang="fr-BE" dirty="0"/>
          </a:p>
        </p:txBody>
      </p:sp>
      <p:sp>
        <p:nvSpPr>
          <p:cNvPr id="5" name="Flèche droite 4"/>
          <p:cNvSpPr/>
          <p:nvPr/>
        </p:nvSpPr>
        <p:spPr>
          <a:xfrm>
            <a:off x="611560" y="3121149"/>
            <a:ext cx="82089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 rot="19382649">
            <a:off x="401119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1958</a:t>
            </a:r>
          </a:p>
        </p:txBody>
      </p:sp>
      <p:sp>
        <p:nvSpPr>
          <p:cNvPr id="14" name="ZoneTexte 13"/>
          <p:cNvSpPr txBox="1"/>
          <p:nvPr/>
        </p:nvSpPr>
        <p:spPr>
          <a:xfrm rot="19382649">
            <a:off x="2417343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1974</a:t>
            </a:r>
          </a:p>
        </p:txBody>
      </p:sp>
      <p:sp>
        <p:nvSpPr>
          <p:cNvPr id="15" name="ZoneTexte 14"/>
          <p:cNvSpPr txBox="1"/>
          <p:nvPr/>
        </p:nvSpPr>
        <p:spPr>
          <a:xfrm rot="19382649">
            <a:off x="3965163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1979</a:t>
            </a:r>
          </a:p>
        </p:txBody>
      </p:sp>
      <p:sp>
        <p:nvSpPr>
          <p:cNvPr id="16" name="ZoneTexte 15"/>
          <p:cNvSpPr txBox="1"/>
          <p:nvPr/>
        </p:nvSpPr>
        <p:spPr>
          <a:xfrm rot="19382649">
            <a:off x="5839635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1993</a:t>
            </a:r>
          </a:p>
        </p:txBody>
      </p:sp>
      <p:sp>
        <p:nvSpPr>
          <p:cNvPr id="17" name="ZoneTexte 16"/>
          <p:cNvSpPr txBox="1"/>
          <p:nvPr/>
        </p:nvSpPr>
        <p:spPr>
          <a:xfrm rot="19382649">
            <a:off x="7169871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2009</a:t>
            </a:r>
          </a:p>
        </p:txBody>
      </p:sp>
      <p:sp>
        <p:nvSpPr>
          <p:cNvPr id="18" name="ZoneTexte 17"/>
          <p:cNvSpPr txBox="1"/>
          <p:nvPr/>
        </p:nvSpPr>
        <p:spPr>
          <a:xfrm rot="19382649">
            <a:off x="7961959" y="2652087"/>
            <a:ext cx="86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2015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1960" y="3653978"/>
            <a:ext cx="4104456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mtClean="0"/>
              <a:t>OSI-SAF SIC </a:t>
            </a:r>
            <a:r>
              <a:rPr lang="fr-BE" dirty="0" err="1" smtClean="0"/>
              <a:t>product</a:t>
            </a:r>
            <a:endParaRPr lang="fr-BE" dirty="0"/>
          </a:p>
        </p:txBody>
      </p:sp>
      <p:sp>
        <p:nvSpPr>
          <p:cNvPr id="20" name="Rectangle 19"/>
          <p:cNvSpPr/>
          <p:nvPr/>
        </p:nvSpPr>
        <p:spPr>
          <a:xfrm>
            <a:off x="6012160" y="4014018"/>
            <a:ext cx="1944216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SIC-CCI product</a:t>
            </a:r>
            <a:endParaRPr lang="fr-BE" dirty="0"/>
          </a:p>
        </p:txBody>
      </p:sp>
      <p:sp>
        <p:nvSpPr>
          <p:cNvPr id="22" name="Forme libre 21"/>
          <p:cNvSpPr/>
          <p:nvPr/>
        </p:nvSpPr>
        <p:spPr>
          <a:xfrm>
            <a:off x="585216" y="4786565"/>
            <a:ext cx="2075688" cy="481308"/>
          </a:xfrm>
          <a:custGeom>
            <a:avLst/>
            <a:gdLst>
              <a:gd name="connsiteX0" fmla="*/ 0 w 2075688"/>
              <a:gd name="connsiteY0" fmla="*/ 96331 h 481308"/>
              <a:gd name="connsiteX1" fmla="*/ 585216 w 2075688"/>
              <a:gd name="connsiteY1" fmla="*/ 14035 h 481308"/>
              <a:gd name="connsiteX2" fmla="*/ 1069848 w 2075688"/>
              <a:gd name="connsiteY2" fmla="*/ 352363 h 481308"/>
              <a:gd name="connsiteX3" fmla="*/ 1527048 w 2075688"/>
              <a:gd name="connsiteY3" fmla="*/ 480379 h 481308"/>
              <a:gd name="connsiteX4" fmla="*/ 2075688 w 2075688"/>
              <a:gd name="connsiteY4" fmla="*/ 297499 h 48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688" h="481308">
                <a:moveTo>
                  <a:pt x="0" y="96331"/>
                </a:moveTo>
                <a:cubicBezTo>
                  <a:pt x="203454" y="33847"/>
                  <a:pt x="406908" y="-28637"/>
                  <a:pt x="585216" y="14035"/>
                </a:cubicBezTo>
                <a:cubicBezTo>
                  <a:pt x="763524" y="56707"/>
                  <a:pt x="912876" y="274639"/>
                  <a:pt x="1069848" y="352363"/>
                </a:cubicBezTo>
                <a:cubicBezTo>
                  <a:pt x="1226820" y="430087"/>
                  <a:pt x="1359408" y="489523"/>
                  <a:pt x="1527048" y="480379"/>
                </a:cubicBezTo>
                <a:cubicBezTo>
                  <a:pt x="1694688" y="471235"/>
                  <a:pt x="1885188" y="384367"/>
                  <a:pt x="2075688" y="29749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orme libre 22"/>
          <p:cNvSpPr/>
          <p:nvPr/>
        </p:nvSpPr>
        <p:spPr>
          <a:xfrm>
            <a:off x="2643447" y="4757645"/>
            <a:ext cx="1551709" cy="340828"/>
          </a:xfrm>
          <a:custGeom>
            <a:avLst/>
            <a:gdLst>
              <a:gd name="connsiteX0" fmla="*/ 0 w 1551709"/>
              <a:gd name="connsiteY0" fmla="*/ 340828 h 340828"/>
              <a:gd name="connsiteX1" fmla="*/ 570808 w 1551709"/>
              <a:gd name="connsiteY1" fmla="*/ 13860 h 340828"/>
              <a:gd name="connsiteX2" fmla="*/ 1551709 w 1551709"/>
              <a:gd name="connsiteY2" fmla="*/ 91446 h 34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1709" h="340828">
                <a:moveTo>
                  <a:pt x="0" y="340828"/>
                </a:moveTo>
                <a:cubicBezTo>
                  <a:pt x="156095" y="198126"/>
                  <a:pt x="312190" y="55424"/>
                  <a:pt x="570808" y="13860"/>
                </a:cubicBezTo>
                <a:cubicBezTo>
                  <a:pt x="829426" y="-27704"/>
                  <a:pt x="1190567" y="31871"/>
                  <a:pt x="1551709" y="914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orme libre 23"/>
          <p:cNvSpPr/>
          <p:nvPr/>
        </p:nvSpPr>
        <p:spPr>
          <a:xfrm>
            <a:off x="2637905" y="4942225"/>
            <a:ext cx="1546168" cy="156248"/>
          </a:xfrm>
          <a:custGeom>
            <a:avLst/>
            <a:gdLst>
              <a:gd name="connsiteX0" fmla="*/ 0 w 1546168"/>
              <a:gd name="connsiteY0" fmla="*/ 156248 h 156248"/>
              <a:gd name="connsiteX1" fmla="*/ 387928 w 1546168"/>
              <a:gd name="connsiteY1" fmla="*/ 1077 h 156248"/>
              <a:gd name="connsiteX2" fmla="*/ 947651 w 1546168"/>
              <a:gd name="connsiteY2" fmla="*/ 89746 h 156248"/>
              <a:gd name="connsiteX3" fmla="*/ 1546168 w 1546168"/>
              <a:gd name="connsiteY3" fmla="*/ 134080 h 15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168" h="156248">
                <a:moveTo>
                  <a:pt x="0" y="156248"/>
                </a:moveTo>
                <a:cubicBezTo>
                  <a:pt x="114993" y="84204"/>
                  <a:pt x="229986" y="12161"/>
                  <a:pt x="387928" y="1077"/>
                </a:cubicBezTo>
                <a:cubicBezTo>
                  <a:pt x="545870" y="-10007"/>
                  <a:pt x="754611" y="67579"/>
                  <a:pt x="947651" y="89746"/>
                </a:cubicBezTo>
                <a:cubicBezTo>
                  <a:pt x="1140691" y="111913"/>
                  <a:pt x="1343429" y="122996"/>
                  <a:pt x="1546168" y="1340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orme libre 24"/>
          <p:cNvSpPr/>
          <p:nvPr/>
        </p:nvSpPr>
        <p:spPr>
          <a:xfrm>
            <a:off x="2654531" y="4649912"/>
            <a:ext cx="1529542" cy="648066"/>
          </a:xfrm>
          <a:custGeom>
            <a:avLst/>
            <a:gdLst>
              <a:gd name="connsiteX0" fmla="*/ 0 w 1529542"/>
              <a:gd name="connsiteY0" fmla="*/ 437477 h 648066"/>
              <a:gd name="connsiteX1" fmla="*/ 376844 w 1529542"/>
              <a:gd name="connsiteY1" fmla="*/ 5215 h 648066"/>
              <a:gd name="connsiteX2" fmla="*/ 1014153 w 1529542"/>
              <a:gd name="connsiteY2" fmla="*/ 226888 h 648066"/>
              <a:gd name="connsiteX3" fmla="*/ 1529542 w 1529542"/>
              <a:gd name="connsiteY3" fmla="*/ 648066 h 648066"/>
              <a:gd name="connsiteX4" fmla="*/ 1529542 w 1529542"/>
              <a:gd name="connsiteY4" fmla="*/ 648066 h 64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542" h="648066">
                <a:moveTo>
                  <a:pt x="0" y="437477"/>
                </a:moveTo>
                <a:cubicBezTo>
                  <a:pt x="103909" y="238895"/>
                  <a:pt x="207819" y="40313"/>
                  <a:pt x="376844" y="5215"/>
                </a:cubicBezTo>
                <a:cubicBezTo>
                  <a:pt x="545869" y="-29883"/>
                  <a:pt x="822037" y="119746"/>
                  <a:pt x="1014153" y="226888"/>
                </a:cubicBezTo>
                <a:cubicBezTo>
                  <a:pt x="1206269" y="334030"/>
                  <a:pt x="1529542" y="648066"/>
                  <a:pt x="1529542" y="648066"/>
                </a:cubicBezTo>
                <a:lnTo>
                  <a:pt x="1529542" y="64806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orme libre 25"/>
          <p:cNvSpPr/>
          <p:nvPr/>
        </p:nvSpPr>
        <p:spPr>
          <a:xfrm>
            <a:off x="2643447" y="4453192"/>
            <a:ext cx="1540626" cy="645281"/>
          </a:xfrm>
          <a:custGeom>
            <a:avLst/>
            <a:gdLst>
              <a:gd name="connsiteX0" fmla="*/ 0 w 1540626"/>
              <a:gd name="connsiteY0" fmla="*/ 645281 h 645281"/>
              <a:gd name="connsiteX1" fmla="*/ 587433 w 1540626"/>
              <a:gd name="connsiteY1" fmla="*/ 351564 h 645281"/>
              <a:gd name="connsiteX2" fmla="*/ 914400 w 1540626"/>
              <a:gd name="connsiteY2" fmla="*/ 2430 h 645281"/>
              <a:gd name="connsiteX3" fmla="*/ 1330037 w 1540626"/>
              <a:gd name="connsiteY3" fmla="*/ 213019 h 645281"/>
              <a:gd name="connsiteX4" fmla="*/ 1540626 w 1540626"/>
              <a:gd name="connsiteY4" fmla="*/ 523361 h 6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626" h="645281">
                <a:moveTo>
                  <a:pt x="0" y="645281"/>
                </a:moveTo>
                <a:cubicBezTo>
                  <a:pt x="217516" y="551993"/>
                  <a:pt x="435033" y="458706"/>
                  <a:pt x="587433" y="351564"/>
                </a:cubicBezTo>
                <a:cubicBezTo>
                  <a:pt x="739833" y="244422"/>
                  <a:pt x="790633" y="25521"/>
                  <a:pt x="914400" y="2430"/>
                </a:cubicBezTo>
                <a:cubicBezTo>
                  <a:pt x="1038167" y="-20661"/>
                  <a:pt x="1225666" y="126197"/>
                  <a:pt x="1330037" y="213019"/>
                </a:cubicBezTo>
                <a:cubicBezTo>
                  <a:pt x="1434408" y="299841"/>
                  <a:pt x="1487517" y="411601"/>
                  <a:pt x="1540626" y="5233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orme libre 26"/>
          <p:cNvSpPr/>
          <p:nvPr/>
        </p:nvSpPr>
        <p:spPr>
          <a:xfrm>
            <a:off x="2632364" y="4948142"/>
            <a:ext cx="1540625" cy="304679"/>
          </a:xfrm>
          <a:custGeom>
            <a:avLst/>
            <a:gdLst>
              <a:gd name="connsiteX0" fmla="*/ 0 w 1540625"/>
              <a:gd name="connsiteY0" fmla="*/ 155873 h 304679"/>
              <a:gd name="connsiteX1" fmla="*/ 338051 w 1540625"/>
              <a:gd name="connsiteY1" fmla="*/ 299960 h 304679"/>
              <a:gd name="connsiteX2" fmla="*/ 720436 w 1540625"/>
              <a:gd name="connsiteY2" fmla="*/ 702 h 304679"/>
              <a:gd name="connsiteX3" fmla="*/ 1540625 w 1540625"/>
              <a:gd name="connsiteY3" fmla="*/ 233458 h 30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625" h="304679">
                <a:moveTo>
                  <a:pt x="0" y="155873"/>
                </a:moveTo>
                <a:cubicBezTo>
                  <a:pt x="108989" y="240847"/>
                  <a:pt x="217978" y="325822"/>
                  <a:pt x="338051" y="299960"/>
                </a:cubicBezTo>
                <a:cubicBezTo>
                  <a:pt x="458124" y="274098"/>
                  <a:pt x="520007" y="11786"/>
                  <a:pt x="720436" y="702"/>
                </a:cubicBezTo>
                <a:cubicBezTo>
                  <a:pt x="920865" y="-10382"/>
                  <a:pt x="1230745" y="111538"/>
                  <a:pt x="1540625" y="2334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orme libre 27"/>
          <p:cNvSpPr/>
          <p:nvPr/>
        </p:nvSpPr>
        <p:spPr>
          <a:xfrm>
            <a:off x="4184073" y="5292436"/>
            <a:ext cx="4123112" cy="840029"/>
          </a:xfrm>
          <a:custGeom>
            <a:avLst/>
            <a:gdLst>
              <a:gd name="connsiteX0" fmla="*/ 0 w 4123112"/>
              <a:gd name="connsiteY0" fmla="*/ 0 h 840029"/>
              <a:gd name="connsiteX1" fmla="*/ 1030778 w 4123112"/>
              <a:gd name="connsiteY1" fmla="*/ 670560 h 840029"/>
              <a:gd name="connsiteX2" fmla="*/ 1640378 w 4123112"/>
              <a:gd name="connsiteY2" fmla="*/ 498764 h 840029"/>
              <a:gd name="connsiteX3" fmla="*/ 2283229 w 4123112"/>
              <a:gd name="connsiteY3" fmla="*/ 504306 h 840029"/>
              <a:gd name="connsiteX4" fmla="*/ 2931622 w 4123112"/>
              <a:gd name="connsiteY4" fmla="*/ 836815 h 840029"/>
              <a:gd name="connsiteX5" fmla="*/ 3735185 w 4123112"/>
              <a:gd name="connsiteY5" fmla="*/ 659477 h 840029"/>
              <a:gd name="connsiteX6" fmla="*/ 4123112 w 4123112"/>
              <a:gd name="connsiteY6" fmla="*/ 437804 h 8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3112" h="840029">
                <a:moveTo>
                  <a:pt x="0" y="0"/>
                </a:moveTo>
                <a:cubicBezTo>
                  <a:pt x="378691" y="293716"/>
                  <a:pt x="757382" y="587433"/>
                  <a:pt x="1030778" y="670560"/>
                </a:cubicBezTo>
                <a:cubicBezTo>
                  <a:pt x="1304174" y="753687"/>
                  <a:pt x="1431636" y="526473"/>
                  <a:pt x="1640378" y="498764"/>
                </a:cubicBezTo>
                <a:cubicBezTo>
                  <a:pt x="1849120" y="471055"/>
                  <a:pt x="2068022" y="447964"/>
                  <a:pt x="2283229" y="504306"/>
                </a:cubicBezTo>
                <a:cubicBezTo>
                  <a:pt x="2498436" y="560648"/>
                  <a:pt x="2689629" y="810953"/>
                  <a:pt x="2931622" y="836815"/>
                </a:cubicBezTo>
                <a:cubicBezTo>
                  <a:pt x="3173615" y="862677"/>
                  <a:pt x="3536603" y="725979"/>
                  <a:pt x="3735185" y="659477"/>
                </a:cubicBezTo>
                <a:cubicBezTo>
                  <a:pt x="3933767" y="592975"/>
                  <a:pt x="4028439" y="515389"/>
                  <a:pt x="4123112" y="437804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orme libre 29"/>
          <p:cNvSpPr/>
          <p:nvPr/>
        </p:nvSpPr>
        <p:spPr>
          <a:xfrm>
            <a:off x="4172989" y="5176058"/>
            <a:ext cx="4145280" cy="854095"/>
          </a:xfrm>
          <a:custGeom>
            <a:avLst/>
            <a:gdLst>
              <a:gd name="connsiteX0" fmla="*/ 0 w 4145280"/>
              <a:gd name="connsiteY0" fmla="*/ 0 h 854095"/>
              <a:gd name="connsiteX1" fmla="*/ 415636 w 4145280"/>
              <a:gd name="connsiteY1" fmla="*/ 615142 h 854095"/>
              <a:gd name="connsiteX2" fmla="*/ 1307869 w 4145280"/>
              <a:gd name="connsiteY2" fmla="*/ 609600 h 854095"/>
              <a:gd name="connsiteX3" fmla="*/ 1839884 w 4145280"/>
              <a:gd name="connsiteY3" fmla="*/ 831273 h 854095"/>
              <a:gd name="connsiteX4" fmla="*/ 2477193 w 4145280"/>
              <a:gd name="connsiteY4" fmla="*/ 703811 h 854095"/>
              <a:gd name="connsiteX5" fmla="*/ 3031375 w 4145280"/>
              <a:gd name="connsiteY5" fmla="*/ 853440 h 854095"/>
              <a:gd name="connsiteX6" fmla="*/ 4145280 w 4145280"/>
              <a:gd name="connsiteY6" fmla="*/ 748146 h 85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5280" h="854095">
                <a:moveTo>
                  <a:pt x="0" y="0"/>
                </a:moveTo>
                <a:cubicBezTo>
                  <a:pt x="98829" y="256771"/>
                  <a:pt x="197658" y="513542"/>
                  <a:pt x="415636" y="615142"/>
                </a:cubicBezTo>
                <a:cubicBezTo>
                  <a:pt x="633614" y="716742"/>
                  <a:pt x="1070494" y="573578"/>
                  <a:pt x="1307869" y="609600"/>
                </a:cubicBezTo>
                <a:cubicBezTo>
                  <a:pt x="1545244" y="645622"/>
                  <a:pt x="1644997" y="815571"/>
                  <a:pt x="1839884" y="831273"/>
                </a:cubicBezTo>
                <a:cubicBezTo>
                  <a:pt x="2034771" y="846975"/>
                  <a:pt x="2278611" y="700117"/>
                  <a:pt x="2477193" y="703811"/>
                </a:cubicBezTo>
                <a:cubicBezTo>
                  <a:pt x="2675775" y="707505"/>
                  <a:pt x="2753361" y="846051"/>
                  <a:pt x="3031375" y="853440"/>
                </a:cubicBezTo>
                <a:cubicBezTo>
                  <a:pt x="3309389" y="860829"/>
                  <a:pt x="3727334" y="804487"/>
                  <a:pt x="4145280" y="748146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orme libre 30"/>
          <p:cNvSpPr/>
          <p:nvPr/>
        </p:nvSpPr>
        <p:spPr>
          <a:xfrm>
            <a:off x="4178531" y="5070764"/>
            <a:ext cx="4128654" cy="1182773"/>
          </a:xfrm>
          <a:custGeom>
            <a:avLst/>
            <a:gdLst>
              <a:gd name="connsiteX0" fmla="*/ 0 w 4128654"/>
              <a:gd name="connsiteY0" fmla="*/ 0 h 1182773"/>
              <a:gd name="connsiteX1" fmla="*/ 238298 w 4128654"/>
              <a:gd name="connsiteY1" fmla="*/ 321425 h 1182773"/>
              <a:gd name="connsiteX2" fmla="*/ 692727 w 4128654"/>
              <a:gd name="connsiteY2" fmla="*/ 592974 h 1182773"/>
              <a:gd name="connsiteX3" fmla="*/ 853440 w 4128654"/>
              <a:gd name="connsiteY3" fmla="*/ 892232 h 1182773"/>
              <a:gd name="connsiteX4" fmla="*/ 1390996 w 4128654"/>
              <a:gd name="connsiteY4" fmla="*/ 1047403 h 1182773"/>
              <a:gd name="connsiteX5" fmla="*/ 2122516 w 4128654"/>
              <a:gd name="connsiteY5" fmla="*/ 592974 h 1182773"/>
              <a:gd name="connsiteX6" fmla="*/ 2721033 w 4128654"/>
              <a:gd name="connsiteY6" fmla="*/ 775854 h 1182773"/>
              <a:gd name="connsiteX7" fmla="*/ 3447011 w 4128654"/>
              <a:gd name="connsiteY7" fmla="*/ 1174865 h 1182773"/>
              <a:gd name="connsiteX8" fmla="*/ 4128654 w 4128654"/>
              <a:gd name="connsiteY8" fmla="*/ 1003069 h 118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8654" h="1182773">
                <a:moveTo>
                  <a:pt x="0" y="0"/>
                </a:moveTo>
                <a:cubicBezTo>
                  <a:pt x="61422" y="111298"/>
                  <a:pt x="122844" y="222596"/>
                  <a:pt x="238298" y="321425"/>
                </a:cubicBezTo>
                <a:cubicBezTo>
                  <a:pt x="353753" y="420254"/>
                  <a:pt x="590203" y="497840"/>
                  <a:pt x="692727" y="592974"/>
                </a:cubicBezTo>
                <a:cubicBezTo>
                  <a:pt x="795251" y="688108"/>
                  <a:pt x="737062" y="816494"/>
                  <a:pt x="853440" y="892232"/>
                </a:cubicBezTo>
                <a:cubicBezTo>
                  <a:pt x="969818" y="967970"/>
                  <a:pt x="1179483" y="1097279"/>
                  <a:pt x="1390996" y="1047403"/>
                </a:cubicBezTo>
                <a:cubicBezTo>
                  <a:pt x="1602509" y="997527"/>
                  <a:pt x="1900843" y="638232"/>
                  <a:pt x="2122516" y="592974"/>
                </a:cubicBezTo>
                <a:cubicBezTo>
                  <a:pt x="2344189" y="547716"/>
                  <a:pt x="2500284" y="678872"/>
                  <a:pt x="2721033" y="775854"/>
                </a:cubicBezTo>
                <a:cubicBezTo>
                  <a:pt x="2941782" y="872836"/>
                  <a:pt x="3212408" y="1136996"/>
                  <a:pt x="3447011" y="1174865"/>
                </a:cubicBezTo>
                <a:cubicBezTo>
                  <a:pt x="3681614" y="1212734"/>
                  <a:pt x="3905134" y="1107901"/>
                  <a:pt x="4128654" y="1003069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Forme libre 32"/>
          <p:cNvSpPr/>
          <p:nvPr/>
        </p:nvSpPr>
        <p:spPr>
          <a:xfrm>
            <a:off x="4178531" y="4965469"/>
            <a:ext cx="4135103" cy="1314559"/>
          </a:xfrm>
          <a:custGeom>
            <a:avLst/>
            <a:gdLst>
              <a:gd name="connsiteX0" fmla="*/ 0 w 4135103"/>
              <a:gd name="connsiteY0" fmla="*/ 0 h 1314559"/>
              <a:gd name="connsiteX1" fmla="*/ 371302 w 4135103"/>
              <a:gd name="connsiteY1" fmla="*/ 260466 h 1314559"/>
              <a:gd name="connsiteX2" fmla="*/ 886691 w 4135103"/>
              <a:gd name="connsiteY2" fmla="*/ 626226 h 1314559"/>
              <a:gd name="connsiteX3" fmla="*/ 886691 w 4135103"/>
              <a:gd name="connsiteY3" fmla="*/ 626226 h 1314559"/>
              <a:gd name="connsiteX4" fmla="*/ 1463040 w 4135103"/>
              <a:gd name="connsiteY4" fmla="*/ 1141615 h 1314559"/>
              <a:gd name="connsiteX5" fmla="*/ 2122516 w 4135103"/>
              <a:gd name="connsiteY5" fmla="*/ 1291244 h 1314559"/>
              <a:gd name="connsiteX6" fmla="*/ 2892829 w 4135103"/>
              <a:gd name="connsiteY6" fmla="*/ 703811 h 1314559"/>
              <a:gd name="connsiteX7" fmla="*/ 3513513 w 4135103"/>
              <a:gd name="connsiteY7" fmla="*/ 1030778 h 1314559"/>
              <a:gd name="connsiteX8" fmla="*/ 3940233 w 4135103"/>
              <a:gd name="connsiteY8" fmla="*/ 1102822 h 1314559"/>
              <a:gd name="connsiteX9" fmla="*/ 4112029 w 4135103"/>
              <a:gd name="connsiteY9" fmla="*/ 1069571 h 1314559"/>
              <a:gd name="connsiteX10" fmla="*/ 4128654 w 4135103"/>
              <a:gd name="connsiteY10" fmla="*/ 1075113 h 131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5103" h="1314559">
                <a:moveTo>
                  <a:pt x="0" y="0"/>
                </a:moveTo>
                <a:lnTo>
                  <a:pt x="371302" y="260466"/>
                </a:lnTo>
                <a:lnTo>
                  <a:pt x="886691" y="626226"/>
                </a:lnTo>
                <a:lnTo>
                  <a:pt x="886691" y="626226"/>
                </a:lnTo>
                <a:cubicBezTo>
                  <a:pt x="982749" y="712124"/>
                  <a:pt x="1257069" y="1030779"/>
                  <a:pt x="1463040" y="1141615"/>
                </a:cubicBezTo>
                <a:cubicBezTo>
                  <a:pt x="1669011" y="1252451"/>
                  <a:pt x="1884218" y="1364211"/>
                  <a:pt x="2122516" y="1291244"/>
                </a:cubicBezTo>
                <a:cubicBezTo>
                  <a:pt x="2360814" y="1218277"/>
                  <a:pt x="2660996" y="747222"/>
                  <a:pt x="2892829" y="703811"/>
                </a:cubicBezTo>
                <a:cubicBezTo>
                  <a:pt x="3124662" y="660400"/>
                  <a:pt x="3338946" y="964276"/>
                  <a:pt x="3513513" y="1030778"/>
                </a:cubicBezTo>
                <a:cubicBezTo>
                  <a:pt x="3688080" y="1097280"/>
                  <a:pt x="3840480" y="1096357"/>
                  <a:pt x="3940233" y="1102822"/>
                </a:cubicBezTo>
                <a:cubicBezTo>
                  <a:pt x="4039986" y="1109287"/>
                  <a:pt x="4080626" y="1074189"/>
                  <a:pt x="4112029" y="1069571"/>
                </a:cubicBezTo>
                <a:cubicBezTo>
                  <a:pt x="4143432" y="1064953"/>
                  <a:pt x="4136043" y="1070033"/>
                  <a:pt x="4128654" y="1075113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Forme libre 33"/>
          <p:cNvSpPr/>
          <p:nvPr/>
        </p:nvSpPr>
        <p:spPr>
          <a:xfrm>
            <a:off x="4189615" y="4838007"/>
            <a:ext cx="4123112" cy="1403982"/>
          </a:xfrm>
          <a:custGeom>
            <a:avLst/>
            <a:gdLst>
              <a:gd name="connsiteX0" fmla="*/ 0 w 4123112"/>
              <a:gd name="connsiteY0" fmla="*/ 0 h 1403982"/>
              <a:gd name="connsiteX1" fmla="*/ 421178 w 4123112"/>
              <a:gd name="connsiteY1" fmla="*/ 620684 h 1403982"/>
              <a:gd name="connsiteX2" fmla="*/ 1047403 w 4123112"/>
              <a:gd name="connsiteY2" fmla="*/ 1379913 h 1403982"/>
              <a:gd name="connsiteX3" fmla="*/ 1867592 w 4123112"/>
              <a:gd name="connsiteY3" fmla="*/ 1008611 h 1403982"/>
              <a:gd name="connsiteX4" fmla="*/ 2770909 w 4123112"/>
              <a:gd name="connsiteY4" fmla="*/ 1402080 h 1403982"/>
              <a:gd name="connsiteX5" fmla="*/ 4123112 w 4123112"/>
              <a:gd name="connsiteY5" fmla="*/ 1130531 h 14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3112" h="1403982">
                <a:moveTo>
                  <a:pt x="0" y="0"/>
                </a:moveTo>
                <a:cubicBezTo>
                  <a:pt x="123305" y="195349"/>
                  <a:pt x="246611" y="390699"/>
                  <a:pt x="421178" y="620684"/>
                </a:cubicBezTo>
                <a:cubicBezTo>
                  <a:pt x="595745" y="850670"/>
                  <a:pt x="806334" y="1315259"/>
                  <a:pt x="1047403" y="1379913"/>
                </a:cubicBezTo>
                <a:cubicBezTo>
                  <a:pt x="1288472" y="1444568"/>
                  <a:pt x="1580341" y="1004917"/>
                  <a:pt x="1867592" y="1008611"/>
                </a:cubicBezTo>
                <a:cubicBezTo>
                  <a:pt x="2154843" y="1012306"/>
                  <a:pt x="2394989" y="1381760"/>
                  <a:pt x="2770909" y="1402080"/>
                </a:cubicBezTo>
                <a:cubicBezTo>
                  <a:pt x="3146829" y="1422400"/>
                  <a:pt x="3634970" y="1276465"/>
                  <a:pt x="4123112" y="1130531"/>
                </a:cubicBezTo>
              </a:path>
            </a:pathLst>
          </a:custGeom>
          <a:noFill/>
          <a:ln>
            <a:solidFill>
              <a:srgbClr val="23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ZoneTexte 35"/>
          <p:cNvSpPr txBox="1"/>
          <p:nvPr/>
        </p:nvSpPr>
        <p:spPr>
          <a:xfrm>
            <a:off x="2555205" y="529243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1">
                    <a:lumMod val="65000"/>
                  </a:schemeClr>
                </a:solidFill>
              </a:rPr>
              <a:t>Perturbed</a:t>
            </a:r>
            <a:r>
              <a:rPr lang="fr-BE" dirty="0" smtClean="0">
                <a:solidFill>
                  <a:schemeClr val="accent1">
                    <a:lumMod val="65000"/>
                  </a:schemeClr>
                </a:solidFill>
              </a:rPr>
              <a:t> forcing (x 25 </a:t>
            </a:r>
            <a:r>
              <a:rPr lang="fr-BE" dirty="0" err="1" smtClean="0">
                <a:solidFill>
                  <a:schemeClr val="accent1">
                    <a:lumMod val="65000"/>
                  </a:schemeClr>
                </a:solidFill>
              </a:rPr>
              <a:t>members</a:t>
            </a:r>
            <a:r>
              <a:rPr lang="fr-BE" dirty="0" smtClean="0">
                <a:solidFill>
                  <a:schemeClr val="accent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3" name="Forme libre 2"/>
          <p:cNvSpPr/>
          <p:nvPr/>
        </p:nvSpPr>
        <p:spPr>
          <a:xfrm>
            <a:off x="2624667" y="4883012"/>
            <a:ext cx="5715000" cy="512012"/>
          </a:xfrm>
          <a:custGeom>
            <a:avLst/>
            <a:gdLst>
              <a:gd name="connsiteX0" fmla="*/ 0 w 5715000"/>
              <a:gd name="connsiteY0" fmla="*/ 205455 h 512012"/>
              <a:gd name="connsiteX1" fmla="*/ 702733 w 5715000"/>
              <a:gd name="connsiteY1" fmla="*/ 2255 h 512012"/>
              <a:gd name="connsiteX2" fmla="*/ 1540933 w 5715000"/>
              <a:gd name="connsiteY2" fmla="*/ 120788 h 512012"/>
              <a:gd name="connsiteX3" fmla="*/ 2345266 w 5715000"/>
              <a:gd name="connsiteY3" fmla="*/ 476388 h 512012"/>
              <a:gd name="connsiteX4" fmla="*/ 3378200 w 5715000"/>
              <a:gd name="connsiteY4" fmla="*/ 467921 h 512012"/>
              <a:gd name="connsiteX5" fmla="*/ 4555066 w 5715000"/>
              <a:gd name="connsiteY5" fmla="*/ 196988 h 512012"/>
              <a:gd name="connsiteX6" fmla="*/ 5164666 w 5715000"/>
              <a:gd name="connsiteY6" fmla="*/ 442521 h 512012"/>
              <a:gd name="connsiteX7" fmla="*/ 5715000 w 5715000"/>
              <a:gd name="connsiteY7" fmla="*/ 501788 h 5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00" h="512012">
                <a:moveTo>
                  <a:pt x="0" y="205455"/>
                </a:moveTo>
                <a:cubicBezTo>
                  <a:pt x="222955" y="110910"/>
                  <a:pt x="445911" y="16366"/>
                  <a:pt x="702733" y="2255"/>
                </a:cubicBezTo>
                <a:cubicBezTo>
                  <a:pt x="959555" y="-11856"/>
                  <a:pt x="1267178" y="41766"/>
                  <a:pt x="1540933" y="120788"/>
                </a:cubicBezTo>
                <a:cubicBezTo>
                  <a:pt x="1814688" y="199810"/>
                  <a:pt x="2039055" y="418533"/>
                  <a:pt x="2345266" y="476388"/>
                </a:cubicBezTo>
                <a:cubicBezTo>
                  <a:pt x="2651477" y="534243"/>
                  <a:pt x="3009900" y="514488"/>
                  <a:pt x="3378200" y="467921"/>
                </a:cubicBezTo>
                <a:cubicBezTo>
                  <a:pt x="3746500" y="421354"/>
                  <a:pt x="4257322" y="201221"/>
                  <a:pt x="4555066" y="196988"/>
                </a:cubicBezTo>
                <a:cubicBezTo>
                  <a:pt x="4852810" y="192755"/>
                  <a:pt x="4971344" y="391721"/>
                  <a:pt x="5164666" y="442521"/>
                </a:cubicBezTo>
                <a:cubicBezTo>
                  <a:pt x="5357988" y="493321"/>
                  <a:pt x="5536494" y="497554"/>
                  <a:pt x="5715000" y="501788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ZoneTexte 31"/>
          <p:cNvSpPr txBox="1"/>
          <p:nvPr/>
        </p:nvSpPr>
        <p:spPr>
          <a:xfrm>
            <a:off x="6941427" y="449689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Reference </a:t>
            </a:r>
            <a:r>
              <a:rPr lang="fr-BE" dirty="0" err="1" smtClean="0"/>
              <a:t>run</a:t>
            </a:r>
            <a:r>
              <a:rPr lang="fr-BE" dirty="0" smtClean="0"/>
              <a:t> </a:t>
            </a:r>
            <a:r>
              <a:rPr lang="fr-BE" dirty="0" err="1" smtClean="0"/>
              <a:t>continued</a:t>
            </a:r>
            <a:endParaRPr lang="fr-BE" dirty="0" smtClean="0"/>
          </a:p>
        </p:txBody>
      </p:sp>
      <p:sp>
        <p:nvSpPr>
          <p:cNvPr id="4" name="Flèche vers le bas 3"/>
          <p:cNvSpPr/>
          <p:nvPr/>
        </p:nvSpPr>
        <p:spPr>
          <a:xfrm>
            <a:off x="2398576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Flèche vers le bas 37"/>
          <p:cNvSpPr/>
          <p:nvPr/>
        </p:nvSpPr>
        <p:spPr>
          <a:xfrm>
            <a:off x="3006062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Flèche vers le bas 38"/>
          <p:cNvSpPr/>
          <p:nvPr/>
        </p:nvSpPr>
        <p:spPr>
          <a:xfrm>
            <a:off x="3613548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Flèche vers le bas 39"/>
          <p:cNvSpPr/>
          <p:nvPr/>
        </p:nvSpPr>
        <p:spPr>
          <a:xfrm>
            <a:off x="4221034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Flèche vers le bas 40"/>
          <p:cNvSpPr/>
          <p:nvPr/>
        </p:nvSpPr>
        <p:spPr>
          <a:xfrm>
            <a:off x="4828520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Flèche vers le bas 41"/>
          <p:cNvSpPr/>
          <p:nvPr/>
        </p:nvSpPr>
        <p:spPr>
          <a:xfrm>
            <a:off x="5436006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Flèche vers le bas 42"/>
          <p:cNvSpPr/>
          <p:nvPr/>
        </p:nvSpPr>
        <p:spPr>
          <a:xfrm>
            <a:off x="6043492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Flèche vers le bas 43"/>
          <p:cNvSpPr/>
          <p:nvPr/>
        </p:nvSpPr>
        <p:spPr>
          <a:xfrm>
            <a:off x="6650978" y="1543691"/>
            <a:ext cx="269598" cy="5441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203848" y="1124466"/>
            <a:ext cx="394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00000"/>
                </a:solidFill>
              </a:rPr>
              <a:t>Drakkar Forcing Set 5.2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61220" y="355427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Ocean-sea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 smtClean="0"/>
              <a:t> model: NEMO3.6 – LIM3 (5 </a:t>
            </a:r>
            <a:r>
              <a:rPr lang="fr-BE" dirty="0" err="1" smtClean="0"/>
              <a:t>ice</a:t>
            </a:r>
            <a:r>
              <a:rPr lang="fr-BE" dirty="0" smtClean="0"/>
              <a:t> </a:t>
            </a:r>
            <a:r>
              <a:rPr lang="fr-BE" dirty="0" err="1" smtClean="0"/>
              <a:t>thickness</a:t>
            </a:r>
            <a:r>
              <a:rPr lang="fr-BE" dirty="0" smtClean="0"/>
              <a:t> </a:t>
            </a:r>
            <a:r>
              <a:rPr lang="fr-BE" dirty="0" err="1" smtClean="0"/>
              <a:t>categories</a:t>
            </a:r>
            <a:r>
              <a:rPr lang="fr-BE" dirty="0" smtClean="0"/>
              <a:t>)</a:t>
            </a:r>
          </a:p>
        </p:txBody>
      </p:sp>
      <p:sp>
        <p:nvSpPr>
          <p:cNvPr id="46" name="ZoneTexte 36"/>
          <p:cNvSpPr txBox="1"/>
          <p:nvPr/>
        </p:nvSpPr>
        <p:spPr>
          <a:xfrm>
            <a:off x="4590893" y="6206678"/>
            <a:ext cx="380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23AAAD"/>
                </a:solidFill>
              </a:rPr>
              <a:t>Perturbed forcing (x 25 members) and EnKF data assimilation (SIC-CCI otherwise OSI-SAF)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-36512" y="5022130"/>
            <a:ext cx="2091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Integration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climatological</a:t>
            </a:r>
            <a:r>
              <a:rPr lang="fr-BE" dirty="0" smtClean="0"/>
              <a:t> T&amp;S, </a:t>
            </a:r>
            <a:r>
              <a:rPr lang="fr-BE" dirty="0" err="1" smtClean="0"/>
              <a:t>uniform</a:t>
            </a:r>
            <a:r>
              <a:rPr lang="fr-BE" dirty="0" smtClean="0"/>
              <a:t> </a:t>
            </a:r>
            <a:r>
              <a:rPr lang="fr-BE" dirty="0" err="1" smtClean="0"/>
              <a:t>sea</a:t>
            </a:r>
            <a:r>
              <a:rPr lang="fr-BE" dirty="0" smtClean="0"/>
              <a:t> </a:t>
            </a:r>
            <a:r>
              <a:rPr lang="fr-BE" dirty="0" err="1" smtClean="0"/>
              <a:t>ice</a:t>
            </a:r>
            <a:r>
              <a:rPr lang="fr-BE" dirty="0"/>
              <a:t> </a:t>
            </a:r>
            <a:r>
              <a:rPr lang="fr-BE" dirty="0" smtClean="0"/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201586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vie_a0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9963"/>
            <a:ext cx="4427984" cy="39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3149922"/>
            <a:ext cx="525658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67302"/>
            <a:ext cx="6191348" cy="696944"/>
          </a:xfrm>
        </p:spPr>
        <p:txBody>
          <a:bodyPr/>
          <a:lstStyle/>
          <a:p>
            <a:r>
              <a:rPr lang="fr-BE" dirty="0" smtClean="0"/>
              <a:t>Reanalyzed sea ice concentration</a:t>
            </a:r>
            <a:br>
              <a:rPr lang="fr-BE" dirty="0" smtClean="0"/>
            </a:br>
            <a:r>
              <a:rPr lang="fr-BE" dirty="0" smtClean="0"/>
              <a:t>Case study: the </a:t>
            </a:r>
            <a:r>
              <a:rPr lang="fr-BE" dirty="0" smtClean="0"/>
              <a:t>2</a:t>
            </a:r>
            <a:r>
              <a:rPr lang="fr-BE" baseline="30000" dirty="0" smtClean="0"/>
              <a:t>nd</a:t>
            </a:r>
            <a:r>
              <a:rPr lang="fr-BE" dirty="0" smtClean="0"/>
              <a:t> lowest minimum</a:t>
            </a:r>
            <a:endParaRPr lang="fr-BE" dirty="0"/>
          </a:p>
        </p:txBody>
      </p:sp>
      <p:pic>
        <p:nvPicPr>
          <p:cNvPr id="1026" name="Picture 2" descr="sic_OImon_NEMO_a0d6_S19580101_r1i1p1_200701-200712.nc_sic_n_t0009_z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9228" r="14032" b="15103"/>
          <a:stretch/>
        </p:blipFill>
        <p:spPr bwMode="auto">
          <a:xfrm>
            <a:off x="179512" y="3942010"/>
            <a:ext cx="30963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c_200709.nc_sic_n_t0001_z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 b="1114"/>
          <a:stretch/>
        </p:blipFill>
        <p:spPr bwMode="auto">
          <a:xfrm>
            <a:off x="2915816" y="1349722"/>
            <a:ext cx="31186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8024" y="6839814"/>
            <a:ext cx="525658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2751494" y="989682"/>
            <a:ext cx="42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ESA-SIC-CCI obs, September 2007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4943" y="3543574"/>
            <a:ext cx="42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Model </a:t>
            </a:r>
            <a:r>
              <a:rPr lang="fr-BE" dirty="0" err="1" smtClean="0"/>
              <a:t>without</a:t>
            </a:r>
            <a:r>
              <a:rPr lang="fr-BE" dirty="0" smtClean="0"/>
              <a:t> </a:t>
            </a:r>
            <a:r>
              <a:rPr lang="fr-BE" dirty="0" err="1" smtClean="0"/>
              <a:t>EnKF</a:t>
            </a:r>
            <a:endParaRPr lang="fr-BE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971547" y="3543574"/>
            <a:ext cx="42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Reanalysis</a:t>
            </a:r>
            <a:r>
              <a:rPr lang="fr-BE" dirty="0" smtClean="0"/>
              <a:t>, 25 </a:t>
            </a:r>
            <a:r>
              <a:rPr lang="fr-BE" dirty="0" err="1" smtClean="0"/>
              <a:t>members</a:t>
            </a:r>
            <a:endParaRPr lang="fr-B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588224" y="22986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Substantial regional improvements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51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extent_n_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1810"/>
            <a:ext cx="7919555" cy="46805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44432"/>
            <a:ext cx="6552728" cy="696944"/>
          </a:xfrm>
        </p:spPr>
        <p:txBody>
          <a:bodyPr/>
          <a:lstStyle/>
          <a:p>
            <a:r>
              <a:rPr lang="fr-BE" dirty="0" smtClean="0"/>
              <a:t>Seasonal cycle of the NH sea ice extent 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6516216" y="3077914"/>
            <a:ext cx="2520280" cy="3384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6660232" y="2789882"/>
            <a:ext cx="124595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1782B6"/>
                </a:solidFill>
              </a:rPr>
              <a:t>Free </a:t>
            </a:r>
            <a:r>
              <a:rPr lang="fr-BE" dirty="0" err="1" smtClean="0">
                <a:solidFill>
                  <a:srgbClr val="1782B6"/>
                </a:solidFill>
              </a:rPr>
              <a:t>run</a:t>
            </a:r>
            <a:endParaRPr lang="fr-BE" dirty="0">
              <a:solidFill>
                <a:srgbClr val="1782B6"/>
              </a:solidFill>
            </a:endParaRPr>
          </a:p>
        </p:txBody>
      </p:sp>
      <p:sp>
        <p:nvSpPr>
          <p:cNvPr id="14" name="ZoneTexte 8"/>
          <p:cNvSpPr txBox="1"/>
          <p:nvPr/>
        </p:nvSpPr>
        <p:spPr>
          <a:xfrm>
            <a:off x="6804248" y="3365946"/>
            <a:ext cx="137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519D80"/>
                </a:solidFill>
              </a:rPr>
              <a:t>EnKF</a:t>
            </a:r>
            <a:r>
              <a:rPr lang="fr-BE" dirty="0" smtClean="0">
                <a:solidFill>
                  <a:srgbClr val="519D80"/>
                </a:solidFill>
              </a:rPr>
              <a:t> </a:t>
            </a:r>
            <a:r>
              <a:rPr lang="fr-BE" dirty="0" err="1" smtClean="0">
                <a:solidFill>
                  <a:srgbClr val="519D80"/>
                </a:solidFill>
              </a:rPr>
              <a:t>reanalysis</a:t>
            </a:r>
            <a:endParaRPr lang="fr-BE" dirty="0" smtClean="0">
              <a:solidFill>
                <a:srgbClr val="519D8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4086026"/>
            <a:ext cx="23762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000000"/>
                </a:solidFill>
              </a:rPr>
              <a:t>NSIDC &amp;</a:t>
            </a:r>
            <a:endParaRPr lang="fr-BE" dirty="0">
              <a:solidFill>
                <a:srgbClr val="000000"/>
              </a:solidFill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</a:rPr>
              <a:t>OSI-SAF/SIC-CCI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49276" y="1012818"/>
            <a:ext cx="5606900" cy="9129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BE" dirty="0" err="1" smtClean="0">
                <a:solidFill>
                  <a:schemeClr val="bg1"/>
                </a:solidFill>
              </a:rPr>
              <a:t>Bear</a:t>
            </a:r>
            <a:r>
              <a:rPr lang="fr-BE" dirty="0" smtClean="0">
                <a:solidFill>
                  <a:schemeClr val="bg1"/>
                </a:solidFill>
              </a:rPr>
              <a:t> in </a:t>
            </a:r>
            <a:r>
              <a:rPr lang="fr-BE" dirty="0" err="1" smtClean="0">
                <a:solidFill>
                  <a:schemeClr val="bg1"/>
                </a:solidFill>
              </a:rPr>
              <a:t>mind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that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observational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products</a:t>
            </a:r>
            <a:r>
              <a:rPr lang="fr-BE" dirty="0" smtClean="0">
                <a:solidFill>
                  <a:schemeClr val="bg1"/>
                </a:solidFill>
              </a:rPr>
              <a:t> are </a:t>
            </a:r>
            <a:r>
              <a:rPr lang="fr-BE" dirty="0" err="1" smtClean="0">
                <a:solidFill>
                  <a:schemeClr val="bg1"/>
                </a:solidFill>
              </a:rPr>
              <a:t>also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uncertain</a:t>
            </a:r>
            <a:r>
              <a:rPr lang="fr-BE" dirty="0" smtClean="0">
                <a:solidFill>
                  <a:schemeClr val="bg1"/>
                </a:solidFill>
              </a:rPr>
              <a:t>!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480610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Subtle influence at pan-Arctic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67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Issues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missing</a:t>
            </a:r>
            <a:r>
              <a:rPr lang="fr-BE" dirty="0" smtClean="0"/>
              <a:t> data</a:t>
            </a:r>
            <a:endParaRPr lang="fr-BE" dirty="0"/>
          </a:p>
        </p:txBody>
      </p:sp>
      <p:pic>
        <p:nvPicPr>
          <p:cNvPr id="2050" name="Picture 2" descr="siextent_s_m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"/>
          <a:stretch/>
        </p:blipFill>
        <p:spPr bwMode="auto">
          <a:xfrm>
            <a:off x="432292" y="1565746"/>
            <a:ext cx="9108260" cy="50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52320" y="2861890"/>
            <a:ext cx="2520280" cy="3384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 vers le bas 6"/>
          <p:cNvSpPr/>
          <p:nvPr/>
        </p:nvSpPr>
        <p:spPr>
          <a:xfrm rot="8948804">
            <a:off x="7454035" y="3413562"/>
            <a:ext cx="576064" cy="1008112"/>
          </a:xfrm>
          <a:prstGeom prst="downArrow">
            <a:avLst>
              <a:gd name="adj1" fmla="val 38607"/>
              <a:gd name="adj2" fmla="val 5542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7740352" y="4662090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No more data </a:t>
            </a:r>
            <a:r>
              <a:rPr lang="fr-BE" dirty="0" err="1" smtClean="0"/>
              <a:t>from</a:t>
            </a:r>
            <a:r>
              <a:rPr lang="fr-BE" dirty="0" smtClean="0"/>
              <a:t> April 2015 </a:t>
            </a:r>
            <a:r>
              <a:rPr lang="fr-BE" dirty="0" err="1" smtClean="0"/>
              <a:t>onwards</a:t>
            </a:r>
            <a:endParaRPr lang="fr-BE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788024" y="4338924"/>
            <a:ext cx="137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519D80"/>
                </a:solidFill>
              </a:rPr>
              <a:t>EnKF</a:t>
            </a:r>
            <a:r>
              <a:rPr lang="fr-BE" dirty="0" smtClean="0">
                <a:solidFill>
                  <a:srgbClr val="519D80"/>
                </a:solidFill>
              </a:rPr>
              <a:t> </a:t>
            </a:r>
            <a:r>
              <a:rPr lang="fr-BE" dirty="0" err="1" smtClean="0">
                <a:solidFill>
                  <a:srgbClr val="519D80"/>
                </a:solidFill>
              </a:rPr>
              <a:t>reanalysis</a:t>
            </a:r>
            <a:endParaRPr lang="fr-BE" dirty="0" smtClean="0">
              <a:solidFill>
                <a:srgbClr val="519D8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79712" y="444606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0000"/>
                </a:solidFill>
              </a:rPr>
              <a:t>Two obs products </a:t>
            </a:r>
          </a:p>
          <a:p>
            <a:r>
              <a:rPr lang="fr-BE" dirty="0" smtClean="0">
                <a:solidFill>
                  <a:srgbClr val="000000"/>
                </a:solidFill>
              </a:rPr>
              <a:t>(NSIDC &amp; </a:t>
            </a:r>
          </a:p>
          <a:p>
            <a:r>
              <a:rPr lang="fr-BE" dirty="0" smtClean="0">
                <a:solidFill>
                  <a:srgbClr val="000000"/>
                </a:solidFill>
              </a:rPr>
              <a:t>OSI-SAF/SIC-CCI)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779912" y="2132518"/>
            <a:ext cx="267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1883B7"/>
                </a:solidFill>
              </a:rPr>
              <a:t>Run</a:t>
            </a:r>
            <a:r>
              <a:rPr lang="fr-BE" dirty="0" smtClean="0">
                <a:solidFill>
                  <a:srgbClr val="1883B7"/>
                </a:solidFill>
              </a:rPr>
              <a:t> </a:t>
            </a:r>
            <a:r>
              <a:rPr lang="fr-BE" dirty="0" err="1" smtClean="0">
                <a:solidFill>
                  <a:srgbClr val="1883B7"/>
                </a:solidFill>
              </a:rPr>
              <a:t>without</a:t>
            </a:r>
            <a:r>
              <a:rPr lang="fr-BE" dirty="0" smtClean="0">
                <a:solidFill>
                  <a:srgbClr val="1883B7"/>
                </a:solidFill>
              </a:rPr>
              <a:t> assimilation</a:t>
            </a:r>
          </a:p>
        </p:txBody>
      </p:sp>
    </p:spTree>
    <p:extLst>
      <p:ext uri="{BB962C8B-B14F-4D97-AF65-F5344CB8AC3E}">
        <p14:creationId xmlns:p14="http://schemas.microsoft.com/office/powerpoint/2010/main" val="378187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arth.bsc.es/gitlab/es/Experiments/uploads/c77fdaa2cd8b1c3dc309e2ea9deb3736/siextent_s_cyc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5"/>
          <a:stretch/>
        </p:blipFill>
        <p:spPr bwMode="auto">
          <a:xfrm>
            <a:off x="899592" y="2124682"/>
            <a:ext cx="5904656" cy="45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3888" y="4158034"/>
            <a:ext cx="23762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000000"/>
                </a:solidFill>
              </a:rPr>
              <a:t>NSIDC &amp;</a:t>
            </a:r>
            <a:endParaRPr lang="fr-BE" dirty="0">
              <a:solidFill>
                <a:srgbClr val="000000"/>
              </a:solidFill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</a:rPr>
              <a:t>OSI-SAF/SIC-CCI 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48722"/>
            <a:ext cx="6624736" cy="696944"/>
          </a:xfrm>
        </p:spPr>
        <p:txBody>
          <a:bodyPr/>
          <a:lstStyle/>
          <a:p>
            <a:r>
              <a:rPr lang="fr-BE" dirty="0"/>
              <a:t>Seasonal cycle of </a:t>
            </a:r>
            <a:r>
              <a:rPr lang="fr-BE" dirty="0" smtClean="0"/>
              <a:t>the SH </a:t>
            </a:r>
            <a:r>
              <a:rPr lang="fr-BE" dirty="0"/>
              <a:t>sea ice extent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6096" y="2886326"/>
            <a:ext cx="124595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1782B6"/>
                </a:solidFill>
              </a:rPr>
              <a:t>Free </a:t>
            </a:r>
            <a:r>
              <a:rPr lang="fr-BE" dirty="0" err="1" smtClean="0">
                <a:solidFill>
                  <a:srgbClr val="1782B6"/>
                </a:solidFill>
              </a:rPr>
              <a:t>run</a:t>
            </a:r>
            <a:endParaRPr lang="fr-BE" dirty="0">
              <a:solidFill>
                <a:srgbClr val="1782B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8820" y="3198144"/>
            <a:ext cx="124595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rgbClr val="549E82"/>
                </a:solidFill>
              </a:rPr>
              <a:t>EnKF</a:t>
            </a:r>
            <a:endParaRPr lang="fr-BE" dirty="0">
              <a:solidFill>
                <a:srgbClr val="549E8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49276" y="1012818"/>
            <a:ext cx="8343204" cy="9129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Assimilation is mostly reducing melt biases, not growth biases in the </a:t>
            </a:r>
            <a:r>
              <a:rPr lang="fr-BE" dirty="0" err="1" smtClean="0">
                <a:solidFill>
                  <a:schemeClr val="bg1"/>
                </a:solidFill>
              </a:rPr>
              <a:t>Southern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Ocean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sc_powerpoint_template_20160607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bsc_powerpoint_template_20160607</Template>
  <TotalTime>1363</TotalTime>
  <Words>930</Words>
  <Application>Microsoft Macintosh PowerPoint</Application>
  <PresentationFormat>Custom</PresentationFormat>
  <Paragraphs>144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bsc_powerpoint_template_20160607</vt:lpstr>
      <vt:lpstr>BSC       www.bsc.es</vt:lpstr>
      <vt:lpstr>Limitations of current sea ice reanalyses</vt:lpstr>
      <vt:lpstr>EnKF vs other DA methods</vt:lpstr>
      <vt:lpstr>Experimental setup</vt:lpstr>
      <vt:lpstr>Experimental setup</vt:lpstr>
      <vt:lpstr>Reanalyzed sea ice concentration Case study: the 2nd lowest minimum</vt:lpstr>
      <vt:lpstr>Seasonal cycle of the NH sea ice extent </vt:lpstr>
      <vt:lpstr>Issues with missing data</vt:lpstr>
      <vt:lpstr>Seasonal cycle of the SH sea ice extent </vt:lpstr>
      <vt:lpstr>Coupled Data Assimilation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bscuser</dc:creator>
  <cp:lastModifiedBy>Neven Fuckar</cp:lastModifiedBy>
  <cp:revision>127</cp:revision>
  <dcterms:created xsi:type="dcterms:W3CDTF">2016-09-05T11:13:00Z</dcterms:created>
  <dcterms:modified xsi:type="dcterms:W3CDTF">2017-02-13T13:42:26Z</dcterms:modified>
</cp:coreProperties>
</file>