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7" r:id="rId4"/>
    <p:sldId id="278" r:id="rId5"/>
    <p:sldId id="279" r:id="rId6"/>
    <p:sldId id="260" r:id="rId7"/>
    <p:sldId id="271" r:id="rId8"/>
    <p:sldId id="272" r:id="rId9"/>
    <p:sldId id="273" r:id="rId10"/>
    <p:sldId id="276" r:id="rId11"/>
    <p:sldId id="269" r:id="rId12"/>
    <p:sldId id="263" r:id="rId13"/>
    <p:sldId id="264" r:id="rId14"/>
    <p:sldId id="268" r:id="rId15"/>
    <p:sldId id="275" r:id="rId16"/>
    <p:sldId id="259" r:id="rId17"/>
    <p:sldId id="267" r:id="rId18"/>
    <p:sldId id="262" r:id="rId1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DF8F6"/>
    <a:srgbClr val="EBF7F4"/>
    <a:srgbClr val="DBF1F7"/>
    <a:srgbClr val="DAE2E2"/>
    <a:srgbClr val="DBE3E1"/>
    <a:srgbClr val="BF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Objects="1"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28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E4667C-F2BA-BF45-825E-F1944750E6AB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D683FA-2A16-0740-B0A3-130124308DA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2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10BD32-7675-9F44-974C-D2A80C3B59FF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7B7EA0-0AB8-0649-965E-7980009E74D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6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Geneva" pitchFamily="2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pitchFamily="24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7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DF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5" name="Bild 4" descr="MPIM_S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6410325"/>
            <a:ext cx="153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 descr="MP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103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9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609F6C-3B40-7E4C-BFAF-ACBB2BC2846A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43C647-9C91-444D-94FB-CFBA10435D5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2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B88912-59AA-BA49-B33D-3CBF5B8D83B5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A72AF8-DEB5-7041-99A8-3E970B4789E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3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DF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5" name="Bild 4" descr="MPIM_S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10325"/>
            <a:ext cx="153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6" descr="UniH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410325"/>
            <a:ext cx="11572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6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128C7E-E80E-B14F-A0C6-3F79E278B6DC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71F268-185E-834A-9CC4-DBE97E1D835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88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F5F164-03F4-6E44-9C08-A28CFF939A50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2CA000-C9FE-4342-B19A-09A9AB39094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3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959248-A7AE-BE47-98B3-A3C45EE603A2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8C7196-6BAE-784B-9DBD-83A84BFBC2F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50F542-0D3E-2043-9B71-DB903A094CEE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4D8EE4-77D1-5444-ABE5-E0D48DD1C3A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7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F5B9E1-9948-554E-9E4B-26D6CEE15B5D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27DEF4-D718-AC49-8B07-54E7804D446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6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998246-D2AB-F540-BA9F-90AC6A751F24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612F6A-48D6-8941-BD8C-073CABCDB8B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1CDA6A-B6C7-5D4B-8402-E9671769BFAA}" type="datetime1">
              <a:rPr lang="de-DE"/>
              <a:pPr/>
              <a:t>08.02.17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7121E4-52F1-AF42-8DC3-DD154C2ECDB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8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Geneva" pitchFamily="2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Geneva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Geneva" pitchFamily="2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Geneva" pitchFamily="2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Geneva" pitchFamily="2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Geneva" pitchFamily="2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Geneva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7086600" cy="1470025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Arial" charset="0"/>
                <a:ea typeface="Geneva" charset="0"/>
              </a:rPr>
              <a:t>Fire</a:t>
            </a:r>
            <a:r>
              <a:rPr lang="de-DE" dirty="0" smtClean="0">
                <a:latin typeface="Arial" charset="0"/>
                <a:ea typeface="Geneva" charset="0"/>
              </a:rPr>
              <a:t>  / </a:t>
            </a:r>
            <a:r>
              <a:rPr lang="de-DE" dirty="0" err="1" smtClean="0">
                <a:latin typeface="Arial" charset="0"/>
                <a:ea typeface="Geneva" charset="0"/>
              </a:rPr>
              <a:t>Soil</a:t>
            </a:r>
            <a:r>
              <a:rPr lang="de-DE" dirty="0" smtClean="0">
                <a:latin typeface="Arial" charset="0"/>
                <a:ea typeface="Geneva" charset="0"/>
              </a:rPr>
              <a:t> </a:t>
            </a:r>
            <a:r>
              <a:rPr lang="de-DE" dirty="0" err="1" smtClean="0">
                <a:latin typeface="Arial" charset="0"/>
                <a:ea typeface="Geneva" charset="0"/>
              </a:rPr>
              <a:t>Moisture</a:t>
            </a:r>
            <a:r>
              <a:rPr lang="de-DE" dirty="0" smtClean="0">
                <a:latin typeface="Arial" charset="0"/>
                <a:ea typeface="Geneva" charset="0"/>
              </a:rPr>
              <a:t> </a:t>
            </a:r>
            <a:endParaRPr lang="de-DE" dirty="0">
              <a:latin typeface="Arial" charset="0"/>
              <a:ea typeface="Geneva" charset="0"/>
            </a:endParaRPr>
          </a:p>
        </p:txBody>
      </p:sp>
      <p:sp>
        <p:nvSpPr>
          <p:cNvPr id="15363" name="Untertitel 2"/>
          <p:cNvSpPr>
            <a:spLocks noGrp="1"/>
          </p:cNvSpPr>
          <p:nvPr>
            <p:ph type="subTitle" idx="1"/>
          </p:nvPr>
        </p:nvSpPr>
        <p:spPr>
          <a:xfrm>
            <a:off x="1562100" y="2366963"/>
            <a:ext cx="6400800" cy="911225"/>
          </a:xfrm>
        </p:spPr>
        <p:txBody>
          <a:bodyPr/>
          <a:lstStyle/>
          <a:p>
            <a:pPr eaLnBrk="1" hangingPunct="1"/>
            <a:r>
              <a:rPr lang="de-DE" sz="2800" dirty="0" err="1">
                <a:solidFill>
                  <a:schemeClr val="tx1"/>
                </a:solidFill>
                <a:latin typeface="Arial" charset="0"/>
                <a:ea typeface="Geneva" charset="0"/>
              </a:rPr>
              <a:t>Stiig</a:t>
            </a:r>
            <a:r>
              <a:rPr lang="de-DE" sz="2800" dirty="0">
                <a:solidFill>
                  <a:schemeClr val="tx1"/>
                </a:solidFill>
                <a:latin typeface="Arial" charset="0"/>
                <a:ea typeface="Geneva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Arial" charset="0"/>
                <a:ea typeface="Geneva" charset="0"/>
              </a:rPr>
              <a:t>Wilkenskjeld</a:t>
            </a:r>
            <a:r>
              <a:rPr lang="de-DE" sz="2800" dirty="0">
                <a:solidFill>
                  <a:schemeClr val="tx1"/>
                </a:solidFill>
                <a:latin typeface="Arial" charset="0"/>
                <a:ea typeface="Geneva" charset="0"/>
              </a:rPr>
              <a:t>, Gitta </a:t>
            </a:r>
            <a:r>
              <a:rPr lang="de-DE" sz="2800" dirty="0" err="1">
                <a:solidFill>
                  <a:schemeClr val="tx1"/>
                </a:solidFill>
                <a:latin typeface="Arial" charset="0"/>
                <a:ea typeface="Geneva" charset="0"/>
              </a:rPr>
              <a:t>Lasslop</a:t>
            </a:r>
            <a:endParaRPr lang="de-DE" sz="2800" dirty="0">
              <a:solidFill>
                <a:schemeClr val="tx1"/>
              </a:solidFill>
              <a:latin typeface="Arial" charset="0"/>
              <a:ea typeface="Geneva" charset="0"/>
            </a:endParaRPr>
          </a:p>
          <a:p>
            <a:pPr eaLnBrk="1" hangingPunct="1"/>
            <a:r>
              <a:rPr lang="de-DE" sz="2800" dirty="0" smtClean="0">
                <a:solidFill>
                  <a:schemeClr val="tx1"/>
                </a:solidFill>
                <a:latin typeface="Arial" charset="0"/>
                <a:ea typeface="Geneva" charset="0"/>
              </a:rPr>
              <a:t>Silvia Kloster</a:t>
            </a:r>
            <a:endParaRPr lang="de-DE" sz="2800" dirty="0">
              <a:solidFill>
                <a:schemeClr val="tx1"/>
              </a:solidFill>
              <a:latin typeface="Arial" charset="0"/>
              <a:ea typeface="Geneva" charset="0"/>
            </a:endParaRPr>
          </a:p>
        </p:txBody>
      </p:sp>
      <p:sp>
        <p:nvSpPr>
          <p:cNvPr id="15364" name="Untertitel 2"/>
          <p:cNvSpPr txBox="1">
            <a:spLocks/>
          </p:cNvSpPr>
          <p:nvPr/>
        </p:nvSpPr>
        <p:spPr bwMode="auto">
          <a:xfrm>
            <a:off x="1562100" y="41910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000" dirty="0" smtClean="0">
                <a:solidFill>
                  <a:srgbClr val="000000"/>
                </a:solidFill>
                <a:cs typeface="Arial" charset="0"/>
              </a:rPr>
              <a:t>Max-Planck-Institute </a:t>
            </a:r>
            <a:r>
              <a:rPr lang="de-DE" sz="3000" dirty="0" err="1" smtClean="0">
                <a:solidFill>
                  <a:srgbClr val="000000"/>
                </a:solidFill>
                <a:cs typeface="Arial" charset="0"/>
              </a:rPr>
              <a:t>for</a:t>
            </a:r>
            <a:r>
              <a:rPr lang="de-DE" sz="3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3000" dirty="0" err="1" smtClean="0">
                <a:solidFill>
                  <a:srgbClr val="000000"/>
                </a:solidFill>
                <a:cs typeface="Arial" charset="0"/>
              </a:rPr>
              <a:t>Meteorology</a:t>
            </a:r>
            <a:r>
              <a:rPr lang="de-DE" sz="3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sz="3000" dirty="0">
                <a:solidFill>
                  <a:srgbClr val="000000"/>
                </a:solidFill>
                <a:cs typeface="Arial" charset="0"/>
              </a:rPr>
            </a:br>
            <a:r>
              <a:rPr lang="de-DE" sz="3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sz="3000" dirty="0">
                <a:solidFill>
                  <a:srgbClr val="000000"/>
                </a:solidFill>
                <a:cs typeface="Arial" charset="0"/>
              </a:rPr>
            </a:br>
            <a:r>
              <a:rPr lang="de-DE" sz="3000" dirty="0">
                <a:solidFill>
                  <a:srgbClr val="000000"/>
                </a:solidFill>
                <a:cs typeface="Arial" charset="0"/>
              </a:rPr>
              <a:t>Hamburg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26438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urned area</a:t>
            </a:r>
          </a:p>
          <a:p>
            <a:pPr algn="ctr"/>
            <a:r>
              <a:rPr lang="en-US" sz="2400" b="1" dirty="0" smtClean="0"/>
              <a:t>346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Mha</a:t>
            </a:r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24128" y="119675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/>
              <a:t> C emissions</a:t>
            </a:r>
          </a:p>
          <a:p>
            <a:r>
              <a:rPr lang="en-US" sz="2400" b="1" dirty="0" smtClean="0"/>
              <a:t>2.19 </a:t>
            </a:r>
            <a:r>
              <a:rPr lang="en-US" sz="2400" b="1" dirty="0" err="1" smtClean="0"/>
              <a:t>PgC</a:t>
            </a:r>
            <a:r>
              <a:rPr lang="en-US" sz="2400" b="1" dirty="0" smtClean="0"/>
              <a:t>/year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" y="2111152"/>
            <a:ext cx="4392488" cy="316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03" y="2111152"/>
            <a:ext cx="4295378" cy="30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26438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urned area</a:t>
            </a:r>
          </a:p>
          <a:p>
            <a:pPr algn="ctr"/>
            <a:r>
              <a:rPr lang="en-US" sz="2400" b="1" dirty="0" smtClean="0"/>
              <a:t>346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Mha</a:t>
            </a:r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24128" y="119675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/>
              <a:t> C emissions</a:t>
            </a:r>
          </a:p>
          <a:p>
            <a:r>
              <a:rPr lang="en-US" sz="2400" b="1" dirty="0" smtClean="0"/>
              <a:t>2.19 </a:t>
            </a:r>
            <a:r>
              <a:rPr lang="en-US" sz="2400" b="1" dirty="0" err="1" smtClean="0"/>
              <a:t>PgC</a:t>
            </a:r>
            <a:r>
              <a:rPr lang="en-US" sz="2400" b="1" dirty="0" smtClean="0"/>
              <a:t>/year</a:t>
            </a: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527168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 fontScale="92500" lnSpcReduction="10000"/>
          </a:bodyPr>
          <a:lstStyle/>
          <a:p>
            <a:r>
              <a:rPr lang="en-US" sz="2400" b="1" dirty="0" smtClean="0"/>
              <a:t>GFED4s:			402 </a:t>
            </a:r>
            <a:r>
              <a:rPr lang="en-US" sz="2400" b="1" dirty="0" err="1" smtClean="0"/>
              <a:t>Mha</a:t>
            </a:r>
            <a:r>
              <a:rPr lang="en-US" sz="2400" b="1" dirty="0" smtClean="0"/>
              <a:t>						2.18 </a:t>
            </a:r>
            <a:r>
              <a:rPr lang="en-US" sz="2400" b="1" dirty="0" err="1" smtClean="0"/>
              <a:t>PgC</a:t>
            </a:r>
            <a:r>
              <a:rPr lang="en-US" sz="2400" b="1" dirty="0" smtClean="0"/>
              <a:t>/year</a:t>
            </a:r>
          </a:p>
          <a:p>
            <a:endParaRPr lang="en-US" sz="2400" b="1" dirty="0" smtClean="0"/>
          </a:p>
          <a:p>
            <a:r>
              <a:rPr lang="en-US" sz="1500" b="1" dirty="0" smtClean="0"/>
              <a:t>(van der </a:t>
            </a:r>
            <a:r>
              <a:rPr lang="en-US" sz="1500" b="1" dirty="0" err="1" smtClean="0"/>
              <a:t>Werf</a:t>
            </a:r>
            <a:r>
              <a:rPr lang="en-US" sz="1500" b="1" dirty="0" smtClean="0"/>
              <a:t> in prep.)</a:t>
            </a:r>
            <a:endParaRPr lang="en-US" sz="1500" b="1" dirty="0"/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" y="2111152"/>
            <a:ext cx="4392488" cy="316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03" y="2111152"/>
            <a:ext cx="4295378" cy="30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" y="2060848"/>
            <a:ext cx="4254673" cy="3061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65" y="2060848"/>
            <a:ext cx="4341328" cy="3123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26438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urned area</a:t>
            </a:r>
          </a:p>
          <a:p>
            <a:pPr algn="ctr"/>
            <a:r>
              <a:rPr lang="en-US" sz="2400" b="1" dirty="0" smtClean="0"/>
              <a:t>2005 - 2011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24128" y="119675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/>
              <a:t> C emissions</a:t>
            </a:r>
          </a:p>
          <a:p>
            <a:r>
              <a:rPr lang="en-US" sz="2400" b="1" dirty="0" smtClean="0"/>
              <a:t>  2005 </a:t>
            </a:r>
            <a:r>
              <a:rPr lang="en-US" sz="2400" b="1" dirty="0"/>
              <a:t>- 2011</a:t>
            </a:r>
          </a:p>
          <a:p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1520" y="4797152"/>
            <a:ext cx="3888432" cy="304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r>
              <a:rPr lang="en-US" sz="1000" dirty="0" smtClean="0"/>
              <a:t>2005</a:t>
            </a:r>
            <a:r>
              <a:rPr lang="en-US" sz="1000" dirty="0" smtClean="0"/>
              <a:t>.         2006.         2007         2008       2009.       2010       2011</a:t>
            </a:r>
            <a:r>
              <a:rPr lang="en-US" sz="1000" dirty="0" smtClean="0"/>
              <a:t> </a:t>
            </a:r>
            <a:endParaRPr lang="en-US" sz="1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834808"/>
            <a:ext cx="3888432" cy="304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r>
              <a:rPr lang="en-US" sz="1000" dirty="0" smtClean="0"/>
              <a:t>2005</a:t>
            </a:r>
            <a:r>
              <a:rPr lang="en-US" sz="1000" dirty="0" smtClean="0"/>
              <a:t>.         2006.         2007         2008       2009.       2010       2011</a:t>
            </a:r>
            <a:r>
              <a:rPr lang="en-US" sz="1000" dirty="0" smtClean="0"/>
              <a:t> 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299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08731"/>
              </p:ext>
            </p:extLst>
          </p:nvPr>
        </p:nvGraphicFramePr>
        <p:xfrm>
          <a:off x="1259632" y="1124744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Burned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 completeness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Carbon Emission [</a:t>
                      </a:r>
                      <a:r>
                        <a:rPr lang="en-US" dirty="0" err="1" smtClean="0"/>
                        <a:t>PgC</a:t>
                      </a:r>
                      <a:r>
                        <a:rPr lang="en-US" dirty="0" smtClean="0"/>
                        <a:t>/year]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f(soil</a:t>
                      </a:r>
                      <a:r>
                        <a:rPr lang="en-US" baseline="0" dirty="0" smtClean="0"/>
                        <a:t> moisture), max=0.3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2.19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FIRE CCI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r>
                        <a:rPr lang="en-US" baseline="0" dirty="0" smtClean="0"/>
                        <a:t> 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f(soil</a:t>
                      </a:r>
                      <a:r>
                        <a:rPr lang="en-US" baseline="0" dirty="0" smtClean="0"/>
                        <a:t> moisture), max=0.3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1.86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JSBACH_Boreal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f(soil</a:t>
                      </a:r>
                      <a:r>
                        <a:rPr lang="en-US" baseline="0" dirty="0" smtClean="0"/>
                        <a:t> moisture), boreal =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2.21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71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1160"/>
              </p:ext>
            </p:extLst>
          </p:nvPr>
        </p:nvGraphicFramePr>
        <p:xfrm>
          <a:off x="1043608" y="1124744"/>
          <a:ext cx="7200800" cy="431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1481307"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Burned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 completeness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Carbon Emission [</a:t>
                      </a:r>
                      <a:r>
                        <a:rPr lang="en-US" dirty="0" err="1" smtClean="0"/>
                        <a:t>PgC</a:t>
                      </a:r>
                      <a:r>
                        <a:rPr lang="en-US" dirty="0" smtClean="0"/>
                        <a:t>/year]</a:t>
                      </a:r>
                      <a:endParaRPr lang="en-US" dirty="0"/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f(soil</a:t>
                      </a:r>
                      <a:r>
                        <a:rPr lang="en-US" baseline="0" dirty="0" smtClean="0"/>
                        <a:t> moisture), max=0.3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2.19</a:t>
                      </a:r>
                      <a:endParaRPr lang="en-US" b="1" dirty="0"/>
                    </a:p>
                  </a:txBody>
                  <a:tcPr/>
                </a:tc>
              </a:tr>
              <a:tr h="977252"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FIRE CCI + uncertainty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f(soil</a:t>
                      </a:r>
                      <a:r>
                        <a:rPr lang="en-US" baseline="0" dirty="0" smtClean="0"/>
                        <a:t> moisture), max=0.3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2.52 (+15 %)</a:t>
                      </a: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en-US" dirty="0" smtClean="0"/>
                        <a:t>JSBACH 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CCI -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JSBACH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f(soil</a:t>
                      </a:r>
                      <a:r>
                        <a:rPr lang="en-US" baseline="0" dirty="0" smtClean="0"/>
                        <a:t> moisture), max=0.3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1.78 (-19%)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898" y="566124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Burned area Min= 248 </a:t>
            </a:r>
            <a:r>
              <a:rPr lang="en-US" sz="2000" dirty="0" err="1" smtClean="0"/>
              <a:t>Mha</a:t>
            </a:r>
            <a:r>
              <a:rPr lang="en-US" sz="2000" dirty="0" smtClean="0"/>
              <a:t> / Max = 444 </a:t>
            </a:r>
            <a:r>
              <a:rPr lang="en-US" sz="2000" dirty="0" err="1" smtClean="0"/>
              <a:t>Mha</a:t>
            </a:r>
            <a:r>
              <a:rPr lang="en-US" sz="2000" dirty="0" smtClean="0"/>
              <a:t>   +/- 28%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0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08720"/>
            <a:ext cx="7560840" cy="511256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571500" indent="-571500">
              <a:buFont typeface="Arial" charset="0"/>
              <a:buChar char="•"/>
            </a:pPr>
            <a:endParaRPr lang="en-US" sz="1600" dirty="0" smtClean="0"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1600" dirty="0" smtClean="0">
                <a:ea typeface="Arial" charset="0"/>
                <a:cs typeface="Arial" charset="0"/>
              </a:rPr>
              <a:t>ESA CCI burned area as boundary condition in JSBACH </a:t>
            </a:r>
            <a:r>
              <a:rPr lang="en-US" sz="1600" dirty="0" smtClean="0">
                <a:ea typeface="Arial" charset="0"/>
                <a:cs typeface="Arial" charset="0"/>
                <a:sym typeface="Wingdings"/>
              </a:rPr>
              <a:t> fire emissions</a:t>
            </a:r>
          </a:p>
          <a:p>
            <a:pPr marL="571500" indent="-571500">
              <a:buFont typeface="Arial" charset="0"/>
              <a:buChar char="•"/>
            </a:pPr>
            <a:endParaRPr lang="en-US" sz="1600" dirty="0">
              <a:ea typeface="Arial" charset="0"/>
              <a:cs typeface="Arial" charset="0"/>
              <a:sym typeface="Wingdings"/>
            </a:endParaRPr>
          </a:p>
          <a:p>
            <a:pPr marL="1028700" lvl="1" indent="-571500">
              <a:buFont typeface="Arial" charset="0"/>
              <a:buChar char="•"/>
            </a:pPr>
            <a:r>
              <a:rPr lang="en-US" sz="1600" dirty="0" smtClean="0">
                <a:ea typeface="Arial" charset="0"/>
                <a:cs typeface="Arial" charset="0"/>
                <a:sym typeface="Wingdings"/>
              </a:rPr>
              <a:t>Consistency between FIRE CCI and LC CCI assures that models burn </a:t>
            </a:r>
          </a:p>
          <a:p>
            <a:pPr lvl="1"/>
            <a:r>
              <a:rPr lang="en-US" sz="1600" dirty="0">
                <a:ea typeface="Arial" charset="0"/>
                <a:cs typeface="Arial" charset="0"/>
                <a:sym typeface="Wingdings"/>
              </a:rPr>
              <a:t>	 </a:t>
            </a:r>
            <a:r>
              <a:rPr lang="en-US" sz="1600" dirty="0" smtClean="0">
                <a:ea typeface="Arial" charset="0"/>
                <a:cs typeface="Arial" charset="0"/>
                <a:sym typeface="Wingdings"/>
              </a:rPr>
              <a:t>  the correct trees</a:t>
            </a:r>
            <a:endParaRPr lang="en-US" sz="1600" dirty="0">
              <a:ea typeface="Arial" charset="0"/>
              <a:cs typeface="Arial" charset="0"/>
            </a:endParaRPr>
          </a:p>
          <a:p>
            <a:endParaRPr lang="en-US" sz="1600" dirty="0" smtClean="0"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sz="1600" dirty="0"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sz="1600" dirty="0" smtClean="0"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1600" dirty="0" smtClean="0">
                <a:ea typeface="Arial" charset="0"/>
                <a:cs typeface="Arial" charset="0"/>
              </a:rPr>
              <a:t>use new release of FIRE CCI (2000 </a:t>
            </a:r>
            <a:r>
              <a:rPr lang="mr-IN" sz="1600" dirty="0" smtClean="0">
                <a:ea typeface="Arial" charset="0"/>
                <a:cs typeface="Arial" charset="0"/>
              </a:rPr>
              <a:t>–</a:t>
            </a:r>
            <a:r>
              <a:rPr lang="en-US" sz="1600" dirty="0" smtClean="0">
                <a:ea typeface="Arial" charset="0"/>
                <a:cs typeface="Arial" charset="0"/>
              </a:rPr>
              <a:t> 2016) </a:t>
            </a:r>
          </a:p>
          <a:p>
            <a:endParaRPr lang="en-US" sz="1600" dirty="0" smtClean="0"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1600" dirty="0" smtClean="0">
                <a:ea typeface="Arial" charset="0"/>
                <a:cs typeface="Arial" charset="0"/>
              </a:rPr>
              <a:t>ESA CCI b</a:t>
            </a:r>
            <a:r>
              <a:rPr lang="en-US" sz="1600" dirty="0" smtClean="0">
                <a:ea typeface="Arial" charset="0"/>
                <a:cs typeface="Arial" charset="0"/>
              </a:rPr>
              <a:t>urned area as boundary conditions in Vegetation Models</a:t>
            </a:r>
          </a:p>
          <a:p>
            <a:pPr marL="571500" indent="-571500">
              <a:buFont typeface="Arial" charset="0"/>
              <a:buChar char="•"/>
            </a:pPr>
            <a:endParaRPr lang="en-US" sz="1600" dirty="0">
              <a:ea typeface="Arial" charset="0"/>
              <a:cs typeface="Arial" charset="0"/>
            </a:endParaRPr>
          </a:p>
          <a:p>
            <a:pPr marL="1028700" lvl="1" indent="-571500">
              <a:buFont typeface="Arial" charset="0"/>
              <a:buChar char="•"/>
            </a:pPr>
            <a:r>
              <a:rPr lang="en-US" sz="1600" dirty="0" smtClean="0">
                <a:ea typeface="Arial" charset="0"/>
                <a:cs typeface="Arial" charset="0"/>
              </a:rPr>
              <a:t> Model </a:t>
            </a:r>
            <a:r>
              <a:rPr lang="en-US" sz="1600" dirty="0" err="1" smtClean="0">
                <a:ea typeface="Arial" charset="0"/>
                <a:cs typeface="Arial" charset="0"/>
              </a:rPr>
              <a:t>intercomparison</a:t>
            </a:r>
            <a:r>
              <a:rPr lang="en-US" sz="1600" dirty="0" smtClean="0">
                <a:ea typeface="Arial" charset="0"/>
                <a:cs typeface="Arial" charset="0"/>
              </a:rPr>
              <a:t> 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ea typeface="Arial" charset="0"/>
                <a:cs typeface="Arial" charset="0"/>
              </a:rPr>
              <a:t>Protocol development </a:t>
            </a:r>
          </a:p>
          <a:p>
            <a:pPr marL="1028700" lvl="1" indent="-571500">
              <a:buFont typeface="Arial" charset="0"/>
              <a:buChar char="•"/>
            </a:pPr>
            <a:endParaRPr lang="en-US" sz="1600" dirty="0">
              <a:ea typeface="Arial" charset="0"/>
              <a:cs typeface="Arial" charset="0"/>
            </a:endParaRPr>
          </a:p>
          <a:p>
            <a:pPr marL="1028700" lvl="1" indent="-571500">
              <a:buFont typeface="Arial" charset="0"/>
              <a:buChar char="•"/>
            </a:pPr>
            <a:endParaRPr lang="en-US" sz="1600" dirty="0" smtClean="0"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ea typeface="Arial" charset="0"/>
                <a:cs typeface="Arial" charset="0"/>
              </a:rPr>
              <a:t>Transport fire emissions </a:t>
            </a:r>
            <a:r>
              <a:rPr lang="en-US" sz="1600" dirty="0" smtClean="0">
                <a:ea typeface="Arial" charset="0"/>
                <a:cs typeface="Arial" charset="0"/>
                <a:sym typeface="Wingdings"/>
              </a:rPr>
              <a:t> compare to ESA CCI GHG </a:t>
            </a:r>
            <a:endParaRPr lang="en-US" sz="1600" dirty="0" smtClean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Summary / Outlook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0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660232" cy="47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488832" cy="53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120680" cy="44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Soil Moisture</a:t>
            </a:r>
            <a:endParaRPr lang="en-US" sz="2800" b="1" dirty="0"/>
          </a:p>
        </p:txBody>
      </p:sp>
      <p:pic>
        <p:nvPicPr>
          <p:cNvPr id="8" name="Bild 2" descr="BA_geo_2006-2008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7828" r="51178" b="32280"/>
          <a:stretch/>
        </p:blipFill>
        <p:spPr>
          <a:xfrm>
            <a:off x="323527" y="1092674"/>
            <a:ext cx="2880321" cy="2912390"/>
          </a:xfrm>
          <a:prstGeom prst="rect">
            <a:avLst/>
          </a:prstGeom>
        </p:spPr>
      </p:pic>
      <p:sp>
        <p:nvSpPr>
          <p:cNvPr id="9" name="Rechteck 3"/>
          <p:cNvSpPr/>
          <p:nvPr/>
        </p:nvSpPr>
        <p:spPr>
          <a:xfrm>
            <a:off x="3923928" y="1043220"/>
            <a:ext cx="5040560" cy="3670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hteck 3"/>
          <p:cNvSpPr/>
          <p:nvPr/>
        </p:nvSpPr>
        <p:spPr>
          <a:xfrm>
            <a:off x="3923928" y="1043220"/>
            <a:ext cx="5040560" cy="3670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feld 7"/>
          <p:cNvSpPr txBox="1"/>
          <p:nvPr/>
        </p:nvSpPr>
        <p:spPr>
          <a:xfrm>
            <a:off x="4127589" y="2276872"/>
            <a:ext cx="762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 smtClean="0"/>
              <a:t>&amp;</a:t>
            </a:r>
            <a:endParaRPr lang="en-CA" sz="66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2" r="48939"/>
          <a:stretch/>
        </p:blipFill>
        <p:spPr bwMode="auto">
          <a:xfrm>
            <a:off x="4889599" y="1993689"/>
            <a:ext cx="3682971" cy="19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4"/>
          <p:cNvSpPr txBox="1"/>
          <p:nvPr/>
        </p:nvSpPr>
        <p:spPr>
          <a:xfrm>
            <a:off x="5190719" y="1244155"/>
            <a:ext cx="10765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CCI SM</a:t>
            </a:r>
            <a:endParaRPr lang="de-DE" sz="2400" b="1" dirty="0"/>
          </a:p>
        </p:txBody>
      </p:sp>
      <p:pic>
        <p:nvPicPr>
          <p:cNvPr id="15" name="Bild 2" descr="BA_geo_2006-2008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39030" r="7107" b="32280"/>
          <a:stretch/>
        </p:blipFill>
        <p:spPr>
          <a:xfrm>
            <a:off x="370043" y="4280143"/>
            <a:ext cx="2880320" cy="1395121"/>
          </a:xfrm>
          <a:prstGeom prst="rect">
            <a:avLst/>
          </a:prstGeom>
        </p:spPr>
      </p:pic>
      <p:pic>
        <p:nvPicPr>
          <p:cNvPr id="16" name="Bild 2" descr="BA_geo_2006-2008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7" t="7830" r="510" b="2118"/>
          <a:stretch/>
        </p:blipFill>
        <p:spPr>
          <a:xfrm>
            <a:off x="3356466" y="1159377"/>
            <a:ext cx="432048" cy="4378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3458" y="60335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045" y="124862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ESA CCI</a:t>
            </a:r>
            <a:endParaRPr lang="en-US" sz="1400" dirty="0" smtClean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2554" y="2790953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GFEDv3</a:t>
            </a:r>
            <a:endParaRPr lang="en-US" sz="1400" dirty="0" smtClean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0558" y="445553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GFEDv4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25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Soil Moisture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6" y="836712"/>
            <a:ext cx="7195267" cy="5182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5590975"/>
            <a:ext cx="1944216" cy="4303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 lnSpcReduction="10000"/>
          </a:bodyPr>
          <a:lstStyle/>
          <a:p>
            <a:endParaRPr lang="en-US" sz="1200" dirty="0" smtClean="0"/>
          </a:p>
          <a:p>
            <a:r>
              <a:rPr lang="en-US" sz="1200" dirty="0" smtClean="0"/>
              <a:t>Relative soil moisture [%]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74690" y="3212976"/>
            <a:ext cx="1944216" cy="4303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 lnSpcReduction="10000"/>
          </a:bodyPr>
          <a:lstStyle/>
          <a:p>
            <a:endParaRPr lang="en-US" sz="1200" dirty="0" smtClean="0"/>
          </a:p>
          <a:p>
            <a:r>
              <a:rPr lang="en-US" sz="1200" dirty="0" smtClean="0"/>
              <a:t>relative burned area []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01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Soil Moisture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19" y="1340768"/>
            <a:ext cx="6159362" cy="443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5517232"/>
            <a:ext cx="1944216" cy="358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Relative peak deviation []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99364" y="3213843"/>
            <a:ext cx="1944216" cy="358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Relative width deviation []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67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Soil Moisture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19" y="1340768"/>
            <a:ext cx="6159362" cy="44366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79912" y="2983037"/>
            <a:ext cx="504056" cy="57606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66792" y="577743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MPI-ESM / CMIP6 simulations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5517232"/>
            <a:ext cx="1944216" cy="358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Relative peak deviation []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9364" y="3213843"/>
            <a:ext cx="1944216" cy="358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Relative width deviation []</a:t>
            </a:r>
            <a:endParaRPr lang="en-US" sz="1200" dirty="0" smtClean="0"/>
          </a:p>
        </p:txBody>
      </p:sp>
      <p:cxnSp>
        <p:nvCxnSpPr>
          <p:cNvPr id="6" name="Straight Connector 5"/>
          <p:cNvCxnSpPr>
            <a:stCxn id="2" idx="4"/>
          </p:cNvCxnSpPr>
          <p:nvPr/>
        </p:nvCxnSpPr>
        <p:spPr>
          <a:xfrm>
            <a:off x="4031940" y="3559101"/>
            <a:ext cx="0" cy="2390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1940" y="5949280"/>
            <a:ext cx="19082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71600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Burned Area	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 consumed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1841167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Fire Emissions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2951820" y="2093195"/>
            <a:ext cx="360040" cy="43204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80112" y="2197550"/>
            <a:ext cx="504056" cy="327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71600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Burned Area	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 consumed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1841167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Fire Emissions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2951820" y="2093195"/>
            <a:ext cx="360040" cy="43204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80112" y="2197550"/>
            <a:ext cx="504056" cy="327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600" y="31253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 smtClean="0"/>
              <a:t>Fire </a:t>
            </a:r>
            <a:r>
              <a:rPr lang="en-US" sz="2000" b="1" dirty="0"/>
              <a:t>CCI v 4.1</a:t>
            </a:r>
            <a:endParaRPr lang="en-US" sz="2000" b="1" dirty="0" smtClean="0"/>
          </a:p>
          <a:p>
            <a:pPr marL="171450" indent="-171450"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 smtClean="0"/>
              <a:t>2005 </a:t>
            </a:r>
            <a:r>
              <a:rPr lang="mr-IN" sz="2000" dirty="0" smtClean="0"/>
              <a:t>–</a:t>
            </a:r>
            <a:r>
              <a:rPr lang="en-US" sz="2000" dirty="0" smtClean="0"/>
              <a:t> 2011</a:t>
            </a:r>
          </a:p>
          <a:p>
            <a:endParaRPr lang="en-US" sz="2000" dirty="0"/>
          </a:p>
          <a:p>
            <a:r>
              <a:rPr lang="en-US" sz="2000" dirty="0" smtClean="0"/>
              <a:t>0.25 x 0.25</a:t>
            </a:r>
          </a:p>
          <a:p>
            <a:r>
              <a:rPr lang="en-US" sz="2000" dirty="0" smtClean="0"/>
              <a:t>Bi-weekly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610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71600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Burned Area	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 consumed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1841167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Fire Emissions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2951820" y="2093195"/>
            <a:ext cx="360040" cy="43204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80112" y="2197550"/>
            <a:ext cx="504056" cy="327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600" y="31253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 smtClean="0"/>
              <a:t>Fire </a:t>
            </a:r>
            <a:r>
              <a:rPr lang="en-US" sz="2000" b="1" dirty="0"/>
              <a:t>CCI v </a:t>
            </a:r>
            <a:r>
              <a:rPr lang="en-US" sz="2000" b="1" dirty="0" smtClean="0"/>
              <a:t>4.1</a:t>
            </a:r>
            <a:endParaRPr lang="en-US" sz="2000" b="1" dirty="0" smtClean="0"/>
          </a:p>
          <a:p>
            <a:pPr marL="171450" indent="-171450"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 smtClean="0"/>
              <a:t>2005 </a:t>
            </a:r>
            <a:r>
              <a:rPr lang="mr-IN" sz="2000" dirty="0" smtClean="0"/>
              <a:t>–</a:t>
            </a:r>
            <a:r>
              <a:rPr lang="en-US" sz="2000" dirty="0" smtClean="0"/>
              <a:t> 2011</a:t>
            </a:r>
          </a:p>
          <a:p>
            <a:endParaRPr lang="en-US" sz="2000" dirty="0"/>
          </a:p>
          <a:p>
            <a:r>
              <a:rPr lang="en-US" sz="2000" dirty="0" smtClean="0"/>
              <a:t>0.25 x 0.25</a:t>
            </a:r>
          </a:p>
          <a:p>
            <a:r>
              <a:rPr lang="en-US" sz="2000" dirty="0" smtClean="0"/>
              <a:t>Bi-weekly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419872" y="31253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 smtClean="0"/>
              <a:t>Vegetation Model</a:t>
            </a:r>
          </a:p>
          <a:p>
            <a:endParaRPr lang="en-US" sz="2000" b="1" dirty="0"/>
          </a:p>
          <a:p>
            <a:r>
              <a:rPr lang="en-US" sz="2000" b="1" dirty="0" smtClean="0"/>
              <a:t>JSBACH (MPI-ESM)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what is burning (tree/grass)?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how much is burning ?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did the fire kill the tree?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what happened before 2005?</a:t>
            </a:r>
          </a:p>
        </p:txBody>
      </p:sp>
    </p:spTree>
    <p:extLst>
      <p:ext uri="{BB962C8B-B14F-4D97-AF65-F5344CB8AC3E}">
        <p14:creationId xmlns:p14="http://schemas.microsoft.com/office/powerpoint/2010/main" val="1651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Fire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 Burned area </a:t>
            </a:r>
            <a:r>
              <a:rPr lang="en-US" sz="2800" b="1" dirty="0" smtClean="0">
                <a:sym typeface="Wingdings"/>
              </a:rPr>
              <a:t> Carbon Emissions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71600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Burned Area	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844824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 consumed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1841167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Fire Emissions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2951820" y="2093195"/>
            <a:ext cx="360040" cy="43204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80112" y="2197550"/>
            <a:ext cx="504056" cy="327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19872" y="31253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 smtClean="0"/>
              <a:t>Vegetation Model</a:t>
            </a:r>
          </a:p>
          <a:p>
            <a:endParaRPr lang="en-US" sz="2000" b="1" dirty="0"/>
          </a:p>
          <a:p>
            <a:r>
              <a:rPr lang="en-US" sz="2000" b="1" dirty="0"/>
              <a:t>JSBACH (MPI-ESM</a:t>
            </a:r>
            <a:r>
              <a:rPr lang="en-US" sz="2000" b="1" dirty="0" smtClean="0"/>
              <a:t>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what is burning (tree/grass)?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how much is burning ?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did the fire kill the tree?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what happened before 2005?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1253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 smtClean="0"/>
              <a:t>Fire </a:t>
            </a:r>
            <a:r>
              <a:rPr lang="en-US" sz="2000" b="1" dirty="0"/>
              <a:t>CCI v </a:t>
            </a:r>
            <a:r>
              <a:rPr lang="en-US" sz="2000" b="1" dirty="0" smtClean="0"/>
              <a:t>4.1</a:t>
            </a:r>
            <a:endParaRPr lang="en-US" sz="2000" b="1" dirty="0" smtClean="0"/>
          </a:p>
          <a:p>
            <a:pPr marL="171450" indent="-171450"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 smtClean="0"/>
              <a:t>2005 </a:t>
            </a:r>
            <a:r>
              <a:rPr lang="mr-IN" sz="2000" dirty="0" smtClean="0"/>
              <a:t>–</a:t>
            </a:r>
            <a:r>
              <a:rPr lang="en-US" sz="2000" dirty="0" smtClean="0"/>
              <a:t> 2011</a:t>
            </a:r>
          </a:p>
          <a:p>
            <a:endParaRPr lang="en-US" sz="2000" dirty="0"/>
          </a:p>
          <a:p>
            <a:r>
              <a:rPr lang="en-US" sz="2000" dirty="0" smtClean="0"/>
              <a:t>0.25 x 0.25</a:t>
            </a:r>
          </a:p>
          <a:p>
            <a:r>
              <a:rPr lang="en-US" sz="2000" dirty="0" smtClean="0"/>
              <a:t>Bi-weekly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95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438</Words>
  <Application>Microsoft Macintosh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Geneva</vt:lpstr>
      <vt:lpstr>Mangal</vt:lpstr>
      <vt:lpstr>ＭＳ Ｐゴシック</vt:lpstr>
      <vt:lpstr>Wingdings</vt:lpstr>
      <vt:lpstr>Arial</vt:lpstr>
      <vt:lpstr>Office-Design</vt:lpstr>
      <vt:lpstr>Fire  / Soil Moisture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 für Meteorologie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Norbert P. Noreiks</dc:creator>
  <cp:lastModifiedBy>Microsoft Office User</cp:lastModifiedBy>
  <cp:revision>92</cp:revision>
  <cp:lastPrinted>2009-09-23T15:19:59Z</cp:lastPrinted>
  <dcterms:created xsi:type="dcterms:W3CDTF">2009-09-23T15:11:31Z</dcterms:created>
  <dcterms:modified xsi:type="dcterms:W3CDTF">2017-02-13T13:48:15Z</dcterms:modified>
</cp:coreProperties>
</file>