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682" r:id="rId3"/>
    <p:sldMasterId id="2147483692" r:id="rId4"/>
    <p:sldMasterId id="2147483704" r:id="rId5"/>
  </p:sldMasterIdLst>
  <p:notesMasterIdLst>
    <p:notesMasterId r:id="rId38"/>
  </p:notesMasterIdLst>
  <p:sldIdLst>
    <p:sldId id="316" r:id="rId6"/>
    <p:sldId id="334" r:id="rId7"/>
    <p:sldId id="329" r:id="rId8"/>
    <p:sldId id="307" r:id="rId9"/>
    <p:sldId id="308" r:id="rId10"/>
    <p:sldId id="312" r:id="rId11"/>
    <p:sldId id="331" r:id="rId12"/>
    <p:sldId id="332" r:id="rId13"/>
    <p:sldId id="326" r:id="rId14"/>
    <p:sldId id="328" r:id="rId15"/>
    <p:sldId id="333" r:id="rId16"/>
    <p:sldId id="313" r:id="rId17"/>
    <p:sldId id="314" r:id="rId18"/>
    <p:sldId id="321" r:id="rId19"/>
    <p:sldId id="311" r:id="rId20"/>
    <p:sldId id="258" r:id="rId21"/>
    <p:sldId id="335" r:id="rId22"/>
    <p:sldId id="257" r:id="rId23"/>
    <p:sldId id="315" r:id="rId24"/>
    <p:sldId id="347" r:id="rId25"/>
    <p:sldId id="348" r:id="rId26"/>
    <p:sldId id="336" r:id="rId27"/>
    <p:sldId id="339" r:id="rId28"/>
    <p:sldId id="341" r:id="rId29"/>
    <p:sldId id="343" r:id="rId30"/>
    <p:sldId id="344" r:id="rId31"/>
    <p:sldId id="345" r:id="rId32"/>
    <p:sldId id="346" r:id="rId33"/>
    <p:sldId id="349" r:id="rId34"/>
    <p:sldId id="340" r:id="rId35"/>
    <p:sldId id="342" r:id="rId36"/>
    <p:sldId id="310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943" autoAdjust="0"/>
  </p:normalViewPr>
  <p:slideViewPr>
    <p:cSldViewPr snapToGrid="0" snapToObjects="1" showGuides="1">
      <p:cViewPr varScale="1">
        <p:scale>
          <a:sx n="68" d="100"/>
          <a:sy n="68" d="100"/>
        </p:scale>
        <p:origin x="136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FCE9AA-CBAD-D242-A759-F795EA7719ED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8C9E7-BC5F-DB45-95DE-688F49CD345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90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7BBAE8-772B-42A2-8879-93FA526C8331}" type="slidenum">
              <a:rPr lang="en-GB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551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ABB51-ED8C-7949-8A87-B45A277BF2D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3619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7BBAE8-772B-42A2-8879-93FA526C8331}" type="slidenum">
              <a:rPr lang="en-GB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551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7BBAE8-772B-42A2-8879-93FA526C8331}" type="slidenum">
              <a:rPr lang="en-GB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551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7BBAE8-772B-42A2-8879-93FA526C8331}" type="slidenum">
              <a:rPr lang="en-GB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551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58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694" indent="-263729" defTabSz="914258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4914" indent="-210983" defTabSz="914258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6879" indent="-210983" defTabSz="914258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8844" indent="-210983" defTabSz="914258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0810" indent="-210983" defTabSz="91425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2775" indent="-210983" defTabSz="91425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4741" indent="-210983" defTabSz="91425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6706" indent="-210983" defTabSz="91425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A3A9764-7066-6844-84C4-A7B41A82C754}" type="slidenum">
              <a:rPr lang="en-GB" sz="1200"/>
              <a:pPr eaLnBrk="1" hangingPunct="1"/>
              <a:t>16</a:t>
            </a:fld>
            <a:endParaRPr lang="en-GB" sz="120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25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669" indent="-263719" defTabSz="914225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4875" indent="-210975" defTabSz="914225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6825" indent="-210975" defTabSz="914225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8774" indent="-210975" defTabSz="914225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0724" indent="-210975" defTabSz="91422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2674" indent="-210975" defTabSz="91422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4624" indent="-210975" defTabSz="91422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6574" indent="-210975" defTabSz="914225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4406079-84D7-EC43-960A-C3EBE884C0AA}" type="slidenum">
              <a:rPr lang="en-GB" sz="1200"/>
              <a:pPr/>
              <a:t>18</a:t>
            </a:fld>
            <a:endParaRPr lang="en-GB" sz="1200"/>
          </a:p>
        </p:txBody>
      </p:sp>
      <p:sp>
        <p:nvSpPr>
          <p:cNvPr id="509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000000"/>
                </a:solidFill>
                <a:latin typeface="+mn-lt"/>
                <a:ea typeface="MS Gothic" charset="0"/>
                <a:cs typeface="Calibri"/>
              </a:rPr>
              <a:t>The impact of El Nino and La Nina is estimated as the differences in primary</a:t>
            </a:r>
            <a:r>
              <a:rPr lang="en-GB" sz="1200" baseline="0" dirty="0">
                <a:solidFill>
                  <a:srgbClr val="000000"/>
                </a:solidFill>
                <a:latin typeface="+mn-lt"/>
                <a:ea typeface="MS Gothic" charset="0"/>
                <a:cs typeface="Calibri"/>
              </a:rPr>
              <a:t> production, growth duration</a:t>
            </a:r>
            <a:r>
              <a:rPr lang="en-GB" sz="1200" dirty="0">
                <a:solidFill>
                  <a:srgbClr val="000000"/>
                </a:solidFill>
                <a:latin typeface="+mn-lt"/>
                <a:ea typeface="MS Gothic" charset="0"/>
                <a:cs typeface="Calibri"/>
              </a:rPr>
              <a:t> between two opposed phases</a:t>
            </a:r>
            <a:r>
              <a:rPr lang="en-GB" sz="1200" baseline="0" dirty="0">
                <a:solidFill>
                  <a:srgbClr val="000000"/>
                </a:solidFill>
                <a:latin typeface="+mn-lt"/>
                <a:ea typeface="MS Gothic" charset="0"/>
                <a:cs typeface="Calibri"/>
              </a:rPr>
              <a:t> of the</a:t>
            </a:r>
            <a:r>
              <a:rPr lang="en-GB" sz="1200" dirty="0">
                <a:solidFill>
                  <a:srgbClr val="000000"/>
                </a:solidFill>
                <a:latin typeface="+mn-lt"/>
                <a:ea typeface="MS Gothic" charset="0"/>
                <a:cs typeface="Calibri"/>
              </a:rPr>
              <a:t> Multivariate ENSO Index.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7BBAE8-772B-42A2-8879-93FA526C8331}" type="slidenum">
              <a:rPr lang="en-GB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551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6.png"/><Relationship Id="rId16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3017-7856-204F-A6EA-738035E5254D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F86A-7015-B443-98DB-DA4F6B202C6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621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3017-7856-204F-A6EA-738035E5254D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F86A-7015-B443-98DB-DA4F6B202C6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45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3017-7856-204F-A6EA-738035E5254D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F86A-7015-B443-98DB-DA4F6B202C6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425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29" descr="pml-letterhead-hea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" r="35510"/>
          <a:stretch>
            <a:fillRect/>
          </a:stretch>
        </p:blipFill>
        <p:spPr bwMode="auto">
          <a:xfrm>
            <a:off x="0" y="0"/>
            <a:ext cx="91440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755576" y="5084763"/>
            <a:ext cx="6408737" cy="792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55576" y="5897563"/>
            <a:ext cx="6400800" cy="484187"/>
          </a:xfrm>
        </p:spPr>
        <p:txBody>
          <a:bodyPr/>
          <a:lstStyle>
            <a:lvl1pPr marL="0" indent="0">
              <a:buFontTx/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89090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692696"/>
            <a:ext cx="8569647" cy="53273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340768"/>
            <a:ext cx="8569647" cy="53187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923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825" y="692696"/>
            <a:ext cx="8497639" cy="532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269504"/>
            <a:ext cx="4105151" cy="539005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4644008" y="1268760"/>
            <a:ext cx="4105151" cy="539005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353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64" y="26745"/>
            <a:ext cx="1728191" cy="36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6007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38621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692696"/>
            <a:ext cx="8291264" cy="53280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68761"/>
            <a:ext cx="5111750" cy="511256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92975"/>
            <a:ext cx="3008313" cy="508835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5532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36711"/>
            <a:ext cx="5486400" cy="38908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37959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4658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3017-7856-204F-A6EA-738035E5254D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F86A-7015-B443-98DB-DA4F6B202C6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3147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88424" y="764704"/>
            <a:ext cx="5328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825" y="808038"/>
            <a:ext cx="8065591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08516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 descr="signature"/>
          <p:cNvPicPr>
            <a:picLocks noChangeAspect="1" noChangeArrowheads="1"/>
          </p:cNvPicPr>
          <p:nvPr/>
        </p:nvPicPr>
        <p:blipFill>
          <a:blip r:embed="rId2" cstate="print"/>
          <a:srcRect l="84271" t="-8163"/>
          <a:stretch>
            <a:fillRect/>
          </a:stretch>
        </p:blipFill>
        <p:spPr bwMode="auto">
          <a:xfrm>
            <a:off x="7705725" y="6202363"/>
            <a:ext cx="143827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4" descr="PPT_Header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5" descr="PPT_Header01" hidden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8" descr="glaciers_CCI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87563" y="6203950"/>
            <a:ext cx="511175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9" descr="landcover_CCI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50" y="6203950"/>
            <a:ext cx="508000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0" descr="ghg_CCI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5825" y="6203950"/>
            <a:ext cx="4778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1" descr="fire_CCI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050" y="6203950"/>
            <a:ext cx="496888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2" descr="clouds_CCI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86300" y="6203950"/>
            <a:ext cx="49371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3" descr="oceancolour_CCI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92888" y="6203950"/>
            <a:ext cx="490537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4" descr="ozone_CCI"/>
          <p:cNvPicPr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6525" y="6203950"/>
            <a:ext cx="49371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5" descr="sst_CCI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40188" y="6203950"/>
            <a:ext cx="4953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6" descr="sealevel_CCI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386138" y="6203950"/>
            <a:ext cx="5032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7" descr="aereosol_CCI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956300" y="6203950"/>
            <a:ext cx="485775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8" descr="cmug_CCI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330825" y="6203950"/>
            <a:ext cx="47466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9" descr="seaice_CCI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749550" y="6203950"/>
            <a:ext cx="485775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3" y="3886200"/>
            <a:ext cx="7772400" cy="419100"/>
          </a:xfrm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GB" noProof="0"/>
              <a:t>Click to edit Master subtitle style</a:t>
            </a:r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5" y="2574925"/>
            <a:ext cx="7772400" cy="579438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Click to edit Master title style</a:t>
            </a:r>
          </a:p>
        </p:txBody>
      </p:sp>
    </p:spTree>
  </p:cSld>
  <p:clrMapOvr>
    <a:masterClrMapping/>
  </p:clrMapOvr>
  <p:hf sldNum="0"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4000" y="117466"/>
            <a:ext cx="7213600" cy="954107"/>
          </a:xfrm>
        </p:spPr>
        <p:txBody>
          <a:bodyPr/>
          <a:lstStyle>
            <a:lvl1pPr>
              <a:defRPr sz="28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 dirty="0" err="1"/>
              <a:t>Textmasterformat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
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2" y="3759200"/>
            <a:ext cx="8269287" cy="20097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2590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15950" y="1673225"/>
            <a:ext cx="3749675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
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18025" y="1673225"/>
            <a:ext cx="3751263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
ünfte Ebene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
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
ünfte Ebene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
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356350" y="381000"/>
            <a:ext cx="1912938" cy="56102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15950" y="381000"/>
            <a:ext cx="5588000" cy="56102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3017-7856-204F-A6EA-738035E5254D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F86A-7015-B443-98DB-DA4F6B202C6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5484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 descr="signatu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163"/>
          <a:stretch>
            <a:fillRect/>
          </a:stretch>
        </p:blipFill>
        <p:spPr bwMode="auto">
          <a:xfrm>
            <a:off x="7705725" y="6202364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5" descr="PPT_Header01" hidden="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3" y="3886200"/>
            <a:ext cx="7772400" cy="421975"/>
          </a:xfrm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5" y="2572256"/>
            <a:ext cx="7772400" cy="584775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6861731"/>
      </p:ext>
    </p:extLst>
  </p:cSld>
  <p:clrMapOvr>
    <a:masterClrMapping/>
  </p:clrMapOvr>
  <p:hf sldNum="0"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50004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2343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94351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1" y="1673226"/>
            <a:ext cx="3749675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18026" y="1673226"/>
            <a:ext cx="3751263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03493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0695"/>
            <a:ext cx="8229600" cy="430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6065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6273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03151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727215"/>
            <a:ext cx="3008313" cy="70788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40101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67229"/>
            <a:ext cx="54864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03161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53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3017-7856-204F-A6EA-738035E5254D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F86A-7015-B443-98DB-DA4F6B202C6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9061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51208" y="381001"/>
            <a:ext cx="523220" cy="56102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1" y="381001"/>
            <a:ext cx="5588000" cy="56102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3326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3A6EB-E1B1-C843-8EB0-593E4C7208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2/13/2017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8F08-B0D6-4349-9035-3BCEA14687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64343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3A6EB-E1B1-C843-8EB0-593E4C7208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2/13/2017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8F08-B0D6-4349-9035-3BCEA14687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28451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3A6EB-E1B1-C843-8EB0-593E4C7208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2/13/2017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8F08-B0D6-4349-9035-3BCEA14687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1543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3A6EB-E1B1-C843-8EB0-593E4C7208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2/13/2017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8F08-B0D6-4349-9035-3BCEA14687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89311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3A6EB-E1B1-C843-8EB0-593E4C7208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2/13/2017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8F08-B0D6-4349-9035-3BCEA14687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63846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3A6EB-E1B1-C843-8EB0-593E4C7208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2/13/2017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8F08-B0D6-4349-9035-3BCEA14687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4532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3A6EB-E1B1-C843-8EB0-593E4C7208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2/13/2017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8F08-B0D6-4349-9035-3BCEA14687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61739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3A6EB-E1B1-C843-8EB0-593E4C7208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2/13/2017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8F08-B0D6-4349-9035-3BCEA14687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12503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3A6EB-E1B1-C843-8EB0-593E4C7208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2/13/2017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8F08-B0D6-4349-9035-3BCEA14687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351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3017-7856-204F-A6EA-738035E5254D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F86A-7015-B443-98DB-DA4F6B202C6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284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3A6EB-E1B1-C843-8EB0-593E4C7208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2/13/2017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8F08-B0D6-4349-9035-3BCEA14687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04394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3A6EB-E1B1-C843-8EB0-593E4C7208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2/13/2017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8F08-B0D6-4349-9035-3BCEA14687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1530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3017-7856-204F-A6EA-738035E5254D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F86A-7015-B443-98DB-DA4F6B202C6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32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3017-7856-204F-A6EA-738035E5254D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F86A-7015-B443-98DB-DA4F6B202C6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41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3017-7856-204F-A6EA-738035E5254D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F86A-7015-B443-98DB-DA4F6B202C6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92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33017-7856-204F-A6EA-738035E5254D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F86A-7015-B443-98DB-DA4F6B202C6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632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14.png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5" Type="http://schemas.openxmlformats.org/officeDocument/2006/relationships/image" Target="../media/image18.png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4.png"/><Relationship Id="rId24" Type="http://schemas.openxmlformats.org/officeDocument/2006/relationships/image" Target="../media/image17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8.png"/><Relationship Id="rId23" Type="http://schemas.openxmlformats.org/officeDocument/2006/relationships/image" Target="../media/image16.png"/><Relationship Id="rId10" Type="http://schemas.openxmlformats.org/officeDocument/2006/relationships/theme" Target="../theme/theme3.xml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7.png"/><Relationship Id="rId22" Type="http://schemas.openxmlformats.org/officeDocument/2006/relationships/image" Target="../media/image1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19.pn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33017-7856-204F-A6EA-738035E5254D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8F86A-7015-B443-98DB-DA4F6B202C6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58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pml slide head-30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692696"/>
            <a:ext cx="8497639" cy="53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8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268760"/>
            <a:ext cx="8497639" cy="5390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pitchFamily="3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pitchFamily="3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pitchFamily="3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pitchFamily="3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pitchFamily="3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pitchFamily="3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pitchFamily="3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pitchFamily="32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5" descr="PPT_Header0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6" descr="PPT_Header01" hidden="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22" descr="signature"/>
          <p:cNvPicPr>
            <a:picLocks noChangeAspect="1" noChangeArrowheads="1"/>
          </p:cNvPicPr>
          <p:nvPr/>
        </p:nvPicPr>
        <p:blipFill>
          <a:blip r:embed="rId13" cstate="print"/>
          <a:srcRect l="84271" t="-8163"/>
          <a:stretch>
            <a:fillRect/>
          </a:stretch>
        </p:blipFill>
        <p:spPr bwMode="auto">
          <a:xfrm>
            <a:off x="7705725" y="6202363"/>
            <a:ext cx="143827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6525" y="1327759"/>
            <a:ext cx="8782007" cy="472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37995" y="381000"/>
            <a:ext cx="7227517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31" name="Text Box 49"/>
          <p:cNvSpPr txBox="1">
            <a:spLocks noChangeArrowheads="1"/>
          </p:cNvSpPr>
          <p:nvPr userDrawn="1"/>
        </p:nvSpPr>
        <p:spPr bwMode="auto">
          <a:xfrm>
            <a:off x="8424863" y="6454775"/>
            <a:ext cx="693737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s-ES" sz="800">
                <a:solidFill>
                  <a:srgbClr val="4D4F53"/>
                </a:solidFill>
              </a:rPr>
              <a:t>Slide </a:t>
            </a:r>
            <a:fld id="{CE15DE90-D01F-48CB-B7B0-3E00B279C56E}" type="slidenum">
              <a:rPr lang="es-ES" sz="800" smtClean="0">
                <a:solidFill>
                  <a:srgbClr val="4D4F53"/>
                </a:solidFill>
              </a:rPr>
              <a:pPr defTabSz="914400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t>‹Nr.›</a:t>
            </a:fld>
            <a:endParaRPr lang="es-ES" sz="800" noProof="1">
              <a:solidFill>
                <a:srgbClr val="4D4F53"/>
              </a:solidFill>
            </a:endParaRPr>
          </a:p>
        </p:txBody>
      </p:sp>
      <p:pic>
        <p:nvPicPr>
          <p:cNvPr id="1032" name="Picture 50" descr="glaciers_CCI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087563" y="6203950"/>
            <a:ext cx="511175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51" descr="landcover_CCI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428750" y="6203950"/>
            <a:ext cx="508000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52" descr="ghg_CCI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235825" y="6203950"/>
            <a:ext cx="4778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53" descr="fire_CCI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81050" y="6203950"/>
            <a:ext cx="496888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54" descr="clouds_CCI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686300" y="6203950"/>
            <a:ext cx="49371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55" descr="oceancolour_CCI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592888" y="6203950"/>
            <a:ext cx="490537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56" descr="ozone_CCI"/>
          <p:cNvPicPr>
            <a:picLocks noChangeAspect="1" noChangeArrowheads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36525" y="6203950"/>
            <a:ext cx="49371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Picture 57" descr="sst_CCI"/>
          <p:cNvPicPr>
            <a:picLocks noChangeAspect="1" noChangeArrowheads="1"/>
          </p:cNvPicPr>
          <p:nvPr userDrawn="1"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040188" y="6203950"/>
            <a:ext cx="4953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58" descr="sealevel_CCI"/>
          <p:cNvPicPr>
            <a:picLocks noChangeAspect="1" noChangeArrowheads="1"/>
          </p:cNvPicPr>
          <p:nvPr userDrawn="1"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386138" y="6203950"/>
            <a:ext cx="5032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1" name="Picture 59" descr="aereosol_CCI"/>
          <p:cNvPicPr>
            <a:picLocks noChangeAspect="1" noChangeArrowheads="1"/>
          </p:cNvPicPr>
          <p:nvPr userDrawn="1"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5956300" y="6203950"/>
            <a:ext cx="485775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2" name="Picture 60" descr="cmug_CCI"/>
          <p:cNvPicPr>
            <a:picLocks noChangeAspect="1" noChangeArrowheads="1"/>
          </p:cNvPicPr>
          <p:nvPr userDrawn="1"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330825" y="6203950"/>
            <a:ext cx="47466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3" name="Picture 61" descr="seaice_CCI"/>
          <p:cNvPicPr>
            <a:picLocks noChangeAspect="1" noChangeArrowheads="1"/>
          </p:cNvPicPr>
          <p:nvPr userDrawn="1"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2749550" y="6203950"/>
            <a:ext cx="485775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24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1227138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accent1">
              <a:lumMod val="50000"/>
            </a:schemeClr>
          </a:solidFill>
          <a:latin typeface="+mn-lt"/>
        </a:defRPr>
      </a:lvl2pPr>
      <a:lvl3pPr marL="1825625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800" b="0">
          <a:solidFill>
            <a:schemeClr val="bg2"/>
          </a:solidFill>
          <a:latin typeface="+mn-lt"/>
        </a:defRPr>
      </a:lvl3pPr>
      <a:lvl4pPr marL="2424113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400">
          <a:solidFill>
            <a:schemeClr val="bg2"/>
          </a:solidFill>
          <a:latin typeface="+mn-lt"/>
        </a:defRPr>
      </a:lvl4pPr>
      <a:lvl5pPr marL="3022600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400">
          <a:solidFill>
            <a:schemeClr val="bg2"/>
          </a:solidFill>
          <a:latin typeface="+mn-lt"/>
        </a:defRPr>
      </a:lvl5pPr>
      <a:lvl6pPr marL="34798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5" descr="PPT_Header0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6" descr="PPT_Header01" hidden="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2" descr="signatur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163"/>
          <a:stretch>
            <a:fillRect/>
          </a:stretch>
        </p:blipFill>
        <p:spPr bwMode="auto">
          <a:xfrm>
            <a:off x="7705725" y="6202364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49" y="1673226"/>
            <a:ext cx="7653339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15951" y="379076"/>
            <a:ext cx="61055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rabicPeriod"/>
        <a:defRPr sz="1600">
          <a:solidFill>
            <a:schemeClr val="bg2"/>
          </a:solidFill>
          <a:latin typeface="+mn-lt"/>
          <a:ea typeface="+mn-ea"/>
          <a:cs typeface="+mn-cs"/>
        </a:defRPr>
      </a:lvl1pPr>
      <a:lvl2pPr marL="1227138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lphaLcPeriod"/>
        <a:defRPr sz="1600">
          <a:solidFill>
            <a:schemeClr val="bg2"/>
          </a:solidFill>
          <a:latin typeface="+mn-lt"/>
        </a:defRPr>
      </a:lvl2pPr>
      <a:lvl3pPr marL="1825625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3pPr>
      <a:lvl4pPr marL="2424113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4pPr>
      <a:lvl5pPr marL="3022600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5pPr>
      <a:lvl6pPr marL="34798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3A6EB-E1B1-C843-8EB0-593E4C7208A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2/13/2017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18F08-B0D6-4349-9035-3BCEA14687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1486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4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cmip-pcmdi.llnl.gov/cmip5/" TargetMode="External"/><Relationship Id="rId2" Type="http://schemas.openxmlformats.org/officeDocument/2006/relationships/hyperlink" Target="https://pcmdi9.llnl.gov/" TargetMode="External"/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7"/>
          <p:cNvSpPr>
            <a:spLocks noChangeArrowheads="1"/>
          </p:cNvSpPr>
          <p:nvPr/>
        </p:nvSpPr>
        <p:spPr bwMode="auto">
          <a:xfrm>
            <a:off x="-12700" y="4039113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98DB"/>
                </a:solidFill>
                <a:latin typeface="Verdana" pitchFamily="34" charset="0"/>
              </a:rPr>
              <a:t>Ocean </a:t>
            </a:r>
            <a:r>
              <a:rPr lang="en-US" sz="2800" b="1" dirty="0" err="1">
                <a:solidFill>
                  <a:srgbClr val="0098DB"/>
                </a:solidFill>
                <a:latin typeface="Verdana" pitchFamily="34" charset="0"/>
              </a:rPr>
              <a:t>Colour</a:t>
            </a:r>
            <a:r>
              <a:rPr lang="en-US" sz="2800" b="1" dirty="0">
                <a:solidFill>
                  <a:srgbClr val="0098DB"/>
                </a:solidFill>
                <a:latin typeface="Verdana" pitchFamily="34" charset="0"/>
              </a:rPr>
              <a:t> Climate Change Initiative</a:t>
            </a:r>
          </a:p>
        </p:txBody>
      </p:sp>
      <p:pic>
        <p:nvPicPr>
          <p:cNvPr id="3075" name="Picture 29" descr="oceancolour_CC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3563" y="1020763"/>
            <a:ext cx="2898775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Rectangle 30"/>
          <p:cNvSpPr>
            <a:spLocks noChangeArrowheads="1"/>
          </p:cNvSpPr>
          <p:nvPr/>
        </p:nvSpPr>
        <p:spPr bwMode="auto">
          <a:xfrm>
            <a:off x="-12700" y="4794677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98DB">
                    <a:lumMod val="75000"/>
                  </a:srgbClr>
                </a:solidFill>
                <a:latin typeface="Verdana" pitchFamily="34" charset="0"/>
              </a:rPr>
              <a:t>CCI Integration Meeting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98DB">
                    <a:lumMod val="75000"/>
                  </a:srgbClr>
                </a:solidFill>
                <a:latin typeface="Verdana" pitchFamily="34" charset="0"/>
              </a:rPr>
              <a:t>Paris, Feb. 2017</a:t>
            </a:r>
            <a:endParaRPr lang="en-GB" dirty="0">
              <a:solidFill>
                <a:srgbClr val="0098DB">
                  <a:lumMod val="75000"/>
                </a:srgbClr>
              </a:solidFill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24514" y="5333683"/>
            <a:ext cx="72949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Climatologies</a:t>
            </a:r>
            <a:r>
              <a:rPr lang="en-US" dirty="0"/>
              <a:t> of chlorophyll, </a:t>
            </a:r>
          </a:p>
          <a:p>
            <a:pPr algn="ctr"/>
            <a:r>
              <a:rPr lang="en-US" dirty="0"/>
              <a:t>Along-shore wind speed, Aerosol Optical Thickness, SST </a:t>
            </a:r>
          </a:p>
          <a:p>
            <a:pPr algn="ctr"/>
            <a:r>
              <a:rPr lang="en-US" dirty="0"/>
              <a:t>off Somalia Coast</a:t>
            </a:r>
          </a:p>
        </p:txBody>
      </p:sp>
      <p:pic>
        <p:nvPicPr>
          <p:cNvPr id="4" name="Picture 3" descr="Figure_4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97"/>
          <a:stretch/>
        </p:blipFill>
        <p:spPr>
          <a:xfrm>
            <a:off x="680271" y="1600200"/>
            <a:ext cx="7783458" cy="3657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5231" y="801384"/>
            <a:ext cx="834719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376092"/>
                </a:solidFill>
              </a:rPr>
              <a:t>Indirect Validation: </a:t>
            </a:r>
          </a:p>
          <a:p>
            <a:pPr algn="ctr"/>
            <a:r>
              <a:rPr lang="en-US" dirty="0"/>
              <a:t>Consistency with known oceanographic processes, with other ECVs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26325" y="6485048"/>
            <a:ext cx="46526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376092"/>
                </a:solidFill>
              </a:rPr>
              <a:t>Shafeeque</a:t>
            </a:r>
            <a:r>
              <a:rPr lang="en-US" sz="1600" dirty="0">
                <a:solidFill>
                  <a:srgbClr val="376092"/>
                </a:solidFill>
              </a:rPr>
              <a:t> et al. 2017 JMS to be submitted</a:t>
            </a:r>
          </a:p>
        </p:txBody>
      </p:sp>
    </p:spTree>
    <p:extLst>
      <p:ext uri="{BB962C8B-B14F-4D97-AF65-F5344CB8AC3E}">
        <p14:creationId xmlns:p14="http://schemas.microsoft.com/office/powerpoint/2010/main" val="1557968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1080" y="3198168"/>
            <a:ext cx="4201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376092"/>
                </a:solidFill>
              </a:rPr>
              <a:t>Novel products and applications</a:t>
            </a:r>
          </a:p>
        </p:txBody>
      </p:sp>
    </p:spTree>
    <p:extLst>
      <p:ext uri="{BB962C8B-B14F-4D97-AF65-F5344CB8AC3E}">
        <p14:creationId xmlns:p14="http://schemas.microsoft.com/office/powerpoint/2010/main" val="205479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604321" y="1917466"/>
            <a:ext cx="7920698" cy="3671773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solidFill>
                <a:srgbClr val="000000"/>
              </a:solidFill>
              <a:latin typeface="Arial" charset="0"/>
              <a:ea typeface="ＭＳ Ｐゴシック" pitchFamily="32" charset="-128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0" y="1"/>
            <a:ext cx="9144000" cy="47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</a:rPr>
              <a:t>          Uncertainties in PFT products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23958" y="6027003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Brewin, R. J. W., Ciavatta, S., </a:t>
            </a:r>
            <a:r>
              <a:rPr lang="en-GB" sz="1600" dirty="0" err="1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Sathyendranth</a:t>
            </a:r>
            <a:r>
              <a:rPr lang="en-GB" sz="1600" dirty="0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, S.,  Jackson, T., Tilstone G.H., Curran. K., Airs, R., Cummings, D., Brotas, V., Organelli, E., Dall'Olmo, G. &amp; Raitsos, D. E. (submitted) Uncertainty in ocean-colour estimates of chlorophyll for phytoplankton groups. </a:t>
            </a:r>
            <a:r>
              <a:rPr lang="en-GB" sz="1600" i="1" dirty="0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Frontiers in Marine Science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213977" y="764704"/>
            <a:ext cx="89644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200" dirty="0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Techniques developed in OC-CCI project used to map uncertainties in OC-CCI based satellite phytoplankton functional type products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55" y="2421522"/>
            <a:ext cx="5184758" cy="298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68235" y="1917466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 err="1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Chl</a:t>
            </a:r>
            <a:r>
              <a:rPr lang="en-GB" sz="2400" dirty="0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-a         RMSD        Bias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76747" y="2925578"/>
            <a:ext cx="2448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Diatoms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  <a:latin typeface="Arial" charset="0"/>
              <a:ea typeface="ＭＳ Ｐゴシック" pitchFamily="-48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  <a:latin typeface="Arial" charset="0"/>
              <a:ea typeface="ＭＳ Ｐゴシック" pitchFamily="-48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Dinoflagellates </a:t>
            </a:r>
          </a:p>
        </p:txBody>
      </p:sp>
    </p:spTree>
    <p:extLst>
      <p:ext uri="{BB962C8B-B14F-4D97-AF65-F5344CB8AC3E}">
        <p14:creationId xmlns:p14="http://schemas.microsoft.com/office/powerpoint/2010/main" val="1205330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0" y="1"/>
            <a:ext cx="9144000" cy="47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</a:rPr>
              <a:t>          Satellite estimates of size-fractioned production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23958" y="6027003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Brewin, R. J. W., Tilstone G.H., Jackson, T., Cain T. Miller, P., Lange, P. K., </a:t>
            </a:r>
            <a:r>
              <a:rPr lang="en-GB" sz="1600" dirty="0" err="1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Misra</a:t>
            </a:r>
            <a:r>
              <a:rPr lang="en-GB" sz="1600" dirty="0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, A. and Airs, R. (In Revision) Modelling size-fractionated primary production in the Atlantic Ocean from remote sensing.  Progress in Oceanography</a:t>
            </a:r>
          </a:p>
        </p:txBody>
      </p:sp>
      <p:sp>
        <p:nvSpPr>
          <p:cNvPr id="6" name="Rectangle 5"/>
          <p:cNvSpPr/>
          <p:nvPr/>
        </p:nvSpPr>
        <p:spPr>
          <a:xfrm>
            <a:off x="5298204" y="1124744"/>
            <a:ext cx="363026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200" dirty="0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OC-CCI data used to estimate size-fractioned primary production (e.g. cells &gt;10 </a:t>
            </a:r>
            <a:r>
              <a:rPr lang="el-GR" sz="2200" dirty="0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μ</a:t>
            </a:r>
            <a:r>
              <a:rPr lang="en-GB" sz="2200" dirty="0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m, left) in the Atlantic Ocean using a new model. Results suggest picoplankton (cells &lt;2 </a:t>
            </a:r>
            <a:r>
              <a:rPr lang="el-GR" sz="2200" dirty="0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μ</a:t>
            </a:r>
            <a:r>
              <a:rPr lang="en-GB" sz="2200" dirty="0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m) contribute ~50% of primary production in the Atlantic Ocean, significantly higher than previous satellite estimates.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" y="657263"/>
            <a:ext cx="4968552" cy="543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07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-V2-fig-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00" y="755178"/>
            <a:ext cx="8180624" cy="55114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1370" y="387427"/>
            <a:ext cx="6481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Solar Heating below the mixed layer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00321" y="6500168"/>
            <a:ext cx="6243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Verdana" pitchFamily="34" charset="0"/>
              </a:rPr>
              <a:t>OC-CCI contribution to ESA Ocean Heat Flux Project</a:t>
            </a:r>
          </a:p>
        </p:txBody>
      </p:sp>
    </p:spTree>
    <p:extLst>
      <p:ext uri="{BB962C8B-B14F-4D97-AF65-F5344CB8AC3E}">
        <p14:creationId xmlns:p14="http://schemas.microsoft.com/office/powerpoint/2010/main" val="388252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0" y="1"/>
            <a:ext cx="9144000" cy="47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</a:rPr>
              <a:t>OC-CCI data and Argo floats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3" y="1516052"/>
            <a:ext cx="5364088" cy="353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81123" y="1203740"/>
            <a:ext cx="343089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200" dirty="0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OC-CCI satellite data was used in synergy with Argo profiles to quantify, for the 1</a:t>
            </a:r>
            <a:r>
              <a:rPr lang="en-GB" sz="2200" baseline="30000" dirty="0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st</a:t>
            </a:r>
            <a:r>
              <a:rPr lang="en-GB" sz="2200" dirty="0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 time, the global flux of particulate organic carbon from the surface ocean to the mesopelagic from fluctuations in the mixed-layer depth, improving our understanding of the ocean biological carbon pump.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25085" y="6044301"/>
            <a:ext cx="91120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Dall'Olmo, G., Dingle, J., Polimene, L., Brewin, R. J. W., </a:t>
            </a:r>
            <a:r>
              <a:rPr lang="en-GB" sz="1600" dirty="0" err="1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Claustre</a:t>
            </a:r>
            <a:r>
              <a:rPr lang="en-GB" sz="1600" dirty="0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, H. (2016) Substantial energy input to the mesopelagic ecosystem from the seasonal mixed-layer pump. </a:t>
            </a:r>
            <a:r>
              <a:rPr lang="en-GB" sz="1600" i="1" dirty="0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Nature Geoscience</a:t>
            </a:r>
            <a:r>
              <a:rPr lang="en-GB" sz="1600" dirty="0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, doi:10.1038/NGEO2818.</a:t>
            </a:r>
          </a:p>
        </p:txBody>
      </p:sp>
    </p:spTree>
    <p:extLst>
      <p:ext uri="{BB962C8B-B14F-4D97-AF65-F5344CB8AC3E}">
        <p14:creationId xmlns:p14="http://schemas.microsoft.com/office/powerpoint/2010/main" val="200650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9" name="CustomShape 1"/>
          <p:cNvSpPr>
            <a:spLocks noChangeArrowheads="1"/>
          </p:cNvSpPr>
          <p:nvPr/>
        </p:nvSpPr>
        <p:spPr bwMode="auto">
          <a:xfrm>
            <a:off x="179512" y="-6078"/>
            <a:ext cx="8352928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/>
          <a:p>
            <a:r>
              <a:rPr lang="en-GB" sz="2800" b="1" dirty="0"/>
              <a:t>Phenology algorithm improvements with OC-CCI</a:t>
            </a:r>
            <a:endParaRPr lang="en-GB" sz="2800" dirty="0"/>
          </a:p>
        </p:txBody>
      </p:sp>
      <p:sp>
        <p:nvSpPr>
          <p:cNvPr id="76" name="TextShape 6"/>
          <p:cNvSpPr txBox="1">
            <a:spLocks noChangeArrowheads="1"/>
          </p:cNvSpPr>
          <p:nvPr/>
        </p:nvSpPr>
        <p:spPr bwMode="auto">
          <a:xfrm>
            <a:off x="325247" y="4996681"/>
            <a:ext cx="3928937" cy="175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sz="1800" dirty="0">
                <a:solidFill>
                  <a:srgbClr val="0066CC"/>
                </a:solidFill>
                <a:latin typeface="Calibri" charset="0"/>
                <a:cs typeface="Calibri" charset="0"/>
              </a:rPr>
              <a:t>Global oceans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err="1">
                <a:solidFill>
                  <a:srgbClr val="0066CC"/>
                </a:solidFill>
                <a:latin typeface="Calibri" charset="0"/>
                <a:cs typeface="Calibri" charset="0"/>
              </a:rPr>
              <a:t>Interannual</a:t>
            </a:r>
            <a:r>
              <a:rPr lang="en-US" sz="1800" dirty="0">
                <a:solidFill>
                  <a:srgbClr val="0066CC"/>
                </a:solidFill>
                <a:latin typeface="Calibri" charset="0"/>
                <a:cs typeface="Calibri" charset="0"/>
              </a:rPr>
              <a:t> variability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solidFill>
                  <a:srgbClr val="0066CC"/>
                </a:solidFill>
                <a:latin typeface="Calibri" charset="0"/>
                <a:cs typeface="Calibri" charset="0"/>
              </a:rPr>
              <a:t>Improved resolution (5-day)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solidFill>
                  <a:srgbClr val="0066CC"/>
                </a:solidFill>
                <a:latin typeface="Calibri" charset="0"/>
                <a:cs typeface="Calibri" charset="0"/>
              </a:rPr>
              <a:t>Improved algorithm (use SST)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solidFill>
                  <a:srgbClr val="0066CC"/>
                </a:solidFill>
                <a:latin typeface="Calibri" charset="0"/>
                <a:cs typeface="Calibri" charset="0"/>
              </a:rPr>
              <a:t>Phenological indices estimated for up to 2 growing periods per year</a:t>
            </a:r>
            <a:endParaRPr lang="en-US" sz="1800" dirty="0">
              <a:latin typeface="Calibri" charset="0"/>
              <a:cs typeface="Calibri" charset="0"/>
            </a:endParaRPr>
          </a:p>
        </p:txBody>
      </p:sp>
      <p:sp>
        <p:nvSpPr>
          <p:cNvPr id="205" name="Rectangle 16"/>
          <p:cNvSpPr>
            <a:spLocks noChangeAspect="1" noChangeArrowheads="1"/>
          </p:cNvSpPr>
          <p:nvPr/>
        </p:nvSpPr>
        <p:spPr bwMode="auto">
          <a:xfrm>
            <a:off x="1902581" y="1175198"/>
            <a:ext cx="380953" cy="380993"/>
          </a:xfrm>
          <a:prstGeom prst="rect">
            <a:avLst/>
          </a:prstGeom>
          <a:solidFill>
            <a:srgbClr val="DDDDDD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06" name="Rectangle 148"/>
          <p:cNvSpPr>
            <a:spLocks noChangeAspect="1" noChangeArrowheads="1"/>
          </p:cNvSpPr>
          <p:nvPr/>
        </p:nvSpPr>
        <p:spPr bwMode="auto">
          <a:xfrm>
            <a:off x="1861722" y="1229282"/>
            <a:ext cx="380953" cy="380993"/>
          </a:xfrm>
          <a:prstGeom prst="rect">
            <a:avLst/>
          </a:prstGeom>
          <a:solidFill>
            <a:srgbClr val="DDDDDD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grpSp>
        <p:nvGrpSpPr>
          <p:cNvPr id="207" name="Group 149"/>
          <p:cNvGrpSpPr>
            <a:grpSpLocks noChangeAspect="1"/>
          </p:cNvGrpSpPr>
          <p:nvPr/>
        </p:nvGrpSpPr>
        <p:grpSpPr bwMode="auto">
          <a:xfrm>
            <a:off x="1821461" y="1289376"/>
            <a:ext cx="381555" cy="380993"/>
            <a:chOff x="488" y="3193"/>
            <a:chExt cx="756" cy="755"/>
          </a:xfrm>
        </p:grpSpPr>
        <p:sp>
          <p:nvSpPr>
            <p:cNvPr id="208" name="Rectangle 150"/>
            <p:cNvSpPr>
              <a:spLocks noChangeAspect="1" noChangeArrowheads="1"/>
            </p:cNvSpPr>
            <p:nvPr/>
          </p:nvSpPr>
          <p:spPr bwMode="auto">
            <a:xfrm>
              <a:off x="488" y="3193"/>
              <a:ext cx="755" cy="755"/>
            </a:xfrm>
            <a:prstGeom prst="rect">
              <a:avLst/>
            </a:prstGeom>
            <a:solidFill>
              <a:srgbClr val="DDDDDD"/>
            </a:solidFill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" name="Line 151"/>
            <p:cNvSpPr>
              <a:spLocks noChangeAspect="1" noChangeShapeType="1"/>
            </p:cNvSpPr>
            <p:nvPr/>
          </p:nvSpPr>
          <p:spPr bwMode="auto">
            <a:xfrm>
              <a:off x="670" y="3193"/>
              <a:ext cx="0" cy="755"/>
            </a:xfrm>
            <a:prstGeom prst="line">
              <a:avLst/>
            </a:prstGeom>
            <a:noFill/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" name="Line 152"/>
            <p:cNvSpPr>
              <a:spLocks noChangeAspect="1" noChangeShapeType="1"/>
            </p:cNvSpPr>
            <p:nvPr/>
          </p:nvSpPr>
          <p:spPr bwMode="auto">
            <a:xfrm>
              <a:off x="865" y="3193"/>
              <a:ext cx="0" cy="755"/>
            </a:xfrm>
            <a:prstGeom prst="line">
              <a:avLst/>
            </a:prstGeom>
            <a:noFill/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" name="Line 153"/>
            <p:cNvSpPr>
              <a:spLocks noChangeAspect="1" noChangeShapeType="1"/>
            </p:cNvSpPr>
            <p:nvPr/>
          </p:nvSpPr>
          <p:spPr bwMode="auto">
            <a:xfrm>
              <a:off x="1061" y="3193"/>
              <a:ext cx="0" cy="755"/>
            </a:xfrm>
            <a:prstGeom prst="line">
              <a:avLst/>
            </a:prstGeom>
            <a:noFill/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" name="Line 154"/>
            <p:cNvSpPr>
              <a:spLocks noChangeAspect="1" noChangeShapeType="1"/>
            </p:cNvSpPr>
            <p:nvPr/>
          </p:nvSpPr>
          <p:spPr bwMode="auto">
            <a:xfrm flipH="1">
              <a:off x="488" y="3383"/>
              <a:ext cx="757" cy="0"/>
            </a:xfrm>
            <a:prstGeom prst="line">
              <a:avLst/>
            </a:prstGeom>
            <a:noFill/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" name="Line 155"/>
            <p:cNvSpPr>
              <a:spLocks noChangeAspect="1" noChangeShapeType="1"/>
            </p:cNvSpPr>
            <p:nvPr/>
          </p:nvSpPr>
          <p:spPr bwMode="auto">
            <a:xfrm flipH="1">
              <a:off x="488" y="3573"/>
              <a:ext cx="757" cy="0"/>
            </a:xfrm>
            <a:prstGeom prst="line">
              <a:avLst/>
            </a:prstGeom>
            <a:noFill/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" name="Line 156"/>
            <p:cNvSpPr>
              <a:spLocks noChangeAspect="1" noChangeShapeType="1"/>
            </p:cNvSpPr>
            <p:nvPr/>
          </p:nvSpPr>
          <p:spPr bwMode="auto">
            <a:xfrm flipH="1">
              <a:off x="488" y="3762"/>
              <a:ext cx="757" cy="0"/>
            </a:xfrm>
            <a:prstGeom prst="line">
              <a:avLst/>
            </a:prstGeom>
            <a:noFill/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5" name="AutoShape 33"/>
          <p:cNvSpPr>
            <a:spLocks noChangeAspect="1" noChangeArrowheads="1"/>
          </p:cNvSpPr>
          <p:nvPr/>
        </p:nvSpPr>
        <p:spPr bwMode="auto">
          <a:xfrm>
            <a:off x="1412631" y="1406488"/>
            <a:ext cx="234340" cy="81727"/>
          </a:xfrm>
          <a:prstGeom prst="rightArrow">
            <a:avLst>
              <a:gd name="adj1" fmla="val 50000"/>
              <a:gd name="adj2" fmla="val 71691"/>
            </a:avLst>
          </a:prstGeom>
          <a:solidFill>
            <a:schemeClr val="tx1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US"/>
          </a:p>
        </p:txBody>
      </p:sp>
      <p:grpSp>
        <p:nvGrpSpPr>
          <p:cNvPr id="216" name="Group 215"/>
          <p:cNvGrpSpPr/>
          <p:nvPr/>
        </p:nvGrpSpPr>
        <p:grpSpPr>
          <a:xfrm>
            <a:off x="764340" y="1183997"/>
            <a:ext cx="467304" cy="496817"/>
            <a:chOff x="387824" y="2341115"/>
            <a:chExt cx="467304" cy="496817"/>
          </a:xfrm>
          <a:solidFill>
            <a:schemeClr val="bg1">
              <a:lumMod val="85000"/>
            </a:schemeClr>
          </a:solidFill>
        </p:grpSpPr>
        <p:sp>
          <p:nvSpPr>
            <p:cNvPr id="217" name="Rectangle 16"/>
            <p:cNvSpPr>
              <a:spLocks noChangeAspect="1" noChangeArrowheads="1"/>
            </p:cNvSpPr>
            <p:nvPr/>
          </p:nvSpPr>
          <p:spPr bwMode="auto">
            <a:xfrm>
              <a:off x="474175" y="2341115"/>
              <a:ext cx="380953" cy="380993"/>
            </a:xfrm>
            <a:prstGeom prst="rect">
              <a:avLst/>
            </a:prstGeom>
            <a:grpFill/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/>
            <a:lstStyle/>
            <a:p>
              <a:endParaRPr lang="en-US"/>
            </a:p>
          </p:txBody>
        </p:sp>
        <p:sp>
          <p:nvSpPr>
            <p:cNvPr id="218" name="Rectangle 148"/>
            <p:cNvSpPr>
              <a:spLocks noChangeAspect="1" noChangeArrowheads="1"/>
            </p:cNvSpPr>
            <p:nvPr/>
          </p:nvSpPr>
          <p:spPr bwMode="auto">
            <a:xfrm>
              <a:off x="433315" y="2395199"/>
              <a:ext cx="380953" cy="380993"/>
            </a:xfrm>
            <a:prstGeom prst="rect">
              <a:avLst/>
            </a:prstGeom>
            <a:grpFill/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/>
            <a:lstStyle/>
            <a:p>
              <a:endParaRPr lang="en-US"/>
            </a:p>
          </p:txBody>
        </p:sp>
        <p:grpSp>
          <p:nvGrpSpPr>
            <p:cNvPr id="219" name="Group 149"/>
            <p:cNvGrpSpPr>
              <a:grpSpLocks noChangeAspect="1"/>
            </p:cNvGrpSpPr>
            <p:nvPr/>
          </p:nvGrpSpPr>
          <p:grpSpPr bwMode="auto">
            <a:xfrm>
              <a:off x="393057" y="2455293"/>
              <a:ext cx="381554" cy="380993"/>
              <a:chOff x="488" y="3193"/>
              <a:chExt cx="756" cy="755"/>
            </a:xfrm>
            <a:grpFill/>
          </p:grpSpPr>
          <p:sp>
            <p:nvSpPr>
              <p:cNvPr id="228" name="Rectangle 150"/>
              <p:cNvSpPr>
                <a:spLocks noChangeAspect="1" noChangeArrowheads="1"/>
              </p:cNvSpPr>
              <p:nvPr/>
            </p:nvSpPr>
            <p:spPr bwMode="auto">
              <a:xfrm>
                <a:off x="488" y="3193"/>
                <a:ext cx="755" cy="755"/>
              </a:xfrm>
              <a:prstGeom prst="rect">
                <a:avLst/>
              </a:prstGeom>
              <a:grpFill/>
              <a:ln w="9398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9" name="Line 151"/>
              <p:cNvSpPr>
                <a:spLocks noChangeAspect="1" noChangeShapeType="1"/>
              </p:cNvSpPr>
              <p:nvPr/>
            </p:nvSpPr>
            <p:spPr bwMode="auto">
              <a:xfrm>
                <a:off x="670" y="3193"/>
                <a:ext cx="0" cy="755"/>
              </a:xfrm>
              <a:prstGeom prst="line">
                <a:avLst/>
              </a:prstGeom>
              <a:grpFill/>
              <a:ln w="9398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" name="Line 152"/>
              <p:cNvSpPr>
                <a:spLocks noChangeAspect="1" noChangeShapeType="1"/>
              </p:cNvSpPr>
              <p:nvPr/>
            </p:nvSpPr>
            <p:spPr bwMode="auto">
              <a:xfrm>
                <a:off x="865" y="3193"/>
                <a:ext cx="0" cy="755"/>
              </a:xfrm>
              <a:prstGeom prst="line">
                <a:avLst/>
              </a:prstGeom>
              <a:grpFill/>
              <a:ln w="9398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" name="Line 153"/>
              <p:cNvSpPr>
                <a:spLocks noChangeAspect="1" noChangeShapeType="1"/>
              </p:cNvSpPr>
              <p:nvPr/>
            </p:nvSpPr>
            <p:spPr bwMode="auto">
              <a:xfrm>
                <a:off x="1061" y="3193"/>
                <a:ext cx="0" cy="755"/>
              </a:xfrm>
              <a:prstGeom prst="line">
                <a:avLst/>
              </a:prstGeom>
              <a:grpFill/>
              <a:ln w="9398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" name="Line 154"/>
              <p:cNvSpPr>
                <a:spLocks noChangeAspect="1" noChangeShapeType="1"/>
              </p:cNvSpPr>
              <p:nvPr/>
            </p:nvSpPr>
            <p:spPr bwMode="auto">
              <a:xfrm flipH="1">
                <a:off x="488" y="3383"/>
                <a:ext cx="757" cy="0"/>
              </a:xfrm>
              <a:prstGeom prst="line">
                <a:avLst/>
              </a:prstGeom>
              <a:grpFill/>
              <a:ln w="9398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" name="Line 155"/>
              <p:cNvSpPr>
                <a:spLocks noChangeAspect="1" noChangeShapeType="1"/>
              </p:cNvSpPr>
              <p:nvPr/>
            </p:nvSpPr>
            <p:spPr bwMode="auto">
              <a:xfrm flipH="1">
                <a:off x="488" y="3573"/>
                <a:ext cx="757" cy="0"/>
              </a:xfrm>
              <a:prstGeom prst="line">
                <a:avLst/>
              </a:prstGeom>
              <a:grpFill/>
              <a:ln w="9398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" name="Line 156"/>
              <p:cNvSpPr>
                <a:spLocks noChangeAspect="1" noChangeShapeType="1"/>
              </p:cNvSpPr>
              <p:nvPr/>
            </p:nvSpPr>
            <p:spPr bwMode="auto">
              <a:xfrm flipH="1">
                <a:off x="488" y="3762"/>
                <a:ext cx="757" cy="0"/>
              </a:xfrm>
              <a:prstGeom prst="line">
                <a:avLst/>
              </a:prstGeom>
              <a:grpFill/>
              <a:ln w="9398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0" name="Line 154"/>
            <p:cNvSpPr>
              <a:spLocks noChangeAspect="1" noChangeShapeType="1"/>
            </p:cNvSpPr>
            <p:nvPr/>
          </p:nvSpPr>
          <p:spPr bwMode="auto">
            <a:xfrm flipH="1">
              <a:off x="387824" y="2600998"/>
              <a:ext cx="382059" cy="0"/>
            </a:xfrm>
            <a:prstGeom prst="line">
              <a:avLst/>
            </a:prstGeom>
            <a:grpFill/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" name="Line 154"/>
            <p:cNvSpPr>
              <a:spLocks noChangeAspect="1" noChangeShapeType="1"/>
            </p:cNvSpPr>
            <p:nvPr/>
          </p:nvSpPr>
          <p:spPr bwMode="auto">
            <a:xfrm flipH="1">
              <a:off x="387824" y="2697359"/>
              <a:ext cx="382059" cy="0"/>
            </a:xfrm>
            <a:prstGeom prst="line">
              <a:avLst/>
            </a:prstGeom>
            <a:grpFill/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" name="Line 154"/>
            <p:cNvSpPr>
              <a:spLocks noChangeAspect="1" noChangeShapeType="1"/>
            </p:cNvSpPr>
            <p:nvPr/>
          </p:nvSpPr>
          <p:spPr bwMode="auto">
            <a:xfrm flipH="1">
              <a:off x="387824" y="2504638"/>
              <a:ext cx="382059" cy="0"/>
            </a:xfrm>
            <a:prstGeom prst="line">
              <a:avLst/>
            </a:prstGeom>
            <a:grpFill/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3" name="Line 154"/>
            <p:cNvSpPr>
              <a:spLocks noChangeAspect="1" noChangeShapeType="1"/>
            </p:cNvSpPr>
            <p:nvPr/>
          </p:nvSpPr>
          <p:spPr bwMode="auto">
            <a:xfrm flipH="1">
              <a:off x="394707" y="2786837"/>
              <a:ext cx="382059" cy="0"/>
            </a:xfrm>
            <a:prstGeom prst="line">
              <a:avLst/>
            </a:prstGeom>
            <a:grpFill/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4" name="Line 153"/>
            <p:cNvSpPr>
              <a:spLocks noChangeAspect="1" noChangeShapeType="1"/>
            </p:cNvSpPr>
            <p:nvPr/>
          </p:nvSpPr>
          <p:spPr bwMode="auto">
            <a:xfrm>
              <a:off x="443013" y="2456939"/>
              <a:ext cx="0" cy="380993"/>
            </a:xfrm>
            <a:prstGeom prst="line">
              <a:avLst/>
            </a:prstGeom>
            <a:grpFill/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" name="Line 153"/>
            <p:cNvSpPr>
              <a:spLocks noChangeAspect="1" noChangeShapeType="1"/>
            </p:cNvSpPr>
            <p:nvPr/>
          </p:nvSpPr>
          <p:spPr bwMode="auto">
            <a:xfrm>
              <a:off x="534135" y="2451702"/>
              <a:ext cx="0" cy="380993"/>
            </a:xfrm>
            <a:prstGeom prst="line">
              <a:avLst/>
            </a:prstGeom>
            <a:grpFill/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" name="Line 153"/>
            <p:cNvSpPr>
              <a:spLocks noChangeAspect="1" noChangeShapeType="1"/>
            </p:cNvSpPr>
            <p:nvPr/>
          </p:nvSpPr>
          <p:spPr bwMode="auto">
            <a:xfrm>
              <a:off x="632140" y="2453348"/>
              <a:ext cx="0" cy="380993"/>
            </a:xfrm>
            <a:prstGeom prst="line">
              <a:avLst/>
            </a:prstGeom>
            <a:grpFill/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7" name="Line 153"/>
            <p:cNvSpPr>
              <a:spLocks noChangeAspect="1" noChangeShapeType="1"/>
            </p:cNvSpPr>
            <p:nvPr/>
          </p:nvSpPr>
          <p:spPr bwMode="auto">
            <a:xfrm>
              <a:off x="730145" y="2454994"/>
              <a:ext cx="0" cy="380993"/>
            </a:xfrm>
            <a:prstGeom prst="line">
              <a:avLst/>
            </a:prstGeom>
            <a:grpFill/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" name="Text Box 2"/>
          <p:cNvSpPr txBox="1">
            <a:spLocks noChangeArrowheads="1"/>
          </p:cNvSpPr>
          <p:nvPr/>
        </p:nvSpPr>
        <p:spPr bwMode="auto">
          <a:xfrm rot="16200000">
            <a:off x="200212" y="1297605"/>
            <a:ext cx="674202" cy="301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buSzPct val="45000"/>
              <a:buFont typeface="Wingdings" charset="0"/>
              <a:buNone/>
            </a:pPr>
            <a:r>
              <a:rPr lang="en-US" sz="1400" b="1" dirty="0">
                <a:latin typeface="Calibri" charset="0"/>
              </a:rPr>
              <a:t>OC-CCI</a:t>
            </a:r>
          </a:p>
        </p:txBody>
      </p:sp>
      <p:sp>
        <p:nvSpPr>
          <p:cNvPr id="236" name="Text Box 32"/>
          <p:cNvSpPr txBox="1">
            <a:spLocks noChangeArrowheads="1"/>
          </p:cNvSpPr>
          <p:nvPr/>
        </p:nvSpPr>
        <p:spPr bwMode="auto">
          <a:xfrm>
            <a:off x="653839" y="1683557"/>
            <a:ext cx="618923" cy="42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buSzPct val="45000"/>
              <a:buFont typeface="Wingdings" charset="0"/>
              <a:buNone/>
            </a:pPr>
            <a:r>
              <a:rPr lang="en-US" sz="1100" b="1" dirty="0">
                <a:latin typeface="Calibri" charset="0"/>
              </a:rPr>
              <a:t>4 x 4km</a:t>
            </a:r>
          </a:p>
          <a:p>
            <a:pPr algn="ctr">
              <a:lnSpc>
                <a:spcPct val="100000"/>
              </a:lnSpc>
              <a:buSzPct val="45000"/>
              <a:buFont typeface="Wingdings" charset="0"/>
              <a:buNone/>
            </a:pPr>
            <a:r>
              <a:rPr lang="en-US" sz="1100" b="1" dirty="0">
                <a:latin typeface="Calibri" charset="0"/>
              </a:rPr>
              <a:t>1-Day</a:t>
            </a:r>
          </a:p>
        </p:txBody>
      </p:sp>
      <p:sp>
        <p:nvSpPr>
          <p:cNvPr id="237" name="Text Box 32"/>
          <p:cNvSpPr txBox="1">
            <a:spLocks noChangeArrowheads="1"/>
          </p:cNvSpPr>
          <p:nvPr/>
        </p:nvSpPr>
        <p:spPr bwMode="auto">
          <a:xfrm>
            <a:off x="1678180" y="1680307"/>
            <a:ext cx="652185" cy="42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buSzPct val="45000"/>
              <a:buFont typeface="Wingdings" charset="0"/>
              <a:buNone/>
            </a:pPr>
            <a:r>
              <a:rPr lang="en-US" sz="1100" b="1" dirty="0">
                <a:latin typeface="Calibri" charset="0"/>
              </a:rPr>
              <a:t>1 x 1deg</a:t>
            </a:r>
          </a:p>
          <a:p>
            <a:pPr algn="ctr">
              <a:lnSpc>
                <a:spcPct val="100000"/>
              </a:lnSpc>
              <a:buSzPct val="45000"/>
              <a:buFont typeface="Wingdings" charset="0"/>
              <a:buNone/>
            </a:pPr>
            <a:r>
              <a:rPr lang="en-US" sz="1100" b="1" dirty="0">
                <a:latin typeface="Calibri" charset="0"/>
              </a:rPr>
              <a:t>5-Day</a:t>
            </a:r>
          </a:p>
        </p:txBody>
      </p:sp>
      <p:sp>
        <p:nvSpPr>
          <p:cNvPr id="238" name="Text Box 2"/>
          <p:cNvSpPr txBox="1">
            <a:spLocks noChangeArrowheads="1"/>
          </p:cNvSpPr>
          <p:nvPr/>
        </p:nvSpPr>
        <p:spPr bwMode="auto">
          <a:xfrm rot="16200000">
            <a:off x="1168401" y="1870360"/>
            <a:ext cx="652185" cy="27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buSzPct val="45000"/>
              <a:buFont typeface="Wingdings" charset="0"/>
              <a:buNone/>
            </a:pPr>
            <a:r>
              <a:rPr lang="en-US" sz="1200" b="1" dirty="0">
                <a:latin typeface="Calibri" charset="0"/>
              </a:rPr>
              <a:t>binning</a:t>
            </a:r>
          </a:p>
        </p:txBody>
      </p:sp>
      <p:sp>
        <p:nvSpPr>
          <p:cNvPr id="239" name="Rectangle 16"/>
          <p:cNvSpPr>
            <a:spLocks noChangeAspect="1" noChangeArrowheads="1"/>
          </p:cNvSpPr>
          <p:nvPr/>
        </p:nvSpPr>
        <p:spPr bwMode="auto">
          <a:xfrm>
            <a:off x="1888496" y="2281400"/>
            <a:ext cx="380953" cy="380993"/>
          </a:xfrm>
          <a:prstGeom prst="rect">
            <a:avLst/>
          </a:prstGeom>
          <a:solidFill>
            <a:srgbClr val="DDDDDD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40" name="Rectangle 148"/>
          <p:cNvSpPr>
            <a:spLocks noChangeAspect="1" noChangeArrowheads="1"/>
          </p:cNvSpPr>
          <p:nvPr/>
        </p:nvSpPr>
        <p:spPr bwMode="auto">
          <a:xfrm>
            <a:off x="1847637" y="2335484"/>
            <a:ext cx="380953" cy="380993"/>
          </a:xfrm>
          <a:prstGeom prst="rect">
            <a:avLst/>
          </a:prstGeom>
          <a:solidFill>
            <a:srgbClr val="DDDDDD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grpSp>
        <p:nvGrpSpPr>
          <p:cNvPr id="241" name="Group 149"/>
          <p:cNvGrpSpPr>
            <a:grpSpLocks noChangeAspect="1"/>
          </p:cNvGrpSpPr>
          <p:nvPr/>
        </p:nvGrpSpPr>
        <p:grpSpPr bwMode="auto">
          <a:xfrm>
            <a:off x="1807376" y="2395578"/>
            <a:ext cx="381555" cy="380993"/>
            <a:chOff x="488" y="3193"/>
            <a:chExt cx="756" cy="755"/>
          </a:xfrm>
        </p:grpSpPr>
        <p:sp>
          <p:nvSpPr>
            <p:cNvPr id="242" name="Rectangle 150"/>
            <p:cNvSpPr>
              <a:spLocks noChangeAspect="1" noChangeArrowheads="1"/>
            </p:cNvSpPr>
            <p:nvPr/>
          </p:nvSpPr>
          <p:spPr bwMode="auto">
            <a:xfrm>
              <a:off x="488" y="3193"/>
              <a:ext cx="755" cy="755"/>
            </a:xfrm>
            <a:prstGeom prst="rect">
              <a:avLst/>
            </a:prstGeom>
            <a:solidFill>
              <a:srgbClr val="DDDDDD"/>
            </a:solidFill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3" name="Line 151"/>
            <p:cNvSpPr>
              <a:spLocks noChangeAspect="1" noChangeShapeType="1"/>
            </p:cNvSpPr>
            <p:nvPr/>
          </p:nvSpPr>
          <p:spPr bwMode="auto">
            <a:xfrm>
              <a:off x="670" y="3193"/>
              <a:ext cx="0" cy="755"/>
            </a:xfrm>
            <a:prstGeom prst="line">
              <a:avLst/>
            </a:prstGeom>
            <a:noFill/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4" name="Line 152"/>
            <p:cNvSpPr>
              <a:spLocks noChangeAspect="1" noChangeShapeType="1"/>
            </p:cNvSpPr>
            <p:nvPr/>
          </p:nvSpPr>
          <p:spPr bwMode="auto">
            <a:xfrm>
              <a:off x="865" y="3193"/>
              <a:ext cx="0" cy="755"/>
            </a:xfrm>
            <a:prstGeom prst="line">
              <a:avLst/>
            </a:prstGeom>
            <a:noFill/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" name="Line 153"/>
            <p:cNvSpPr>
              <a:spLocks noChangeAspect="1" noChangeShapeType="1"/>
            </p:cNvSpPr>
            <p:nvPr/>
          </p:nvSpPr>
          <p:spPr bwMode="auto">
            <a:xfrm>
              <a:off x="1061" y="3193"/>
              <a:ext cx="0" cy="755"/>
            </a:xfrm>
            <a:prstGeom prst="line">
              <a:avLst/>
            </a:prstGeom>
            <a:noFill/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" name="Line 154"/>
            <p:cNvSpPr>
              <a:spLocks noChangeAspect="1" noChangeShapeType="1"/>
            </p:cNvSpPr>
            <p:nvPr/>
          </p:nvSpPr>
          <p:spPr bwMode="auto">
            <a:xfrm flipH="1">
              <a:off x="488" y="3383"/>
              <a:ext cx="757" cy="0"/>
            </a:xfrm>
            <a:prstGeom prst="line">
              <a:avLst/>
            </a:prstGeom>
            <a:noFill/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" name="Line 155"/>
            <p:cNvSpPr>
              <a:spLocks noChangeAspect="1" noChangeShapeType="1"/>
            </p:cNvSpPr>
            <p:nvPr/>
          </p:nvSpPr>
          <p:spPr bwMode="auto">
            <a:xfrm flipH="1">
              <a:off x="488" y="3573"/>
              <a:ext cx="757" cy="0"/>
            </a:xfrm>
            <a:prstGeom prst="line">
              <a:avLst/>
            </a:prstGeom>
            <a:noFill/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" name="Line 156"/>
            <p:cNvSpPr>
              <a:spLocks noChangeAspect="1" noChangeShapeType="1"/>
            </p:cNvSpPr>
            <p:nvPr/>
          </p:nvSpPr>
          <p:spPr bwMode="auto">
            <a:xfrm flipH="1">
              <a:off x="488" y="3762"/>
              <a:ext cx="757" cy="0"/>
            </a:xfrm>
            <a:prstGeom prst="line">
              <a:avLst/>
            </a:prstGeom>
            <a:noFill/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9" name="AutoShape 33"/>
          <p:cNvSpPr>
            <a:spLocks noChangeAspect="1" noChangeArrowheads="1"/>
          </p:cNvSpPr>
          <p:nvPr/>
        </p:nvSpPr>
        <p:spPr bwMode="auto">
          <a:xfrm>
            <a:off x="1398546" y="2512689"/>
            <a:ext cx="234340" cy="81727"/>
          </a:xfrm>
          <a:prstGeom prst="rightArrow">
            <a:avLst>
              <a:gd name="adj1" fmla="val 50000"/>
              <a:gd name="adj2" fmla="val 71691"/>
            </a:avLst>
          </a:prstGeom>
          <a:solidFill>
            <a:schemeClr val="tx1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US"/>
          </a:p>
        </p:txBody>
      </p:sp>
      <p:grpSp>
        <p:nvGrpSpPr>
          <p:cNvPr id="250" name="Group 249"/>
          <p:cNvGrpSpPr/>
          <p:nvPr/>
        </p:nvGrpSpPr>
        <p:grpSpPr>
          <a:xfrm>
            <a:off x="750255" y="2290199"/>
            <a:ext cx="467304" cy="496817"/>
            <a:chOff x="387824" y="2341115"/>
            <a:chExt cx="467304" cy="496817"/>
          </a:xfrm>
          <a:solidFill>
            <a:schemeClr val="bg1">
              <a:lumMod val="85000"/>
            </a:schemeClr>
          </a:solidFill>
        </p:grpSpPr>
        <p:sp>
          <p:nvSpPr>
            <p:cNvPr id="251" name="Rectangle 16"/>
            <p:cNvSpPr>
              <a:spLocks noChangeAspect="1" noChangeArrowheads="1"/>
            </p:cNvSpPr>
            <p:nvPr/>
          </p:nvSpPr>
          <p:spPr bwMode="auto">
            <a:xfrm>
              <a:off x="474175" y="2341115"/>
              <a:ext cx="380953" cy="380993"/>
            </a:xfrm>
            <a:prstGeom prst="rect">
              <a:avLst/>
            </a:prstGeom>
            <a:grpFill/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/>
            <a:lstStyle/>
            <a:p>
              <a:endParaRPr lang="en-US"/>
            </a:p>
          </p:txBody>
        </p:sp>
        <p:sp>
          <p:nvSpPr>
            <p:cNvPr id="252" name="Rectangle 148"/>
            <p:cNvSpPr>
              <a:spLocks noChangeAspect="1" noChangeArrowheads="1"/>
            </p:cNvSpPr>
            <p:nvPr/>
          </p:nvSpPr>
          <p:spPr bwMode="auto">
            <a:xfrm>
              <a:off x="433315" y="2395199"/>
              <a:ext cx="380953" cy="380993"/>
            </a:xfrm>
            <a:prstGeom prst="rect">
              <a:avLst/>
            </a:prstGeom>
            <a:grpFill/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/>
            <a:lstStyle/>
            <a:p>
              <a:endParaRPr lang="en-US"/>
            </a:p>
          </p:txBody>
        </p:sp>
        <p:grpSp>
          <p:nvGrpSpPr>
            <p:cNvPr id="253" name="Group 149"/>
            <p:cNvGrpSpPr>
              <a:grpSpLocks noChangeAspect="1"/>
            </p:cNvGrpSpPr>
            <p:nvPr/>
          </p:nvGrpSpPr>
          <p:grpSpPr bwMode="auto">
            <a:xfrm>
              <a:off x="393057" y="2455293"/>
              <a:ext cx="381554" cy="380993"/>
              <a:chOff x="488" y="3193"/>
              <a:chExt cx="756" cy="755"/>
            </a:xfrm>
            <a:grpFill/>
          </p:grpSpPr>
          <p:sp>
            <p:nvSpPr>
              <p:cNvPr id="262" name="Rectangle 150"/>
              <p:cNvSpPr>
                <a:spLocks noChangeAspect="1" noChangeArrowheads="1"/>
              </p:cNvSpPr>
              <p:nvPr/>
            </p:nvSpPr>
            <p:spPr bwMode="auto">
              <a:xfrm>
                <a:off x="488" y="3193"/>
                <a:ext cx="755" cy="755"/>
              </a:xfrm>
              <a:prstGeom prst="rect">
                <a:avLst/>
              </a:prstGeom>
              <a:grpFill/>
              <a:ln w="9398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3" name="Line 151"/>
              <p:cNvSpPr>
                <a:spLocks noChangeAspect="1" noChangeShapeType="1"/>
              </p:cNvSpPr>
              <p:nvPr/>
            </p:nvSpPr>
            <p:spPr bwMode="auto">
              <a:xfrm>
                <a:off x="670" y="3193"/>
                <a:ext cx="0" cy="755"/>
              </a:xfrm>
              <a:prstGeom prst="line">
                <a:avLst/>
              </a:prstGeom>
              <a:grpFill/>
              <a:ln w="9398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" name="Line 152"/>
              <p:cNvSpPr>
                <a:spLocks noChangeAspect="1" noChangeShapeType="1"/>
              </p:cNvSpPr>
              <p:nvPr/>
            </p:nvSpPr>
            <p:spPr bwMode="auto">
              <a:xfrm>
                <a:off x="865" y="3193"/>
                <a:ext cx="0" cy="755"/>
              </a:xfrm>
              <a:prstGeom prst="line">
                <a:avLst/>
              </a:prstGeom>
              <a:grpFill/>
              <a:ln w="9398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" name="Line 153"/>
              <p:cNvSpPr>
                <a:spLocks noChangeAspect="1" noChangeShapeType="1"/>
              </p:cNvSpPr>
              <p:nvPr/>
            </p:nvSpPr>
            <p:spPr bwMode="auto">
              <a:xfrm>
                <a:off x="1061" y="3193"/>
                <a:ext cx="0" cy="755"/>
              </a:xfrm>
              <a:prstGeom prst="line">
                <a:avLst/>
              </a:prstGeom>
              <a:grpFill/>
              <a:ln w="9398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" name="Line 154"/>
              <p:cNvSpPr>
                <a:spLocks noChangeAspect="1" noChangeShapeType="1"/>
              </p:cNvSpPr>
              <p:nvPr/>
            </p:nvSpPr>
            <p:spPr bwMode="auto">
              <a:xfrm flipH="1">
                <a:off x="488" y="3383"/>
                <a:ext cx="757" cy="0"/>
              </a:xfrm>
              <a:prstGeom prst="line">
                <a:avLst/>
              </a:prstGeom>
              <a:grpFill/>
              <a:ln w="9398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" name="Line 155"/>
              <p:cNvSpPr>
                <a:spLocks noChangeAspect="1" noChangeShapeType="1"/>
              </p:cNvSpPr>
              <p:nvPr/>
            </p:nvSpPr>
            <p:spPr bwMode="auto">
              <a:xfrm flipH="1">
                <a:off x="488" y="3573"/>
                <a:ext cx="757" cy="0"/>
              </a:xfrm>
              <a:prstGeom prst="line">
                <a:avLst/>
              </a:prstGeom>
              <a:grpFill/>
              <a:ln w="9398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" name="Line 156"/>
              <p:cNvSpPr>
                <a:spLocks noChangeAspect="1" noChangeShapeType="1"/>
              </p:cNvSpPr>
              <p:nvPr/>
            </p:nvSpPr>
            <p:spPr bwMode="auto">
              <a:xfrm flipH="1">
                <a:off x="488" y="3762"/>
                <a:ext cx="757" cy="0"/>
              </a:xfrm>
              <a:prstGeom prst="line">
                <a:avLst/>
              </a:prstGeom>
              <a:grpFill/>
              <a:ln w="9398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4" name="Line 154"/>
            <p:cNvSpPr>
              <a:spLocks noChangeAspect="1" noChangeShapeType="1"/>
            </p:cNvSpPr>
            <p:nvPr/>
          </p:nvSpPr>
          <p:spPr bwMode="auto">
            <a:xfrm flipH="1">
              <a:off x="387824" y="2600998"/>
              <a:ext cx="382059" cy="0"/>
            </a:xfrm>
            <a:prstGeom prst="line">
              <a:avLst/>
            </a:prstGeom>
            <a:grpFill/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5" name="Line 154"/>
            <p:cNvSpPr>
              <a:spLocks noChangeAspect="1" noChangeShapeType="1"/>
            </p:cNvSpPr>
            <p:nvPr/>
          </p:nvSpPr>
          <p:spPr bwMode="auto">
            <a:xfrm flipH="1">
              <a:off x="387824" y="2697359"/>
              <a:ext cx="382059" cy="0"/>
            </a:xfrm>
            <a:prstGeom prst="line">
              <a:avLst/>
            </a:prstGeom>
            <a:grpFill/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" name="Line 154"/>
            <p:cNvSpPr>
              <a:spLocks noChangeAspect="1" noChangeShapeType="1"/>
            </p:cNvSpPr>
            <p:nvPr/>
          </p:nvSpPr>
          <p:spPr bwMode="auto">
            <a:xfrm flipH="1">
              <a:off x="387824" y="2504638"/>
              <a:ext cx="382059" cy="0"/>
            </a:xfrm>
            <a:prstGeom prst="line">
              <a:avLst/>
            </a:prstGeom>
            <a:grpFill/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" name="Line 154"/>
            <p:cNvSpPr>
              <a:spLocks noChangeAspect="1" noChangeShapeType="1"/>
            </p:cNvSpPr>
            <p:nvPr/>
          </p:nvSpPr>
          <p:spPr bwMode="auto">
            <a:xfrm flipH="1">
              <a:off x="394707" y="2786837"/>
              <a:ext cx="382059" cy="0"/>
            </a:xfrm>
            <a:prstGeom prst="line">
              <a:avLst/>
            </a:prstGeom>
            <a:grpFill/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8" name="Line 153"/>
            <p:cNvSpPr>
              <a:spLocks noChangeAspect="1" noChangeShapeType="1"/>
            </p:cNvSpPr>
            <p:nvPr/>
          </p:nvSpPr>
          <p:spPr bwMode="auto">
            <a:xfrm>
              <a:off x="443013" y="2456939"/>
              <a:ext cx="0" cy="380993"/>
            </a:xfrm>
            <a:prstGeom prst="line">
              <a:avLst/>
            </a:prstGeom>
            <a:grpFill/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9" name="Line 153"/>
            <p:cNvSpPr>
              <a:spLocks noChangeAspect="1" noChangeShapeType="1"/>
            </p:cNvSpPr>
            <p:nvPr/>
          </p:nvSpPr>
          <p:spPr bwMode="auto">
            <a:xfrm>
              <a:off x="534135" y="2451702"/>
              <a:ext cx="0" cy="380993"/>
            </a:xfrm>
            <a:prstGeom prst="line">
              <a:avLst/>
            </a:prstGeom>
            <a:grpFill/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0" name="Line 153"/>
            <p:cNvSpPr>
              <a:spLocks noChangeAspect="1" noChangeShapeType="1"/>
            </p:cNvSpPr>
            <p:nvPr/>
          </p:nvSpPr>
          <p:spPr bwMode="auto">
            <a:xfrm>
              <a:off x="632140" y="2453348"/>
              <a:ext cx="0" cy="380993"/>
            </a:xfrm>
            <a:prstGeom prst="line">
              <a:avLst/>
            </a:prstGeom>
            <a:grpFill/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" name="Line 153"/>
            <p:cNvSpPr>
              <a:spLocks noChangeAspect="1" noChangeShapeType="1"/>
            </p:cNvSpPr>
            <p:nvPr/>
          </p:nvSpPr>
          <p:spPr bwMode="auto">
            <a:xfrm>
              <a:off x="730145" y="2454994"/>
              <a:ext cx="0" cy="380993"/>
            </a:xfrm>
            <a:prstGeom prst="line">
              <a:avLst/>
            </a:prstGeom>
            <a:grpFill/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9" name="Text Box 2"/>
          <p:cNvSpPr txBox="1">
            <a:spLocks noChangeArrowheads="1"/>
          </p:cNvSpPr>
          <p:nvPr/>
        </p:nvSpPr>
        <p:spPr bwMode="auto">
          <a:xfrm rot="16200000">
            <a:off x="192177" y="2358453"/>
            <a:ext cx="662104" cy="301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buSzPct val="45000"/>
              <a:buFont typeface="Wingdings" charset="0"/>
              <a:buNone/>
            </a:pPr>
            <a:r>
              <a:rPr lang="en-US" sz="1400" b="1" dirty="0">
                <a:latin typeface="Calibri" charset="0"/>
              </a:rPr>
              <a:t>NOBM</a:t>
            </a:r>
          </a:p>
        </p:txBody>
      </p:sp>
      <p:sp>
        <p:nvSpPr>
          <p:cNvPr id="270" name="Text Box 32"/>
          <p:cNvSpPr txBox="1">
            <a:spLocks noChangeArrowheads="1"/>
          </p:cNvSpPr>
          <p:nvPr/>
        </p:nvSpPr>
        <p:spPr bwMode="auto">
          <a:xfrm>
            <a:off x="407763" y="2789759"/>
            <a:ext cx="1082892" cy="42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buSzPct val="45000"/>
              <a:buFont typeface="Wingdings" charset="0"/>
              <a:buNone/>
            </a:pPr>
            <a:r>
              <a:rPr lang="en-US" sz="1100" b="1" dirty="0">
                <a:latin typeface="Calibri" charset="0"/>
              </a:rPr>
              <a:t>0.667 x 1.25deg</a:t>
            </a:r>
          </a:p>
          <a:p>
            <a:pPr algn="ctr">
              <a:lnSpc>
                <a:spcPct val="100000"/>
              </a:lnSpc>
              <a:buSzPct val="45000"/>
              <a:buFont typeface="Wingdings" charset="0"/>
              <a:buNone/>
            </a:pPr>
            <a:r>
              <a:rPr lang="en-US" sz="1100" b="1" dirty="0">
                <a:latin typeface="Calibri" charset="0"/>
              </a:rPr>
              <a:t>1-Day</a:t>
            </a:r>
          </a:p>
        </p:txBody>
      </p:sp>
      <p:sp>
        <p:nvSpPr>
          <p:cNvPr id="271" name="Text Box 32"/>
          <p:cNvSpPr txBox="1">
            <a:spLocks noChangeArrowheads="1"/>
          </p:cNvSpPr>
          <p:nvPr/>
        </p:nvSpPr>
        <p:spPr bwMode="auto">
          <a:xfrm>
            <a:off x="1664096" y="2786509"/>
            <a:ext cx="652185" cy="42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buSzPct val="45000"/>
              <a:buFont typeface="Wingdings" charset="0"/>
              <a:buNone/>
            </a:pPr>
            <a:r>
              <a:rPr lang="en-US" sz="1100" b="1" dirty="0">
                <a:latin typeface="Calibri" charset="0"/>
              </a:rPr>
              <a:t>1 x 1deg</a:t>
            </a:r>
          </a:p>
          <a:p>
            <a:pPr algn="ctr">
              <a:lnSpc>
                <a:spcPct val="100000"/>
              </a:lnSpc>
              <a:buSzPct val="45000"/>
              <a:buFont typeface="Wingdings" charset="0"/>
              <a:buNone/>
            </a:pPr>
            <a:r>
              <a:rPr lang="en-US" sz="1100" b="1" dirty="0">
                <a:latin typeface="Calibri" charset="0"/>
              </a:rPr>
              <a:t>5-Day</a:t>
            </a:r>
          </a:p>
        </p:txBody>
      </p:sp>
      <p:sp>
        <p:nvSpPr>
          <p:cNvPr id="272" name="Rectangle 271"/>
          <p:cNvSpPr>
            <a:spLocks noChangeAspect="1"/>
          </p:cNvSpPr>
          <p:nvPr/>
        </p:nvSpPr>
        <p:spPr>
          <a:xfrm>
            <a:off x="2005631" y="1478729"/>
            <a:ext cx="108000" cy="105215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Rectangle 272"/>
          <p:cNvSpPr>
            <a:spLocks noChangeAspect="1"/>
          </p:cNvSpPr>
          <p:nvPr/>
        </p:nvSpPr>
        <p:spPr>
          <a:xfrm>
            <a:off x="1997649" y="2587336"/>
            <a:ext cx="108000" cy="105215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5" name="Picture 274" descr="Time_series_chl_sst_high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648" y="1040138"/>
            <a:ext cx="5887304" cy="2250608"/>
          </a:xfrm>
          <a:prstGeom prst="rect">
            <a:avLst/>
          </a:prstGeom>
        </p:spPr>
      </p:pic>
      <p:sp>
        <p:nvSpPr>
          <p:cNvPr id="276" name="AutoShape 34"/>
          <p:cNvSpPr>
            <a:spLocks noChangeAspect="1" noChangeArrowheads="1"/>
          </p:cNvSpPr>
          <p:nvPr/>
        </p:nvSpPr>
        <p:spPr bwMode="auto">
          <a:xfrm rot="5400000">
            <a:off x="6034654" y="3246258"/>
            <a:ext cx="234340" cy="81727"/>
          </a:xfrm>
          <a:prstGeom prst="rightArrow">
            <a:avLst>
              <a:gd name="adj1" fmla="val 50000"/>
              <a:gd name="adj2" fmla="val 71691"/>
            </a:avLst>
          </a:prstGeom>
          <a:solidFill>
            <a:srgbClr val="00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77" name="Text Box 2"/>
          <p:cNvSpPr txBox="1">
            <a:spLocks noChangeArrowheads="1"/>
          </p:cNvSpPr>
          <p:nvPr/>
        </p:nvSpPr>
        <p:spPr bwMode="auto">
          <a:xfrm>
            <a:off x="4109101" y="842474"/>
            <a:ext cx="2716853" cy="301177"/>
          </a:xfrm>
          <a:prstGeom prst="rect">
            <a:avLst/>
          </a:prstGeom>
          <a:noFill/>
          <a:ln w="19050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buSzPct val="45000"/>
              <a:buFont typeface="Wingdings" charset="0"/>
              <a:buNone/>
            </a:pPr>
            <a:r>
              <a:rPr lang="en-US" sz="1400" b="1" dirty="0">
                <a:latin typeface="Calibri" charset="0"/>
              </a:rPr>
              <a:t>Chlorophyll time-series 1997-2011</a:t>
            </a:r>
          </a:p>
        </p:txBody>
      </p:sp>
      <p:sp>
        <p:nvSpPr>
          <p:cNvPr id="278" name="Text Box 2"/>
          <p:cNvSpPr txBox="1">
            <a:spLocks noChangeArrowheads="1"/>
          </p:cNvSpPr>
          <p:nvPr/>
        </p:nvSpPr>
        <p:spPr bwMode="auto">
          <a:xfrm>
            <a:off x="3384376" y="1418538"/>
            <a:ext cx="315480" cy="2703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1639" tIns="42452" rIns="81639" bIns="42452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buSzPct val="45000"/>
              <a:buFont typeface="Wingdings" charset="0"/>
              <a:buNone/>
            </a:pPr>
            <a:r>
              <a:rPr lang="en-US" sz="1200" b="1" i="1" dirty="0">
                <a:solidFill>
                  <a:schemeClr val="tx1"/>
                </a:solidFill>
                <a:latin typeface="Calibri" charset="0"/>
              </a:rPr>
              <a:t>w</a:t>
            </a:r>
          </a:p>
        </p:txBody>
      </p:sp>
      <p:sp>
        <p:nvSpPr>
          <p:cNvPr id="279" name="Text Box 2"/>
          <p:cNvSpPr txBox="1">
            <a:spLocks noChangeArrowheads="1"/>
          </p:cNvSpPr>
          <p:nvPr/>
        </p:nvSpPr>
        <p:spPr bwMode="auto">
          <a:xfrm>
            <a:off x="3192225" y="1418538"/>
            <a:ext cx="264159" cy="2703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1639" tIns="42452" rIns="81639" bIns="42452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buSzPct val="45000"/>
              <a:buFont typeface="Wingdings" charset="0"/>
              <a:buNone/>
            </a:pPr>
            <a:r>
              <a:rPr lang="en-US" sz="1200" b="1" i="1" dirty="0">
                <a:solidFill>
                  <a:schemeClr val="tx1"/>
                </a:solidFill>
                <a:latin typeface="Calibri" charset="0"/>
              </a:rPr>
              <a:t>c</a:t>
            </a:r>
          </a:p>
        </p:txBody>
      </p:sp>
      <p:sp>
        <p:nvSpPr>
          <p:cNvPr id="280" name="Text Box 2"/>
          <p:cNvSpPr txBox="1">
            <a:spLocks noChangeArrowheads="1"/>
          </p:cNvSpPr>
          <p:nvPr/>
        </p:nvSpPr>
        <p:spPr bwMode="auto">
          <a:xfrm>
            <a:off x="3141854" y="1274522"/>
            <a:ext cx="386538" cy="2703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1639" tIns="42452" rIns="81639" bIns="42452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buSzPct val="45000"/>
              <a:buFont typeface="Wingdings" charset="0"/>
              <a:buNone/>
            </a:pPr>
            <a:r>
              <a:rPr lang="en-US" sz="1150" b="1" dirty="0">
                <a:solidFill>
                  <a:schemeClr val="tx1"/>
                </a:solidFill>
                <a:latin typeface="Calibri" charset="0"/>
              </a:rPr>
              <a:t>SST</a:t>
            </a:r>
          </a:p>
        </p:txBody>
      </p:sp>
      <p:grpSp>
        <p:nvGrpSpPr>
          <p:cNvPr id="281" name="Group 280"/>
          <p:cNvGrpSpPr/>
          <p:nvPr/>
        </p:nvGrpSpPr>
        <p:grpSpPr>
          <a:xfrm>
            <a:off x="7433896" y="1322933"/>
            <a:ext cx="775016" cy="239621"/>
            <a:chOff x="7268011" y="610250"/>
            <a:chExt cx="775016" cy="239621"/>
          </a:xfrm>
        </p:grpSpPr>
        <p:sp>
          <p:nvSpPr>
            <p:cNvPr id="282" name="Rectangle 281"/>
            <p:cNvSpPr/>
            <p:nvPr/>
          </p:nvSpPr>
          <p:spPr>
            <a:xfrm>
              <a:off x="7393707" y="650597"/>
              <a:ext cx="576000" cy="1896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Text Box 32"/>
            <p:cNvSpPr txBox="1">
              <a:spLocks noChangeArrowheads="1"/>
            </p:cNvSpPr>
            <p:nvPr/>
          </p:nvSpPr>
          <p:spPr bwMode="auto">
            <a:xfrm>
              <a:off x="7268011" y="610250"/>
              <a:ext cx="775016" cy="23962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lIns="81639" tIns="42452" rIns="81639" bIns="42452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100000"/>
                </a:lnSpc>
                <a:buSzPct val="45000"/>
                <a:buFont typeface="Wingdings" charset="0"/>
                <a:buNone/>
              </a:pPr>
              <a:r>
                <a:rPr lang="en-US" sz="1000" b="1" dirty="0">
                  <a:latin typeface="Calibri" charset="0"/>
                </a:rPr>
                <a:t>(180º,65ºS)</a:t>
              </a:r>
            </a:p>
          </p:txBody>
        </p:sp>
      </p:grpSp>
      <p:sp>
        <p:nvSpPr>
          <p:cNvPr id="284" name="AutoShape 34"/>
          <p:cNvSpPr>
            <a:spLocks noChangeAspect="1" noChangeArrowheads="1"/>
          </p:cNvSpPr>
          <p:nvPr/>
        </p:nvSpPr>
        <p:spPr bwMode="auto">
          <a:xfrm>
            <a:off x="2504022" y="2528680"/>
            <a:ext cx="234340" cy="81727"/>
          </a:xfrm>
          <a:prstGeom prst="rightArrow">
            <a:avLst>
              <a:gd name="adj1" fmla="val 50000"/>
              <a:gd name="adj2" fmla="val 71691"/>
            </a:avLst>
          </a:prstGeom>
          <a:solidFill>
            <a:srgbClr val="00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85" name="AutoShape 34"/>
          <p:cNvSpPr>
            <a:spLocks noChangeAspect="1" noChangeArrowheads="1"/>
          </p:cNvSpPr>
          <p:nvPr/>
        </p:nvSpPr>
        <p:spPr bwMode="auto">
          <a:xfrm>
            <a:off x="2518107" y="1422479"/>
            <a:ext cx="234340" cy="81727"/>
          </a:xfrm>
          <a:prstGeom prst="rightArrow">
            <a:avLst>
              <a:gd name="adj1" fmla="val 50000"/>
              <a:gd name="adj2" fmla="val 71691"/>
            </a:avLst>
          </a:prstGeom>
          <a:solidFill>
            <a:srgbClr val="00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86" name="Text Box 2"/>
          <p:cNvSpPr txBox="1">
            <a:spLocks noChangeArrowheads="1"/>
          </p:cNvSpPr>
          <p:nvPr/>
        </p:nvSpPr>
        <p:spPr bwMode="auto">
          <a:xfrm rot="16200000">
            <a:off x="2110894" y="1871200"/>
            <a:ext cx="1005247" cy="27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buSzPct val="45000"/>
              <a:buFont typeface="Wingdings" charset="0"/>
              <a:buNone/>
            </a:pPr>
            <a:r>
              <a:rPr lang="en-US" sz="1200" b="1" dirty="0">
                <a:latin typeface="Calibri" charset="0"/>
              </a:rPr>
              <a:t>interpolation</a:t>
            </a:r>
          </a:p>
        </p:txBody>
      </p:sp>
      <p:sp>
        <p:nvSpPr>
          <p:cNvPr id="288" name="Rectangle 16"/>
          <p:cNvSpPr>
            <a:spLocks noChangeAspect="1" noChangeArrowheads="1"/>
          </p:cNvSpPr>
          <p:nvPr/>
        </p:nvSpPr>
        <p:spPr bwMode="auto">
          <a:xfrm>
            <a:off x="1889264" y="3353069"/>
            <a:ext cx="380953" cy="380993"/>
          </a:xfrm>
          <a:prstGeom prst="rect">
            <a:avLst/>
          </a:prstGeom>
          <a:solidFill>
            <a:srgbClr val="DDDDDD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89" name="Rectangle 148"/>
          <p:cNvSpPr>
            <a:spLocks noChangeAspect="1" noChangeArrowheads="1"/>
          </p:cNvSpPr>
          <p:nvPr/>
        </p:nvSpPr>
        <p:spPr bwMode="auto">
          <a:xfrm>
            <a:off x="1848405" y="3407153"/>
            <a:ext cx="380953" cy="380993"/>
          </a:xfrm>
          <a:prstGeom prst="rect">
            <a:avLst/>
          </a:prstGeom>
          <a:solidFill>
            <a:srgbClr val="DDDDDD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grpSp>
        <p:nvGrpSpPr>
          <p:cNvPr id="290" name="Group 149"/>
          <p:cNvGrpSpPr>
            <a:grpSpLocks noChangeAspect="1"/>
          </p:cNvGrpSpPr>
          <p:nvPr/>
        </p:nvGrpSpPr>
        <p:grpSpPr bwMode="auto">
          <a:xfrm>
            <a:off x="1808144" y="3467247"/>
            <a:ext cx="381555" cy="380993"/>
            <a:chOff x="488" y="3193"/>
            <a:chExt cx="756" cy="755"/>
          </a:xfrm>
        </p:grpSpPr>
        <p:sp>
          <p:nvSpPr>
            <p:cNvPr id="291" name="Rectangle 150"/>
            <p:cNvSpPr>
              <a:spLocks noChangeAspect="1" noChangeArrowheads="1"/>
            </p:cNvSpPr>
            <p:nvPr/>
          </p:nvSpPr>
          <p:spPr bwMode="auto">
            <a:xfrm>
              <a:off x="488" y="3193"/>
              <a:ext cx="755" cy="755"/>
            </a:xfrm>
            <a:prstGeom prst="rect">
              <a:avLst/>
            </a:prstGeom>
            <a:solidFill>
              <a:srgbClr val="DDDDDD"/>
            </a:solidFill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2" name="Line 151"/>
            <p:cNvSpPr>
              <a:spLocks noChangeAspect="1" noChangeShapeType="1"/>
            </p:cNvSpPr>
            <p:nvPr/>
          </p:nvSpPr>
          <p:spPr bwMode="auto">
            <a:xfrm>
              <a:off x="670" y="3193"/>
              <a:ext cx="0" cy="755"/>
            </a:xfrm>
            <a:prstGeom prst="line">
              <a:avLst/>
            </a:prstGeom>
            <a:noFill/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3" name="Line 152"/>
            <p:cNvSpPr>
              <a:spLocks noChangeAspect="1" noChangeShapeType="1"/>
            </p:cNvSpPr>
            <p:nvPr/>
          </p:nvSpPr>
          <p:spPr bwMode="auto">
            <a:xfrm>
              <a:off x="865" y="3193"/>
              <a:ext cx="0" cy="755"/>
            </a:xfrm>
            <a:prstGeom prst="line">
              <a:avLst/>
            </a:prstGeom>
            <a:noFill/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4" name="Line 153"/>
            <p:cNvSpPr>
              <a:spLocks noChangeAspect="1" noChangeShapeType="1"/>
            </p:cNvSpPr>
            <p:nvPr/>
          </p:nvSpPr>
          <p:spPr bwMode="auto">
            <a:xfrm>
              <a:off x="1061" y="3193"/>
              <a:ext cx="0" cy="755"/>
            </a:xfrm>
            <a:prstGeom prst="line">
              <a:avLst/>
            </a:prstGeom>
            <a:noFill/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5" name="Line 154"/>
            <p:cNvSpPr>
              <a:spLocks noChangeAspect="1" noChangeShapeType="1"/>
            </p:cNvSpPr>
            <p:nvPr/>
          </p:nvSpPr>
          <p:spPr bwMode="auto">
            <a:xfrm flipH="1">
              <a:off x="488" y="3383"/>
              <a:ext cx="757" cy="0"/>
            </a:xfrm>
            <a:prstGeom prst="line">
              <a:avLst/>
            </a:prstGeom>
            <a:noFill/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6" name="Line 155"/>
            <p:cNvSpPr>
              <a:spLocks noChangeAspect="1" noChangeShapeType="1"/>
            </p:cNvSpPr>
            <p:nvPr/>
          </p:nvSpPr>
          <p:spPr bwMode="auto">
            <a:xfrm flipH="1">
              <a:off x="488" y="3573"/>
              <a:ext cx="757" cy="0"/>
            </a:xfrm>
            <a:prstGeom prst="line">
              <a:avLst/>
            </a:prstGeom>
            <a:noFill/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" name="Line 156"/>
            <p:cNvSpPr>
              <a:spLocks noChangeAspect="1" noChangeShapeType="1"/>
            </p:cNvSpPr>
            <p:nvPr/>
          </p:nvSpPr>
          <p:spPr bwMode="auto">
            <a:xfrm flipH="1">
              <a:off x="488" y="3762"/>
              <a:ext cx="757" cy="0"/>
            </a:xfrm>
            <a:prstGeom prst="line">
              <a:avLst/>
            </a:prstGeom>
            <a:noFill/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8" name="AutoShape 33"/>
          <p:cNvSpPr>
            <a:spLocks noChangeAspect="1" noChangeArrowheads="1"/>
          </p:cNvSpPr>
          <p:nvPr/>
        </p:nvSpPr>
        <p:spPr bwMode="auto">
          <a:xfrm>
            <a:off x="1399314" y="3584358"/>
            <a:ext cx="234340" cy="81727"/>
          </a:xfrm>
          <a:prstGeom prst="rightArrow">
            <a:avLst>
              <a:gd name="adj1" fmla="val 50000"/>
              <a:gd name="adj2" fmla="val 71691"/>
            </a:avLst>
          </a:prstGeom>
          <a:solidFill>
            <a:schemeClr val="tx1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lIns="82945" tIns="41473" rIns="82945" bIns="41473" anchor="ctr"/>
          <a:lstStyle/>
          <a:p>
            <a:endParaRPr lang="en-US"/>
          </a:p>
        </p:txBody>
      </p:sp>
      <p:grpSp>
        <p:nvGrpSpPr>
          <p:cNvPr id="299" name="Group 298"/>
          <p:cNvGrpSpPr/>
          <p:nvPr/>
        </p:nvGrpSpPr>
        <p:grpSpPr>
          <a:xfrm>
            <a:off x="751023" y="3361868"/>
            <a:ext cx="467304" cy="496817"/>
            <a:chOff x="387824" y="2341115"/>
            <a:chExt cx="467304" cy="496817"/>
          </a:xfrm>
          <a:solidFill>
            <a:schemeClr val="bg1">
              <a:lumMod val="85000"/>
            </a:schemeClr>
          </a:solidFill>
        </p:grpSpPr>
        <p:sp>
          <p:nvSpPr>
            <p:cNvPr id="300" name="Rectangle 16"/>
            <p:cNvSpPr>
              <a:spLocks noChangeAspect="1" noChangeArrowheads="1"/>
            </p:cNvSpPr>
            <p:nvPr/>
          </p:nvSpPr>
          <p:spPr bwMode="auto">
            <a:xfrm>
              <a:off x="474175" y="2341115"/>
              <a:ext cx="380953" cy="380993"/>
            </a:xfrm>
            <a:prstGeom prst="rect">
              <a:avLst/>
            </a:prstGeom>
            <a:grpFill/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/>
            <a:lstStyle/>
            <a:p>
              <a:endParaRPr lang="en-US"/>
            </a:p>
          </p:txBody>
        </p:sp>
        <p:sp>
          <p:nvSpPr>
            <p:cNvPr id="301" name="Rectangle 148"/>
            <p:cNvSpPr>
              <a:spLocks noChangeAspect="1" noChangeArrowheads="1"/>
            </p:cNvSpPr>
            <p:nvPr/>
          </p:nvSpPr>
          <p:spPr bwMode="auto">
            <a:xfrm>
              <a:off x="433315" y="2395199"/>
              <a:ext cx="380953" cy="380993"/>
            </a:xfrm>
            <a:prstGeom prst="rect">
              <a:avLst/>
            </a:prstGeom>
            <a:grpFill/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82945" tIns="41473" rIns="82945" bIns="41473" anchor="ctr"/>
            <a:lstStyle/>
            <a:p>
              <a:endParaRPr lang="en-US"/>
            </a:p>
          </p:txBody>
        </p:sp>
        <p:grpSp>
          <p:nvGrpSpPr>
            <p:cNvPr id="302" name="Group 149"/>
            <p:cNvGrpSpPr>
              <a:grpSpLocks noChangeAspect="1"/>
            </p:cNvGrpSpPr>
            <p:nvPr/>
          </p:nvGrpSpPr>
          <p:grpSpPr bwMode="auto">
            <a:xfrm>
              <a:off x="393057" y="2455293"/>
              <a:ext cx="381554" cy="380993"/>
              <a:chOff x="488" y="3193"/>
              <a:chExt cx="756" cy="755"/>
            </a:xfrm>
            <a:grpFill/>
          </p:grpSpPr>
          <p:sp>
            <p:nvSpPr>
              <p:cNvPr id="311" name="Rectangle 150"/>
              <p:cNvSpPr>
                <a:spLocks noChangeAspect="1" noChangeArrowheads="1"/>
              </p:cNvSpPr>
              <p:nvPr/>
            </p:nvSpPr>
            <p:spPr bwMode="auto">
              <a:xfrm>
                <a:off x="488" y="3193"/>
                <a:ext cx="755" cy="755"/>
              </a:xfrm>
              <a:prstGeom prst="rect">
                <a:avLst/>
              </a:prstGeom>
              <a:grpFill/>
              <a:ln w="9398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2" name="Line 151"/>
              <p:cNvSpPr>
                <a:spLocks noChangeAspect="1" noChangeShapeType="1"/>
              </p:cNvSpPr>
              <p:nvPr/>
            </p:nvSpPr>
            <p:spPr bwMode="auto">
              <a:xfrm>
                <a:off x="670" y="3193"/>
                <a:ext cx="0" cy="755"/>
              </a:xfrm>
              <a:prstGeom prst="line">
                <a:avLst/>
              </a:prstGeom>
              <a:grpFill/>
              <a:ln w="9398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" name="Line 152"/>
              <p:cNvSpPr>
                <a:spLocks noChangeAspect="1" noChangeShapeType="1"/>
              </p:cNvSpPr>
              <p:nvPr/>
            </p:nvSpPr>
            <p:spPr bwMode="auto">
              <a:xfrm>
                <a:off x="865" y="3193"/>
                <a:ext cx="0" cy="755"/>
              </a:xfrm>
              <a:prstGeom prst="line">
                <a:avLst/>
              </a:prstGeom>
              <a:grpFill/>
              <a:ln w="9398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" name="Line 153"/>
              <p:cNvSpPr>
                <a:spLocks noChangeAspect="1" noChangeShapeType="1"/>
              </p:cNvSpPr>
              <p:nvPr/>
            </p:nvSpPr>
            <p:spPr bwMode="auto">
              <a:xfrm>
                <a:off x="1061" y="3193"/>
                <a:ext cx="0" cy="755"/>
              </a:xfrm>
              <a:prstGeom prst="line">
                <a:avLst/>
              </a:prstGeom>
              <a:grpFill/>
              <a:ln w="9398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" name="Line 154"/>
              <p:cNvSpPr>
                <a:spLocks noChangeAspect="1" noChangeShapeType="1"/>
              </p:cNvSpPr>
              <p:nvPr/>
            </p:nvSpPr>
            <p:spPr bwMode="auto">
              <a:xfrm flipH="1">
                <a:off x="488" y="3383"/>
                <a:ext cx="757" cy="0"/>
              </a:xfrm>
              <a:prstGeom prst="line">
                <a:avLst/>
              </a:prstGeom>
              <a:grpFill/>
              <a:ln w="9398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" name="Line 155"/>
              <p:cNvSpPr>
                <a:spLocks noChangeAspect="1" noChangeShapeType="1"/>
              </p:cNvSpPr>
              <p:nvPr/>
            </p:nvSpPr>
            <p:spPr bwMode="auto">
              <a:xfrm flipH="1">
                <a:off x="488" y="3573"/>
                <a:ext cx="757" cy="0"/>
              </a:xfrm>
              <a:prstGeom prst="line">
                <a:avLst/>
              </a:prstGeom>
              <a:grpFill/>
              <a:ln w="9398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" name="Line 156"/>
              <p:cNvSpPr>
                <a:spLocks noChangeAspect="1" noChangeShapeType="1"/>
              </p:cNvSpPr>
              <p:nvPr/>
            </p:nvSpPr>
            <p:spPr bwMode="auto">
              <a:xfrm flipH="1">
                <a:off x="488" y="3762"/>
                <a:ext cx="757" cy="0"/>
              </a:xfrm>
              <a:prstGeom prst="line">
                <a:avLst/>
              </a:prstGeom>
              <a:grpFill/>
              <a:ln w="9398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3" name="Line 154"/>
            <p:cNvSpPr>
              <a:spLocks noChangeAspect="1" noChangeShapeType="1"/>
            </p:cNvSpPr>
            <p:nvPr/>
          </p:nvSpPr>
          <p:spPr bwMode="auto">
            <a:xfrm flipH="1">
              <a:off x="387824" y="2600998"/>
              <a:ext cx="382059" cy="0"/>
            </a:xfrm>
            <a:prstGeom prst="line">
              <a:avLst/>
            </a:prstGeom>
            <a:grpFill/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" name="Line 154"/>
            <p:cNvSpPr>
              <a:spLocks noChangeAspect="1" noChangeShapeType="1"/>
            </p:cNvSpPr>
            <p:nvPr/>
          </p:nvSpPr>
          <p:spPr bwMode="auto">
            <a:xfrm flipH="1">
              <a:off x="387824" y="2697359"/>
              <a:ext cx="382059" cy="0"/>
            </a:xfrm>
            <a:prstGeom prst="line">
              <a:avLst/>
            </a:prstGeom>
            <a:grpFill/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5" name="Line 154"/>
            <p:cNvSpPr>
              <a:spLocks noChangeAspect="1" noChangeShapeType="1"/>
            </p:cNvSpPr>
            <p:nvPr/>
          </p:nvSpPr>
          <p:spPr bwMode="auto">
            <a:xfrm flipH="1">
              <a:off x="387824" y="2504638"/>
              <a:ext cx="382059" cy="0"/>
            </a:xfrm>
            <a:prstGeom prst="line">
              <a:avLst/>
            </a:prstGeom>
            <a:grpFill/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6" name="Line 154"/>
            <p:cNvSpPr>
              <a:spLocks noChangeAspect="1" noChangeShapeType="1"/>
            </p:cNvSpPr>
            <p:nvPr/>
          </p:nvSpPr>
          <p:spPr bwMode="auto">
            <a:xfrm flipH="1">
              <a:off x="394707" y="2786837"/>
              <a:ext cx="382059" cy="0"/>
            </a:xfrm>
            <a:prstGeom prst="line">
              <a:avLst/>
            </a:prstGeom>
            <a:grpFill/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" name="Line 153"/>
            <p:cNvSpPr>
              <a:spLocks noChangeAspect="1" noChangeShapeType="1"/>
            </p:cNvSpPr>
            <p:nvPr/>
          </p:nvSpPr>
          <p:spPr bwMode="auto">
            <a:xfrm>
              <a:off x="443013" y="2456939"/>
              <a:ext cx="0" cy="380993"/>
            </a:xfrm>
            <a:prstGeom prst="line">
              <a:avLst/>
            </a:prstGeom>
            <a:grpFill/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" name="Line 153"/>
            <p:cNvSpPr>
              <a:spLocks noChangeAspect="1" noChangeShapeType="1"/>
            </p:cNvSpPr>
            <p:nvPr/>
          </p:nvSpPr>
          <p:spPr bwMode="auto">
            <a:xfrm>
              <a:off x="534135" y="2451702"/>
              <a:ext cx="0" cy="380993"/>
            </a:xfrm>
            <a:prstGeom prst="line">
              <a:avLst/>
            </a:prstGeom>
            <a:grpFill/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" name="Line 153"/>
            <p:cNvSpPr>
              <a:spLocks noChangeAspect="1" noChangeShapeType="1"/>
            </p:cNvSpPr>
            <p:nvPr/>
          </p:nvSpPr>
          <p:spPr bwMode="auto">
            <a:xfrm>
              <a:off x="632140" y="2453348"/>
              <a:ext cx="0" cy="380993"/>
            </a:xfrm>
            <a:prstGeom prst="line">
              <a:avLst/>
            </a:prstGeom>
            <a:grpFill/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" name="Line 153"/>
            <p:cNvSpPr>
              <a:spLocks noChangeAspect="1" noChangeShapeType="1"/>
            </p:cNvSpPr>
            <p:nvPr/>
          </p:nvSpPr>
          <p:spPr bwMode="auto">
            <a:xfrm>
              <a:off x="730145" y="2454994"/>
              <a:ext cx="0" cy="380993"/>
            </a:xfrm>
            <a:prstGeom prst="line">
              <a:avLst/>
            </a:prstGeom>
            <a:grpFill/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8" name="Text Box 2"/>
          <p:cNvSpPr txBox="1">
            <a:spLocks noChangeArrowheads="1"/>
          </p:cNvSpPr>
          <p:nvPr/>
        </p:nvSpPr>
        <p:spPr bwMode="auto">
          <a:xfrm rot="16200000">
            <a:off x="165814" y="3449076"/>
            <a:ext cx="716368" cy="301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buSzPct val="45000"/>
              <a:buFont typeface="Wingdings" charset="0"/>
              <a:buNone/>
            </a:pPr>
            <a:r>
              <a:rPr lang="en-US" sz="1400" b="1" dirty="0">
                <a:latin typeface="Calibri" charset="0"/>
              </a:rPr>
              <a:t>SST-CCI</a:t>
            </a:r>
          </a:p>
        </p:txBody>
      </p:sp>
      <p:sp>
        <p:nvSpPr>
          <p:cNvPr id="319" name="Text Box 32"/>
          <p:cNvSpPr txBox="1">
            <a:spLocks noChangeArrowheads="1"/>
          </p:cNvSpPr>
          <p:nvPr/>
        </p:nvSpPr>
        <p:spPr bwMode="auto">
          <a:xfrm>
            <a:off x="617096" y="3861428"/>
            <a:ext cx="665761" cy="42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buSzPct val="45000"/>
              <a:buFont typeface="Wingdings" charset="0"/>
              <a:buNone/>
            </a:pPr>
            <a:r>
              <a:rPr lang="en-US" sz="1100" b="1" dirty="0">
                <a:latin typeface="Calibri" charset="0"/>
              </a:rPr>
              <a:t>4 x 4km</a:t>
            </a:r>
          </a:p>
          <a:p>
            <a:pPr algn="ctr">
              <a:lnSpc>
                <a:spcPct val="100000"/>
              </a:lnSpc>
              <a:buSzPct val="45000"/>
              <a:buFont typeface="Wingdings" charset="0"/>
              <a:buNone/>
            </a:pPr>
            <a:r>
              <a:rPr lang="en-US" sz="1100" b="1" dirty="0">
                <a:latin typeface="Calibri" charset="0"/>
              </a:rPr>
              <a:t>Monthly</a:t>
            </a:r>
          </a:p>
        </p:txBody>
      </p:sp>
      <p:sp>
        <p:nvSpPr>
          <p:cNvPr id="320" name="Text Box 32"/>
          <p:cNvSpPr txBox="1">
            <a:spLocks noChangeArrowheads="1"/>
          </p:cNvSpPr>
          <p:nvPr/>
        </p:nvSpPr>
        <p:spPr bwMode="auto">
          <a:xfrm>
            <a:off x="1658076" y="3858178"/>
            <a:ext cx="665761" cy="42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2452" rIns="81639" bIns="42452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buSzPct val="45000"/>
              <a:buFont typeface="Wingdings" charset="0"/>
              <a:buNone/>
            </a:pPr>
            <a:r>
              <a:rPr lang="en-US" sz="1100" b="1" dirty="0">
                <a:latin typeface="Calibri" charset="0"/>
              </a:rPr>
              <a:t>1 x 1deg</a:t>
            </a:r>
          </a:p>
          <a:p>
            <a:pPr algn="ctr">
              <a:lnSpc>
                <a:spcPct val="100000"/>
              </a:lnSpc>
              <a:buSzPct val="45000"/>
              <a:buFont typeface="Wingdings" charset="0"/>
              <a:buNone/>
            </a:pPr>
            <a:r>
              <a:rPr lang="en-US" sz="1100" b="1" dirty="0">
                <a:latin typeface="Calibri" charset="0"/>
              </a:rPr>
              <a:t>Monthly</a:t>
            </a:r>
          </a:p>
        </p:txBody>
      </p:sp>
      <p:sp>
        <p:nvSpPr>
          <p:cNvPr id="321" name="Rectangle 320"/>
          <p:cNvSpPr>
            <a:spLocks noChangeAspect="1"/>
          </p:cNvSpPr>
          <p:nvPr/>
        </p:nvSpPr>
        <p:spPr>
          <a:xfrm>
            <a:off x="1998417" y="3659005"/>
            <a:ext cx="108000" cy="105215"/>
          </a:xfrm>
          <a:prstGeom prst="rect">
            <a:avLst/>
          </a:prstGeom>
          <a:noFill/>
          <a:ln w="28575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AutoShape 34"/>
          <p:cNvSpPr>
            <a:spLocks noChangeAspect="1" noChangeArrowheads="1"/>
          </p:cNvSpPr>
          <p:nvPr/>
        </p:nvSpPr>
        <p:spPr bwMode="auto">
          <a:xfrm>
            <a:off x="2504790" y="3600349"/>
            <a:ext cx="234340" cy="81727"/>
          </a:xfrm>
          <a:prstGeom prst="rightArrow">
            <a:avLst>
              <a:gd name="adj1" fmla="val 50000"/>
              <a:gd name="adj2" fmla="val 71691"/>
            </a:avLst>
          </a:prstGeom>
          <a:solidFill>
            <a:srgbClr val="00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grpSp>
        <p:nvGrpSpPr>
          <p:cNvPr id="323" name="Group 322"/>
          <p:cNvGrpSpPr/>
          <p:nvPr/>
        </p:nvGrpSpPr>
        <p:grpSpPr>
          <a:xfrm>
            <a:off x="2873635" y="3334824"/>
            <a:ext cx="1518853" cy="760812"/>
            <a:chOff x="2674392" y="2438356"/>
            <a:chExt cx="1518853" cy="760812"/>
          </a:xfrm>
        </p:grpSpPr>
        <p:sp>
          <p:nvSpPr>
            <p:cNvPr id="324" name="Text Box 2"/>
            <p:cNvSpPr txBox="1">
              <a:spLocks noChangeArrowheads="1"/>
            </p:cNvSpPr>
            <p:nvPr/>
          </p:nvSpPr>
          <p:spPr bwMode="auto">
            <a:xfrm>
              <a:off x="2674392" y="2438356"/>
              <a:ext cx="1315550" cy="2703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81639" tIns="42452" rIns="81639" bIns="42452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100000"/>
                </a:lnSpc>
                <a:buSzPct val="45000"/>
                <a:buFont typeface="Wingdings" charset="0"/>
                <a:buNone/>
              </a:pPr>
              <a:r>
                <a:rPr lang="en-US" sz="1200" b="1" dirty="0">
                  <a:latin typeface="Calibri" charset="0"/>
                </a:rPr>
                <a:t>SST Climatology</a:t>
              </a:r>
            </a:p>
          </p:txBody>
        </p:sp>
        <p:sp>
          <p:nvSpPr>
            <p:cNvPr id="325" name="Text Box 32"/>
            <p:cNvSpPr txBox="1">
              <a:spLocks noChangeArrowheads="1"/>
            </p:cNvSpPr>
            <p:nvPr/>
          </p:nvSpPr>
          <p:spPr bwMode="auto">
            <a:xfrm>
              <a:off x="2882726" y="2707271"/>
              <a:ext cx="1218596" cy="23962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  <a:extLst/>
          </p:spPr>
          <p:txBody>
            <a:bodyPr wrap="none" lIns="81639" tIns="42452" rIns="81639" bIns="42452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100000"/>
                </a:lnSpc>
                <a:buSzPct val="45000"/>
                <a:buFont typeface="Wingdings" charset="0"/>
                <a:buNone/>
              </a:pPr>
              <a:r>
                <a:rPr lang="en-US" sz="1000" b="1" i="1" dirty="0">
                  <a:latin typeface="Calibri" charset="0"/>
                </a:rPr>
                <a:t>SST cooling periods</a:t>
              </a:r>
            </a:p>
          </p:txBody>
        </p:sp>
        <p:sp>
          <p:nvSpPr>
            <p:cNvPr id="326" name="Text Box 32"/>
            <p:cNvSpPr txBox="1">
              <a:spLocks noChangeArrowheads="1"/>
            </p:cNvSpPr>
            <p:nvPr/>
          </p:nvSpPr>
          <p:spPr bwMode="auto">
            <a:xfrm>
              <a:off x="2882726" y="2959547"/>
              <a:ext cx="1310519" cy="23962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lIns="81639" tIns="42452" rIns="81639" bIns="42452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100000"/>
                </a:lnSpc>
                <a:buSzPct val="45000"/>
                <a:buFont typeface="Wingdings" charset="0"/>
                <a:buNone/>
              </a:pPr>
              <a:r>
                <a:rPr lang="en-US" sz="1000" b="1" i="1" dirty="0">
                  <a:latin typeface="Calibri" charset="0"/>
                </a:rPr>
                <a:t>SST warming periods</a:t>
              </a:r>
            </a:p>
          </p:txBody>
        </p:sp>
      </p:grpSp>
      <p:sp>
        <p:nvSpPr>
          <p:cNvPr id="327" name="AutoShape 34"/>
          <p:cNvSpPr>
            <a:spLocks noChangeAspect="1" noChangeArrowheads="1"/>
          </p:cNvSpPr>
          <p:nvPr/>
        </p:nvSpPr>
        <p:spPr bwMode="auto">
          <a:xfrm>
            <a:off x="4662204" y="3607204"/>
            <a:ext cx="234340" cy="81727"/>
          </a:xfrm>
          <a:prstGeom prst="rightArrow">
            <a:avLst>
              <a:gd name="adj1" fmla="val 50000"/>
              <a:gd name="adj2" fmla="val 71691"/>
            </a:avLst>
          </a:prstGeom>
          <a:solidFill>
            <a:srgbClr val="000000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175" name="Picture 174" descr="dmax2blooms_prob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500" y="4079867"/>
            <a:ext cx="4536000" cy="2246456"/>
          </a:xfrm>
          <a:prstGeom prst="rect">
            <a:avLst/>
          </a:prstGeom>
        </p:spPr>
      </p:pic>
      <p:sp>
        <p:nvSpPr>
          <p:cNvPr id="177" name="TextBox 1"/>
          <p:cNvSpPr txBox="1">
            <a:spLocks noChangeArrowheads="1"/>
          </p:cNvSpPr>
          <p:nvPr/>
        </p:nvSpPr>
        <p:spPr bwMode="auto">
          <a:xfrm>
            <a:off x="4682122" y="3470709"/>
            <a:ext cx="4018871" cy="6463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b="1" dirty="0">
                <a:latin typeface="Calibri"/>
                <a:cs typeface="Calibri"/>
              </a:rPr>
              <a:t>Probability of occurrence of two Chlorophyll peaks per year</a:t>
            </a:r>
          </a:p>
        </p:txBody>
      </p:sp>
      <p:sp>
        <p:nvSpPr>
          <p:cNvPr id="178" name="Rectangle 3"/>
          <p:cNvSpPr txBox="1">
            <a:spLocks noChangeArrowheads="1"/>
          </p:cNvSpPr>
          <p:nvPr/>
        </p:nvSpPr>
        <p:spPr bwMode="auto">
          <a:xfrm>
            <a:off x="5459593" y="6430813"/>
            <a:ext cx="3518377" cy="335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sz="1800" dirty="0">
                <a:solidFill>
                  <a:srgbClr val="000000"/>
                </a:solidFill>
                <a:latin typeface="Calibri"/>
                <a:cs typeface="Calibri"/>
              </a:rPr>
              <a:t> Racault et al. (2016) </a:t>
            </a:r>
            <a:r>
              <a:rPr lang="en-GB" sz="1800" i="1" dirty="0" err="1">
                <a:solidFill>
                  <a:srgbClr val="000000"/>
                </a:solidFill>
                <a:latin typeface="Calibri"/>
                <a:cs typeface="Calibri"/>
              </a:rPr>
              <a:t>Surv</a:t>
            </a:r>
            <a:r>
              <a:rPr lang="en-GB" sz="1800" i="1" dirty="0">
                <a:solidFill>
                  <a:srgbClr val="000000"/>
                </a:solidFill>
                <a:latin typeface="Calibri"/>
                <a:cs typeface="Calibri"/>
              </a:rPr>
              <a:t>. </a:t>
            </a:r>
            <a:r>
              <a:rPr lang="en-GB" sz="1800" i="1" dirty="0" err="1">
                <a:solidFill>
                  <a:srgbClr val="000000"/>
                </a:solidFill>
                <a:latin typeface="Calibri"/>
                <a:cs typeface="Calibri"/>
              </a:rPr>
              <a:t>Geophys</a:t>
            </a:r>
            <a:r>
              <a:rPr lang="en-GB" sz="1800" i="1" dirty="0">
                <a:solidFill>
                  <a:srgbClr val="000000"/>
                </a:solidFill>
                <a:latin typeface="Calibri"/>
                <a:cs typeface="Calibri"/>
              </a:rPr>
              <a:t>.</a:t>
            </a:r>
          </a:p>
        </p:txBody>
      </p:sp>
      <p:sp>
        <p:nvSpPr>
          <p:cNvPr id="181" name="TextShape 6"/>
          <p:cNvSpPr txBox="1">
            <a:spLocks noChangeArrowheads="1"/>
          </p:cNvSpPr>
          <p:nvPr/>
        </p:nvSpPr>
        <p:spPr bwMode="auto">
          <a:xfrm>
            <a:off x="144465" y="4623110"/>
            <a:ext cx="4159201" cy="398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dirty="0">
                <a:solidFill>
                  <a:srgbClr val="0066CC"/>
                </a:solidFill>
                <a:latin typeface="Calibri" charset="0"/>
                <a:cs typeface="Calibri" charset="0"/>
              </a:rPr>
              <a:t>Phytoplankton Phenology Algorithm</a:t>
            </a:r>
            <a:endParaRPr lang="en-US" sz="2000" b="1" dirty="0"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527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86549" y="3013502"/>
            <a:ext cx="5370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376092"/>
                </a:solidFill>
              </a:rPr>
              <a:t>Assessing Impact of Climate Variability on Phytoplankton Dynamics</a:t>
            </a:r>
          </a:p>
        </p:txBody>
      </p:sp>
    </p:spTree>
    <p:extLst>
      <p:ext uri="{BB962C8B-B14F-4D97-AF65-F5344CB8AC3E}">
        <p14:creationId xmlns:p14="http://schemas.microsoft.com/office/powerpoint/2010/main" val="3974119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2"/>
          <p:cNvSpPr>
            <a:spLocks noChangeArrowheads="1"/>
          </p:cNvSpPr>
          <p:nvPr/>
        </p:nvSpPr>
        <p:spPr bwMode="auto">
          <a:xfrm>
            <a:off x="1662113" y="-341313"/>
            <a:ext cx="8893175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defRPr/>
            </a:pPr>
            <a:r>
              <a:rPr lang="en-GB" b="1" dirty="0">
                <a:solidFill>
                  <a:schemeClr val="bg1"/>
                </a:solidFill>
              </a:rPr>
              <a:t>Dominant mode of climate variability</a:t>
            </a:r>
          </a:p>
        </p:txBody>
      </p:sp>
      <p:pic>
        <p:nvPicPr>
          <p:cNvPr id="38930" name="Picture 2" descr="Circulation_El_Nin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453" y="141849"/>
            <a:ext cx="2013507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31" name="Picture 3" descr="Circulation_La_Nin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395" y="186135"/>
            <a:ext cx="2006989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32" name="Text Box 8"/>
          <p:cNvSpPr txBox="1">
            <a:spLocks noChangeArrowheads="1"/>
          </p:cNvSpPr>
          <p:nvPr/>
        </p:nvSpPr>
        <p:spPr bwMode="auto">
          <a:xfrm>
            <a:off x="6381212" y="1796740"/>
            <a:ext cx="12921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000" b="1" i="1" dirty="0">
                <a:latin typeface="Calibri" charset="0"/>
                <a:cs typeface="Calibri" charset="0"/>
              </a:rPr>
              <a:t>minus</a:t>
            </a:r>
            <a:endParaRPr lang="en-GB" sz="2000" b="1" dirty="0">
              <a:latin typeface="Calibri" charset="0"/>
              <a:cs typeface="Calibri" charset="0"/>
            </a:endParaRPr>
          </a:p>
        </p:txBody>
      </p:sp>
      <p:sp>
        <p:nvSpPr>
          <p:cNvPr id="53" name="Text Box 8"/>
          <p:cNvSpPr txBox="1">
            <a:spLocks noChangeArrowheads="1"/>
          </p:cNvSpPr>
          <p:nvPr/>
        </p:nvSpPr>
        <p:spPr bwMode="auto">
          <a:xfrm>
            <a:off x="4712563" y="1456929"/>
            <a:ext cx="19015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 dirty="0">
                <a:latin typeface="Calibri" charset="0"/>
                <a:cs typeface="Calibri" charset="0"/>
              </a:rPr>
              <a:t>El Niño conditions</a:t>
            </a:r>
          </a:p>
        </p:txBody>
      </p:sp>
      <p:sp>
        <p:nvSpPr>
          <p:cNvPr id="54" name="Text Box 8"/>
          <p:cNvSpPr txBox="1">
            <a:spLocks noChangeArrowheads="1"/>
          </p:cNvSpPr>
          <p:nvPr/>
        </p:nvSpPr>
        <p:spPr bwMode="auto">
          <a:xfrm>
            <a:off x="7151461" y="1480365"/>
            <a:ext cx="22405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 dirty="0">
                <a:latin typeface="Calibri" charset="0"/>
                <a:cs typeface="Calibri" charset="0"/>
              </a:rPr>
              <a:t>La Niña conditions	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9021" y="502822"/>
            <a:ext cx="4701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Phenological responses to ENSO in the global oceans </a:t>
            </a:r>
            <a:endParaRPr lang="en-US" sz="2800" dirty="0"/>
          </a:p>
        </p:txBody>
      </p:sp>
      <p:grpSp>
        <p:nvGrpSpPr>
          <p:cNvPr id="2" name="Group 1"/>
          <p:cNvGrpSpPr/>
          <p:nvPr/>
        </p:nvGrpSpPr>
        <p:grpSpPr>
          <a:xfrm>
            <a:off x="36111" y="2619269"/>
            <a:ext cx="2976516" cy="1742355"/>
            <a:chOff x="60325" y="1306513"/>
            <a:chExt cx="3121478" cy="1827212"/>
          </a:xfrm>
        </p:grpSpPr>
        <p:pic>
          <p:nvPicPr>
            <p:cNvPr id="38918" name="Picture 19" descr="dif_PP_NinoP_Nino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5" y="1568450"/>
              <a:ext cx="2879725" cy="156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423"/>
            <p:cNvSpPr txBox="1">
              <a:spLocks noChangeAspect="1"/>
            </p:cNvSpPr>
            <p:nvPr/>
          </p:nvSpPr>
          <p:spPr bwMode="auto">
            <a:xfrm>
              <a:off x="246063" y="1306513"/>
              <a:ext cx="22542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2000" dirty="0">
                  <a:solidFill>
                    <a:schemeClr val="bg1">
                      <a:lumMod val="50000"/>
                    </a:schemeClr>
                  </a:solidFill>
                  <a:latin typeface="Calibri" charset="0"/>
                  <a:cs typeface="Calibri" charset="0"/>
                </a:rPr>
                <a:t>Primary Production</a:t>
              </a:r>
            </a:p>
          </p:txBody>
        </p:sp>
        <p:grpSp>
          <p:nvGrpSpPr>
            <p:cNvPr id="38920" name="Group 33"/>
            <p:cNvGrpSpPr>
              <a:grpSpLocks/>
            </p:cNvGrpSpPr>
            <p:nvPr/>
          </p:nvGrpSpPr>
          <p:grpSpPr bwMode="auto">
            <a:xfrm>
              <a:off x="2595565" y="1368425"/>
              <a:ext cx="586238" cy="1741435"/>
              <a:chOff x="2595417" y="1368475"/>
              <a:chExt cx="586812" cy="1741132"/>
            </a:xfrm>
          </p:grpSpPr>
          <p:sp>
            <p:nvSpPr>
              <p:cNvPr id="38957" name="Rectangle 54"/>
              <p:cNvSpPr>
                <a:spLocks noChangeArrowheads="1"/>
              </p:cNvSpPr>
              <p:nvPr/>
            </p:nvSpPr>
            <p:spPr bwMode="auto">
              <a:xfrm>
                <a:off x="2799501" y="1550422"/>
                <a:ext cx="222250" cy="15271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38958" name="Group 60"/>
              <p:cNvGrpSpPr>
                <a:grpSpLocks/>
              </p:cNvGrpSpPr>
              <p:nvPr/>
            </p:nvGrpSpPr>
            <p:grpSpPr bwMode="auto">
              <a:xfrm>
                <a:off x="2725708" y="1585217"/>
                <a:ext cx="456521" cy="1524390"/>
                <a:chOff x="3026587" y="2271593"/>
                <a:chExt cx="456005" cy="1525620"/>
              </a:xfrm>
            </p:grpSpPr>
            <p:sp>
              <p:nvSpPr>
                <p:cNvPr id="38960" name="TextBox 61"/>
                <p:cNvSpPr txBox="1">
                  <a:spLocks noChangeArrowheads="1"/>
                </p:cNvSpPr>
                <p:nvPr/>
              </p:nvSpPr>
              <p:spPr bwMode="auto">
                <a:xfrm>
                  <a:off x="3053626" y="2891134"/>
                  <a:ext cx="275661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r>
                    <a:rPr lang="en-US" sz="1400">
                      <a:latin typeface="Calibri" charset="0"/>
                      <a:cs typeface="Calibri" charset="0"/>
                    </a:rPr>
                    <a:t>0</a:t>
                  </a:r>
                </a:p>
              </p:txBody>
            </p:sp>
            <p:sp>
              <p:nvSpPr>
                <p:cNvPr id="38961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3026587" y="2271593"/>
                  <a:ext cx="456005" cy="3079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r>
                    <a:rPr lang="en-US" sz="1400" dirty="0">
                      <a:latin typeface="Calibri" charset="0"/>
                      <a:cs typeface="Calibri" charset="0"/>
                    </a:rPr>
                    <a:t>+15</a:t>
                  </a:r>
                </a:p>
              </p:txBody>
            </p:sp>
            <p:sp>
              <p:nvSpPr>
                <p:cNvPr id="38962" name="TextBox 63"/>
                <p:cNvSpPr txBox="1">
                  <a:spLocks noChangeArrowheads="1"/>
                </p:cNvSpPr>
                <p:nvPr/>
              </p:nvSpPr>
              <p:spPr bwMode="auto">
                <a:xfrm>
                  <a:off x="3036788" y="3489241"/>
                  <a:ext cx="421558" cy="3079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r>
                    <a:rPr lang="en-US" sz="1400" dirty="0">
                      <a:latin typeface="Calibri" charset="0"/>
                      <a:cs typeface="Calibri" charset="0"/>
                    </a:rPr>
                    <a:t>-15</a:t>
                  </a:r>
                </a:p>
              </p:txBody>
            </p:sp>
          </p:grpSp>
          <p:sp>
            <p:nvSpPr>
              <p:cNvPr id="27" name="Text Box 15"/>
              <p:cNvSpPr txBox="1">
                <a:spLocks noChangeArrowheads="1"/>
              </p:cNvSpPr>
              <p:nvPr/>
            </p:nvSpPr>
            <p:spPr bwMode="auto">
              <a:xfrm>
                <a:off x="2595417" y="1368475"/>
                <a:ext cx="332112" cy="3380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GB" sz="1600" dirty="0">
                    <a:solidFill>
                      <a:srgbClr val="333333"/>
                    </a:solidFill>
                    <a:latin typeface="Calibri"/>
                    <a:cs typeface="Calibri"/>
                  </a:rPr>
                  <a:t>%</a:t>
                </a:r>
                <a:endParaRPr lang="en-GB" sz="1600" baseline="30000" dirty="0">
                  <a:solidFill>
                    <a:srgbClr val="333333"/>
                  </a:solidFill>
                  <a:latin typeface="Calibri"/>
                  <a:cs typeface="Calibri"/>
                </a:endParaRP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6082662" y="2678574"/>
            <a:ext cx="2963974" cy="1701484"/>
            <a:chOff x="6099696" y="2868075"/>
            <a:chExt cx="3108325" cy="1784350"/>
          </a:xfrm>
        </p:grpSpPr>
        <p:pic>
          <p:nvPicPr>
            <p:cNvPr id="38915" name="Picture 8" descr="dif_SLA_NinoP_Nino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9696" y="3106200"/>
              <a:ext cx="2879725" cy="154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Box 423"/>
            <p:cNvSpPr txBox="1">
              <a:spLocks noChangeAspect="1"/>
            </p:cNvSpPr>
            <p:nvPr/>
          </p:nvSpPr>
          <p:spPr bwMode="auto">
            <a:xfrm>
              <a:off x="6704186" y="2868075"/>
              <a:ext cx="154483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2000" dirty="0">
                  <a:solidFill>
                    <a:schemeClr val="bg1">
                      <a:lumMod val="50000"/>
                    </a:schemeClr>
                  </a:solidFill>
                  <a:latin typeface="Calibri" charset="0"/>
                  <a:cs typeface="Calibri" charset="0"/>
                </a:rPr>
                <a:t>Sea Level CCI</a:t>
              </a:r>
            </a:p>
          </p:txBody>
        </p:sp>
        <p:grpSp>
          <p:nvGrpSpPr>
            <p:cNvPr id="38926" name="Group 41"/>
            <p:cNvGrpSpPr>
              <a:grpSpLocks/>
            </p:cNvGrpSpPr>
            <p:nvPr/>
          </p:nvGrpSpPr>
          <p:grpSpPr bwMode="auto">
            <a:xfrm>
              <a:off x="8576196" y="2909350"/>
              <a:ext cx="631825" cy="1741488"/>
              <a:chOff x="2595417" y="1368475"/>
              <a:chExt cx="631683" cy="1741185"/>
            </a:xfrm>
          </p:grpSpPr>
          <p:sp>
            <p:nvSpPr>
              <p:cNvPr id="38945" name="Rectangle 54"/>
              <p:cNvSpPr>
                <a:spLocks noChangeArrowheads="1"/>
              </p:cNvSpPr>
              <p:nvPr/>
            </p:nvSpPr>
            <p:spPr bwMode="auto">
              <a:xfrm>
                <a:off x="2802039" y="1564744"/>
                <a:ext cx="222250" cy="15271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38946" name="Group 60"/>
              <p:cNvGrpSpPr>
                <a:grpSpLocks/>
              </p:cNvGrpSpPr>
              <p:nvPr/>
            </p:nvGrpSpPr>
            <p:grpSpPr bwMode="auto">
              <a:xfrm>
                <a:off x="2725703" y="1585217"/>
                <a:ext cx="501397" cy="1524443"/>
                <a:chOff x="3026587" y="2271593"/>
                <a:chExt cx="500831" cy="1525673"/>
              </a:xfrm>
            </p:grpSpPr>
            <p:sp>
              <p:nvSpPr>
                <p:cNvPr id="38948" name="TextBox 61"/>
                <p:cNvSpPr txBox="1">
                  <a:spLocks noChangeArrowheads="1"/>
                </p:cNvSpPr>
                <p:nvPr/>
              </p:nvSpPr>
              <p:spPr bwMode="auto">
                <a:xfrm>
                  <a:off x="3053626" y="2891134"/>
                  <a:ext cx="275661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r>
                    <a:rPr lang="en-US" sz="1400">
                      <a:latin typeface="Calibri" charset="0"/>
                      <a:cs typeface="Calibri" charset="0"/>
                    </a:rPr>
                    <a:t>0</a:t>
                  </a:r>
                </a:p>
              </p:txBody>
            </p:sp>
            <p:sp>
              <p:nvSpPr>
                <p:cNvPr id="38949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3026587" y="2271593"/>
                  <a:ext cx="500831" cy="3080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r>
                    <a:rPr lang="en-US" sz="1400">
                      <a:latin typeface="Calibri" charset="0"/>
                      <a:cs typeface="Calibri" charset="0"/>
                    </a:rPr>
                    <a:t>+0.1</a:t>
                  </a:r>
                </a:p>
              </p:txBody>
            </p:sp>
            <p:sp>
              <p:nvSpPr>
                <p:cNvPr id="38950" name="TextBox 63"/>
                <p:cNvSpPr txBox="1">
                  <a:spLocks noChangeArrowheads="1"/>
                </p:cNvSpPr>
                <p:nvPr/>
              </p:nvSpPr>
              <p:spPr bwMode="auto">
                <a:xfrm>
                  <a:off x="3036788" y="3489241"/>
                  <a:ext cx="466418" cy="3080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r>
                    <a:rPr lang="en-US" sz="1400">
                      <a:latin typeface="Calibri" charset="0"/>
                      <a:cs typeface="Calibri" charset="0"/>
                    </a:rPr>
                    <a:t>-0.1</a:t>
                  </a:r>
                </a:p>
              </p:txBody>
            </p:sp>
          </p:grpSp>
          <p:sp>
            <p:nvSpPr>
              <p:cNvPr id="45" name="Text Box 15"/>
              <p:cNvSpPr txBox="1">
                <a:spLocks noChangeArrowheads="1"/>
              </p:cNvSpPr>
              <p:nvPr/>
            </p:nvSpPr>
            <p:spPr bwMode="auto">
              <a:xfrm>
                <a:off x="2595417" y="1368475"/>
                <a:ext cx="434877" cy="3380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GB" sz="1600" dirty="0">
                    <a:solidFill>
                      <a:srgbClr val="333333"/>
                    </a:solidFill>
                    <a:latin typeface="Calibri"/>
                    <a:cs typeface="Calibri"/>
                  </a:rPr>
                  <a:t>cm</a:t>
                </a:r>
                <a:endParaRPr lang="en-GB" sz="1600" baseline="30000" dirty="0">
                  <a:solidFill>
                    <a:srgbClr val="333333"/>
                  </a:solidFill>
                  <a:latin typeface="Calibri"/>
                  <a:cs typeface="Calibri"/>
                </a:endParaRP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3321015" y="4499647"/>
            <a:ext cx="2864064" cy="1718135"/>
            <a:chOff x="3203551" y="4777838"/>
            <a:chExt cx="3003550" cy="1801812"/>
          </a:xfrm>
        </p:grpSpPr>
        <p:pic>
          <p:nvPicPr>
            <p:cNvPr id="38913" name="Picture 6" descr="dif_Windspeed_NinoP_Nino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551" y="5119150"/>
              <a:ext cx="2881312" cy="144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Box 423"/>
            <p:cNvSpPr txBox="1">
              <a:spLocks noChangeAspect="1"/>
            </p:cNvSpPr>
            <p:nvPr/>
          </p:nvSpPr>
          <p:spPr bwMode="auto">
            <a:xfrm>
              <a:off x="3819501" y="4777838"/>
              <a:ext cx="1423987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2000" dirty="0">
                  <a:solidFill>
                    <a:schemeClr val="bg1">
                      <a:lumMod val="50000"/>
                    </a:schemeClr>
                  </a:solidFill>
                  <a:latin typeface="Calibri" charset="0"/>
                  <a:cs typeface="Calibri" charset="0"/>
                </a:rPr>
                <a:t>Wind speed</a:t>
              </a:r>
            </a:p>
          </p:txBody>
        </p:sp>
        <p:grpSp>
          <p:nvGrpSpPr>
            <p:cNvPr id="38927" name="Group 48"/>
            <p:cNvGrpSpPr>
              <a:grpSpLocks/>
            </p:cNvGrpSpPr>
            <p:nvPr/>
          </p:nvGrpSpPr>
          <p:grpSpPr bwMode="auto">
            <a:xfrm>
              <a:off x="5699101" y="4838163"/>
              <a:ext cx="508000" cy="1741487"/>
              <a:chOff x="2595417" y="1368475"/>
              <a:chExt cx="508072" cy="1741185"/>
            </a:xfrm>
          </p:grpSpPr>
          <p:sp>
            <p:nvSpPr>
              <p:cNvPr id="38939" name="Rectangle 54"/>
              <p:cNvSpPr>
                <a:spLocks noChangeArrowheads="1"/>
              </p:cNvSpPr>
              <p:nvPr/>
            </p:nvSpPr>
            <p:spPr bwMode="auto">
              <a:xfrm>
                <a:off x="2799502" y="1550422"/>
                <a:ext cx="222250" cy="15271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38940" name="Group 60"/>
              <p:cNvGrpSpPr>
                <a:grpSpLocks/>
              </p:cNvGrpSpPr>
              <p:nvPr/>
            </p:nvGrpSpPr>
            <p:grpSpPr bwMode="auto">
              <a:xfrm>
                <a:off x="2725702" y="1585217"/>
                <a:ext cx="365079" cy="1524443"/>
                <a:chOff x="3026587" y="2271593"/>
                <a:chExt cx="364667" cy="1525673"/>
              </a:xfrm>
            </p:grpSpPr>
            <p:sp>
              <p:nvSpPr>
                <p:cNvPr id="38942" name="TextBox 61"/>
                <p:cNvSpPr txBox="1">
                  <a:spLocks noChangeArrowheads="1"/>
                </p:cNvSpPr>
                <p:nvPr/>
              </p:nvSpPr>
              <p:spPr bwMode="auto">
                <a:xfrm>
                  <a:off x="3053626" y="2891134"/>
                  <a:ext cx="275661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r>
                    <a:rPr lang="en-US" sz="1400">
                      <a:latin typeface="Calibri" charset="0"/>
                      <a:cs typeface="Calibri" charset="0"/>
                    </a:rPr>
                    <a:t>0</a:t>
                  </a:r>
                </a:p>
              </p:txBody>
            </p:sp>
            <p:sp>
              <p:nvSpPr>
                <p:cNvPr id="38943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3026587" y="2271593"/>
                  <a:ext cx="364667" cy="3080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r>
                    <a:rPr lang="en-US" sz="1400">
                      <a:latin typeface="Calibri" charset="0"/>
                      <a:cs typeface="Calibri" charset="0"/>
                    </a:rPr>
                    <a:t>+1</a:t>
                  </a:r>
                </a:p>
              </p:txBody>
            </p:sp>
            <p:sp>
              <p:nvSpPr>
                <p:cNvPr id="38944" name="TextBox 63"/>
                <p:cNvSpPr txBox="1">
                  <a:spLocks noChangeArrowheads="1"/>
                </p:cNvSpPr>
                <p:nvPr/>
              </p:nvSpPr>
              <p:spPr bwMode="auto">
                <a:xfrm>
                  <a:off x="3036788" y="3489241"/>
                  <a:ext cx="330254" cy="3080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r>
                    <a:rPr lang="en-US" sz="1400">
                      <a:latin typeface="Calibri" charset="0"/>
                      <a:cs typeface="Calibri" charset="0"/>
                    </a:rPr>
                    <a:t>-1</a:t>
                  </a:r>
                </a:p>
              </p:txBody>
            </p:sp>
          </p:grpSp>
          <p:sp>
            <p:nvSpPr>
              <p:cNvPr id="52" name="Text Box 15"/>
              <p:cNvSpPr txBox="1">
                <a:spLocks noChangeArrowheads="1"/>
              </p:cNvSpPr>
              <p:nvPr/>
            </p:nvSpPr>
            <p:spPr bwMode="auto">
              <a:xfrm>
                <a:off x="2595417" y="1368475"/>
                <a:ext cx="508072" cy="3380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GB" sz="1600" dirty="0">
                    <a:solidFill>
                      <a:srgbClr val="333333"/>
                    </a:solidFill>
                    <a:latin typeface="Calibri"/>
                    <a:cs typeface="Calibri"/>
                  </a:rPr>
                  <a:t>m/s</a:t>
                </a:r>
                <a:endParaRPr lang="en-GB" sz="1600" baseline="30000" dirty="0">
                  <a:solidFill>
                    <a:srgbClr val="333333"/>
                  </a:solidFill>
                  <a:latin typeface="Calibri"/>
                  <a:cs typeface="Calibri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6082662" y="4493592"/>
            <a:ext cx="3013314" cy="1749925"/>
            <a:chOff x="6099696" y="4771488"/>
            <a:chExt cx="3160068" cy="1835150"/>
          </a:xfrm>
        </p:grpSpPr>
        <p:pic>
          <p:nvPicPr>
            <p:cNvPr id="38916" name="Picture 11" descr="dif_MLDsbx15_NinoP_NinoM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9696" y="5073113"/>
              <a:ext cx="2879725" cy="1533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423"/>
            <p:cNvSpPr txBox="1">
              <a:spLocks noChangeAspect="1"/>
            </p:cNvSpPr>
            <p:nvPr/>
          </p:nvSpPr>
          <p:spPr bwMode="auto">
            <a:xfrm>
              <a:off x="6367984" y="4771488"/>
              <a:ext cx="2084387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2000" dirty="0">
                  <a:solidFill>
                    <a:schemeClr val="bg1">
                      <a:lumMod val="50000"/>
                    </a:schemeClr>
                  </a:solidFill>
                  <a:latin typeface="Calibri" charset="0"/>
                  <a:cs typeface="Calibri" charset="0"/>
                </a:rPr>
                <a:t>Mixed layer depth</a:t>
              </a:r>
            </a:p>
          </p:txBody>
        </p:sp>
        <p:grpSp>
          <p:nvGrpSpPr>
            <p:cNvPr id="38928" name="Group 55"/>
            <p:cNvGrpSpPr>
              <a:grpSpLocks/>
            </p:cNvGrpSpPr>
            <p:nvPr/>
          </p:nvGrpSpPr>
          <p:grpSpPr bwMode="auto">
            <a:xfrm>
              <a:off x="8485064" y="4852450"/>
              <a:ext cx="774700" cy="1739900"/>
              <a:chOff x="2481270" y="1368475"/>
              <a:chExt cx="774571" cy="1741185"/>
            </a:xfrm>
          </p:grpSpPr>
          <p:sp>
            <p:nvSpPr>
              <p:cNvPr id="38933" name="Rectangle 54"/>
              <p:cNvSpPr>
                <a:spLocks noChangeArrowheads="1"/>
              </p:cNvSpPr>
              <p:nvPr/>
            </p:nvSpPr>
            <p:spPr bwMode="auto">
              <a:xfrm>
                <a:off x="2799502" y="1550422"/>
                <a:ext cx="222250" cy="15271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38934" name="Group 60"/>
              <p:cNvGrpSpPr>
                <a:grpSpLocks/>
              </p:cNvGrpSpPr>
              <p:nvPr/>
            </p:nvGrpSpPr>
            <p:grpSpPr bwMode="auto">
              <a:xfrm>
                <a:off x="2725704" y="1585217"/>
                <a:ext cx="456074" cy="1524443"/>
                <a:chOff x="3026587" y="2271593"/>
                <a:chExt cx="455559" cy="1525673"/>
              </a:xfrm>
            </p:grpSpPr>
            <p:sp>
              <p:nvSpPr>
                <p:cNvPr id="38936" name="TextBox 61"/>
                <p:cNvSpPr txBox="1">
                  <a:spLocks noChangeArrowheads="1"/>
                </p:cNvSpPr>
                <p:nvPr/>
              </p:nvSpPr>
              <p:spPr bwMode="auto">
                <a:xfrm>
                  <a:off x="3053626" y="2891134"/>
                  <a:ext cx="275661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r>
                    <a:rPr lang="en-US" sz="1400">
                      <a:latin typeface="Calibri" charset="0"/>
                      <a:cs typeface="Calibri" charset="0"/>
                    </a:rPr>
                    <a:t>0</a:t>
                  </a:r>
                </a:p>
              </p:txBody>
            </p:sp>
            <p:sp>
              <p:nvSpPr>
                <p:cNvPr id="38937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3026587" y="2271593"/>
                  <a:ext cx="455559" cy="3080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r>
                    <a:rPr lang="en-US" sz="1400">
                      <a:latin typeface="Calibri" charset="0"/>
                      <a:cs typeface="Calibri" charset="0"/>
                    </a:rPr>
                    <a:t>+50</a:t>
                  </a:r>
                </a:p>
              </p:txBody>
            </p:sp>
            <p:sp>
              <p:nvSpPr>
                <p:cNvPr id="38938" name="TextBox 63"/>
                <p:cNvSpPr txBox="1">
                  <a:spLocks noChangeArrowheads="1"/>
                </p:cNvSpPr>
                <p:nvPr/>
              </p:nvSpPr>
              <p:spPr bwMode="auto">
                <a:xfrm>
                  <a:off x="3036788" y="3489241"/>
                  <a:ext cx="421146" cy="3080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r>
                    <a:rPr lang="en-US" sz="1400">
                      <a:latin typeface="Calibri" charset="0"/>
                      <a:cs typeface="Calibri" charset="0"/>
                    </a:rPr>
                    <a:t>-50</a:t>
                  </a:r>
                </a:p>
              </p:txBody>
            </p:sp>
          </p:grpSp>
          <p:sp>
            <p:nvSpPr>
              <p:cNvPr id="59" name="Text Box 15"/>
              <p:cNvSpPr txBox="1">
                <a:spLocks noChangeArrowheads="1"/>
              </p:cNvSpPr>
              <p:nvPr/>
            </p:nvSpPr>
            <p:spPr bwMode="auto">
              <a:xfrm>
                <a:off x="2481270" y="1368475"/>
                <a:ext cx="774571" cy="3383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GB" sz="1600" dirty="0">
                    <a:solidFill>
                      <a:srgbClr val="333333"/>
                    </a:solidFill>
                    <a:latin typeface="Calibri"/>
                    <a:cs typeface="Calibri"/>
                  </a:rPr>
                  <a:t>meters</a:t>
                </a:r>
                <a:endParaRPr lang="en-GB" sz="1600" baseline="30000" dirty="0">
                  <a:solidFill>
                    <a:srgbClr val="333333"/>
                  </a:solidFill>
                  <a:latin typeface="Calibri"/>
                  <a:cs typeface="Calibri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82408" y="4459727"/>
            <a:ext cx="3011824" cy="1689374"/>
            <a:chOff x="58206" y="4868274"/>
            <a:chExt cx="3158506" cy="1771650"/>
          </a:xfrm>
        </p:grpSpPr>
        <p:pic>
          <p:nvPicPr>
            <p:cNvPr id="56" name="Picture 4" descr="dif_dura_NinoP_NinoM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06" y="5181012"/>
              <a:ext cx="2879725" cy="1458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TextBox 423"/>
            <p:cNvSpPr txBox="1">
              <a:spLocks noChangeAspect="1"/>
            </p:cNvSpPr>
            <p:nvPr/>
          </p:nvSpPr>
          <p:spPr bwMode="auto">
            <a:xfrm>
              <a:off x="445556" y="4868274"/>
              <a:ext cx="192881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2000" dirty="0">
                  <a:solidFill>
                    <a:schemeClr val="bg1">
                      <a:lumMod val="50000"/>
                    </a:schemeClr>
                  </a:solidFill>
                  <a:latin typeface="Calibri" charset="0"/>
                  <a:cs typeface="Calibri" charset="0"/>
                </a:rPr>
                <a:t>Growth duration</a:t>
              </a:r>
            </a:p>
          </p:txBody>
        </p:sp>
        <p:sp>
          <p:nvSpPr>
            <p:cNvPr id="58" name="Rectangle 54"/>
            <p:cNvSpPr>
              <a:spLocks noChangeArrowheads="1"/>
            </p:cNvSpPr>
            <p:nvPr/>
          </p:nvSpPr>
          <p:spPr bwMode="auto">
            <a:xfrm>
              <a:off x="2742669" y="5077824"/>
              <a:ext cx="222250" cy="15271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60" name="Group 60"/>
            <p:cNvGrpSpPr>
              <a:grpSpLocks/>
            </p:cNvGrpSpPr>
            <p:nvPr/>
          </p:nvGrpSpPr>
          <p:grpSpPr bwMode="auto">
            <a:xfrm>
              <a:off x="2669642" y="5112749"/>
              <a:ext cx="547070" cy="1524090"/>
              <a:chOff x="3013090" y="2271593"/>
              <a:chExt cx="547424" cy="1525763"/>
            </a:xfrm>
          </p:grpSpPr>
          <p:sp>
            <p:nvSpPr>
              <p:cNvPr id="61" name="TextBox 61"/>
              <p:cNvSpPr txBox="1">
                <a:spLocks noChangeArrowheads="1"/>
              </p:cNvSpPr>
              <p:nvPr/>
            </p:nvSpPr>
            <p:spPr bwMode="auto">
              <a:xfrm>
                <a:off x="3053626" y="2891134"/>
                <a:ext cx="27566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400">
                    <a:latin typeface="Calibri" charset="0"/>
                    <a:cs typeface="Calibri" charset="0"/>
                  </a:rPr>
                  <a:t>0</a:t>
                </a:r>
              </a:p>
            </p:txBody>
          </p:sp>
          <p:sp>
            <p:nvSpPr>
              <p:cNvPr id="62" name="TextBox 62"/>
              <p:cNvSpPr txBox="1">
                <a:spLocks noChangeArrowheads="1"/>
              </p:cNvSpPr>
              <p:nvPr/>
            </p:nvSpPr>
            <p:spPr bwMode="auto">
              <a:xfrm>
                <a:off x="3013090" y="2271593"/>
                <a:ext cx="547424" cy="308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400" dirty="0">
                    <a:latin typeface="Calibri" charset="0"/>
                    <a:cs typeface="Calibri" charset="0"/>
                  </a:rPr>
                  <a:t>+150</a:t>
                </a:r>
              </a:p>
            </p:txBody>
          </p:sp>
          <p:sp>
            <p:nvSpPr>
              <p:cNvPr id="63" name="TextBox 63"/>
              <p:cNvSpPr txBox="1">
                <a:spLocks noChangeArrowheads="1"/>
              </p:cNvSpPr>
              <p:nvPr/>
            </p:nvSpPr>
            <p:spPr bwMode="auto">
              <a:xfrm>
                <a:off x="3036788" y="3489241"/>
                <a:ext cx="512950" cy="308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400" dirty="0">
                    <a:latin typeface="Calibri" charset="0"/>
                    <a:cs typeface="Calibri" charset="0"/>
                  </a:rPr>
                  <a:t>-150</a:t>
                </a:r>
              </a:p>
            </p:txBody>
          </p:sp>
        </p:grpSp>
        <p:sp>
          <p:nvSpPr>
            <p:cNvPr id="64" name="Text Box 15"/>
            <p:cNvSpPr txBox="1">
              <a:spLocks noChangeArrowheads="1"/>
            </p:cNvSpPr>
            <p:nvPr/>
          </p:nvSpPr>
          <p:spPr bwMode="auto">
            <a:xfrm>
              <a:off x="2552169" y="4895262"/>
              <a:ext cx="331787" cy="338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600" dirty="0">
                  <a:solidFill>
                    <a:srgbClr val="333333"/>
                  </a:solidFill>
                  <a:latin typeface="Calibri"/>
                  <a:cs typeface="Calibri"/>
                </a:rPr>
                <a:t>%</a:t>
              </a:r>
              <a:endParaRPr lang="en-GB" sz="1600" baseline="30000" dirty="0">
                <a:solidFill>
                  <a:srgbClr val="333333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87381" y="2152073"/>
            <a:ext cx="2470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Biological changes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320004" y="2677061"/>
            <a:ext cx="2973056" cy="1766576"/>
            <a:chOff x="3189263" y="2866488"/>
            <a:chExt cx="3117850" cy="1852612"/>
          </a:xfrm>
        </p:grpSpPr>
        <p:pic>
          <p:nvPicPr>
            <p:cNvPr id="38914" name="Picture 7" descr="dif_SST_NinoP_NinoM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9263" y="3187163"/>
              <a:ext cx="2879725" cy="153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423"/>
            <p:cNvSpPr txBox="1">
              <a:spLocks noChangeAspect="1"/>
            </p:cNvSpPr>
            <p:nvPr/>
          </p:nvSpPr>
          <p:spPr bwMode="auto">
            <a:xfrm>
              <a:off x="3981426" y="2866488"/>
              <a:ext cx="94145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2000" dirty="0">
                  <a:solidFill>
                    <a:schemeClr val="bg1">
                      <a:lumMod val="50000"/>
                    </a:schemeClr>
                  </a:solidFill>
                  <a:latin typeface="Calibri" charset="0"/>
                  <a:cs typeface="Calibri" charset="0"/>
                </a:rPr>
                <a:t>SST CCI</a:t>
              </a:r>
            </a:p>
          </p:txBody>
        </p:sp>
        <p:grpSp>
          <p:nvGrpSpPr>
            <p:cNvPr id="38925" name="Group 34"/>
            <p:cNvGrpSpPr>
              <a:grpSpLocks/>
            </p:cNvGrpSpPr>
            <p:nvPr/>
          </p:nvGrpSpPr>
          <p:grpSpPr bwMode="auto">
            <a:xfrm>
              <a:off x="5699101" y="2956975"/>
              <a:ext cx="608012" cy="1741488"/>
              <a:chOff x="2595417" y="1368475"/>
              <a:chExt cx="607859" cy="1741185"/>
            </a:xfrm>
          </p:grpSpPr>
          <p:sp>
            <p:nvSpPr>
              <p:cNvPr id="38951" name="Rectangle 54"/>
              <p:cNvSpPr>
                <a:spLocks noChangeArrowheads="1"/>
              </p:cNvSpPr>
              <p:nvPr/>
            </p:nvSpPr>
            <p:spPr bwMode="auto">
              <a:xfrm>
                <a:off x="2799502" y="1550422"/>
                <a:ext cx="222250" cy="15271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38952" name="Group 60"/>
              <p:cNvGrpSpPr>
                <a:grpSpLocks/>
              </p:cNvGrpSpPr>
              <p:nvPr/>
            </p:nvGrpSpPr>
            <p:grpSpPr bwMode="auto">
              <a:xfrm>
                <a:off x="2725711" y="1585217"/>
                <a:ext cx="365079" cy="1524443"/>
                <a:chOff x="3026587" y="2271593"/>
                <a:chExt cx="364666" cy="1525673"/>
              </a:xfrm>
            </p:grpSpPr>
            <p:sp>
              <p:nvSpPr>
                <p:cNvPr id="38954" name="TextBox 61"/>
                <p:cNvSpPr txBox="1">
                  <a:spLocks noChangeArrowheads="1"/>
                </p:cNvSpPr>
                <p:nvPr/>
              </p:nvSpPr>
              <p:spPr bwMode="auto">
                <a:xfrm>
                  <a:off x="3053626" y="2891134"/>
                  <a:ext cx="275661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r>
                    <a:rPr lang="en-US" sz="1400">
                      <a:latin typeface="Calibri" charset="0"/>
                      <a:cs typeface="Calibri" charset="0"/>
                    </a:rPr>
                    <a:t>0</a:t>
                  </a:r>
                </a:p>
              </p:txBody>
            </p:sp>
            <p:sp>
              <p:nvSpPr>
                <p:cNvPr id="38955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3026587" y="2271593"/>
                  <a:ext cx="364666" cy="3080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r>
                    <a:rPr lang="en-US" sz="1400">
                      <a:latin typeface="Calibri" charset="0"/>
                      <a:cs typeface="Calibri" charset="0"/>
                    </a:rPr>
                    <a:t>+1</a:t>
                  </a:r>
                </a:p>
              </p:txBody>
            </p:sp>
            <p:sp>
              <p:nvSpPr>
                <p:cNvPr id="38956" name="TextBox 63"/>
                <p:cNvSpPr txBox="1">
                  <a:spLocks noChangeArrowheads="1"/>
                </p:cNvSpPr>
                <p:nvPr/>
              </p:nvSpPr>
              <p:spPr bwMode="auto">
                <a:xfrm>
                  <a:off x="3036788" y="3489241"/>
                  <a:ext cx="330253" cy="3080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r>
                    <a:rPr lang="en-US" sz="1400">
                      <a:latin typeface="Calibri" charset="0"/>
                      <a:cs typeface="Calibri" charset="0"/>
                    </a:rPr>
                    <a:t>-1</a:t>
                  </a:r>
                </a:p>
              </p:txBody>
            </p:sp>
          </p:grpSp>
          <p:sp>
            <p:nvSpPr>
              <p:cNvPr id="38" name="Text Box 15"/>
              <p:cNvSpPr txBox="1">
                <a:spLocks noChangeArrowheads="1"/>
              </p:cNvSpPr>
              <p:nvPr/>
            </p:nvSpPr>
            <p:spPr bwMode="auto">
              <a:xfrm>
                <a:off x="2595417" y="1368475"/>
                <a:ext cx="607859" cy="3380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GB" sz="1600" dirty="0" err="1">
                    <a:solidFill>
                      <a:srgbClr val="333333"/>
                    </a:solidFill>
                    <a:latin typeface="Calibri"/>
                    <a:cs typeface="Calibri"/>
                  </a:rPr>
                  <a:t>degC</a:t>
                </a:r>
                <a:endParaRPr lang="en-GB" sz="1600" baseline="30000" dirty="0">
                  <a:solidFill>
                    <a:srgbClr val="333333"/>
                  </a:solidFill>
                  <a:latin typeface="Calibri"/>
                  <a:cs typeface="Calibri"/>
                </a:endParaRPr>
              </a:p>
            </p:txBody>
          </p:sp>
        </p:grpSp>
      </p:grpSp>
      <p:cxnSp>
        <p:nvCxnSpPr>
          <p:cNvPr id="6" name="Straight Connector 5"/>
          <p:cNvCxnSpPr/>
          <p:nvPr/>
        </p:nvCxnSpPr>
        <p:spPr>
          <a:xfrm>
            <a:off x="3165944" y="2215616"/>
            <a:ext cx="0" cy="4292456"/>
          </a:xfrm>
          <a:prstGeom prst="line">
            <a:avLst/>
          </a:prstGeom>
          <a:ln w="285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3497907" y="2165094"/>
            <a:ext cx="2272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Physical changes</a:t>
            </a:r>
          </a:p>
        </p:txBody>
      </p:sp>
      <p:sp>
        <p:nvSpPr>
          <p:cNvPr id="75" name="TextBox 423"/>
          <p:cNvSpPr txBox="1">
            <a:spLocks noChangeAspect="1"/>
          </p:cNvSpPr>
          <p:nvPr/>
        </p:nvSpPr>
        <p:spPr bwMode="auto">
          <a:xfrm>
            <a:off x="36110" y="6486089"/>
            <a:ext cx="9107890" cy="369332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1" dirty="0">
                <a:solidFill>
                  <a:srgbClr val="000000"/>
                </a:solidFill>
                <a:latin typeface="Calibri" charset="0"/>
                <a:cs typeface="Calibri" charset="0"/>
              </a:rPr>
              <a:t>Racault et al. (2016) </a:t>
            </a:r>
            <a:r>
              <a:rPr lang="en-US" sz="1800" i="1" dirty="0" err="1">
                <a:solidFill>
                  <a:srgbClr val="000000"/>
                </a:solidFill>
                <a:latin typeface="Calibri" charset="0"/>
                <a:cs typeface="Calibri" charset="0"/>
              </a:rPr>
              <a:t>Surv</a:t>
            </a:r>
            <a:r>
              <a:rPr lang="en-US" sz="1800" i="1" dirty="0">
                <a:solidFill>
                  <a:srgbClr val="000000"/>
                </a:solidFill>
                <a:latin typeface="Calibri" charset="0"/>
                <a:cs typeface="Calibri" charset="0"/>
              </a:rPr>
              <a:t>. </a:t>
            </a:r>
            <a:r>
              <a:rPr lang="en-US" sz="1800" i="1" dirty="0" err="1">
                <a:solidFill>
                  <a:srgbClr val="000000"/>
                </a:solidFill>
                <a:latin typeface="Calibri" charset="0"/>
                <a:cs typeface="Calibri" charset="0"/>
              </a:rPr>
              <a:t>Geophys</a:t>
            </a:r>
            <a:r>
              <a:rPr lang="en-US" sz="1800" i="1" dirty="0">
                <a:solidFill>
                  <a:srgbClr val="000000"/>
                </a:solidFill>
                <a:latin typeface="Calibri" charset="0"/>
                <a:cs typeface="Calibri" charset="0"/>
              </a:rPr>
              <a:t>.</a:t>
            </a:r>
            <a:endParaRPr lang="en-US" sz="1800" dirty="0">
              <a:solidFill>
                <a:srgbClr val="000000"/>
              </a:solidFill>
              <a:latin typeface="Calibri" charset="0"/>
              <a:cs typeface="Calibri" charset="0"/>
            </a:endParaRPr>
          </a:p>
        </p:txBody>
      </p:sp>
      <p:sp>
        <p:nvSpPr>
          <p:cNvPr id="78" name="Text Box 8"/>
          <p:cNvSpPr txBox="1">
            <a:spLocks noChangeArrowheads="1"/>
          </p:cNvSpPr>
          <p:nvPr/>
        </p:nvSpPr>
        <p:spPr bwMode="auto">
          <a:xfrm>
            <a:off x="4849959" y="1770871"/>
            <a:ext cx="13578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000" b="1" dirty="0">
                <a:latin typeface="Calibri" charset="0"/>
                <a:cs typeface="Calibri" charset="0"/>
              </a:rPr>
              <a:t>2002-2004</a:t>
            </a:r>
          </a:p>
        </p:txBody>
      </p:sp>
      <p:sp>
        <p:nvSpPr>
          <p:cNvPr id="79" name="Text Box 8"/>
          <p:cNvSpPr txBox="1">
            <a:spLocks noChangeArrowheads="1"/>
          </p:cNvSpPr>
          <p:nvPr/>
        </p:nvSpPr>
        <p:spPr bwMode="auto">
          <a:xfrm>
            <a:off x="7428610" y="1799801"/>
            <a:ext cx="14846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000" b="1" dirty="0">
                <a:latin typeface="Calibri" charset="0"/>
                <a:cs typeface="Calibri" charset="0"/>
              </a:rPr>
              <a:t>1999-2001</a:t>
            </a:r>
          </a:p>
        </p:txBody>
      </p:sp>
    </p:spTree>
    <p:extLst>
      <p:ext uri="{BB962C8B-B14F-4D97-AF65-F5344CB8AC3E}">
        <p14:creationId xmlns:p14="http://schemas.microsoft.com/office/powerpoint/2010/main" val="42830749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0" y="1"/>
            <a:ext cx="9144000" cy="47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</a:rPr>
              <a:t>Integrating CCI datasets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8"/>
          <a:stretch/>
        </p:blipFill>
        <p:spPr>
          <a:xfrm>
            <a:off x="683567" y="749169"/>
            <a:ext cx="4133097" cy="364661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072453" y="980728"/>
            <a:ext cx="36115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Work relating Climate Data Records (CDR) from ocean biology (OC-CCI) and physics (SST-CCI) to understand better how ocean biology is responding to ENSO.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4395787"/>
            <a:ext cx="91440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000000"/>
              </a:solidFill>
              <a:latin typeface="Arial" charset="0"/>
              <a:ea typeface="ＭＳ Ｐゴシック" pitchFamily="-48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GB" sz="1600" dirty="0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Racault, M-F., </a:t>
            </a:r>
            <a:r>
              <a:rPr lang="en-GB" sz="1600" dirty="0" err="1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Sathyendranth</a:t>
            </a:r>
            <a:r>
              <a:rPr lang="en-GB" sz="1600" dirty="0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, S., Brewin R. J. W., Raitsos, D. E., Jackson, T. and Platt, T. (submitted) Impact of El Niño Variability on Oceanic Phytoplankton. </a:t>
            </a:r>
            <a:r>
              <a:rPr lang="en-GB" sz="1600" i="1" dirty="0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Frontiers in Marine Science</a:t>
            </a:r>
            <a:endParaRPr lang="en-GB" sz="1600" dirty="0">
              <a:solidFill>
                <a:srgbClr val="000000"/>
              </a:solidFill>
              <a:latin typeface="Arial" charset="0"/>
              <a:ea typeface="ＭＳ Ｐゴシック" pitchFamily="-48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GB" sz="1600" dirty="0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Racault, M-F., </a:t>
            </a:r>
            <a:r>
              <a:rPr lang="en-GB" sz="1600" dirty="0" err="1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Sathyendranth</a:t>
            </a:r>
            <a:r>
              <a:rPr lang="en-GB" sz="1600" dirty="0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, S., </a:t>
            </a:r>
            <a:r>
              <a:rPr lang="en-GB" sz="1600" dirty="0" err="1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Menton</a:t>
            </a:r>
            <a:r>
              <a:rPr lang="en-GB" sz="1600" dirty="0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, N., and Platt, T. </a:t>
            </a:r>
            <a:r>
              <a:rPr lang="en-GB" sz="1600" dirty="0" err="1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Phenological</a:t>
            </a:r>
            <a:r>
              <a:rPr lang="en-GB" sz="1600" dirty="0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 Responses to ENSO in the Global Oceans</a:t>
            </a:r>
            <a:r>
              <a:rPr lang="en-GB" sz="1600" i="1" dirty="0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 Survey in Geophysics</a:t>
            </a:r>
            <a:r>
              <a:rPr lang="en-GB" sz="1600" dirty="0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, doi:10.1007/s10712-016-9391-1</a:t>
            </a:r>
          </a:p>
          <a:p>
            <a:pPr defTabSz="91440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GB" sz="1600" dirty="0" err="1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Meyssignac</a:t>
            </a:r>
            <a:r>
              <a:rPr lang="en-GB" sz="1600" dirty="0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, B., </a:t>
            </a:r>
            <a:r>
              <a:rPr lang="en-GB" sz="1600" dirty="0" err="1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Piecuch</a:t>
            </a:r>
            <a:r>
              <a:rPr lang="en-GB" sz="1600" dirty="0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, C. G., Merchant, C. J., Racault, M-F., </a:t>
            </a:r>
            <a:r>
              <a:rPr lang="en-GB" sz="1600" dirty="0" err="1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Palanisamy</a:t>
            </a:r>
            <a:r>
              <a:rPr lang="en-GB" sz="1600" dirty="0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, H., Macintosh, C. R., Sathyendranath, S., &amp; Brewin, R. J. W</a:t>
            </a:r>
            <a:r>
              <a:rPr lang="en-GB" sz="1600" b="1" dirty="0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.</a:t>
            </a:r>
            <a:r>
              <a:rPr lang="en-GB" sz="1600" dirty="0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 (2016) Causes of the Regional Variability in Observed Sea Level, Sea Surface Temperature and Ocean Colour Over the Period 1993-2011. </a:t>
            </a:r>
            <a:r>
              <a:rPr lang="en-GB" sz="1600" i="1" dirty="0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Survey in Geophysics</a:t>
            </a:r>
            <a:r>
              <a:rPr lang="en-GB" sz="1600" dirty="0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, doi:10.1007/s10712-016-9383-1</a:t>
            </a:r>
          </a:p>
        </p:txBody>
      </p:sp>
    </p:spTree>
    <p:extLst>
      <p:ext uri="{BB962C8B-B14F-4D97-AF65-F5344CB8AC3E}">
        <p14:creationId xmlns:p14="http://schemas.microsoft.com/office/powerpoint/2010/main" val="267962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34109" y="3198168"/>
            <a:ext cx="3075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376092"/>
                </a:solidFill>
              </a:rPr>
              <a:t>Quality of the products</a:t>
            </a:r>
          </a:p>
        </p:txBody>
      </p:sp>
    </p:spTree>
    <p:extLst>
      <p:ext uri="{BB962C8B-B14F-4D97-AF65-F5344CB8AC3E}">
        <p14:creationId xmlns:p14="http://schemas.microsoft.com/office/powerpoint/2010/main" val="7684022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56" y="1303804"/>
            <a:ext cx="6536131" cy="52289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6949" y="402724"/>
            <a:ext cx="6930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Contribution to “Ocean Status Report”: 2015 anomaly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17907" y="6459144"/>
            <a:ext cx="2787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Figure Courtesy Bob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Brewin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7948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pter_1.5_Fig_1.5.3.tif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12800"/>
            <a:ext cx="9144000" cy="52251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4326" y="247829"/>
            <a:ext cx="7355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Contribution to “Ocean Status Report”: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Chl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variability and Climate Variability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17907" y="6459144"/>
            <a:ext cx="2787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Figure Courtesy Bob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Brewin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5191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86549" y="3013502"/>
            <a:ext cx="53709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376092"/>
                </a:solidFill>
              </a:rPr>
              <a:t>OC CCI products to evaluate model performance</a:t>
            </a:r>
          </a:p>
        </p:txBody>
      </p:sp>
    </p:spTree>
    <p:extLst>
      <p:ext uri="{BB962C8B-B14F-4D97-AF65-F5344CB8AC3E}">
        <p14:creationId xmlns:p14="http://schemas.microsoft.com/office/powerpoint/2010/main" val="6048688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5902"/>
            <a:ext cx="8229600" cy="2717313"/>
          </a:xfrm>
        </p:spPr>
        <p:txBody>
          <a:bodyPr>
            <a:noAutofit/>
          </a:bodyPr>
          <a:lstStyle/>
          <a:p>
            <a:r>
              <a:rPr lang="en-US" sz="3200" b="1" u="sng" dirty="0"/>
              <a:t>Assessment of chlorophyll a concentrations from CMIP5 models using OC-CCI data</a:t>
            </a:r>
            <a:r>
              <a:rPr lang="en-GB" sz="3200" dirty="0">
                <a:effectLst/>
              </a:rPr>
              <a:t> </a:t>
            </a:r>
            <a:br>
              <a:rPr lang="en-GB" sz="3200" dirty="0">
                <a:effectLst/>
              </a:rPr>
            </a:br>
            <a:br>
              <a:rPr lang="en-GB" sz="3200" dirty="0">
                <a:effectLst/>
              </a:rPr>
            </a:br>
            <a:br>
              <a:rPr lang="en-GB" sz="3200" dirty="0"/>
            </a:br>
            <a:br>
              <a:rPr lang="en-GB" sz="3200" dirty="0"/>
            </a:br>
            <a:r>
              <a:rPr lang="en-US" sz="3200" b="1" dirty="0"/>
              <a:t>Hayley Evers-King, Shubha </a:t>
            </a:r>
            <a:r>
              <a:rPr lang="en-US" sz="3200" b="1" dirty="0" err="1"/>
              <a:t>Sathyendranath</a:t>
            </a:r>
            <a:r>
              <a:rPr lang="en-US" sz="3200" b="1" dirty="0"/>
              <a:t>, Ben </a:t>
            </a:r>
            <a:r>
              <a:rPr lang="en-US" sz="3200" b="1" dirty="0" err="1"/>
              <a:t>Loveday</a:t>
            </a:r>
            <a:br>
              <a:rPr lang="en-GB" sz="32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624331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268"/>
            <a:ext cx="8229600" cy="57772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0174"/>
            <a:ext cx="8229600" cy="4943299"/>
          </a:xfrm>
        </p:spPr>
        <p:txBody>
          <a:bodyPr>
            <a:noAutofit/>
          </a:bodyPr>
          <a:lstStyle/>
          <a:p>
            <a:r>
              <a:rPr lang="en-US" sz="1800" dirty="0"/>
              <a:t>Fields of total chlorophyll concentration at the surface from six different models were downloaded from the CMIP5 data portal (</a:t>
            </a:r>
            <a:r>
              <a:rPr lang="en-US" sz="1800" u="sng" dirty="0">
                <a:hlinkClick r:id="rId2"/>
              </a:rPr>
              <a:t>https://pcmdi9.llnl.gov/</a:t>
            </a:r>
            <a:r>
              <a:rPr lang="en-US" sz="1800" dirty="0"/>
              <a:t>, </a:t>
            </a:r>
            <a:r>
              <a:rPr lang="en-US" sz="1800" u="sng" dirty="0">
                <a:hlinkClick r:id="rId3"/>
              </a:rPr>
              <a:t>http://cmip-pcmdi.llnl.gov/cmip5/</a:t>
            </a:r>
            <a:r>
              <a:rPr lang="en-US" sz="1800" dirty="0"/>
              <a:t>). </a:t>
            </a:r>
          </a:p>
          <a:p>
            <a:endParaRPr lang="en-US" sz="1600" dirty="0"/>
          </a:p>
          <a:p>
            <a:r>
              <a:rPr lang="en-US" sz="1800" dirty="0"/>
              <a:t>The six models selected were: </a:t>
            </a:r>
          </a:p>
          <a:p>
            <a:pPr lvl="1"/>
            <a:r>
              <a:rPr lang="en-US" sz="1600" dirty="0"/>
              <a:t>the </a:t>
            </a:r>
            <a:r>
              <a:rPr lang="en-GB" sz="1600" dirty="0"/>
              <a:t>Euro-Mediterranean </a:t>
            </a:r>
            <a:r>
              <a:rPr lang="en-GB" sz="1600" dirty="0" err="1"/>
              <a:t>Center</a:t>
            </a:r>
            <a:r>
              <a:rPr lang="en-GB" sz="1600" dirty="0"/>
              <a:t> on Climate Change Coupled Earth System Model (CMCC-CESM, referred to as </a:t>
            </a:r>
            <a:r>
              <a:rPr lang="en-GB" sz="1800" b="1" dirty="0"/>
              <a:t>CMCC</a:t>
            </a:r>
            <a:r>
              <a:rPr lang="en-GB" sz="1600" dirty="0"/>
              <a:t>); </a:t>
            </a:r>
          </a:p>
          <a:p>
            <a:pPr lvl="1"/>
            <a:r>
              <a:rPr lang="en-GB" sz="1600" dirty="0"/>
              <a:t>Institute Pierre Simon Laplace Climate Model 5A Low Resolution (IPSL-CM5A-LR, referred to as </a:t>
            </a:r>
            <a:r>
              <a:rPr lang="en-GB" sz="1800" b="1" dirty="0"/>
              <a:t>IPSL</a:t>
            </a:r>
            <a:r>
              <a:rPr lang="en-GB" sz="1600" dirty="0"/>
              <a:t>); </a:t>
            </a:r>
          </a:p>
          <a:p>
            <a:pPr lvl="1"/>
            <a:r>
              <a:rPr lang="en-US" sz="1600" dirty="0"/>
              <a:t>Hadley Global Environment Model 2 - Carbon Cycle </a:t>
            </a:r>
            <a:r>
              <a:rPr lang="en-GB" sz="1600" dirty="0"/>
              <a:t>(HadGEM2-CC, referred to as </a:t>
            </a:r>
            <a:r>
              <a:rPr lang="en-GB" sz="1800" b="1" dirty="0" err="1"/>
              <a:t>HadCC</a:t>
            </a:r>
            <a:r>
              <a:rPr lang="en-GB" sz="1600" dirty="0"/>
              <a:t>); </a:t>
            </a:r>
          </a:p>
          <a:p>
            <a:pPr lvl="1"/>
            <a:r>
              <a:rPr lang="en-US" sz="1600" dirty="0"/>
              <a:t>Hadley Global Environment Model 2 - Earth System </a:t>
            </a:r>
            <a:r>
              <a:rPr lang="en-GB" sz="1600" dirty="0"/>
              <a:t>(HadGEM2-ES, referred to as </a:t>
            </a:r>
            <a:r>
              <a:rPr lang="en-GB" sz="1800" b="1" dirty="0" err="1"/>
              <a:t>HadES</a:t>
            </a:r>
            <a:r>
              <a:rPr lang="en-GB" sz="1600" dirty="0"/>
              <a:t>); </a:t>
            </a:r>
          </a:p>
          <a:p>
            <a:pPr lvl="1"/>
            <a:r>
              <a:rPr lang="en-GB" sz="1600" dirty="0"/>
              <a:t>Max Planck Institute for Meteorology Earth System Model Low Resolution (MPI-ESM-LR, referred to as </a:t>
            </a:r>
            <a:r>
              <a:rPr lang="en-GB" sz="1800" b="1" dirty="0"/>
              <a:t>MPI</a:t>
            </a:r>
            <a:r>
              <a:rPr lang="en-GB" sz="1600" dirty="0"/>
              <a:t>); and </a:t>
            </a:r>
          </a:p>
          <a:p>
            <a:pPr lvl="1"/>
            <a:r>
              <a:rPr lang="en-GB" sz="1600" dirty="0"/>
              <a:t>Meteorological Research Institute of Japan Earth System Model Version 1(MRI-ESM1, referred to as </a:t>
            </a:r>
            <a:r>
              <a:rPr lang="en-GB" sz="1800" b="1" dirty="0"/>
              <a:t>MRI</a:t>
            </a:r>
            <a:r>
              <a:rPr lang="en-GB" sz="1600" dirty="0"/>
              <a:t>). </a:t>
            </a:r>
          </a:p>
          <a:p>
            <a:pPr marL="457200" lvl="1" indent="0">
              <a:buNone/>
            </a:pPr>
            <a:endParaRPr lang="en-GB" sz="1400" dirty="0"/>
          </a:p>
          <a:p>
            <a:pPr marL="457200" lvl="1" indent="-457200">
              <a:buFont typeface="Arial"/>
              <a:buChar char="•"/>
            </a:pPr>
            <a:r>
              <a:rPr lang="en-GB" sz="1800" dirty="0"/>
              <a:t>Details of the CMIP5 experimental design can be found in Taylor et al., (2012).</a:t>
            </a:r>
          </a:p>
          <a:p>
            <a:pPr marL="457200" lvl="1" indent="-457200">
              <a:buFont typeface="Arial"/>
              <a:buChar char="•"/>
            </a:pPr>
            <a:r>
              <a:rPr lang="en-GB" sz="1800" dirty="0"/>
              <a:t>Model runs were from the historical experiment, ensemble r1ip1.</a:t>
            </a:r>
          </a:p>
        </p:txBody>
      </p:sp>
    </p:spTree>
    <p:extLst>
      <p:ext uri="{BB962C8B-B14F-4D97-AF65-F5344CB8AC3E}">
        <p14:creationId xmlns:p14="http://schemas.microsoft.com/office/powerpoint/2010/main" val="30237153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209"/>
            <a:ext cx="8229600" cy="406902"/>
          </a:xfrm>
        </p:spPr>
        <p:txBody>
          <a:bodyPr>
            <a:noAutofit/>
          </a:bodyPr>
          <a:lstStyle/>
          <a:p>
            <a:r>
              <a:rPr lang="en-US" sz="2400" b="1" dirty="0"/>
              <a:t>Comparisons of climatology over the period 1998 to 2012</a:t>
            </a:r>
            <a:br>
              <a:rPr lang="en-GB" sz="2400" dirty="0"/>
            </a:br>
            <a:endParaRPr lang="en-US" sz="2400" dirty="0"/>
          </a:p>
        </p:txBody>
      </p:sp>
      <p:pic>
        <p:nvPicPr>
          <p:cNvPr id="5" name="Picture 4" descr="::::Dropbox:CCI_plots:Figures:CMCC:CMCC_climAnom_00_January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719" y="630910"/>
            <a:ext cx="3804200" cy="201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08883" y="602117"/>
            <a:ext cx="11088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CMCC Jan</a:t>
            </a:r>
          </a:p>
        </p:txBody>
      </p:sp>
      <p:pic>
        <p:nvPicPr>
          <p:cNvPr id="7" name="Picture 6" descr="::::Dropbox:CCI_plots:Figures:CMCC:CMCC_climAnom_04_May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0294" y="630910"/>
            <a:ext cx="3841665" cy="204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818816" y="593358"/>
            <a:ext cx="121586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CMCC May</a:t>
            </a:r>
          </a:p>
        </p:txBody>
      </p:sp>
      <p:pic>
        <p:nvPicPr>
          <p:cNvPr id="9" name="Picture 8" descr="::::Dropbox:CCI_plots:Figures:IPSL:IPSL_climAnom_04_May.pn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772" y="2641455"/>
            <a:ext cx="3777148" cy="207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66009" y="2586735"/>
            <a:ext cx="103105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IPSL May</a:t>
            </a:r>
          </a:p>
        </p:txBody>
      </p:sp>
      <p:pic>
        <p:nvPicPr>
          <p:cNvPr id="11" name="Picture 10" descr="::::Dropbox:CCI_plots:Figures:HADCC:HADCC_climAnom_03_April.pn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7628" y="2625965"/>
            <a:ext cx="3894331" cy="2093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710400" y="2579186"/>
            <a:ext cx="119399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Calibri"/>
              </a:rPr>
              <a:t>HadCC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Apr</a:t>
            </a:r>
          </a:p>
        </p:txBody>
      </p:sp>
      <p:pic>
        <p:nvPicPr>
          <p:cNvPr id="13" name="Picture 12" descr="::::Dropbox:CCI_plots:Figures:MPI:MPI_climAnom_11_December.png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061" y="4763276"/>
            <a:ext cx="3733858" cy="207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696985" y="4739799"/>
            <a:ext cx="96609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MPI Dec</a:t>
            </a:r>
          </a:p>
        </p:txBody>
      </p:sp>
      <p:pic>
        <p:nvPicPr>
          <p:cNvPr id="15" name="Picture 14" descr="::::Dropbox:CCI_plots:Figures:MRI:MRI_climAnom_04_May.png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0294" y="4698835"/>
            <a:ext cx="3876559" cy="21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4770452" y="4677837"/>
            <a:ext cx="103105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MRI May</a:t>
            </a:r>
          </a:p>
        </p:txBody>
      </p:sp>
    </p:spTree>
    <p:extLst>
      <p:ext uri="{BB962C8B-B14F-4D97-AF65-F5344CB8AC3E}">
        <p14:creationId xmlns:p14="http://schemas.microsoft.com/office/powerpoint/2010/main" val="15407939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99"/>
            <a:ext cx="8229600" cy="406902"/>
          </a:xfrm>
        </p:spPr>
        <p:txBody>
          <a:bodyPr>
            <a:noAutofit/>
          </a:bodyPr>
          <a:lstStyle/>
          <a:p>
            <a:r>
              <a:rPr lang="en-US" sz="2400" b="1" dirty="0"/>
              <a:t>Comparisons of </a:t>
            </a:r>
            <a:r>
              <a:rPr lang="en-GB" sz="2400" b="1" dirty="0"/>
              <a:t>Model Variability with that in OC-CCI</a:t>
            </a:r>
            <a:endParaRPr lang="en-US" sz="2400" dirty="0"/>
          </a:p>
        </p:txBody>
      </p:sp>
      <p:pic>
        <p:nvPicPr>
          <p:cNvPr id="17" name="Picture 16" descr="::::Dropbox:CCI_plots:Figures:CMCC:CMCC_stdevAnom_02_March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655" y="530390"/>
            <a:ext cx="3771264" cy="2066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08883" y="462707"/>
            <a:ext cx="11918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CMCC Mar</a:t>
            </a:r>
          </a:p>
        </p:txBody>
      </p:sp>
      <p:pic>
        <p:nvPicPr>
          <p:cNvPr id="18" name="Picture 17" descr="::::Dropbox:CCI_plots:Figures:IPSL:IPSL_stdevAnom_01_February.pn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308" y="2455575"/>
            <a:ext cx="3823612" cy="2186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66009" y="2447325"/>
            <a:ext cx="95955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IPSL Feb</a:t>
            </a:r>
          </a:p>
        </p:txBody>
      </p:sp>
      <p:pic>
        <p:nvPicPr>
          <p:cNvPr id="19" name="Picture 18" descr="::::Dropbox:CCI_plots:Figures:HADCC:HADCC_stdevAnom_02_March.pn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1163" y="1092455"/>
            <a:ext cx="3854589" cy="2232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710400" y="1107636"/>
            <a:ext cx="124906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Calibri"/>
              </a:rPr>
              <a:t>HadCC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Mar</a:t>
            </a:r>
          </a:p>
        </p:txBody>
      </p:sp>
      <p:pic>
        <p:nvPicPr>
          <p:cNvPr id="20" name="Picture 19" descr="::::Dropbox:CCI_plots:Figures:MPI:MPI_stdevAnom_02_March.pn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356" y="4608685"/>
            <a:ext cx="3885564" cy="2263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681497" y="4600389"/>
            <a:ext cx="96609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MPI Dec</a:t>
            </a:r>
          </a:p>
        </p:txBody>
      </p:sp>
      <p:pic>
        <p:nvPicPr>
          <p:cNvPr id="21" name="Picture 20" descr="::::Dropbox:CCI_plots:Figures:MRI:MRI_stdevAnom_01_February.png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1162" y="3601835"/>
            <a:ext cx="3879021" cy="2232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4770452" y="3531577"/>
            <a:ext cx="95989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MRI Feb</a:t>
            </a:r>
          </a:p>
        </p:txBody>
      </p:sp>
    </p:spTree>
    <p:extLst>
      <p:ext uri="{BB962C8B-B14F-4D97-AF65-F5344CB8AC3E}">
        <p14:creationId xmlns:p14="http://schemas.microsoft.com/office/powerpoint/2010/main" val="27439112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0225"/>
          </a:xfrm>
        </p:spPr>
        <p:txBody>
          <a:bodyPr>
            <a:normAutofit/>
          </a:bodyPr>
          <a:lstStyle/>
          <a:p>
            <a:r>
              <a:rPr lang="en-US" sz="3600" dirty="0"/>
              <a:t>Comparison by Ecological Province</a:t>
            </a:r>
          </a:p>
        </p:txBody>
      </p:sp>
      <p:pic>
        <p:nvPicPr>
          <p:cNvPr id="4" name="Picture 3" descr="::::Desktop:Screen Shot 2016-10-27 at 13.06.36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944863"/>
            <a:ext cx="8229600" cy="565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24516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4896"/>
            <a:ext cx="8229600" cy="464686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Tailor Diagram: Examples by Province</a:t>
            </a:r>
          </a:p>
        </p:txBody>
      </p:sp>
      <p:pic>
        <p:nvPicPr>
          <p:cNvPr id="4" name="Picture 3" descr="::::Dropbox:CCI_plots:province_polar_Nth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6617" y="2135485"/>
            <a:ext cx="3143885" cy="2741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86617" y="1548958"/>
            <a:ext cx="2274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prstClr val="black"/>
                </a:solidFill>
                <a:latin typeface="Calibri"/>
              </a:rPr>
              <a:t>Polar North provinces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 descr="::::Dropbox:CCI_plots:province_polar_Sth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9146" y="2135485"/>
            <a:ext cx="3009900" cy="2625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909822" y="1548958"/>
            <a:ext cx="2274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prstClr val="black"/>
                </a:solidFill>
                <a:latin typeface="Calibri"/>
              </a:rPr>
              <a:t>Polar South provinces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5789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9618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926293"/>
              </p:ext>
            </p:extLst>
          </p:nvPr>
        </p:nvGraphicFramePr>
        <p:xfrm>
          <a:off x="176380" y="1397000"/>
          <a:ext cx="8666298" cy="404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9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12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52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Processing Step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Version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Version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Input datasets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SeaWiFS</a:t>
                      </a:r>
                      <a:r>
                        <a:rPr lang="en-US" dirty="0"/>
                        <a:t> (GAC), MERIS, MODIS-A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SeaWiFS</a:t>
                      </a:r>
                      <a:r>
                        <a:rPr lang="en-US" dirty="0"/>
                        <a:t> (GAC+LAC), MERIS, MODIS-A, VIIRS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Atmospheric Correction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POLYMER: MERIS</a:t>
                      </a:r>
                    </a:p>
                    <a:p>
                      <a:r>
                        <a:rPr lang="en-US" dirty="0" err="1"/>
                        <a:t>SeaDAS</a:t>
                      </a:r>
                      <a:r>
                        <a:rPr lang="en-US" dirty="0"/>
                        <a:t>: </a:t>
                      </a:r>
                      <a:r>
                        <a:rPr lang="en-US" dirty="0" err="1"/>
                        <a:t>SeaWiFS</a:t>
                      </a:r>
                      <a:r>
                        <a:rPr lang="en-US" dirty="0"/>
                        <a:t>, MODIS-A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POLYMER: MERIS, MODIS-A</a:t>
                      </a:r>
                    </a:p>
                    <a:p>
                      <a:r>
                        <a:rPr lang="en-US" dirty="0" err="1"/>
                        <a:t>SeaDAS</a:t>
                      </a:r>
                      <a:r>
                        <a:rPr lang="en-US" dirty="0"/>
                        <a:t>: </a:t>
                      </a:r>
                      <a:r>
                        <a:rPr lang="en-US" dirty="0" err="1"/>
                        <a:t>SeaWiFS</a:t>
                      </a:r>
                      <a:r>
                        <a:rPr lang="en-US" dirty="0"/>
                        <a:t>, VIIRS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/>
                        <a:t>In situ </a:t>
                      </a:r>
                      <a:r>
                        <a:rPr lang="en-US" dirty="0"/>
                        <a:t>database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Version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Version 3 (significant increase)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Binning algorithm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Beam </a:t>
                      </a:r>
                      <a:r>
                        <a:rPr lang="en-US" dirty="0" err="1"/>
                        <a:t>Binner</a:t>
                      </a:r>
                      <a:r>
                        <a:rPr lang="en-US" dirty="0"/>
                        <a:t> for all sensors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Improvements in the binning algorithm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Bias maps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Accounts for seasonal effects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Generated with weekly composites giving a smoother, fuller correction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 7% more coverage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Time series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Sept 1997 – Dec 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Sept 1997 – Dec 2015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26372" y="388022"/>
            <a:ext cx="5491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How is Version 3 different from Version 2?</a:t>
            </a:r>
          </a:p>
        </p:txBody>
      </p:sp>
    </p:spTree>
    <p:extLst>
      <p:ext uri="{BB962C8B-B14F-4D97-AF65-F5344CB8AC3E}">
        <p14:creationId xmlns:p14="http://schemas.microsoft.com/office/powerpoint/2010/main" val="856203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An important use of climate-quality data sets such as the OC-CCI, is to validate climate models. </a:t>
            </a:r>
          </a:p>
          <a:p>
            <a:r>
              <a:rPr lang="en-US" dirty="0"/>
              <a:t>The Coupled Model </a:t>
            </a:r>
            <a:r>
              <a:rPr lang="en-US" dirty="0" err="1"/>
              <a:t>Intercomparison</a:t>
            </a:r>
            <a:r>
              <a:rPr lang="en-US" dirty="0"/>
              <a:t> Project (CMIP) is now in it’s 5</a:t>
            </a:r>
            <a:r>
              <a:rPr lang="en-US" baseline="30000" dirty="0"/>
              <a:t>th</a:t>
            </a:r>
            <a:r>
              <a:rPr lang="en-US" dirty="0"/>
              <a:t> iteration (CMIP5). </a:t>
            </a:r>
          </a:p>
          <a:p>
            <a:r>
              <a:rPr lang="en-US" dirty="0"/>
              <a:t>The project provides a multi-model context to evaluate how models capture past climate variability, and what they project under future emission scenarios. </a:t>
            </a:r>
          </a:p>
          <a:p>
            <a:r>
              <a:rPr lang="en-US" dirty="0"/>
              <a:t>The coupled nature of the models (including, atmospheric, physical ocean, and terrestrial and oceanic ecosystem components) allows for investigation of historical and future climate-related variability, particularly with regards to ocean ecosystems as represented by phytoplankton chlorophyll a concentration ([</a:t>
            </a:r>
            <a:r>
              <a:rPr lang="en-US" dirty="0" err="1"/>
              <a:t>Chl</a:t>
            </a:r>
            <a:r>
              <a:rPr lang="en-US" dirty="0"/>
              <a:t>]).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57813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058"/>
            <a:ext cx="8229600" cy="838645"/>
          </a:xfrm>
        </p:spPr>
        <p:txBody>
          <a:bodyPr>
            <a:normAutofit/>
          </a:bodyPr>
          <a:lstStyle/>
          <a:p>
            <a:r>
              <a:rPr lang="en-US" sz="3600" dirty="0"/>
              <a:t>Methods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9695"/>
            <a:ext cx="8229600" cy="4525963"/>
          </a:xfrm>
        </p:spPr>
        <p:txBody>
          <a:bodyPr>
            <a:noAutofit/>
          </a:bodyPr>
          <a:lstStyle/>
          <a:p>
            <a:r>
              <a:rPr lang="en-GB" sz="2200" dirty="0"/>
              <a:t>To allow </a:t>
            </a:r>
            <a:r>
              <a:rPr lang="en-GB" sz="2200" dirty="0" err="1"/>
              <a:t>intercomparison</a:t>
            </a:r>
            <a:r>
              <a:rPr lang="en-GB" sz="2200" dirty="0"/>
              <a:t> between models and satellite data, each model output was </a:t>
            </a:r>
            <a:r>
              <a:rPr lang="en-GB" sz="2200" dirty="0" err="1"/>
              <a:t>regridded</a:t>
            </a:r>
            <a:r>
              <a:rPr lang="en-GB" sz="2200" dirty="0"/>
              <a:t> to a common 1 degree grid using a nearest neighbour interpolation. </a:t>
            </a:r>
          </a:p>
          <a:p>
            <a:endParaRPr lang="en-GB" sz="2200" dirty="0"/>
          </a:p>
          <a:p>
            <a:r>
              <a:rPr lang="en-GB" sz="2200" dirty="0"/>
              <a:t>For comparison, monthly chlorophyll a concentrations at 9 km resolution were extracted from version 2 of the OC-CCI product. </a:t>
            </a:r>
          </a:p>
          <a:p>
            <a:endParaRPr lang="en-GB" sz="2200" dirty="0"/>
          </a:p>
          <a:p>
            <a:r>
              <a:rPr lang="en-GB" sz="2200" dirty="0"/>
              <a:t>Both model and satellite data were extracted between 1998 and 2005 to provide the maximum length of coincident time series.</a:t>
            </a:r>
          </a:p>
          <a:p>
            <a:pPr marL="0" indent="0">
              <a:buNone/>
            </a:pPr>
            <a:r>
              <a:rPr lang="en-GB" sz="2200" dirty="0"/>
              <a:t> </a:t>
            </a:r>
          </a:p>
          <a:p>
            <a:r>
              <a:rPr lang="en-GB" sz="2200" dirty="0"/>
              <a:t>A number of metrics were selected to explore model performance, including climatological comparisons of differences and standard deviations, and comparison of [</a:t>
            </a:r>
            <a:r>
              <a:rPr lang="en-GB" sz="2200" dirty="0" err="1"/>
              <a:t>Chl</a:t>
            </a:r>
            <a:r>
              <a:rPr lang="en-GB" sz="2200" dirty="0"/>
              <a:t>] estimates when averaged over biogeochemical provinces.</a:t>
            </a:r>
          </a:p>
          <a:p>
            <a:pPr marL="0" indent="0">
              <a:buNone/>
            </a:pPr>
            <a:r>
              <a:rPr lang="en-US" sz="2200" b="1" i="1" dirty="0"/>
              <a:t> 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35807307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" t="12182" r="14286"/>
          <a:stretch/>
        </p:blipFill>
        <p:spPr bwMode="auto">
          <a:xfrm>
            <a:off x="2436177" y="1319847"/>
            <a:ext cx="4271645" cy="42183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423826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56125" y="229817"/>
            <a:ext cx="1831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 situ database</a:t>
            </a:r>
          </a:p>
        </p:txBody>
      </p:sp>
      <p:pic>
        <p:nvPicPr>
          <p:cNvPr id="86017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68" t="7425" r="7788" b="7664"/>
          <a:stretch/>
        </p:blipFill>
        <p:spPr bwMode="auto">
          <a:xfrm>
            <a:off x="181438" y="774106"/>
            <a:ext cx="5237239" cy="26851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00129" y="1705422"/>
            <a:ext cx="21678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Chlorophyll database</a:t>
            </a:r>
          </a:p>
          <a:p>
            <a:r>
              <a:rPr lang="en-US" dirty="0"/>
              <a:t>Version 2: </a:t>
            </a:r>
          </a:p>
          <a:p>
            <a:r>
              <a:rPr lang="en-US" dirty="0"/>
              <a:t>39,849 observations</a:t>
            </a:r>
          </a:p>
        </p:txBody>
      </p:sp>
      <p:pic>
        <p:nvPicPr>
          <p:cNvPr id="5" name="Picture 4" descr="map_chla_hplcfluorcombined_v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5" t="6405" r="7335" b="5530"/>
          <a:stretch/>
        </p:blipFill>
        <p:spPr>
          <a:xfrm>
            <a:off x="2818180" y="3422949"/>
            <a:ext cx="6168572" cy="33261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721" y="4487337"/>
            <a:ext cx="260045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Chlorophyll database</a:t>
            </a:r>
          </a:p>
          <a:p>
            <a:r>
              <a:rPr lang="en-US" dirty="0"/>
              <a:t>Version 3:</a:t>
            </a:r>
          </a:p>
          <a:p>
            <a:r>
              <a:rPr lang="en-US" dirty="0"/>
              <a:t>66,226 observations</a:t>
            </a:r>
          </a:p>
          <a:p>
            <a:endParaRPr lang="en-US" dirty="0"/>
          </a:p>
          <a:p>
            <a:r>
              <a:rPr lang="en-US" dirty="0"/>
              <a:t>Note: Improved coverage in the Arctic</a:t>
            </a:r>
          </a:p>
        </p:txBody>
      </p:sp>
    </p:spTree>
    <p:extLst>
      <p:ext uri="{BB962C8B-B14F-4D97-AF65-F5344CB8AC3E}">
        <p14:creationId xmlns:p14="http://schemas.microsoft.com/office/powerpoint/2010/main" val="532131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890" y="972392"/>
            <a:ext cx="7547429" cy="48940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00597" y="338669"/>
            <a:ext cx="3142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Match-up Data Analysis</a:t>
            </a:r>
          </a:p>
        </p:txBody>
      </p:sp>
      <p:sp>
        <p:nvSpPr>
          <p:cNvPr id="5" name="Rectangle 4"/>
          <p:cNvSpPr/>
          <p:nvPr/>
        </p:nvSpPr>
        <p:spPr>
          <a:xfrm>
            <a:off x="979713" y="5845945"/>
            <a:ext cx="75111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v3.0 chlorophyll product has a greater number of match-ups (almost double), smaller bias and smaller RMSD than v2.0, but the slope deviates more from 1.</a:t>
            </a:r>
          </a:p>
        </p:txBody>
      </p:sp>
    </p:spTree>
    <p:extLst>
      <p:ext uri="{BB962C8B-B14F-4D97-AF65-F5344CB8AC3E}">
        <p14:creationId xmlns:p14="http://schemas.microsoft.com/office/powerpoint/2010/main" val="461716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0" y="1"/>
            <a:ext cx="9144000" cy="47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</a:rPr>
              <a:t>Validation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-23958" y="6027003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Brewin, R. J. W., Dall'Olmo, G., Pardo, S., van </a:t>
            </a:r>
            <a:r>
              <a:rPr lang="en-GB" sz="1600" dirty="0" err="1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Dongen-Vogels</a:t>
            </a:r>
            <a:r>
              <a:rPr lang="en-GB" sz="1600" dirty="0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, V. &amp; Boss, E. S. (2016) Underway spectrophotometry along the Atlantic Meridional Transect reveals high performance in satellite chlorophyll retrievals. </a:t>
            </a:r>
            <a:r>
              <a:rPr lang="en-GB" sz="1600" i="1" dirty="0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Remote Sensing of Environment</a:t>
            </a:r>
            <a:r>
              <a:rPr lang="en-GB" sz="1600" dirty="0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, 183. 82-97. 10.1016/j.rse.2016.05.005 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4008" y="1326875"/>
            <a:ext cx="432048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200" dirty="0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Underway spectrophotometry used to derive continuous, highly-accurate estimates of </a:t>
            </a:r>
            <a:r>
              <a:rPr lang="en-GB" sz="2200" i="1" dirty="0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in situ </a:t>
            </a:r>
            <a:r>
              <a:rPr lang="en-GB" sz="2200" dirty="0" err="1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Chl</a:t>
            </a:r>
            <a:r>
              <a:rPr lang="en-GB" sz="2200" dirty="0">
                <a:solidFill>
                  <a:srgbClr val="000000"/>
                </a:solidFill>
                <a:latin typeface="Arial" charset="0"/>
                <a:ea typeface="ＭＳ Ｐゴシック" pitchFamily="-48" charset="-128"/>
              </a:rPr>
              <a:t>-a from the flow-through system of a ship as it moved down the Atlantic Meridional Transect. Comparisons with satellite data (including OC-CCI products) revealing errors in satellite chlorophyll are half that previously reported.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27689" y="1153445"/>
            <a:ext cx="4215253" cy="4577601"/>
            <a:chOff x="-3293" y="733193"/>
            <a:chExt cx="4743450" cy="5143713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93" y="2971781"/>
              <a:ext cx="4743450" cy="290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9350" y="733193"/>
              <a:ext cx="2878633" cy="2339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19" y="733193"/>
              <a:ext cx="1508056" cy="2468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39659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781" y="178439"/>
            <a:ext cx="6909330" cy="769441"/>
          </a:xfrm>
        </p:spPr>
        <p:txBody>
          <a:bodyPr/>
          <a:lstStyle/>
          <a:p>
            <a:r>
              <a:rPr lang="en-US" dirty="0"/>
              <a:t>July Chlorophyll fields in the Arabian Sea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6458" y="1245712"/>
            <a:ext cx="4150069" cy="237783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0592" y="1254390"/>
            <a:ext cx="3907909" cy="23356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894" y="4061100"/>
            <a:ext cx="4117097" cy="25319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6629" y="4076780"/>
            <a:ext cx="3974733" cy="24931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3297" y="6381721"/>
            <a:ext cx="85600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Verdana" pitchFamily="34" charset="0"/>
              </a:rPr>
              <a:t>CZCS July Climatology from NASA                OC-CCI July 2003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0825" y="3371175"/>
            <a:ext cx="88508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Verdana" pitchFamily="34" charset="0"/>
              </a:rPr>
              <a:t>MODIS July Climatology from NASA  </a:t>
            </a:r>
            <a:r>
              <a:rPr lang="en-US" dirty="0" err="1">
                <a:solidFill>
                  <a:srgbClr val="000000"/>
                </a:solidFill>
                <a:latin typeface="Verdana" pitchFamily="34" charset="0"/>
              </a:rPr>
              <a:t>SeaWiFS</a:t>
            </a:r>
            <a:r>
              <a:rPr lang="en-US" dirty="0">
                <a:solidFill>
                  <a:srgbClr val="000000"/>
                </a:solidFill>
                <a:latin typeface="Verdana" pitchFamily="34" charset="0"/>
              </a:rPr>
              <a:t> July Climatology from NASA</a:t>
            </a:r>
          </a:p>
        </p:txBody>
      </p:sp>
    </p:spTree>
    <p:extLst>
      <p:ext uri="{BB962C8B-B14F-4D97-AF65-F5344CB8AC3E}">
        <p14:creationId xmlns:p14="http://schemas.microsoft.com/office/powerpoint/2010/main" val="1608253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56125" y="229817"/>
            <a:ext cx="1831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 situ database</a:t>
            </a:r>
          </a:p>
        </p:txBody>
      </p:sp>
      <p:pic>
        <p:nvPicPr>
          <p:cNvPr id="5" name="Picture 4" descr="map_chla_hplcfluorcombined_v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5" t="6405" r="7335" b="5530"/>
          <a:stretch/>
        </p:blipFill>
        <p:spPr>
          <a:xfrm>
            <a:off x="35496" y="1023306"/>
            <a:ext cx="9086886" cy="489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20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Arrow Connector 13"/>
          <p:cNvCxnSpPr/>
          <p:nvPr/>
        </p:nvCxnSpPr>
        <p:spPr>
          <a:xfrm>
            <a:off x="4748398" y="3150818"/>
            <a:ext cx="296162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322942" y="2269283"/>
            <a:ext cx="18133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latin typeface="Calibri"/>
              </a:rPr>
              <a:t>Chl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lags AOT by 1-2 weeks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6294" y="376320"/>
            <a:ext cx="86649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alibri"/>
              </a:rPr>
              <a:t>Cross Correlation with lag between 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Calibri"/>
              </a:rPr>
              <a:t>chlorophyll-a concentration and Aerosol Optical Thickness (AOT) at 865 nm 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Calibri"/>
              </a:rPr>
              <a:t>Off Somalia</a:t>
            </a:r>
          </a:p>
          <a:p>
            <a:pPr algn="ctr"/>
            <a:endParaRPr lang="en-US" dirty="0">
              <a:solidFill>
                <a:srgbClr val="FF0000"/>
              </a:solidFill>
              <a:latin typeface="Calibri"/>
            </a:endParaRPr>
          </a:p>
          <a:p>
            <a:r>
              <a:rPr lang="en-US" sz="1400" dirty="0">
                <a:solidFill>
                  <a:prstClr val="black"/>
                </a:solidFill>
                <a:latin typeface="Calibri"/>
              </a:rPr>
              <a:t>Time Step: 8 days											</a:t>
            </a:r>
          </a:p>
          <a:p>
            <a:r>
              <a:rPr lang="en-US" sz="1400" dirty="0">
                <a:solidFill>
                  <a:prstClr val="black"/>
                </a:solidFill>
                <a:latin typeface="Calibri"/>
              </a:rPr>
              <a:t>AOT: Merged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SeaWiFS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and MODIS (NASA ocean-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colour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product)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646147" y="3792080"/>
            <a:ext cx="2085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Lag (in 8-day weeks)</a:t>
            </a:r>
          </a:p>
        </p:txBody>
      </p:sp>
      <p:pic>
        <p:nvPicPr>
          <p:cNvPr id="3" name="Picture 2" descr="Figure_6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8"/>
          <a:stretch/>
        </p:blipFill>
        <p:spPr>
          <a:xfrm>
            <a:off x="1023938" y="2278774"/>
            <a:ext cx="7096125" cy="34312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57909" y="5560373"/>
            <a:ext cx="2933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AOT leads </a:t>
            </a:r>
            <a:r>
              <a:rPr lang="en-US" dirty="0" err="1"/>
              <a:t>Chl</a:t>
            </a:r>
            <a:r>
              <a:rPr lang="en-US" dirty="0"/>
              <a:t>-a by 1-2 weeks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27786" y="6485048"/>
            <a:ext cx="3900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376092"/>
                </a:solidFill>
              </a:rPr>
              <a:t>Shafeeque</a:t>
            </a:r>
            <a:r>
              <a:rPr lang="en-US" sz="1600" dirty="0">
                <a:solidFill>
                  <a:srgbClr val="376092"/>
                </a:solidFill>
              </a:rPr>
              <a:t> et al. 2017 FMS (to be submitted)</a:t>
            </a:r>
          </a:p>
        </p:txBody>
      </p:sp>
    </p:spTree>
    <p:extLst>
      <p:ext uri="{BB962C8B-B14F-4D97-AF65-F5344CB8AC3E}">
        <p14:creationId xmlns:p14="http://schemas.microsoft.com/office/powerpoint/2010/main" val="25716443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ost-1280-2013220135316">
  <a:themeElements>
    <a:clrScheme name="Blank Presentation 1">
      <a:dk1>
        <a:srgbClr val="000000"/>
      </a:dk1>
      <a:lt1>
        <a:srgbClr val="FFFFFF"/>
      </a:lt1>
      <a:dk2>
        <a:srgbClr val="007E8E"/>
      </a:dk2>
      <a:lt2>
        <a:srgbClr val="808080"/>
      </a:lt2>
      <a:accent1>
        <a:srgbClr val="DDDDDD"/>
      </a:accent1>
      <a:accent2>
        <a:srgbClr val="596F96"/>
      </a:accent2>
      <a:accent3>
        <a:srgbClr val="FFFFFF"/>
      </a:accent3>
      <a:accent4>
        <a:srgbClr val="000000"/>
      </a:accent4>
      <a:accent5>
        <a:srgbClr val="EBEBEB"/>
      </a:accent5>
      <a:accent6>
        <a:srgbClr val="506487"/>
      </a:accent6>
      <a:hlink>
        <a:srgbClr val="009999"/>
      </a:hlink>
      <a:folHlink>
        <a:srgbClr val="687733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7E8E"/>
        </a:dk2>
        <a:lt2>
          <a:srgbClr val="808080"/>
        </a:lt2>
        <a:accent1>
          <a:srgbClr val="DDDDDD"/>
        </a:accent1>
        <a:accent2>
          <a:srgbClr val="596F96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506487"/>
        </a:accent6>
        <a:hlink>
          <a:srgbClr val="009999"/>
        </a:hlink>
        <a:folHlink>
          <a:srgbClr val="6877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1555</Words>
  <Application>Microsoft Office PowerPoint</Application>
  <PresentationFormat>Bildschirmpräsentation (4:3)</PresentationFormat>
  <Paragraphs>221</Paragraphs>
  <Slides>32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5</vt:i4>
      </vt:variant>
      <vt:variant>
        <vt:lpstr>Folientitel</vt:lpstr>
      </vt:variant>
      <vt:variant>
        <vt:i4>32</vt:i4>
      </vt:variant>
    </vt:vector>
  </HeadingPairs>
  <TitlesOfParts>
    <vt:vector size="43" baseType="lpstr">
      <vt:lpstr>MS Gothic</vt:lpstr>
      <vt:lpstr>ＭＳ Ｐゴシック</vt:lpstr>
      <vt:lpstr>Arial</vt:lpstr>
      <vt:lpstr>Calibri</vt:lpstr>
      <vt:lpstr>Verdana</vt:lpstr>
      <vt:lpstr>Wingdings</vt:lpstr>
      <vt:lpstr>Office Theme</vt:lpstr>
      <vt:lpstr>post-1280-2013220135316</vt:lpstr>
      <vt:lpstr>ESA Presentation</vt:lpstr>
      <vt:lpstr>1_ESA Presentation</vt:lpstr>
      <vt:lpstr>1_Office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July Chlorophyll fields in the Arabian Sea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Assessment of chlorophyll a concentrations from CMIP5 models using OC-CCI data     Hayley Evers-King, Shubha Sathyendranath, Ben Loveday </vt:lpstr>
      <vt:lpstr>Methods</vt:lpstr>
      <vt:lpstr>Comparisons of climatology over the period 1998 to 2012 </vt:lpstr>
      <vt:lpstr>Comparisons of Model Variability with that in OC-CCI</vt:lpstr>
      <vt:lpstr>Comparison by Ecological Province</vt:lpstr>
      <vt:lpstr>Tailor Diagram: Examples by Province</vt:lpstr>
      <vt:lpstr>PowerPoint-Präsentation</vt:lpstr>
      <vt:lpstr>Background</vt:lpstr>
      <vt:lpstr>Methods (2)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Marie-Fanny Racault</dc:creator>
  <cp:lastModifiedBy>carsten</cp:lastModifiedBy>
  <cp:revision>57</cp:revision>
  <dcterms:created xsi:type="dcterms:W3CDTF">2017-01-18T10:11:43Z</dcterms:created>
  <dcterms:modified xsi:type="dcterms:W3CDTF">2017-02-14T06:49:54Z</dcterms:modified>
</cp:coreProperties>
</file>